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8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06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19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20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21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3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84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39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6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5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3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loredo@por-vida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youtube.com/watch?v=3OZmS5tagok" TargetMode="External"/><Relationship Id="rId7" Type="http://schemas.openxmlformats.org/officeDocument/2006/relationships/hyperlink" Target="https://www.youtube.com/watch?v=Zd0tP2undNo" TargetMode="External"/><Relationship Id="rId2" Type="http://schemas.openxmlformats.org/officeDocument/2006/relationships/hyperlink" Target="https://www.youtube.com/watch?v=xQtNpN8OZ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Ig32Ensl4I" TargetMode="External"/><Relationship Id="rId5" Type="http://schemas.openxmlformats.org/officeDocument/2006/relationships/hyperlink" Target="https://www.youtube.com/watch?v=TwYXDVs_uOg" TargetMode="External"/><Relationship Id="rId4" Type="http://schemas.openxmlformats.org/officeDocument/2006/relationships/hyperlink" Target="https://www.youtube.com/watch?v=c5IPrxafggQ" TargetMode="External"/><Relationship Id="rId9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mericanliterature.com/author/philip-k-dick/short-story/the-hanging-strang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14FF-7DD9-9947-AE7F-9B9D650DDE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III and 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E15A1-BEFC-9243-AE12-183DE5100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Loredo</a:t>
            </a:r>
          </a:p>
        </p:txBody>
      </p:sp>
    </p:spTree>
    <p:extLst>
      <p:ext uri="{BB962C8B-B14F-4D97-AF65-F5344CB8AC3E}">
        <p14:creationId xmlns:p14="http://schemas.microsoft.com/office/powerpoint/2010/main" val="336069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23E0-F3EC-F24E-9F00-3B828479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8746-44AD-A74F-A640-76C65091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10506088" cy="4195481"/>
          </a:xfrm>
        </p:spPr>
        <p:txBody>
          <a:bodyPr>
            <a:noAutofit/>
          </a:bodyPr>
          <a:lstStyle/>
          <a:p>
            <a:r>
              <a:rPr lang="en-US" sz="2400" dirty="0"/>
              <a:t>Hey guys, everything you will need in order to learn will be provided in this slideshow. I will update the slideshow weekly for you guys to keep up with all your coursework! At any time that you guys have an issue, please REACH OUT to via email (</a:t>
            </a:r>
            <a:r>
              <a:rPr lang="en-US" sz="2400" dirty="0">
                <a:hlinkClick r:id="rId2"/>
              </a:rPr>
              <a:t>mloredo@por-vida.org</a:t>
            </a:r>
            <a:r>
              <a:rPr lang="en-US" sz="2400" dirty="0"/>
              <a:t>) or on the classroom Instagram (@</a:t>
            </a:r>
            <a:r>
              <a:rPr lang="en-US" sz="2400" dirty="0" err="1"/>
              <a:t>ms.loredo</a:t>
            </a:r>
            <a:r>
              <a:rPr lang="en-US" sz="2400" dirty="0"/>
              <a:t>). On top of the coursework needed to be completed, we will also have skype or zoom sessions scheduled for you guys to interact with us virtually (if you need it).</a:t>
            </a:r>
          </a:p>
        </p:txBody>
      </p:sp>
    </p:spTree>
    <p:extLst>
      <p:ext uri="{BB962C8B-B14F-4D97-AF65-F5344CB8AC3E}">
        <p14:creationId xmlns:p14="http://schemas.microsoft.com/office/powerpoint/2010/main" val="88634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4945-E811-F849-8C17-4FC7DC9A4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6082B-216B-F64E-B0FF-74138D88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2" y="2118732"/>
            <a:ext cx="11285034" cy="3934749"/>
          </a:xfrm>
        </p:spPr>
        <p:txBody>
          <a:bodyPr/>
          <a:lstStyle/>
          <a:p>
            <a:r>
              <a:rPr lang="en-US" sz="2800" dirty="0"/>
              <a:t>English III and IV will consist of both book studies and essay writing. </a:t>
            </a:r>
            <a:r>
              <a:rPr lang="en-US" sz="2800" dirty="0" err="1"/>
              <a:t>Y’all</a:t>
            </a:r>
            <a:r>
              <a:rPr lang="en-US" sz="2800" dirty="0"/>
              <a:t> should have no trouble in these assignments, because they will follow the same structure we had in our classes. If you are also following along to English I and II, please </a:t>
            </a:r>
            <a:r>
              <a:rPr lang="en-US" sz="2800" b="1" u="sng" dirty="0"/>
              <a:t>NOTE THE ASSIGNMENTS ARE DIFFERENT.</a:t>
            </a:r>
            <a:r>
              <a:rPr lang="en-US" sz="2800" dirty="0"/>
              <a:t> So you will need to be keeping track of everything. Remember, I am here to help along the way and assist you all as best as possible. 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3899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70E5-7A27-1244-9ACE-0365B2DA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Reading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8477-4DD7-1F4B-8A63-61C599784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r>
              <a:rPr lang="en-US" dirty="0"/>
              <a:t>Read Questions First </a:t>
            </a:r>
          </a:p>
          <a:p>
            <a:r>
              <a:rPr lang="en-US" dirty="0"/>
              <a:t>Annotate</a:t>
            </a:r>
          </a:p>
          <a:p>
            <a:r>
              <a:rPr lang="en-US" dirty="0"/>
              <a:t>Highlight/Underline key words and unfamiliar words</a:t>
            </a:r>
          </a:p>
          <a:p>
            <a:r>
              <a:rPr lang="en-US" dirty="0"/>
              <a:t>Eliminate TWO DUMB answers</a:t>
            </a:r>
          </a:p>
          <a:p>
            <a:r>
              <a:rPr lang="en-US" dirty="0"/>
              <a:t>Use THE DICTIONARY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Graphic 6" descr="Dictionary">
            <a:extLst>
              <a:ext uri="{FF2B5EF4-FFF2-40B4-BE49-F238E27FC236}">
                <a16:creationId xmlns:a16="http://schemas.microsoft.com/office/drawing/2014/main" id="{A93524D1-D589-4717-AAD7-3FB27CEA3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7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E15060-D28D-CD49-8196-E39EDB9FD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36" y="614948"/>
            <a:ext cx="9603275" cy="1049235"/>
          </a:xfrm>
        </p:spPr>
        <p:txBody>
          <a:bodyPr/>
          <a:lstStyle/>
          <a:p>
            <a:r>
              <a:rPr lang="en-US" dirty="0"/>
              <a:t>Expository writing 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41609-3692-F74E-92D2-533630F0C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9" y="2040672"/>
            <a:ext cx="10619956" cy="4014439"/>
          </a:xfrm>
        </p:spPr>
        <p:txBody>
          <a:bodyPr>
            <a:normAutofit fontScale="32500" lnSpcReduction="20000"/>
          </a:bodyPr>
          <a:lstStyle/>
          <a:p>
            <a:r>
              <a:rPr lang="en-US" sz="5600" b="1" dirty="0"/>
              <a:t>Intro (hook, bridge, thesis)</a:t>
            </a:r>
          </a:p>
          <a:p>
            <a:pPr lvl="1"/>
            <a:r>
              <a:rPr lang="en-US" sz="5600" dirty="0"/>
              <a:t>Hook: Grabs reader attention</a:t>
            </a:r>
          </a:p>
          <a:p>
            <a:pPr lvl="1"/>
            <a:r>
              <a:rPr lang="en-US" sz="5600" dirty="0"/>
              <a:t>Bridge: Connects hook to thesis</a:t>
            </a:r>
          </a:p>
          <a:p>
            <a:pPr lvl="1"/>
            <a:r>
              <a:rPr lang="en-US" sz="5600" dirty="0"/>
              <a:t>Thesis: Tells the reader what they are going to read. (drives the essay)                     </a:t>
            </a:r>
          </a:p>
          <a:p>
            <a:r>
              <a:rPr lang="en-US" sz="5600" b="1" dirty="0"/>
              <a:t>Body Paragraph(s)</a:t>
            </a:r>
          </a:p>
          <a:p>
            <a:pPr lvl="1"/>
            <a:r>
              <a:rPr lang="en-US" sz="5600" dirty="0"/>
              <a:t>Topic Sentence</a:t>
            </a:r>
          </a:p>
          <a:p>
            <a:pPr lvl="1"/>
            <a:r>
              <a:rPr lang="en-US" sz="5600" dirty="0"/>
              <a:t>Concrete details</a:t>
            </a:r>
          </a:p>
          <a:p>
            <a:pPr lvl="1"/>
            <a:r>
              <a:rPr lang="en-US" sz="5600" dirty="0"/>
              <a:t>Commentary</a:t>
            </a:r>
          </a:p>
          <a:p>
            <a:pPr lvl="1"/>
            <a:r>
              <a:rPr lang="en-US" sz="5600" dirty="0"/>
              <a:t>Concluding Sentence</a:t>
            </a:r>
          </a:p>
          <a:p>
            <a:r>
              <a:rPr lang="en-US" sz="5600" b="1" dirty="0"/>
              <a:t>Conclusion</a:t>
            </a:r>
          </a:p>
          <a:p>
            <a:pPr lvl="1"/>
            <a:r>
              <a:rPr lang="en-US" sz="5600" dirty="0"/>
              <a:t>Wrap it up &amp; restate thesis (short and sweet)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FDE8-D1B7-E646-9CAA-7FD7D4C7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07" y="804519"/>
            <a:ext cx="10530748" cy="968525"/>
          </a:xfrm>
        </p:spPr>
        <p:txBody>
          <a:bodyPr/>
          <a:lstStyle/>
          <a:p>
            <a:r>
              <a:rPr lang="en-US" dirty="0"/>
              <a:t>Persuasive writing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14ECD-F39C-CA45-8BAA-57C8B9F2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4" y="1973766"/>
            <a:ext cx="11630721" cy="4079715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/>
              <a:t>Intro (hook, bridge, thesis)</a:t>
            </a:r>
          </a:p>
          <a:p>
            <a:pPr lvl="1"/>
            <a:r>
              <a:rPr lang="en-US" sz="5600" dirty="0"/>
              <a:t>Hook: Grabs reader attention</a:t>
            </a:r>
          </a:p>
          <a:p>
            <a:pPr lvl="1"/>
            <a:r>
              <a:rPr lang="en-US" sz="5600" dirty="0"/>
              <a:t>Bridge: Connects hook to thesis</a:t>
            </a:r>
          </a:p>
          <a:p>
            <a:pPr lvl="1"/>
            <a:r>
              <a:rPr lang="en-US" sz="5600" dirty="0"/>
              <a:t>Thesis: Tells the reader what they are going to read. (drives the essay)                     </a:t>
            </a:r>
          </a:p>
          <a:p>
            <a:r>
              <a:rPr lang="en-US" sz="5600" b="1" dirty="0"/>
              <a:t>Body Paragraph(s)</a:t>
            </a:r>
          </a:p>
          <a:p>
            <a:pPr lvl="1"/>
            <a:r>
              <a:rPr lang="en-US" sz="5600" dirty="0"/>
              <a:t>Topic Sentence</a:t>
            </a:r>
          </a:p>
          <a:p>
            <a:pPr lvl="1"/>
            <a:r>
              <a:rPr lang="en-US" sz="5600" dirty="0"/>
              <a:t>Reasons/Evidence</a:t>
            </a:r>
          </a:p>
          <a:p>
            <a:pPr lvl="1"/>
            <a:r>
              <a:rPr lang="en-US" sz="5600" dirty="0"/>
              <a:t>Concrete details</a:t>
            </a:r>
          </a:p>
          <a:p>
            <a:pPr lvl="1"/>
            <a:r>
              <a:rPr lang="en-US" sz="5600" dirty="0"/>
              <a:t>Concluding Sentence</a:t>
            </a:r>
          </a:p>
          <a:p>
            <a:r>
              <a:rPr lang="en-US" sz="5600" b="1" dirty="0"/>
              <a:t>Counter-Argument</a:t>
            </a:r>
          </a:p>
          <a:p>
            <a:pPr lvl="1"/>
            <a:r>
              <a:rPr lang="en-US" sz="5600" i="1" dirty="0"/>
              <a:t>(Within the counterargument, you are simply going to shut down the opposing thoughts to what you are trying to persuade you readers to believe)</a:t>
            </a:r>
            <a:endParaRPr lang="en-US" sz="5600" dirty="0"/>
          </a:p>
          <a:p>
            <a:r>
              <a:rPr lang="en-US" sz="5600" b="1" dirty="0"/>
              <a:t>Conclusion</a:t>
            </a:r>
          </a:p>
          <a:p>
            <a:pPr lvl="1"/>
            <a:r>
              <a:rPr lang="en-US" sz="5600" dirty="0"/>
              <a:t>Wrap it up &amp; restate thesis (short and sweet)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8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BB32-E24C-5D4B-A515-8B34EB8A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433027-2703-A54E-9AD1-28049A03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>
                <a:hlinkClick r:id="rId2"/>
              </a:rPr>
              <a:t>https://www.youtube.com/watch?v=xQtNpN8OZNo</a:t>
            </a:r>
            <a:r>
              <a:rPr lang="en-US" sz="1400"/>
              <a:t> </a:t>
            </a:r>
            <a:r>
              <a:rPr lang="en-US" sz="1400" dirty="0"/>
              <a:t>(reading strategies)</a:t>
            </a:r>
            <a:endParaRPr lang="en-US" sz="1400"/>
          </a:p>
          <a:p>
            <a:pPr>
              <a:lnSpc>
                <a:spcPct val="110000"/>
              </a:lnSpc>
            </a:pPr>
            <a:r>
              <a:rPr lang="en-US" sz="1400">
                <a:hlinkClick r:id="rId3"/>
              </a:rPr>
              <a:t>https://www.youtube.com/watch?v=3OZmS5tagok</a:t>
            </a:r>
            <a:r>
              <a:rPr lang="en-US" sz="1400"/>
              <a:t> </a:t>
            </a:r>
            <a:r>
              <a:rPr lang="en-US" sz="1400" dirty="0"/>
              <a:t>(revising &amp; editing)</a:t>
            </a:r>
            <a:endParaRPr lang="en-US" sz="1400"/>
          </a:p>
          <a:p>
            <a:pPr>
              <a:lnSpc>
                <a:spcPct val="110000"/>
              </a:lnSpc>
            </a:pPr>
            <a:r>
              <a:rPr lang="en-US" sz="1400">
                <a:hlinkClick r:id="rId4"/>
              </a:rPr>
              <a:t>https://www.youtube.com/watch?v=c5IPrxafggQ</a:t>
            </a:r>
            <a:r>
              <a:rPr lang="en-US" sz="1400"/>
              <a:t> </a:t>
            </a:r>
            <a:r>
              <a:rPr lang="en-US" sz="1400" dirty="0"/>
              <a:t>(expository writing explanation)</a:t>
            </a:r>
            <a:endParaRPr lang="en-US" sz="1400"/>
          </a:p>
          <a:p>
            <a:pPr>
              <a:lnSpc>
                <a:spcPct val="110000"/>
              </a:lnSpc>
            </a:pPr>
            <a:r>
              <a:rPr lang="en-US" sz="1400">
                <a:hlinkClick r:id="rId5"/>
              </a:rPr>
              <a:t>https://www.youtube.com/watch?v=TwYXDVs_uOg</a:t>
            </a:r>
            <a:r>
              <a:rPr lang="en-US" sz="1400"/>
              <a:t> </a:t>
            </a:r>
            <a:r>
              <a:rPr lang="en-US" sz="1400" dirty="0"/>
              <a:t>(writing a topic sentence)</a:t>
            </a:r>
            <a:endParaRPr lang="en-US" sz="1400"/>
          </a:p>
          <a:p>
            <a:pPr>
              <a:lnSpc>
                <a:spcPct val="110000"/>
              </a:lnSpc>
            </a:pPr>
            <a:r>
              <a:rPr lang="en-US" sz="1400">
                <a:hlinkClick r:id="rId6"/>
              </a:rPr>
              <a:t>https://www.youtube.com/watch?v=6Ig32Ensl4I</a:t>
            </a:r>
            <a:r>
              <a:rPr lang="en-US" sz="1400"/>
              <a:t> </a:t>
            </a:r>
            <a:r>
              <a:rPr lang="en-US" sz="1400" dirty="0"/>
              <a:t>(How to write a counter-counter argument</a:t>
            </a:r>
            <a:r>
              <a:rPr lang="en-US" sz="1400"/>
              <a:t>)</a:t>
            </a:r>
          </a:p>
          <a:p>
            <a:pPr>
              <a:lnSpc>
                <a:spcPct val="110000"/>
              </a:lnSpc>
            </a:pPr>
            <a:r>
              <a:rPr lang="en-US" sz="1400">
                <a:hlinkClick r:id="rId7"/>
              </a:rPr>
              <a:t>https://www.youtube.com/watch?v=Zd0tP2undNo</a:t>
            </a:r>
            <a:r>
              <a:rPr lang="en-US" sz="1400"/>
              <a:t> (</a:t>
            </a:r>
            <a:r>
              <a:rPr lang="en-US" sz="1400" dirty="0"/>
              <a:t>how to write a BOMB conclusion, for both expository and persuasive writing)</a:t>
            </a:r>
            <a:endParaRPr lang="en-US" sz="1400"/>
          </a:p>
          <a:p>
            <a:pPr>
              <a:lnSpc>
                <a:spcPct val="110000"/>
              </a:lnSpc>
            </a:pPr>
            <a:endParaRPr lang="en-US" sz="1400"/>
          </a:p>
        </p:txBody>
      </p:sp>
      <p:pic>
        <p:nvPicPr>
          <p:cNvPr id="9" name="Graphic 8" descr="Pencil">
            <a:extLst>
              <a:ext uri="{FF2B5EF4-FFF2-40B4-BE49-F238E27FC236}">
                <a16:creationId xmlns:a16="http://schemas.microsoft.com/office/drawing/2014/main" id="{FB482222-ED94-4EA0-AFDE-0BE2D0E639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9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03E68-81CF-6B42-8296-4C8F289A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Week one assignment 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1B5E1-C48D-094F-B4DE-0DE4447C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For this assignment you will need to read </a:t>
            </a:r>
            <a:r>
              <a:rPr lang="en-US" sz="1600" b="1" u="sng" dirty="0"/>
              <a:t>THE ENTIRE </a:t>
            </a:r>
            <a:r>
              <a:rPr lang="en-US" sz="1600" dirty="0"/>
              <a:t>short story and answer the following questions and write a well thought out summary over the short story and what you thought about it. </a:t>
            </a:r>
          </a:p>
          <a:p>
            <a:pPr>
              <a:lnSpc>
                <a:spcPct val="110000"/>
              </a:lnSpc>
            </a:pPr>
            <a:r>
              <a:rPr lang="en-US" sz="1600" b="1" u="sng" dirty="0"/>
              <a:t>Short story: </a:t>
            </a:r>
            <a:r>
              <a:rPr lang="en-US" sz="1600" dirty="0">
                <a:hlinkClick r:id="rId2"/>
              </a:rPr>
              <a:t>https://americanliterature.com/author/philip-k-dick/short-story/the-hanging-stranger</a:t>
            </a:r>
            <a:r>
              <a:rPr lang="en-US" sz="1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1600" b="1" u="sng" dirty="0"/>
              <a:t>Questions to answer: </a:t>
            </a:r>
            <a:r>
              <a:rPr lang="en-US" sz="1600" dirty="0"/>
              <a:t>1) who are the main character(s) 2) what is the conflict? 3) what is the resolution or conclusion? 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Summary: Write me HALF a page summary </a:t>
            </a:r>
            <a:r>
              <a:rPr lang="en-US" sz="1600" b="1" u="sng" dirty="0"/>
              <a:t>(no less) </a:t>
            </a:r>
            <a:r>
              <a:rPr lang="en-US" sz="1600" dirty="0"/>
              <a:t>of the story. </a:t>
            </a:r>
            <a:r>
              <a:rPr lang="en-US" sz="1600" u="sng" dirty="0"/>
              <a:t>Please include names of characters, what the main plot of the story was, and the conclusion. </a:t>
            </a:r>
            <a:r>
              <a:rPr lang="en-US" sz="1600" dirty="0"/>
              <a:t>All summaries </a:t>
            </a:r>
            <a:r>
              <a:rPr lang="en-US" sz="1600" b="1" dirty="0"/>
              <a:t>need to ALSO include YOUR personal thoughts</a:t>
            </a:r>
            <a:r>
              <a:rPr lang="en-US" sz="1600" dirty="0"/>
              <a:t> of the story and </a:t>
            </a:r>
            <a:r>
              <a:rPr lang="en-US" sz="1600" i="1" u="sng" dirty="0"/>
              <a:t>ANY CONNECTIONS </a:t>
            </a:r>
            <a:r>
              <a:rPr lang="en-US" sz="1600" dirty="0"/>
              <a:t>you made to it. </a:t>
            </a:r>
            <a:r>
              <a:rPr lang="en-US" sz="1600" b="1" dirty="0"/>
              <a:t>(THINK DEEP. Deeper thinking leads to deeper learning)</a:t>
            </a:r>
          </a:p>
        </p:txBody>
      </p:sp>
    </p:spTree>
    <p:extLst>
      <p:ext uri="{BB962C8B-B14F-4D97-AF65-F5344CB8AC3E}">
        <p14:creationId xmlns:p14="http://schemas.microsoft.com/office/powerpoint/2010/main" val="28681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A5E9F-1382-A949-85F5-EB5C46EA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/>
              <a:t>Things to remember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5B23C-0BAC-3C48-ADF1-DEEA7BA57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/>
              <a:t>These assignment are things we have already covered and are continuing to learn in order to grow. Please make sure </a:t>
            </a:r>
            <a:r>
              <a:rPr lang="en-US" b="1"/>
              <a:t>YOU</a:t>
            </a:r>
            <a:r>
              <a:rPr lang="en-US"/>
              <a:t> are reading the PowerPoints and </a:t>
            </a:r>
            <a:r>
              <a:rPr lang="en-US" b="1"/>
              <a:t>NOT </a:t>
            </a:r>
            <a:r>
              <a:rPr lang="en-US"/>
              <a:t>just clicking through. </a:t>
            </a:r>
            <a:r>
              <a:rPr lang="en-US" b="1"/>
              <a:t>DO IT RIGHT</a:t>
            </a:r>
            <a:r>
              <a:rPr lang="en-US"/>
              <a:t>, because I will know the difference </a:t>
            </a:r>
            <a:r>
              <a:rPr lang="en-US" i="1" u="sng"/>
              <a:t>(you guys already know how I grade). </a:t>
            </a:r>
            <a:r>
              <a:rPr lang="en-US" b="1"/>
              <a:t>Please be thoughtful in your responses</a:t>
            </a:r>
            <a:r>
              <a:rPr lang="en-US"/>
              <a:t>. Remember your </a:t>
            </a:r>
            <a:r>
              <a:rPr lang="en-US" b="1"/>
              <a:t>GRADES</a:t>
            </a:r>
            <a:r>
              <a:rPr lang="en-US"/>
              <a:t> will reflect the effort YOU PUT IN. </a:t>
            </a:r>
          </a:p>
          <a:p>
            <a:r>
              <a:rPr lang="en-US" b="1" i="1"/>
              <a:t>If you have questions Email me or IG me. Whatever works best, I will do my best to respond as quickly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30715407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744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English III and IV</vt:lpstr>
      <vt:lpstr>Welcome</vt:lpstr>
      <vt:lpstr>Overview</vt:lpstr>
      <vt:lpstr>Reading Strategies</vt:lpstr>
      <vt:lpstr>Expository writing structure</vt:lpstr>
      <vt:lpstr>Persuasive writing structure</vt:lpstr>
      <vt:lpstr>Resources</vt:lpstr>
      <vt:lpstr>Week one assignment </vt:lpstr>
      <vt:lpstr>Things to 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and IV</dc:title>
  <dc:creator>MarYza Loredo</dc:creator>
  <cp:lastModifiedBy>MarYza Loredo</cp:lastModifiedBy>
  <cp:revision>4</cp:revision>
  <dcterms:created xsi:type="dcterms:W3CDTF">2020-03-17T18:45:28Z</dcterms:created>
  <dcterms:modified xsi:type="dcterms:W3CDTF">2020-03-17T18:55:27Z</dcterms:modified>
</cp:coreProperties>
</file>