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1"/>
  </p:notesMasterIdLst>
  <p:sldIdLst>
    <p:sldId id="569" r:id="rId3"/>
    <p:sldId id="342" r:id="rId4"/>
    <p:sldId id="530" r:id="rId5"/>
    <p:sldId id="531" r:id="rId6"/>
    <p:sldId id="532" r:id="rId7"/>
    <p:sldId id="533" r:id="rId8"/>
    <p:sldId id="534" r:id="rId9"/>
    <p:sldId id="535" r:id="rId10"/>
    <p:sldId id="536" r:id="rId11"/>
    <p:sldId id="567" r:id="rId12"/>
    <p:sldId id="568" r:id="rId13"/>
    <p:sldId id="537" r:id="rId14"/>
    <p:sldId id="565" r:id="rId15"/>
    <p:sldId id="563" r:id="rId16"/>
    <p:sldId id="539" r:id="rId17"/>
    <p:sldId id="540" r:id="rId18"/>
    <p:sldId id="541" r:id="rId19"/>
    <p:sldId id="542" r:id="rId20"/>
    <p:sldId id="543" r:id="rId21"/>
    <p:sldId id="544" r:id="rId22"/>
    <p:sldId id="430" r:id="rId23"/>
    <p:sldId id="545" r:id="rId24"/>
    <p:sldId id="547" r:id="rId25"/>
    <p:sldId id="546" r:id="rId26"/>
    <p:sldId id="548" r:id="rId27"/>
    <p:sldId id="549" r:id="rId28"/>
    <p:sldId id="550" r:id="rId29"/>
    <p:sldId id="551" r:id="rId30"/>
    <p:sldId id="564" r:id="rId31"/>
    <p:sldId id="552" r:id="rId32"/>
    <p:sldId id="553" r:id="rId33"/>
    <p:sldId id="554" r:id="rId34"/>
    <p:sldId id="555" r:id="rId35"/>
    <p:sldId id="556" r:id="rId36"/>
    <p:sldId id="557" r:id="rId37"/>
    <p:sldId id="558" r:id="rId38"/>
    <p:sldId id="559" r:id="rId39"/>
    <p:sldId id="560" r:id="rId40"/>
    <p:sldId id="561" r:id="rId41"/>
    <p:sldId id="562" r:id="rId42"/>
    <p:sldId id="566" r:id="rId43"/>
    <p:sldId id="374" r:id="rId44"/>
    <p:sldId id="528" r:id="rId45"/>
    <p:sldId id="426" r:id="rId46"/>
    <p:sldId id="529" r:id="rId47"/>
    <p:sldId id="466" r:id="rId48"/>
    <p:sldId id="375" r:id="rId49"/>
    <p:sldId id="5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434" autoAdjust="0"/>
  </p:normalViewPr>
  <p:slideViewPr>
    <p:cSldViewPr snapToGrid="0">
      <p:cViewPr varScale="1">
        <p:scale>
          <a:sx n="92" d="100"/>
          <a:sy n="92" d="100"/>
        </p:scale>
        <p:origin x="10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3"/>
          <a:stretch>
            <a:fillRect/>
          </a:stretch>
        </p:blipFill>
        <p:spPr>
          <a:xfrm>
            <a:off x="4343400" y="4840338"/>
            <a:ext cx="123810" cy="809524"/>
          </a:xfrm>
          <a:prstGeom prst="rect">
            <a:avLst/>
          </a:prstGeom>
        </p:spPr>
      </p:pic>
      <p:pic>
        <p:nvPicPr>
          <p:cNvPr id="2" name="Picture 1"/>
          <p:cNvPicPr>
            <a:picLocks noChangeAspect="1"/>
          </p:cNvPicPr>
          <p:nvPr userDrawn="1"/>
        </p:nvPicPr>
        <p:blipFill>
          <a:blip r:embed="rId4"/>
          <a:stretch>
            <a:fillRect/>
          </a:stretch>
        </p:blipFill>
        <p:spPr>
          <a:xfrm>
            <a:off x="1" y="0"/>
            <a:ext cx="9144000" cy="2299967"/>
          </a:xfrm>
          <a:prstGeom prst="rect">
            <a:avLst/>
          </a:prstGeom>
        </p:spPr>
      </p:pic>
      <p:pic>
        <p:nvPicPr>
          <p:cNvPr id="8" name="Picture 7"/>
          <p:cNvPicPr>
            <a:picLocks noChangeAspect="1"/>
          </p:cNvPicPr>
          <p:nvPr userDrawn="1"/>
        </p:nvPicPr>
        <p:blipFill>
          <a:blip r:embed="rId5"/>
          <a:stretch>
            <a:fillRect/>
          </a:stretch>
        </p:blipFill>
        <p:spPr>
          <a:xfrm>
            <a:off x="784126" y="2299967"/>
            <a:ext cx="2416272" cy="296157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92BEF2-D14B-4D59-A75F-64788FDE860E}"/>
              </a:ext>
            </a:extLst>
          </p:cNvPr>
          <p:cNvSpPr>
            <a:spLocks noGrp="1"/>
          </p:cNvSpPr>
          <p:nvPr>
            <p:ph type="ctrTitle"/>
          </p:nvPr>
        </p:nvSpPr>
        <p:spPr>
          <a:xfrm>
            <a:off x="6181874" y="15565"/>
            <a:ext cx="2982778" cy="1152332"/>
          </a:xfrm>
          <a:noFill/>
        </p:spPr>
        <p:txBody>
          <a:bodyPr>
            <a:normAutofit/>
          </a:bodyPr>
          <a:lstStyle/>
          <a:p>
            <a:r>
              <a:rPr lang="en-US" sz="2000" dirty="0"/>
              <a:t>Unit 8</a:t>
            </a:r>
            <a:br>
              <a:rPr lang="en-US" sz="2000" dirty="0"/>
            </a:br>
            <a:r>
              <a:rPr lang="en-US" sz="2000" dirty="0"/>
              <a:t>Motivation, Emotion, and Stress</a:t>
            </a:r>
          </a:p>
        </p:txBody>
      </p:sp>
      <p:pic>
        <p:nvPicPr>
          <p:cNvPr id="3" name="Picture 2" descr="Unit 8&#10;Motivation, Emotion, and Stress"/>
          <p:cNvPicPr>
            <a:picLocks noChangeAspect="1"/>
          </p:cNvPicPr>
          <p:nvPr/>
        </p:nvPicPr>
        <p:blipFill>
          <a:blip r:embed="rId2"/>
          <a:stretch>
            <a:fillRect/>
          </a:stretch>
        </p:blipFill>
        <p:spPr>
          <a:xfrm>
            <a:off x="0" y="0"/>
            <a:ext cx="9164652" cy="2278505"/>
          </a:xfrm>
          <a:prstGeom prst="rect">
            <a:avLst/>
          </a:prstGeom>
        </p:spPr>
      </p:pic>
      <p:pic>
        <p:nvPicPr>
          <p:cNvPr id="4" name="Picture 3" descr="Modules&#10;37. Motivational Concepts&#10;38. Hunger Motivation&#10;39. Sexual Motivation&#10;40. Affiliation and Achievement&#10;41. Theories and Physiology of Emotion&#10;42. Expressing Emotion&#10;43. Stress and Illness&#10;44. Health and Happiness"/>
          <p:cNvPicPr>
            <a:picLocks noChangeAspect="1"/>
          </p:cNvPicPr>
          <p:nvPr/>
        </p:nvPicPr>
        <p:blipFill>
          <a:blip r:embed="rId3"/>
          <a:stretch>
            <a:fillRect/>
          </a:stretch>
        </p:blipFill>
        <p:spPr>
          <a:xfrm>
            <a:off x="775849" y="2274695"/>
            <a:ext cx="2428361" cy="29656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039" y="2338466"/>
            <a:ext cx="2982777" cy="4474564"/>
          </a:xfrm>
          <a:prstGeom prst="rect">
            <a:avLst/>
          </a:prstGeom>
        </p:spPr>
      </p:pic>
      <p:pic>
        <p:nvPicPr>
          <p:cNvPr id="6" name="Picture 5" descr="Cultura Creative(RF)/Alamy"/>
          <p:cNvPicPr>
            <a:picLocks noChangeAspect="1"/>
          </p:cNvPicPr>
          <p:nvPr/>
        </p:nvPicPr>
        <p:blipFill>
          <a:blip r:embed="rId5"/>
          <a:stretch>
            <a:fillRect/>
          </a:stretch>
        </p:blipFill>
        <p:spPr>
          <a:xfrm>
            <a:off x="3865246" y="6150033"/>
            <a:ext cx="144793" cy="662997"/>
          </a:xfrm>
          <a:prstGeom prst="rect">
            <a:avLst/>
          </a:prstGeom>
        </p:spPr>
      </p:pic>
    </p:spTree>
    <p:extLst>
      <p:ext uri="{BB962C8B-B14F-4D97-AF65-F5344CB8AC3E}">
        <p14:creationId xmlns:p14="http://schemas.microsoft.com/office/powerpoint/2010/main" val="95564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Cannon-Bard thalamic theory explain emotion?</a:t>
            </a:r>
          </a:p>
        </p:txBody>
      </p:sp>
      <p:sp>
        <p:nvSpPr>
          <p:cNvPr id="3" name="Content Placeholder 2"/>
          <p:cNvSpPr>
            <a:spLocks noGrp="1"/>
          </p:cNvSpPr>
          <p:nvPr>
            <p:ph idx="1"/>
          </p:nvPr>
        </p:nvSpPr>
        <p:spPr/>
        <p:txBody>
          <a:bodyPr>
            <a:normAutofit/>
          </a:bodyPr>
          <a:lstStyle/>
          <a:p>
            <a:r>
              <a:rPr lang="en-US" dirty="0"/>
              <a:t>The Cannon-Bard theory suggests that stimulation/arousal and emotion are a combined response to a stimulus.</a:t>
            </a:r>
          </a:p>
          <a:p>
            <a:endParaRPr lang="en-US" dirty="0"/>
          </a:p>
          <a:p>
            <a:r>
              <a:rPr lang="en-US" dirty="0"/>
              <a:t>After exposure to a stimulus, sensory signals are transmitted to the thalamus. </a:t>
            </a:r>
          </a:p>
          <a:p>
            <a:endParaRPr lang="en-US" dirty="0"/>
          </a:p>
          <a:p>
            <a:r>
              <a:rPr lang="en-US" dirty="0"/>
              <a:t>Once the thalamus receives the signal, it relays the information to two structures: the amygdala and the brain cortex. </a:t>
            </a:r>
          </a:p>
        </p:txBody>
      </p:sp>
    </p:spTree>
    <p:extLst>
      <p:ext uri="{BB962C8B-B14F-4D97-AF65-F5344CB8AC3E}">
        <p14:creationId xmlns:p14="http://schemas.microsoft.com/office/powerpoint/2010/main" val="425220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 amygdala and the sympathetic nervous system involved in emotion?</a:t>
            </a:r>
          </a:p>
        </p:txBody>
      </p:sp>
      <p:sp>
        <p:nvSpPr>
          <p:cNvPr id="3" name="Content Placeholder 2"/>
          <p:cNvSpPr>
            <a:spLocks noGrp="1"/>
          </p:cNvSpPr>
          <p:nvPr>
            <p:ph idx="1"/>
          </p:nvPr>
        </p:nvSpPr>
        <p:spPr/>
        <p:txBody>
          <a:bodyPr/>
          <a:lstStyle/>
          <a:p>
            <a:r>
              <a:rPr lang="en-US" dirty="0"/>
              <a:t>The amygdala is responsible for the instantaneous emotional response (fear, rage, etc.) and the cerebral cortex directs the response.</a:t>
            </a:r>
          </a:p>
          <a:p>
            <a:endParaRPr lang="en-US" dirty="0"/>
          </a:p>
          <a:p>
            <a:r>
              <a:rPr lang="en-US" dirty="0"/>
              <a:t>Simultaneously, the sympathetic nervous system sends signals to muscles and other parts of the body, causing them to tense or prepare for fight-flight or freeze.</a:t>
            </a:r>
          </a:p>
          <a:p>
            <a:endParaRPr lang="en-US" dirty="0"/>
          </a:p>
        </p:txBody>
      </p:sp>
    </p:spTree>
    <p:extLst>
      <p:ext uri="{BB962C8B-B14F-4D97-AF65-F5344CB8AC3E}">
        <p14:creationId xmlns:p14="http://schemas.microsoft.com/office/powerpoint/2010/main" val="41470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two theories differ?</a:t>
            </a:r>
          </a:p>
        </p:txBody>
      </p:sp>
      <p:sp>
        <p:nvSpPr>
          <p:cNvPr id="3" name="Text Placeholder 2"/>
          <p:cNvSpPr>
            <a:spLocks noGrp="1"/>
          </p:cNvSpPr>
          <p:nvPr>
            <p:ph type="body" idx="1"/>
          </p:nvPr>
        </p:nvSpPr>
        <p:spPr/>
        <p:txBody>
          <a:bodyPr/>
          <a:lstStyle/>
          <a:p>
            <a:r>
              <a:rPr lang="en-US" b="1" i="1" dirty="0"/>
              <a:t>James-Lange theory</a:t>
            </a:r>
          </a:p>
        </p:txBody>
      </p:sp>
      <p:sp>
        <p:nvSpPr>
          <p:cNvPr id="4" name="Content Placeholder 3"/>
          <p:cNvSpPr>
            <a:spLocks noGrp="1"/>
          </p:cNvSpPr>
          <p:nvPr>
            <p:ph sz="half" idx="2"/>
          </p:nvPr>
        </p:nvSpPr>
        <p:spPr/>
        <p:txBody>
          <a:bodyPr/>
          <a:lstStyle/>
          <a:p>
            <a:r>
              <a:rPr lang="en-US" dirty="0"/>
              <a:t>Physiological responses occur first and are the cause of emotions.</a:t>
            </a:r>
          </a:p>
        </p:txBody>
      </p:sp>
      <p:sp>
        <p:nvSpPr>
          <p:cNvPr id="5" name="Text Placeholder 4"/>
          <p:cNvSpPr>
            <a:spLocks noGrp="1"/>
          </p:cNvSpPr>
          <p:nvPr>
            <p:ph type="body" sz="quarter" idx="3"/>
          </p:nvPr>
        </p:nvSpPr>
        <p:spPr/>
        <p:txBody>
          <a:bodyPr/>
          <a:lstStyle/>
          <a:p>
            <a:r>
              <a:rPr lang="en-US" b="1" i="1" dirty="0"/>
              <a:t>Cannon-Bard theory</a:t>
            </a:r>
          </a:p>
        </p:txBody>
      </p:sp>
      <p:sp>
        <p:nvSpPr>
          <p:cNvPr id="6" name="Content Placeholder 5"/>
          <p:cNvSpPr>
            <a:spLocks noGrp="1"/>
          </p:cNvSpPr>
          <p:nvPr>
            <p:ph sz="quarter" idx="4"/>
          </p:nvPr>
        </p:nvSpPr>
        <p:spPr/>
        <p:txBody>
          <a:bodyPr/>
          <a:lstStyle/>
          <a:p>
            <a:r>
              <a:rPr lang="en-US" dirty="0"/>
              <a:t>The emotional and the physical response occur simultaneously -  one is not dependent upon the other.</a:t>
            </a:r>
          </a:p>
        </p:txBody>
      </p:sp>
    </p:spTree>
    <p:extLst>
      <p:ext uri="{BB962C8B-B14F-4D97-AF65-F5344CB8AC3E}">
        <p14:creationId xmlns:p14="http://schemas.microsoft.com/office/powerpoint/2010/main" val="99093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13328"/>
            <a:ext cx="8321040" cy="1124712"/>
          </a:xfrm>
        </p:spPr>
        <p:txBody>
          <a:bodyPr/>
          <a:lstStyle/>
          <a:p>
            <a:r>
              <a:rPr lang="en-US" dirty="0"/>
              <a:t>1. What Would You Answer?</a:t>
            </a:r>
          </a:p>
        </p:txBody>
      </p:sp>
      <p:sp>
        <p:nvSpPr>
          <p:cNvPr id="3" name="Content Placeholder 2"/>
          <p:cNvSpPr>
            <a:spLocks noGrp="1"/>
          </p:cNvSpPr>
          <p:nvPr>
            <p:ph sz="quarter" idx="19"/>
          </p:nvPr>
        </p:nvSpPr>
        <p:spPr>
          <a:xfrm>
            <a:off x="745236" y="1836918"/>
            <a:ext cx="7653528" cy="4718304"/>
          </a:xfrm>
        </p:spPr>
        <p:txBody>
          <a:bodyPr/>
          <a:lstStyle/>
          <a:p>
            <a:r>
              <a:rPr lang="en-US" b="1" dirty="0"/>
              <a:t>The Cannon-Bard theory of emotion states that</a:t>
            </a:r>
          </a:p>
          <a:p>
            <a:endParaRPr lang="en-US" dirty="0"/>
          </a:p>
          <a:p>
            <a:pPr algn="l"/>
            <a:r>
              <a:rPr lang="en-US" dirty="0"/>
              <a:t>A. emotional response occurs before cognition.</a:t>
            </a:r>
          </a:p>
          <a:p>
            <a:pPr algn="l"/>
            <a:r>
              <a:rPr lang="en-US" dirty="0"/>
              <a:t>B. physiological response occurs before emotional</a:t>
            </a:r>
          </a:p>
          <a:p>
            <a:pPr algn="l"/>
            <a:r>
              <a:rPr lang="en-US" dirty="0"/>
              <a:t>	response.</a:t>
            </a:r>
          </a:p>
          <a:p>
            <a:pPr algn="l"/>
            <a:r>
              <a:rPr lang="en-US" dirty="0"/>
              <a:t>C. emotional response occurs before physiological</a:t>
            </a:r>
          </a:p>
          <a:p>
            <a:pPr algn="l"/>
            <a:r>
              <a:rPr lang="en-US" dirty="0"/>
              <a:t>	response.</a:t>
            </a:r>
          </a:p>
          <a:p>
            <a:pPr algn="l"/>
            <a:r>
              <a:rPr lang="en-US" dirty="0"/>
              <a:t>D. cognition occurs before emotional response.</a:t>
            </a:r>
          </a:p>
          <a:p>
            <a:pPr algn="l"/>
            <a:r>
              <a:rPr lang="en-US" dirty="0"/>
              <a:t>E. physiological response and emotion occur</a:t>
            </a:r>
          </a:p>
          <a:p>
            <a:pPr algn="l"/>
            <a:r>
              <a:rPr lang="en-US" dirty="0"/>
              <a:t>	independently and simultaneously.</a:t>
            </a:r>
          </a:p>
        </p:txBody>
      </p:sp>
    </p:spTree>
    <p:extLst>
      <p:ext uri="{BB962C8B-B14F-4D97-AF65-F5344CB8AC3E}">
        <p14:creationId xmlns:p14="http://schemas.microsoft.com/office/powerpoint/2010/main" val="114585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your knowledge.</a:t>
            </a:r>
          </a:p>
        </p:txBody>
      </p:sp>
      <p:sp>
        <p:nvSpPr>
          <p:cNvPr id="4" name="Content Placeholder 3"/>
          <p:cNvSpPr>
            <a:spLocks noGrp="1"/>
          </p:cNvSpPr>
          <p:nvPr>
            <p:ph sz="quarter" idx="19"/>
          </p:nvPr>
        </p:nvSpPr>
        <p:spPr/>
        <p:txBody>
          <a:bodyPr/>
          <a:lstStyle/>
          <a:p>
            <a:r>
              <a:rPr lang="en-US" dirty="0"/>
              <a:t>Can you think of a recent time when you noticed your body’s reactions to an emotionally charged situation, such as a difficult social setting, or perhaps even a test or game you had been</a:t>
            </a:r>
          </a:p>
          <a:p>
            <a:r>
              <a:rPr lang="en-US" dirty="0"/>
              <a:t>worrying about in advance?</a:t>
            </a:r>
          </a:p>
        </p:txBody>
      </p:sp>
      <p:sp>
        <p:nvSpPr>
          <p:cNvPr id="3" name="Text Placeholder 2"/>
          <p:cNvSpPr>
            <a:spLocks noGrp="1"/>
          </p:cNvSpPr>
          <p:nvPr>
            <p:ph type="body" sz="quarter" idx="18"/>
          </p:nvPr>
        </p:nvSpPr>
        <p:spPr>
          <a:xfrm>
            <a:off x="628650" y="5295899"/>
            <a:ext cx="7994650" cy="1050309"/>
          </a:xfrm>
        </p:spPr>
        <p:txBody>
          <a:bodyPr/>
          <a:lstStyle/>
          <a:p>
            <a:r>
              <a:rPr lang="en-US" dirty="0"/>
              <a:t>Can you apply the </a:t>
            </a:r>
            <a:r>
              <a:rPr lang="en-US" b="1" i="1" dirty="0"/>
              <a:t>James-Lange</a:t>
            </a:r>
            <a:r>
              <a:rPr lang="en-US" dirty="0"/>
              <a:t> and </a:t>
            </a:r>
            <a:r>
              <a:rPr lang="en-US" b="1" i="1" dirty="0"/>
              <a:t>Cannon-Bard</a:t>
            </a:r>
            <a:r>
              <a:rPr lang="en-US" dirty="0"/>
              <a:t> thalamic theories to your experience?</a:t>
            </a:r>
          </a:p>
        </p:txBody>
      </p:sp>
    </p:spTree>
    <p:extLst>
      <p:ext uri="{BB962C8B-B14F-4D97-AF65-F5344CB8AC3E}">
        <p14:creationId xmlns:p14="http://schemas.microsoft.com/office/powerpoint/2010/main" val="360295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thinking and feeling interact?</a:t>
            </a:r>
          </a:p>
        </p:txBody>
      </p:sp>
      <p:sp>
        <p:nvSpPr>
          <p:cNvPr id="3" name="Content Placeholder 2"/>
          <p:cNvSpPr>
            <a:spLocks noGrp="1"/>
          </p:cNvSpPr>
          <p:nvPr>
            <p:ph idx="1"/>
          </p:nvPr>
        </p:nvSpPr>
        <p:spPr/>
        <p:txBody>
          <a:bodyPr/>
          <a:lstStyle/>
          <a:p>
            <a:r>
              <a:rPr lang="en-US" dirty="0"/>
              <a:t>The </a:t>
            </a:r>
            <a:r>
              <a:rPr lang="en-US" b="1" i="1" dirty="0"/>
              <a:t>James-Lange </a:t>
            </a:r>
            <a:r>
              <a:rPr lang="en-US" dirty="0"/>
              <a:t>theory and the </a:t>
            </a:r>
            <a:r>
              <a:rPr lang="en-US" b="1" i="1" dirty="0"/>
              <a:t>Cannon-Bard</a:t>
            </a:r>
            <a:r>
              <a:rPr lang="en-US" dirty="0"/>
              <a:t> theory both take into account physiological responses and the interplay with emotion.</a:t>
            </a:r>
          </a:p>
          <a:p>
            <a:endParaRPr lang="en-US" dirty="0"/>
          </a:p>
          <a:p>
            <a:r>
              <a:rPr lang="en-US" dirty="0"/>
              <a:t>But how does cognition factor in to the theory of emotion?</a:t>
            </a:r>
          </a:p>
          <a:p>
            <a:endParaRPr lang="en-US" dirty="0"/>
          </a:p>
          <a:p>
            <a:r>
              <a:rPr lang="en-US" dirty="0"/>
              <a:t>Stanley </a:t>
            </a:r>
            <a:r>
              <a:rPr lang="en-US" dirty="0" err="1"/>
              <a:t>Schachter</a:t>
            </a:r>
            <a:r>
              <a:rPr lang="en-US" dirty="0"/>
              <a:t> and Jerome Singer demonstrated that how we </a:t>
            </a:r>
            <a:r>
              <a:rPr lang="en-US" i="1" dirty="0"/>
              <a:t>appraise </a:t>
            </a:r>
            <a:r>
              <a:rPr lang="en-US" dirty="0"/>
              <a:t>(interpret) our experiences also matters.</a:t>
            </a:r>
          </a:p>
        </p:txBody>
      </p:sp>
    </p:spTree>
    <p:extLst>
      <p:ext uri="{BB962C8B-B14F-4D97-AF65-F5344CB8AC3E}">
        <p14:creationId xmlns:p14="http://schemas.microsoft.com/office/powerpoint/2010/main" val="312275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err="1"/>
              <a:t>Schachter</a:t>
            </a:r>
            <a:r>
              <a:rPr lang="en-US" dirty="0"/>
              <a:t>-Singer </a:t>
            </a:r>
            <a:br>
              <a:rPr lang="en-US" dirty="0"/>
            </a:br>
            <a:r>
              <a:rPr lang="en-US" dirty="0"/>
              <a:t>Two-Factor theory of emotion?</a:t>
            </a:r>
          </a:p>
        </p:txBody>
      </p:sp>
      <p:sp>
        <p:nvSpPr>
          <p:cNvPr id="3" name="Content Placeholder 2"/>
          <p:cNvSpPr>
            <a:spLocks noGrp="1"/>
          </p:cNvSpPr>
          <p:nvPr>
            <p:ph idx="1"/>
          </p:nvPr>
        </p:nvSpPr>
        <p:spPr/>
        <p:txBody>
          <a:bodyPr/>
          <a:lstStyle/>
          <a:p>
            <a:r>
              <a:rPr lang="en-US" dirty="0"/>
              <a:t>Our</a:t>
            </a:r>
            <a:r>
              <a:rPr lang="en-US" i="1" dirty="0"/>
              <a:t> physical reactions </a:t>
            </a:r>
            <a:r>
              <a:rPr lang="en-US" dirty="0"/>
              <a:t>and our </a:t>
            </a:r>
            <a:r>
              <a:rPr lang="en-US" i="1" dirty="0"/>
              <a:t>thoughts </a:t>
            </a:r>
            <a:r>
              <a:rPr lang="en-US" dirty="0"/>
              <a:t>(perceptions, memories, and interpretations) together </a:t>
            </a:r>
          </a:p>
          <a:p>
            <a:r>
              <a:rPr lang="en-US" dirty="0"/>
              <a:t>create emotion. </a:t>
            </a:r>
          </a:p>
          <a:p>
            <a:endParaRPr lang="en-US" dirty="0"/>
          </a:p>
          <a:p>
            <a:r>
              <a:rPr lang="en-US" dirty="0"/>
              <a:t>In </a:t>
            </a:r>
            <a:r>
              <a:rPr lang="en-US" dirty="0" err="1"/>
              <a:t>Schachter</a:t>
            </a:r>
            <a:r>
              <a:rPr lang="en-US" dirty="0"/>
              <a:t> and Singer’s </a:t>
            </a:r>
            <a:r>
              <a:rPr lang="en-US" b="1" dirty="0"/>
              <a:t>two-factor theory</a:t>
            </a:r>
            <a:r>
              <a:rPr lang="en-US" dirty="0"/>
              <a:t>, emotions have two ingredients: </a:t>
            </a:r>
          </a:p>
          <a:p>
            <a:r>
              <a:rPr lang="en-US" dirty="0"/>
              <a:t>physical arousal and cognitive appraisal. </a:t>
            </a:r>
          </a:p>
          <a:p>
            <a:endParaRPr lang="en-US" dirty="0"/>
          </a:p>
          <a:p>
            <a:r>
              <a:rPr lang="en-US" dirty="0"/>
              <a:t>An emotional experience, they argued, requires a conscious interpretation of arousal.</a:t>
            </a:r>
          </a:p>
        </p:txBody>
      </p:sp>
      <p:pic>
        <p:nvPicPr>
          <p:cNvPr id="4" name="Picture 3" descr="decorative"/>
          <p:cNvPicPr>
            <a:picLocks noChangeAspect="1"/>
          </p:cNvPicPr>
          <p:nvPr/>
        </p:nvPicPr>
        <p:blipFill>
          <a:blip r:embed="rId2"/>
          <a:stretch>
            <a:fillRect/>
          </a:stretch>
        </p:blipFill>
        <p:spPr>
          <a:xfrm>
            <a:off x="669594" y="406070"/>
            <a:ext cx="688908" cy="688908"/>
          </a:xfrm>
          <a:prstGeom prst="rect">
            <a:avLst/>
          </a:prstGeom>
        </p:spPr>
      </p:pic>
    </p:spTree>
    <p:extLst>
      <p:ext uri="{BB962C8B-B14F-4D97-AF65-F5344CB8AC3E}">
        <p14:creationId xmlns:p14="http://schemas.microsoft.com/office/powerpoint/2010/main" val="16841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23649" cy="1600200"/>
          </a:xfrm>
        </p:spPr>
        <p:txBody>
          <a:bodyPr/>
          <a:lstStyle/>
          <a:p>
            <a:r>
              <a:rPr lang="en-US" dirty="0"/>
              <a:t>What is the spillover effect?</a:t>
            </a:r>
          </a:p>
        </p:txBody>
      </p:sp>
      <p:sp>
        <p:nvSpPr>
          <p:cNvPr id="4" name="Text Placeholder 3"/>
          <p:cNvSpPr>
            <a:spLocks noGrp="1"/>
          </p:cNvSpPr>
          <p:nvPr>
            <p:ph type="body" sz="half" idx="2"/>
          </p:nvPr>
        </p:nvSpPr>
        <p:spPr>
          <a:xfrm>
            <a:off x="630238" y="2425700"/>
            <a:ext cx="4023649" cy="3443288"/>
          </a:xfrm>
        </p:spPr>
        <p:txBody>
          <a:bodyPr/>
          <a:lstStyle/>
          <a:p>
            <a:r>
              <a:rPr lang="en-US" dirty="0"/>
              <a:t>Arousal spills over from one event to the next.</a:t>
            </a:r>
          </a:p>
          <a:p>
            <a:endParaRPr lang="en-US" dirty="0"/>
          </a:p>
          <a:p>
            <a:r>
              <a:rPr lang="en-US" i="1" dirty="0"/>
              <a:t>For instance, arousal from a soccer match can fuel anger, which can descend into rioting or other</a:t>
            </a:r>
          </a:p>
          <a:p>
            <a:r>
              <a:rPr lang="en-US" i="1" dirty="0"/>
              <a:t>violent confrontations.</a:t>
            </a:r>
            <a:endParaRPr lang="en-US" dirty="0"/>
          </a:p>
        </p:txBody>
      </p:sp>
      <p:pic>
        <p:nvPicPr>
          <p:cNvPr id="5" name="Content Placeholder 4"/>
          <p:cNvPicPr>
            <a:picLocks noGrp="1" noChangeAspect="1"/>
          </p:cNvPicPr>
          <p:nvPr>
            <p:ph idx="1"/>
          </p:nvPr>
        </p:nvPicPr>
        <p:blipFill>
          <a:blip r:embed="rId2"/>
          <a:stretch>
            <a:fillRect/>
          </a:stretch>
        </p:blipFill>
        <p:spPr>
          <a:xfrm>
            <a:off x="4902475" y="3043451"/>
            <a:ext cx="3824003" cy="2702830"/>
          </a:xfrm>
          <a:prstGeom prst="rect">
            <a:avLst/>
          </a:prstGeom>
        </p:spPr>
      </p:pic>
    </p:spTree>
    <p:extLst>
      <p:ext uri="{BB962C8B-B14F-4D97-AF65-F5344CB8AC3E}">
        <p14:creationId xmlns:p14="http://schemas.microsoft.com/office/powerpoint/2010/main" val="13330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t>
            </a:r>
            <a:r>
              <a:rPr lang="en-US" dirty="0" err="1"/>
              <a:t>Schachter</a:t>
            </a:r>
            <a:r>
              <a:rPr lang="en-US" dirty="0"/>
              <a:t> and Singer research the spillover effect?</a:t>
            </a:r>
          </a:p>
        </p:txBody>
      </p:sp>
      <p:sp>
        <p:nvSpPr>
          <p:cNvPr id="3" name="Content Placeholder 2"/>
          <p:cNvSpPr>
            <a:spLocks noGrp="1"/>
          </p:cNvSpPr>
          <p:nvPr>
            <p:ph idx="1"/>
          </p:nvPr>
        </p:nvSpPr>
        <p:spPr>
          <a:xfrm>
            <a:off x="628650" y="1825625"/>
            <a:ext cx="8101584" cy="4834482"/>
          </a:xfrm>
        </p:spPr>
        <p:txBody>
          <a:bodyPr/>
          <a:lstStyle/>
          <a:p>
            <a:r>
              <a:rPr lang="en-US" dirty="0" err="1"/>
              <a:t>Schachter</a:t>
            </a:r>
            <a:r>
              <a:rPr lang="en-US" dirty="0"/>
              <a:t> and Singer injected college men with the hormone epinephrine, which triggers feelings of arousal. </a:t>
            </a:r>
          </a:p>
          <a:p>
            <a:r>
              <a:rPr lang="en-US" dirty="0"/>
              <a:t>One group of men were told the injection would help test their eyesight.  </a:t>
            </a:r>
          </a:p>
          <a:p>
            <a:r>
              <a:rPr lang="en-US" dirty="0"/>
              <a:t>A second group were told they might experience arousal because of the drug.</a:t>
            </a:r>
          </a:p>
          <a:p>
            <a:r>
              <a:rPr lang="en-US" dirty="0"/>
              <a:t>After receiving the injection, subjects went to a waiting room with another person (actually an accomplice of the experimenters) who was acting either euphoric or irritated. </a:t>
            </a:r>
          </a:p>
        </p:txBody>
      </p:sp>
    </p:spTree>
    <p:extLst>
      <p:ext uri="{BB962C8B-B14F-4D97-AF65-F5344CB8AC3E}">
        <p14:creationId xmlns:p14="http://schemas.microsoft.com/office/powerpoint/2010/main" val="221884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3" name="Content Placeholder 2"/>
          <p:cNvSpPr>
            <a:spLocks noGrp="1"/>
          </p:cNvSpPr>
          <p:nvPr>
            <p:ph idx="1"/>
          </p:nvPr>
        </p:nvSpPr>
        <p:spPr/>
        <p:txBody>
          <a:bodyPr/>
          <a:lstStyle/>
          <a:p>
            <a:r>
              <a:rPr lang="en-US" dirty="0"/>
              <a:t>Subjects began to feel their heart race, body flush, and breathing become more rapid</a:t>
            </a:r>
          </a:p>
          <a:p>
            <a:r>
              <a:rPr lang="en-US" dirty="0"/>
              <a:t>The subjects who attributed their arousal to the drug, felt little emotion.</a:t>
            </a:r>
          </a:p>
          <a:p>
            <a:r>
              <a:rPr lang="en-US" dirty="0"/>
              <a:t>The subjects who had been told the injection would produce no arousal, “caught” the apparent emotion of the other person in the waiting room. </a:t>
            </a:r>
          </a:p>
          <a:p>
            <a:r>
              <a:rPr lang="en-US" dirty="0"/>
              <a:t>They became happy if the accomplice was acting euphoric, and testy if the accomplice was acting irritated.</a:t>
            </a:r>
          </a:p>
        </p:txBody>
      </p:sp>
    </p:spTree>
    <p:extLst>
      <p:ext uri="{BB962C8B-B14F-4D97-AF65-F5344CB8AC3E}">
        <p14:creationId xmlns:p14="http://schemas.microsoft.com/office/powerpoint/2010/main" val="172679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228600"/>
            <a:ext cx="2248916" cy="6463145"/>
          </a:xfrm>
          <a:ln>
            <a:noFill/>
          </a:ln>
        </p:spPr>
        <p:txBody>
          <a:bodyPr>
            <a:normAutofit/>
          </a:bodyPr>
          <a:lstStyle/>
          <a:p>
            <a:pPr marL="0" indent="0">
              <a:buNone/>
            </a:pPr>
            <a:r>
              <a:rPr lang="en-US" sz="4100" dirty="0"/>
              <a:t>Module 41</a:t>
            </a:r>
          </a:p>
          <a:p>
            <a:pPr marL="0" indent="0">
              <a:buNone/>
            </a:pPr>
            <a:endParaRPr lang="en-US" sz="4100" dirty="0"/>
          </a:p>
        </p:txBody>
      </p:sp>
      <p:sp>
        <p:nvSpPr>
          <p:cNvPr id="4" name="Text Placeholder 3"/>
          <p:cNvSpPr>
            <a:spLocks noGrp="1"/>
          </p:cNvSpPr>
          <p:nvPr>
            <p:ph type="body" sz="quarter" idx="4294967295"/>
          </p:nvPr>
        </p:nvSpPr>
        <p:spPr>
          <a:xfrm>
            <a:off x="214884" y="4432300"/>
            <a:ext cx="2261616" cy="1790700"/>
          </a:xfrm>
          <a:noFill/>
          <a:ln>
            <a:noFill/>
          </a:ln>
        </p:spPr>
        <p:txBody>
          <a:bodyPr/>
          <a:lstStyle/>
          <a:p>
            <a:pPr marL="0" indent="0">
              <a:buNone/>
            </a:pPr>
            <a:r>
              <a:rPr lang="en-US" dirty="0"/>
              <a:t>Theories and Physiology of Emotion</a:t>
            </a:r>
          </a:p>
        </p:txBody>
      </p:sp>
      <p:sp>
        <p:nvSpPr>
          <p:cNvPr id="9" name="Title 8">
            <a:extLst>
              <a:ext uri="{FF2B5EF4-FFF2-40B4-BE49-F238E27FC236}">
                <a16:creationId xmlns:a16="http://schemas.microsoft.com/office/drawing/2014/main" id="{C4F64E03-BB35-4E02-B8A0-11A0DCD8D65D}"/>
              </a:ext>
            </a:extLst>
          </p:cNvPr>
          <p:cNvSpPr>
            <a:spLocks noGrp="1"/>
          </p:cNvSpPr>
          <p:nvPr>
            <p:ph type="title"/>
          </p:nvPr>
        </p:nvSpPr>
        <p:spPr>
          <a:xfrm>
            <a:off x="628650" y="365126"/>
            <a:ext cx="8101584" cy="1218611"/>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508286" y="1708166"/>
            <a:ext cx="457240" cy="457240"/>
          </a:xfrm>
          <a:prstGeom prst="rect">
            <a:avLst/>
          </a:prstGeom>
        </p:spPr>
      </p:pic>
      <p:sp>
        <p:nvSpPr>
          <p:cNvPr id="6" name="Content Placeholder 5"/>
          <p:cNvSpPr>
            <a:spLocks noGrp="1"/>
          </p:cNvSpPr>
          <p:nvPr>
            <p:ph idx="1"/>
          </p:nvPr>
        </p:nvSpPr>
        <p:spPr>
          <a:xfrm>
            <a:off x="2886782" y="1846365"/>
            <a:ext cx="6257218" cy="457240"/>
          </a:xfrm>
          <a:noFill/>
          <a:ln>
            <a:noFill/>
          </a:ln>
        </p:spPr>
        <p:txBody>
          <a:bodyPr>
            <a:noAutofit/>
          </a:bodyPr>
          <a:lstStyle/>
          <a:p>
            <a:pPr algn="l"/>
            <a:r>
              <a:rPr lang="en-US" sz="2400" b="1" dirty="0">
                <a:solidFill>
                  <a:srgbClr val="C00000"/>
                </a:solidFill>
              </a:rPr>
              <a:t>41-1</a:t>
            </a:r>
            <a:r>
              <a:rPr lang="en-US" sz="2400" dirty="0"/>
              <a:t> Describe how arousal, expressive behavior, and cognition interact in emotion.</a:t>
            </a:r>
          </a:p>
        </p:txBody>
      </p:sp>
      <p:pic>
        <p:nvPicPr>
          <p:cNvPr id="12" name="Picture 11" descr="decorative"/>
          <p:cNvPicPr>
            <a:picLocks noChangeAspect="1"/>
          </p:cNvPicPr>
          <p:nvPr/>
        </p:nvPicPr>
        <p:blipFill>
          <a:blip r:embed="rId2"/>
          <a:stretch>
            <a:fillRect/>
          </a:stretch>
        </p:blipFill>
        <p:spPr>
          <a:xfrm>
            <a:off x="2508286" y="2450075"/>
            <a:ext cx="457240" cy="457240"/>
          </a:xfrm>
          <a:prstGeom prst="rect">
            <a:avLst/>
          </a:prstGeom>
        </p:spPr>
      </p:pic>
      <p:sp>
        <p:nvSpPr>
          <p:cNvPr id="7" name="Content Placeholder 6"/>
          <p:cNvSpPr>
            <a:spLocks noGrp="1"/>
          </p:cNvSpPr>
          <p:nvPr>
            <p:ph sz="quarter" idx="4294967295"/>
          </p:nvPr>
        </p:nvSpPr>
        <p:spPr>
          <a:xfrm>
            <a:off x="2880608" y="2628900"/>
            <a:ext cx="6169874" cy="800100"/>
          </a:xfrm>
          <a:noFill/>
          <a:ln>
            <a:noFill/>
          </a:ln>
        </p:spPr>
        <p:txBody>
          <a:bodyPr>
            <a:noAutofit/>
          </a:bodyPr>
          <a:lstStyle/>
          <a:p>
            <a:pPr marL="0" indent="0" algn="l">
              <a:buNone/>
            </a:pPr>
            <a:r>
              <a:rPr lang="en-US" sz="2400" b="1" dirty="0">
                <a:solidFill>
                  <a:srgbClr val="C00000"/>
                </a:solidFill>
              </a:rPr>
              <a:t>41-2</a:t>
            </a:r>
            <a:r>
              <a:rPr lang="en-US" sz="2400" b="1" dirty="0">
                <a:solidFill>
                  <a:srgbClr val="FF0000"/>
                </a:solidFill>
              </a:rPr>
              <a:t> </a:t>
            </a:r>
            <a:r>
              <a:rPr lang="en-US" sz="2400" dirty="0"/>
              <a:t>Explain whether we can experience emotions without consciously interpreting and labeling them.</a:t>
            </a:r>
          </a:p>
        </p:txBody>
      </p:sp>
      <p:pic>
        <p:nvPicPr>
          <p:cNvPr id="13" name="Picture 12" descr="decorative"/>
          <p:cNvPicPr>
            <a:picLocks noChangeAspect="1"/>
          </p:cNvPicPr>
          <p:nvPr/>
        </p:nvPicPr>
        <p:blipFill>
          <a:blip r:embed="rId2"/>
          <a:stretch>
            <a:fillRect/>
          </a:stretch>
        </p:blipFill>
        <p:spPr>
          <a:xfrm>
            <a:off x="2508286" y="3574479"/>
            <a:ext cx="457240" cy="457240"/>
          </a:xfrm>
          <a:prstGeom prst="rect">
            <a:avLst/>
          </a:prstGeom>
        </p:spPr>
      </p:pic>
      <p:sp>
        <p:nvSpPr>
          <p:cNvPr id="19" name="Content Placeholder 6"/>
          <p:cNvSpPr>
            <a:spLocks noGrp="1"/>
          </p:cNvSpPr>
          <p:nvPr>
            <p:ph sz="quarter" idx="4294967295"/>
          </p:nvPr>
        </p:nvSpPr>
        <p:spPr>
          <a:xfrm>
            <a:off x="2880608" y="3782255"/>
            <a:ext cx="6048508" cy="685800"/>
          </a:xfrm>
          <a:noFill/>
          <a:ln>
            <a:noFill/>
          </a:ln>
        </p:spPr>
        <p:txBody>
          <a:bodyPr>
            <a:noAutofit/>
          </a:bodyPr>
          <a:lstStyle/>
          <a:p>
            <a:pPr marL="0" indent="0" algn="l">
              <a:buNone/>
            </a:pPr>
            <a:r>
              <a:rPr lang="en-US" sz="2400" b="1" dirty="0">
                <a:solidFill>
                  <a:srgbClr val="C00000"/>
                </a:solidFill>
              </a:rPr>
              <a:t>41-3</a:t>
            </a:r>
            <a:r>
              <a:rPr lang="en-US" sz="2400" b="1" dirty="0">
                <a:solidFill>
                  <a:srgbClr val="FF0000"/>
                </a:solidFill>
              </a:rPr>
              <a:t> </a:t>
            </a:r>
            <a:r>
              <a:rPr lang="en-US" sz="2400" dirty="0"/>
              <a:t>Describe the basic emotions, and the link between emotional arousal and the autonomic nervous system.</a:t>
            </a:r>
          </a:p>
        </p:txBody>
      </p:sp>
      <p:pic>
        <p:nvPicPr>
          <p:cNvPr id="8" name="Picture 7" descr="decorative"/>
          <p:cNvPicPr>
            <a:picLocks noChangeAspect="1"/>
          </p:cNvPicPr>
          <p:nvPr/>
        </p:nvPicPr>
        <p:blipFill>
          <a:blip r:embed="rId2"/>
          <a:stretch>
            <a:fillRect/>
          </a:stretch>
        </p:blipFill>
        <p:spPr>
          <a:xfrm>
            <a:off x="2508286" y="4616343"/>
            <a:ext cx="457240" cy="457240"/>
          </a:xfrm>
          <a:prstGeom prst="rect">
            <a:avLst/>
          </a:prstGeom>
        </p:spPr>
      </p:pic>
      <p:sp>
        <p:nvSpPr>
          <p:cNvPr id="14" name="Content Placeholder 6"/>
          <p:cNvSpPr>
            <a:spLocks noGrp="1"/>
          </p:cNvSpPr>
          <p:nvPr>
            <p:ph sz="quarter" idx="4294967295"/>
          </p:nvPr>
        </p:nvSpPr>
        <p:spPr>
          <a:xfrm>
            <a:off x="2880608" y="4878971"/>
            <a:ext cx="6169874" cy="685800"/>
          </a:xfrm>
          <a:noFill/>
          <a:ln>
            <a:noFill/>
          </a:ln>
        </p:spPr>
        <p:txBody>
          <a:bodyPr>
            <a:noAutofit/>
          </a:bodyPr>
          <a:lstStyle/>
          <a:p>
            <a:pPr marL="0" indent="0" algn="l">
              <a:buNone/>
            </a:pPr>
            <a:r>
              <a:rPr lang="en-US" sz="2400" b="1" dirty="0">
                <a:solidFill>
                  <a:srgbClr val="C00000"/>
                </a:solidFill>
              </a:rPr>
              <a:t>41-4</a:t>
            </a:r>
            <a:r>
              <a:rPr lang="en-US" sz="2400" b="1" dirty="0">
                <a:solidFill>
                  <a:srgbClr val="FF0000"/>
                </a:solidFill>
              </a:rPr>
              <a:t> </a:t>
            </a:r>
            <a:r>
              <a:rPr lang="en-US" sz="2400" dirty="0"/>
              <a:t>Discuss whether different emotions activate different physiological and brain-pattern responses.</a:t>
            </a:r>
          </a:p>
        </p:txBody>
      </p:sp>
      <p:pic>
        <p:nvPicPr>
          <p:cNvPr id="16" name="Picture 15" descr="decorative"/>
          <p:cNvPicPr>
            <a:picLocks noChangeAspect="1"/>
          </p:cNvPicPr>
          <p:nvPr/>
        </p:nvPicPr>
        <p:blipFill>
          <a:blip r:embed="rId2"/>
          <a:stretch>
            <a:fillRect/>
          </a:stretch>
        </p:blipFill>
        <p:spPr>
          <a:xfrm>
            <a:off x="2508286" y="5740262"/>
            <a:ext cx="457240" cy="457240"/>
          </a:xfrm>
          <a:prstGeom prst="rect">
            <a:avLst/>
          </a:prstGeom>
        </p:spPr>
      </p:pic>
      <p:sp>
        <p:nvSpPr>
          <p:cNvPr id="15" name="Content Placeholder 6"/>
          <p:cNvSpPr>
            <a:spLocks noGrp="1"/>
          </p:cNvSpPr>
          <p:nvPr>
            <p:ph sz="quarter" idx="4294967295"/>
          </p:nvPr>
        </p:nvSpPr>
        <p:spPr>
          <a:xfrm>
            <a:off x="2886782" y="5827399"/>
            <a:ext cx="6257218" cy="685800"/>
          </a:xfrm>
          <a:noFill/>
          <a:ln>
            <a:noFill/>
          </a:ln>
        </p:spPr>
        <p:txBody>
          <a:bodyPr>
            <a:noAutofit/>
          </a:bodyPr>
          <a:lstStyle/>
          <a:p>
            <a:pPr marL="0" indent="0" algn="l">
              <a:buNone/>
            </a:pPr>
            <a:r>
              <a:rPr lang="en-US" sz="2400" b="1" dirty="0">
                <a:solidFill>
                  <a:srgbClr val="C00000"/>
                </a:solidFill>
              </a:rPr>
              <a:t>41-5</a:t>
            </a:r>
            <a:r>
              <a:rPr lang="en-US" sz="2400" b="1" dirty="0">
                <a:solidFill>
                  <a:srgbClr val="FF0000"/>
                </a:solidFill>
              </a:rPr>
              <a:t> </a:t>
            </a:r>
            <a:r>
              <a:rPr lang="en-US" sz="2400" dirty="0"/>
              <a:t>Discuss the effectiveness of polygraphs in using body states to detect lies.</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does cognition matter?</a:t>
            </a:r>
          </a:p>
        </p:txBody>
      </p:sp>
      <p:sp>
        <p:nvSpPr>
          <p:cNvPr id="3" name="Content Placeholder 2"/>
          <p:cNvSpPr>
            <a:spLocks noGrp="1"/>
          </p:cNvSpPr>
          <p:nvPr>
            <p:ph idx="1"/>
          </p:nvPr>
        </p:nvSpPr>
        <p:spPr/>
        <p:txBody>
          <a:bodyPr/>
          <a:lstStyle/>
          <a:p>
            <a:r>
              <a:rPr lang="en-US" dirty="0"/>
              <a:t>This discovery—that a stirred-up state can be experienced as one emotion or another, depending on how we interpret and label it—has been replicated in dozens of experiments and continues to influence modern emotion research. </a:t>
            </a:r>
          </a:p>
          <a:p>
            <a:endParaRPr lang="en-US" sz="2400" dirty="0"/>
          </a:p>
          <a:p>
            <a:r>
              <a:rPr lang="en-US" sz="2400" i="1" dirty="0"/>
              <a:t>(</a:t>
            </a:r>
            <a:r>
              <a:rPr lang="en-US" sz="2400" i="1" dirty="0" err="1"/>
              <a:t>MacCormack</a:t>
            </a:r>
            <a:r>
              <a:rPr lang="en-US" sz="2400" i="1" dirty="0"/>
              <a:t> &amp; Lindquist, 2016; </a:t>
            </a:r>
            <a:r>
              <a:rPr lang="en-US" sz="2400" i="1" dirty="0" err="1"/>
              <a:t>Reisenzein</a:t>
            </a:r>
            <a:r>
              <a:rPr lang="en-US" sz="2400" i="1" dirty="0"/>
              <a:t>, 1983; Sinclair et al., 1994)</a:t>
            </a:r>
          </a:p>
          <a:p>
            <a:endParaRPr lang="en-US" dirty="0"/>
          </a:p>
        </p:txBody>
      </p:sp>
    </p:spTree>
    <p:extLst>
      <p:ext uri="{BB962C8B-B14F-4D97-AF65-F5344CB8AC3E}">
        <p14:creationId xmlns:p14="http://schemas.microsoft.com/office/powerpoint/2010/main" val="213981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628650" y="2309414"/>
            <a:ext cx="8101584" cy="2997691"/>
          </a:xfrm>
          <a:solidFill>
            <a:srgbClr val="E7D9B1"/>
          </a:solidFill>
          <a:ln w="76200">
            <a:solidFill>
              <a:schemeClr val="accent4"/>
            </a:solidFill>
          </a:ln>
        </p:spPr>
        <p:txBody>
          <a:bodyPr>
            <a:normAutofit/>
          </a:bodyPr>
          <a:lstStyle/>
          <a:p>
            <a:r>
              <a:rPr lang="en-US" sz="2400" dirty="0"/>
              <a:t>Be prepared for at least a multiple choice question that tests your ability to compare and contrast</a:t>
            </a:r>
          </a:p>
          <a:p>
            <a:r>
              <a:rPr lang="en-US" sz="2400" dirty="0"/>
              <a:t>the </a:t>
            </a:r>
            <a:r>
              <a:rPr lang="en-US" sz="2400" b="1" i="1" dirty="0"/>
              <a:t>James-Lange, Cannon-Bard,</a:t>
            </a:r>
          </a:p>
          <a:p>
            <a:r>
              <a:rPr lang="en-US" sz="2400" dirty="0"/>
              <a:t>and </a:t>
            </a:r>
            <a:r>
              <a:rPr lang="en-US" sz="2400" b="1" i="1" dirty="0" err="1"/>
              <a:t>Schachter</a:t>
            </a:r>
            <a:r>
              <a:rPr lang="en-US" sz="2400" b="1" i="1" dirty="0"/>
              <a:t>-Singer Two-Factor</a:t>
            </a:r>
          </a:p>
          <a:p>
            <a:r>
              <a:rPr lang="en-US" sz="2400" dirty="0"/>
              <a:t>theories of emotion.</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351320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cognition have to precede emotion?</a:t>
            </a:r>
          </a:p>
        </p:txBody>
      </p:sp>
      <p:sp>
        <p:nvSpPr>
          <p:cNvPr id="3" name="Content Placeholder 2"/>
          <p:cNvSpPr>
            <a:spLocks noGrp="1"/>
          </p:cNvSpPr>
          <p:nvPr>
            <p:ph idx="1"/>
          </p:nvPr>
        </p:nvSpPr>
        <p:spPr/>
        <p:txBody>
          <a:bodyPr/>
          <a:lstStyle/>
          <a:p>
            <a:r>
              <a:rPr lang="en-US" dirty="0"/>
              <a:t>Must we </a:t>
            </a:r>
            <a:r>
              <a:rPr lang="en-US" i="1" dirty="0"/>
              <a:t>always </a:t>
            </a:r>
            <a:r>
              <a:rPr lang="en-US" dirty="0"/>
              <a:t>interpret our arousal before</a:t>
            </a:r>
          </a:p>
          <a:p>
            <a:r>
              <a:rPr lang="en-US" dirty="0"/>
              <a:t>we can experience an emotion? </a:t>
            </a:r>
          </a:p>
          <a:p>
            <a:r>
              <a:rPr lang="en-US" dirty="0"/>
              <a:t>Psychologist Robert </a:t>
            </a:r>
            <a:r>
              <a:rPr lang="en-US" dirty="0" err="1"/>
              <a:t>Zajonc</a:t>
            </a:r>
            <a:r>
              <a:rPr lang="en-US" dirty="0"/>
              <a:t> didn’t think so. </a:t>
            </a:r>
          </a:p>
          <a:p>
            <a:endParaRPr lang="en-US" dirty="0"/>
          </a:p>
          <a:p>
            <a:r>
              <a:rPr lang="en-US" dirty="0"/>
              <a:t>He contended that we actually have many emotional reactions apart from, or even before, our</a:t>
            </a:r>
          </a:p>
          <a:p>
            <a:r>
              <a:rPr lang="en-US" dirty="0"/>
              <a:t>conscious interpretation of a situation.</a:t>
            </a:r>
          </a:p>
        </p:txBody>
      </p:sp>
    </p:spTree>
    <p:extLst>
      <p:ext uri="{BB962C8B-B14F-4D97-AF65-F5344CB8AC3E}">
        <p14:creationId xmlns:p14="http://schemas.microsoft.com/office/powerpoint/2010/main" val="26898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brain’s pathways for emotion?</a:t>
            </a:r>
          </a:p>
        </p:txBody>
      </p:sp>
      <p:sp>
        <p:nvSpPr>
          <p:cNvPr id="4" name="Content Placeholder 3"/>
          <p:cNvSpPr>
            <a:spLocks noGrp="1"/>
          </p:cNvSpPr>
          <p:nvPr>
            <p:ph sz="quarter" idx="13"/>
          </p:nvPr>
        </p:nvSpPr>
        <p:spPr>
          <a:xfrm>
            <a:off x="528638" y="4864099"/>
            <a:ext cx="8101012" cy="1850599"/>
          </a:xfrm>
        </p:spPr>
        <p:txBody>
          <a:bodyPr/>
          <a:lstStyle/>
          <a:p>
            <a:r>
              <a:rPr lang="en-US" dirty="0"/>
              <a:t>In the two-track brain, sensory input may be routed to the cortex, via the thalamus for analysis and then transmission to the amygdala, or directly to the amygdala, via the thalamus for an instant emotional reaction.</a:t>
            </a:r>
          </a:p>
        </p:txBody>
      </p:sp>
      <p:pic>
        <p:nvPicPr>
          <p:cNvPr id="5" name="Content Placeholder 4"/>
          <p:cNvPicPr>
            <a:picLocks noGrp="1" noChangeAspect="1"/>
          </p:cNvPicPr>
          <p:nvPr>
            <p:ph idx="1"/>
          </p:nvPr>
        </p:nvPicPr>
        <p:blipFill>
          <a:blip r:embed="rId2"/>
          <a:stretch>
            <a:fillRect/>
          </a:stretch>
        </p:blipFill>
        <p:spPr>
          <a:xfrm>
            <a:off x="2470100" y="1825625"/>
            <a:ext cx="4203799" cy="2797175"/>
          </a:xfrm>
          <a:prstGeom prst="rect">
            <a:avLst/>
          </a:prstGeom>
        </p:spPr>
      </p:pic>
    </p:spTree>
    <p:extLst>
      <p:ext uri="{BB962C8B-B14F-4D97-AF65-F5344CB8AC3E}">
        <p14:creationId xmlns:p14="http://schemas.microsoft.com/office/powerpoint/2010/main" val="305201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5170061" cy="1600200"/>
          </a:xfrm>
        </p:spPr>
        <p:txBody>
          <a:bodyPr/>
          <a:lstStyle/>
          <a:p>
            <a:r>
              <a:rPr lang="en-US" dirty="0"/>
              <a:t>What is the “high road”?</a:t>
            </a:r>
          </a:p>
        </p:txBody>
      </p:sp>
      <p:sp>
        <p:nvSpPr>
          <p:cNvPr id="4" name="Text Placeholder 3"/>
          <p:cNvSpPr>
            <a:spLocks noGrp="1"/>
          </p:cNvSpPr>
          <p:nvPr>
            <p:ph type="body" sz="half" idx="2"/>
          </p:nvPr>
        </p:nvSpPr>
        <p:spPr>
          <a:xfrm>
            <a:off x="630238" y="2425700"/>
            <a:ext cx="5170061" cy="4220760"/>
          </a:xfrm>
        </p:spPr>
        <p:txBody>
          <a:bodyPr/>
          <a:lstStyle/>
          <a:p>
            <a:r>
              <a:rPr lang="en-US" dirty="0"/>
              <a:t>Some complex emotions like hatred and love travel a </a:t>
            </a:r>
          </a:p>
          <a:p>
            <a:r>
              <a:rPr lang="en-US" dirty="0"/>
              <a:t>“high road.” </a:t>
            </a:r>
          </a:p>
          <a:p>
            <a:r>
              <a:rPr lang="en-US" dirty="0"/>
              <a:t>A stimulus following this path would travel via the thalamus to the brain’s cortex. </a:t>
            </a:r>
          </a:p>
          <a:p>
            <a:r>
              <a:rPr lang="en-US" dirty="0"/>
              <a:t>There, it would be analyzed and labeled before the response command is sent out, via the amygdala</a:t>
            </a:r>
          </a:p>
        </p:txBody>
      </p:sp>
      <p:pic>
        <p:nvPicPr>
          <p:cNvPr id="5" name="Content Placeholder 4"/>
          <p:cNvPicPr>
            <a:picLocks noGrp="1" noChangeAspect="1"/>
          </p:cNvPicPr>
          <p:nvPr>
            <p:ph idx="1"/>
          </p:nvPr>
        </p:nvPicPr>
        <p:blipFill>
          <a:blip r:embed="rId2"/>
          <a:stretch>
            <a:fillRect/>
          </a:stretch>
        </p:blipFill>
        <p:spPr>
          <a:xfrm>
            <a:off x="6178541" y="2679534"/>
            <a:ext cx="2774389" cy="3713092"/>
          </a:xfrm>
          <a:prstGeom prst="rect">
            <a:avLst/>
          </a:prstGeom>
        </p:spPr>
      </p:pic>
    </p:spTree>
    <p:extLst>
      <p:ext uri="{BB962C8B-B14F-4D97-AF65-F5344CB8AC3E}">
        <p14:creationId xmlns:p14="http://schemas.microsoft.com/office/powerpoint/2010/main" val="343724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43553"/>
            <a:ext cx="5115866" cy="1600200"/>
          </a:xfrm>
        </p:spPr>
        <p:txBody>
          <a:bodyPr/>
          <a:lstStyle/>
          <a:p>
            <a:r>
              <a:rPr lang="en-US" dirty="0"/>
              <a:t>What is the “low road”?</a:t>
            </a:r>
          </a:p>
        </p:txBody>
      </p:sp>
      <p:sp>
        <p:nvSpPr>
          <p:cNvPr id="4" name="Text Placeholder 3"/>
          <p:cNvSpPr>
            <a:spLocks noGrp="1"/>
          </p:cNvSpPr>
          <p:nvPr>
            <p:ph type="body" sz="half" idx="2"/>
          </p:nvPr>
        </p:nvSpPr>
        <p:spPr>
          <a:xfrm>
            <a:off x="629841" y="2247900"/>
            <a:ext cx="5115866" cy="4398560"/>
          </a:xfrm>
        </p:spPr>
        <p:txBody>
          <a:bodyPr>
            <a:normAutofit lnSpcReduction="10000"/>
          </a:bodyPr>
          <a:lstStyle/>
          <a:p>
            <a:r>
              <a:rPr lang="en-US" dirty="0"/>
              <a:t>Some simple emotions such as likes, dislikes, and fears take what Joseph LeDoux called the more direct “low road,” a neural shortcut that bypasses the cortex. </a:t>
            </a:r>
          </a:p>
          <a:p>
            <a:r>
              <a:rPr lang="en-US" dirty="0"/>
              <a:t>Following the low road, a fear-provoking stimulus would travel from the eye or ear, via the thalamus, directly to the amygdala</a:t>
            </a:r>
          </a:p>
        </p:txBody>
      </p:sp>
      <p:pic>
        <p:nvPicPr>
          <p:cNvPr id="5" name="Content Placeholder 4"/>
          <p:cNvPicPr>
            <a:picLocks noGrp="1" noChangeAspect="1"/>
          </p:cNvPicPr>
          <p:nvPr>
            <p:ph idx="1"/>
          </p:nvPr>
        </p:nvPicPr>
        <p:blipFill>
          <a:blip r:embed="rId2"/>
          <a:stretch>
            <a:fillRect/>
          </a:stretch>
        </p:blipFill>
        <p:spPr>
          <a:xfrm>
            <a:off x="5977719" y="2715379"/>
            <a:ext cx="2947497" cy="3453410"/>
          </a:xfrm>
          <a:prstGeom prst="rect">
            <a:avLst/>
          </a:prstGeom>
        </p:spPr>
      </p:pic>
    </p:spTree>
    <p:extLst>
      <p:ext uri="{BB962C8B-B14F-4D97-AF65-F5344CB8AC3E}">
        <p14:creationId xmlns:p14="http://schemas.microsoft.com/office/powerpoint/2010/main" val="388537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a:t>
            </a:r>
            <a:r>
              <a:rPr lang="en-US" dirty="0" err="1"/>
              <a:t>Schachter</a:t>
            </a:r>
            <a:r>
              <a:rPr lang="en-US" dirty="0"/>
              <a:t>-Singer and </a:t>
            </a:r>
            <a:r>
              <a:rPr lang="en-US" dirty="0" err="1"/>
              <a:t>Zajonc-LeDoux</a:t>
            </a:r>
            <a:r>
              <a:rPr lang="en-US" dirty="0"/>
              <a:t> theories of emotion compare?</a:t>
            </a:r>
          </a:p>
        </p:txBody>
      </p:sp>
      <p:sp>
        <p:nvSpPr>
          <p:cNvPr id="3" name="Text Placeholder 2"/>
          <p:cNvSpPr>
            <a:spLocks noGrp="1"/>
          </p:cNvSpPr>
          <p:nvPr>
            <p:ph type="body" idx="1"/>
          </p:nvPr>
        </p:nvSpPr>
        <p:spPr/>
        <p:txBody>
          <a:bodyPr/>
          <a:lstStyle/>
          <a:p>
            <a:r>
              <a:rPr lang="en-US" dirty="0" err="1"/>
              <a:t>Schachter</a:t>
            </a:r>
            <a:r>
              <a:rPr lang="en-US" dirty="0"/>
              <a:t>-Singer</a:t>
            </a:r>
          </a:p>
        </p:txBody>
      </p:sp>
      <p:sp>
        <p:nvSpPr>
          <p:cNvPr id="7" name="Text Placeholder 6"/>
          <p:cNvSpPr>
            <a:spLocks noGrp="1"/>
          </p:cNvSpPr>
          <p:nvPr>
            <p:ph type="body" sz="quarter" idx="13"/>
          </p:nvPr>
        </p:nvSpPr>
        <p:spPr>
          <a:xfrm>
            <a:off x="521206" y="5127625"/>
            <a:ext cx="3868737" cy="1587074"/>
          </a:xfrm>
        </p:spPr>
        <p:txBody>
          <a:bodyPr/>
          <a:lstStyle/>
          <a:p>
            <a:r>
              <a:rPr lang="en-US" dirty="0"/>
              <a:t>Our appraisal and labeling of events also determine our emotional responses.</a:t>
            </a:r>
          </a:p>
        </p:txBody>
      </p:sp>
      <p:pic>
        <p:nvPicPr>
          <p:cNvPr id="9" name="Content Placeholder 8"/>
          <p:cNvPicPr>
            <a:picLocks noGrp="1" noChangeAspect="1"/>
          </p:cNvPicPr>
          <p:nvPr>
            <p:ph sz="half" idx="2"/>
          </p:nvPr>
        </p:nvPicPr>
        <p:blipFill>
          <a:blip r:embed="rId2"/>
          <a:stretch>
            <a:fillRect/>
          </a:stretch>
        </p:blipFill>
        <p:spPr>
          <a:xfrm>
            <a:off x="912212" y="2852859"/>
            <a:ext cx="3085714" cy="1942857"/>
          </a:xfrm>
          <a:prstGeom prst="rect">
            <a:avLst/>
          </a:prstGeom>
        </p:spPr>
      </p:pic>
      <p:sp>
        <p:nvSpPr>
          <p:cNvPr id="5" name="Text Placeholder 4"/>
          <p:cNvSpPr>
            <a:spLocks noGrp="1"/>
          </p:cNvSpPr>
          <p:nvPr>
            <p:ph type="body" sz="quarter" idx="3"/>
          </p:nvPr>
        </p:nvSpPr>
        <p:spPr/>
        <p:txBody>
          <a:bodyPr/>
          <a:lstStyle/>
          <a:p>
            <a:r>
              <a:rPr lang="en-US" dirty="0" err="1"/>
              <a:t>Zajonc-LeDoux</a:t>
            </a:r>
            <a:endParaRPr lang="en-US" dirty="0"/>
          </a:p>
        </p:txBody>
      </p:sp>
      <p:sp>
        <p:nvSpPr>
          <p:cNvPr id="8" name="Text Placeholder 7"/>
          <p:cNvSpPr>
            <a:spLocks noGrp="1"/>
          </p:cNvSpPr>
          <p:nvPr>
            <p:ph type="body" sz="quarter" idx="14"/>
          </p:nvPr>
        </p:nvSpPr>
        <p:spPr>
          <a:xfrm>
            <a:off x="4735005" y="5127625"/>
            <a:ext cx="3887787" cy="1587074"/>
          </a:xfrm>
        </p:spPr>
        <p:txBody>
          <a:bodyPr/>
          <a:lstStyle/>
          <a:p>
            <a:r>
              <a:rPr lang="en-US" dirty="0"/>
              <a:t>Some emotional responses</a:t>
            </a:r>
          </a:p>
          <a:p>
            <a:r>
              <a:rPr lang="en-US" dirty="0"/>
              <a:t>are immediate, before any</a:t>
            </a:r>
          </a:p>
          <a:p>
            <a:r>
              <a:rPr lang="en-US" dirty="0"/>
              <a:t>conscious appraisal.</a:t>
            </a:r>
          </a:p>
        </p:txBody>
      </p:sp>
      <p:pic>
        <p:nvPicPr>
          <p:cNvPr id="10" name="Content Placeholder 9"/>
          <p:cNvPicPr>
            <a:picLocks noGrp="1" noChangeAspect="1"/>
          </p:cNvPicPr>
          <p:nvPr>
            <p:ph sz="quarter" idx="4"/>
          </p:nvPr>
        </p:nvPicPr>
        <p:blipFill>
          <a:blip r:embed="rId2"/>
          <a:stretch>
            <a:fillRect/>
          </a:stretch>
        </p:blipFill>
        <p:spPr>
          <a:xfrm>
            <a:off x="5136549" y="2853653"/>
            <a:ext cx="3085714" cy="1942857"/>
          </a:xfrm>
          <a:prstGeom prst="rect">
            <a:avLst/>
          </a:prstGeom>
        </p:spPr>
      </p:pic>
    </p:spTree>
    <p:extLst>
      <p:ext uri="{BB962C8B-B14F-4D97-AF65-F5344CB8AC3E}">
        <p14:creationId xmlns:p14="http://schemas.microsoft.com/office/powerpoint/2010/main" val="225517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Richard Lazarus contribute to the discussion of emotion?</a:t>
            </a:r>
          </a:p>
        </p:txBody>
      </p:sp>
      <p:sp>
        <p:nvSpPr>
          <p:cNvPr id="3" name="Content Placeholder 2"/>
          <p:cNvSpPr>
            <a:spLocks noGrp="1"/>
          </p:cNvSpPr>
          <p:nvPr>
            <p:ph idx="1"/>
          </p:nvPr>
        </p:nvSpPr>
        <p:spPr/>
        <p:txBody>
          <a:bodyPr/>
          <a:lstStyle/>
          <a:p>
            <a:r>
              <a:rPr lang="en-US" dirty="0"/>
              <a:t>Emotion researcher Richard Lazarus conceded that our brain processes vast amounts of information without our conscious awareness, and that some</a:t>
            </a:r>
          </a:p>
          <a:p>
            <a:r>
              <a:rPr lang="en-US" dirty="0"/>
              <a:t>emotional responses do not require </a:t>
            </a:r>
            <a:r>
              <a:rPr lang="en-US" i="1" dirty="0"/>
              <a:t>conscious </a:t>
            </a:r>
            <a:r>
              <a:rPr lang="en-US" dirty="0"/>
              <a:t>thinking. </a:t>
            </a:r>
          </a:p>
          <a:p>
            <a:endParaRPr lang="en-US" dirty="0"/>
          </a:p>
          <a:p>
            <a:r>
              <a:rPr lang="en-US" dirty="0"/>
              <a:t>But he wondered: </a:t>
            </a:r>
          </a:p>
          <a:p>
            <a:r>
              <a:rPr lang="en-US" i="1" dirty="0"/>
              <a:t>How would we know what we are reacting to if we did not in some way appraise the situation? </a:t>
            </a:r>
          </a:p>
        </p:txBody>
      </p:sp>
    </p:spTree>
    <p:extLst>
      <p:ext uri="{BB962C8B-B14F-4D97-AF65-F5344CB8AC3E}">
        <p14:creationId xmlns:p14="http://schemas.microsoft.com/office/powerpoint/2010/main" val="372892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Lazarus conclude?</a:t>
            </a:r>
          </a:p>
        </p:txBody>
      </p:sp>
      <p:sp>
        <p:nvSpPr>
          <p:cNvPr id="3" name="Content Placeholder 2"/>
          <p:cNvSpPr>
            <a:spLocks noGrp="1"/>
          </p:cNvSpPr>
          <p:nvPr>
            <p:ph idx="1"/>
          </p:nvPr>
        </p:nvSpPr>
        <p:spPr>
          <a:xfrm>
            <a:off x="628650" y="1825625"/>
            <a:ext cx="8101584" cy="4861778"/>
          </a:xfrm>
        </p:spPr>
        <p:txBody>
          <a:bodyPr/>
          <a:lstStyle/>
          <a:p>
            <a:r>
              <a:rPr lang="en-US" dirty="0"/>
              <a:t>The appraisal may be effortless and we may not be conscious of it, but it is still a mental function. </a:t>
            </a:r>
          </a:p>
          <a:p>
            <a:r>
              <a:rPr lang="en-US" dirty="0"/>
              <a:t>To know whether a stimulus is good or bad, the brain must have some idea of what it is. </a:t>
            </a:r>
          </a:p>
          <a:p>
            <a:r>
              <a:rPr lang="en-US" sz="2400" i="1" dirty="0"/>
              <a:t>(</a:t>
            </a:r>
            <a:r>
              <a:rPr lang="en-US" sz="2400" i="1" dirty="0" err="1"/>
              <a:t>Storbeck</a:t>
            </a:r>
            <a:r>
              <a:rPr lang="en-US" sz="2400" i="1" dirty="0"/>
              <a:t> et al., 2006)</a:t>
            </a:r>
          </a:p>
          <a:p>
            <a:r>
              <a:rPr lang="en-US" dirty="0"/>
              <a:t>Lazarus proposed that emotions arise when we </a:t>
            </a:r>
            <a:r>
              <a:rPr lang="en-US" i="1" dirty="0"/>
              <a:t>appraise </a:t>
            </a:r>
            <a:r>
              <a:rPr lang="en-US" dirty="0"/>
              <a:t>an event as harmless or dangerous. </a:t>
            </a:r>
          </a:p>
          <a:p>
            <a:endParaRPr lang="en-US" dirty="0"/>
          </a:p>
          <a:p>
            <a:r>
              <a:rPr lang="en-US" i="1" dirty="0"/>
              <a:t>For instance, we appraise the sound of the rustling bushes as the presence of a threat. </a:t>
            </a:r>
          </a:p>
          <a:p>
            <a:r>
              <a:rPr lang="en-US" i="1" dirty="0"/>
              <a:t>Later, we realize that it was “just the wind.”</a:t>
            </a:r>
          </a:p>
        </p:txBody>
      </p:sp>
    </p:spTree>
    <p:extLst>
      <p:ext uri="{BB962C8B-B14F-4D97-AF65-F5344CB8AC3E}">
        <p14:creationId xmlns:p14="http://schemas.microsoft.com/office/powerpoint/2010/main" val="200840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34109"/>
            <a:ext cx="8321040" cy="1124712"/>
          </a:xfrm>
        </p:spPr>
        <p:txBody>
          <a:bodyPr/>
          <a:lstStyle/>
          <a:p>
            <a:r>
              <a:rPr lang="en-US" dirty="0"/>
              <a:t>2. What Would You Answer?</a:t>
            </a:r>
          </a:p>
        </p:txBody>
      </p:sp>
      <p:sp>
        <p:nvSpPr>
          <p:cNvPr id="3" name="Content Placeholder 2"/>
          <p:cNvSpPr>
            <a:spLocks noGrp="1"/>
          </p:cNvSpPr>
          <p:nvPr>
            <p:ph sz="quarter" idx="19"/>
          </p:nvPr>
        </p:nvSpPr>
        <p:spPr>
          <a:xfrm>
            <a:off x="411480" y="1715742"/>
            <a:ext cx="8321040" cy="4718304"/>
          </a:xfrm>
        </p:spPr>
        <p:txBody>
          <a:bodyPr>
            <a:normAutofit lnSpcReduction="10000"/>
          </a:bodyPr>
          <a:lstStyle/>
          <a:p>
            <a:r>
              <a:rPr lang="en-US" b="1" i="1" dirty="0"/>
              <a:t>Which of the following is an example of cognitive appraisal</a:t>
            </a:r>
            <a:r>
              <a:rPr lang="en-US" dirty="0"/>
              <a:t>?</a:t>
            </a:r>
          </a:p>
          <a:p>
            <a:endParaRPr lang="en-US" dirty="0"/>
          </a:p>
          <a:p>
            <a:pPr algn="l"/>
            <a:r>
              <a:rPr lang="en-US" dirty="0"/>
              <a:t>A. Randall is happy all day because he is savoring the</a:t>
            </a:r>
          </a:p>
          <a:p>
            <a:pPr algn="l"/>
            <a:r>
              <a:rPr lang="en-US" dirty="0"/>
              <a:t>	wonderful events of yesterday.</a:t>
            </a:r>
          </a:p>
          <a:p>
            <a:pPr algn="l"/>
            <a:r>
              <a:rPr lang="en-US" dirty="0"/>
              <a:t>B. Charles is frightened in a dark alley because he heard 	stories of others being attacked in dark alleys.</a:t>
            </a:r>
          </a:p>
          <a:p>
            <a:pPr algn="l"/>
            <a:r>
              <a:rPr lang="en-US" dirty="0"/>
              <a:t>C. </a:t>
            </a:r>
            <a:r>
              <a:rPr lang="en-US" dirty="0" err="1"/>
              <a:t>Sherika</a:t>
            </a:r>
            <a:r>
              <a:rPr lang="en-US" dirty="0"/>
              <a:t> labels the arousal she is feeling as attraction</a:t>
            </a:r>
          </a:p>
          <a:p>
            <a:pPr algn="l"/>
            <a:r>
              <a:rPr lang="en-US" dirty="0"/>
              <a:t>	because she is in the presence of a good-looking man.</a:t>
            </a:r>
          </a:p>
          <a:p>
            <a:pPr algn="l"/>
            <a:r>
              <a:rPr lang="en-US" dirty="0"/>
              <a:t>D. Dora is angry because she cannot figure out how to</a:t>
            </a:r>
          </a:p>
          <a:p>
            <a:pPr algn="l"/>
            <a:r>
              <a:rPr lang="en-US" dirty="0"/>
              <a:t>	convince her husband to take her to Hawaii.</a:t>
            </a:r>
          </a:p>
          <a:p>
            <a:pPr algn="l"/>
            <a:r>
              <a:rPr lang="en-US" dirty="0"/>
              <a:t>E. Ann is frustrated because traffic has made her late for an 	important meeting.</a:t>
            </a:r>
          </a:p>
        </p:txBody>
      </p:sp>
    </p:spTree>
    <p:extLst>
      <p:ext uri="{BB962C8B-B14F-4D97-AF65-F5344CB8AC3E}">
        <p14:creationId xmlns:p14="http://schemas.microsoft.com/office/powerpoint/2010/main" val="346034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50443" cy="1600200"/>
          </a:xfrm>
        </p:spPr>
        <p:txBody>
          <a:bodyPr/>
          <a:lstStyle/>
          <a:p>
            <a:r>
              <a:rPr lang="en-US" dirty="0"/>
              <a:t>What is emotion?</a:t>
            </a:r>
          </a:p>
        </p:txBody>
      </p:sp>
      <p:sp>
        <p:nvSpPr>
          <p:cNvPr id="4" name="Text Placeholder 3"/>
          <p:cNvSpPr>
            <a:spLocks noGrp="1"/>
          </p:cNvSpPr>
          <p:nvPr>
            <p:ph type="body" sz="half" idx="2"/>
          </p:nvPr>
        </p:nvSpPr>
        <p:spPr>
          <a:xfrm>
            <a:off x="630238" y="2425700"/>
            <a:ext cx="3450443" cy="3443288"/>
          </a:xfrm>
        </p:spPr>
        <p:txBody>
          <a:bodyPr/>
          <a:lstStyle/>
          <a:p>
            <a:r>
              <a:rPr lang="en-US" dirty="0"/>
              <a:t>a response of the whole organism, involving physiological arousal,</a:t>
            </a:r>
          </a:p>
          <a:p>
            <a:r>
              <a:rPr lang="en-US" dirty="0"/>
              <a:t>expressive behaviors, and </a:t>
            </a:r>
          </a:p>
          <a:p>
            <a:r>
              <a:rPr lang="en-US" dirty="0"/>
              <a:t>conscious experience</a:t>
            </a:r>
          </a:p>
        </p:txBody>
      </p:sp>
      <p:pic>
        <p:nvPicPr>
          <p:cNvPr id="5" name="Content Placeholder 4"/>
          <p:cNvPicPr>
            <a:picLocks noGrp="1" noChangeAspect="1"/>
          </p:cNvPicPr>
          <p:nvPr>
            <p:ph idx="1"/>
          </p:nvPr>
        </p:nvPicPr>
        <p:blipFill>
          <a:blip r:embed="rId2"/>
          <a:stretch>
            <a:fillRect/>
          </a:stretch>
        </p:blipFill>
        <p:spPr>
          <a:xfrm>
            <a:off x="4256110" y="2581443"/>
            <a:ext cx="4288690" cy="3287545"/>
          </a:xfrm>
          <a:prstGeom prst="rect">
            <a:avLst/>
          </a:prstGeom>
        </p:spPr>
      </p:pic>
    </p:spTree>
    <p:extLst>
      <p:ext uri="{BB962C8B-B14F-4D97-AF65-F5344CB8AC3E}">
        <p14:creationId xmlns:p14="http://schemas.microsoft.com/office/powerpoint/2010/main" val="3257280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324307"/>
          </a:xfrm>
        </p:spPr>
        <p:txBody>
          <a:bodyPr>
            <a:noAutofit/>
          </a:bodyPr>
          <a:lstStyle/>
          <a:p>
            <a:r>
              <a:rPr lang="en-US" dirty="0"/>
              <a:t>With a partner, create an example from your </a:t>
            </a:r>
            <a:br>
              <a:rPr lang="en-US" dirty="0"/>
            </a:br>
            <a:r>
              <a:rPr lang="en-US" dirty="0"/>
              <a:t>life that illustrates each of the five </a:t>
            </a:r>
            <a:br>
              <a:rPr lang="en-US" dirty="0"/>
            </a:br>
            <a:r>
              <a:rPr lang="en-US" dirty="0"/>
              <a:t>theories of emotion.</a:t>
            </a:r>
          </a:p>
        </p:txBody>
      </p:sp>
      <p:pic>
        <p:nvPicPr>
          <p:cNvPr id="5" name="Content Placeholder 4"/>
          <p:cNvPicPr>
            <a:picLocks noGrp="1" noChangeAspect="1"/>
          </p:cNvPicPr>
          <p:nvPr>
            <p:ph sz="quarter" idx="19"/>
          </p:nvPr>
        </p:nvPicPr>
        <p:blipFill>
          <a:blip r:embed="rId2"/>
          <a:stretch>
            <a:fillRect/>
          </a:stretch>
        </p:blipFill>
        <p:spPr>
          <a:xfrm>
            <a:off x="2028802" y="2956112"/>
            <a:ext cx="5194345" cy="3604819"/>
          </a:xfrm>
          <a:prstGeom prst="rect">
            <a:avLst/>
          </a:prstGeom>
        </p:spPr>
      </p:pic>
    </p:spTree>
    <p:extLst>
      <p:ext uri="{BB962C8B-B14F-4D97-AF65-F5344CB8AC3E}">
        <p14:creationId xmlns:p14="http://schemas.microsoft.com/office/powerpoint/2010/main" val="3660916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basic emotions?</a:t>
            </a:r>
          </a:p>
        </p:txBody>
      </p:sp>
      <p:sp>
        <p:nvSpPr>
          <p:cNvPr id="3" name="Text Placeholder 2"/>
          <p:cNvSpPr>
            <a:spLocks noGrp="1"/>
          </p:cNvSpPr>
          <p:nvPr>
            <p:ph type="body" sz="quarter" idx="16"/>
          </p:nvPr>
        </p:nvSpPr>
        <p:spPr>
          <a:xfrm>
            <a:off x="628650" y="1879599"/>
            <a:ext cx="8101584" cy="1244600"/>
          </a:xfrm>
        </p:spPr>
        <p:txBody>
          <a:bodyPr/>
          <a:lstStyle/>
          <a:p>
            <a:r>
              <a:rPr lang="en-US" sz="2400" dirty="0"/>
              <a:t>When surveyed, most emotion scientists agreed</a:t>
            </a:r>
          </a:p>
          <a:p>
            <a:r>
              <a:rPr lang="en-US" sz="2400" dirty="0"/>
              <a:t>that anger, fear, disgust, sadness, and happiness are basic human emotions. </a:t>
            </a:r>
            <a:r>
              <a:rPr lang="en-US" sz="2400" i="1" dirty="0"/>
              <a:t>(Ekman, 2016)</a:t>
            </a:r>
          </a:p>
        </p:txBody>
      </p:sp>
      <p:sp>
        <p:nvSpPr>
          <p:cNvPr id="4" name="Text Placeholder 3"/>
          <p:cNvSpPr>
            <a:spLocks noGrp="1"/>
          </p:cNvSpPr>
          <p:nvPr>
            <p:ph type="body" sz="quarter" idx="17"/>
          </p:nvPr>
        </p:nvSpPr>
        <p:spPr>
          <a:xfrm>
            <a:off x="628650" y="3346449"/>
            <a:ext cx="8101584" cy="1244600"/>
          </a:xfrm>
        </p:spPr>
        <p:txBody>
          <a:bodyPr/>
          <a:lstStyle/>
          <a:p>
            <a:r>
              <a:rPr lang="en-US" sz="2400" dirty="0"/>
              <a:t>Carroll Izard isolated 10 basic emotions (joy, interest-excitement, surprise, sadness, anger, disgust, contempt, fear, shame, and guilt), most present in infancy. </a:t>
            </a:r>
            <a:r>
              <a:rPr lang="en-US" sz="2400" i="1" dirty="0"/>
              <a:t>(1977)</a:t>
            </a:r>
          </a:p>
        </p:txBody>
      </p:sp>
      <p:sp>
        <p:nvSpPr>
          <p:cNvPr id="5" name="Text Placeholder 4"/>
          <p:cNvSpPr>
            <a:spLocks noGrp="1"/>
          </p:cNvSpPr>
          <p:nvPr>
            <p:ph type="body" sz="quarter" idx="18"/>
          </p:nvPr>
        </p:nvSpPr>
        <p:spPr>
          <a:xfrm>
            <a:off x="628650" y="4813299"/>
            <a:ext cx="8101584" cy="1244600"/>
          </a:xfrm>
        </p:spPr>
        <p:txBody>
          <a:bodyPr>
            <a:normAutofit/>
          </a:bodyPr>
          <a:lstStyle/>
          <a:p>
            <a:r>
              <a:rPr lang="en-US" sz="2400" dirty="0"/>
              <a:t>Others believe that pride and love are also </a:t>
            </a:r>
          </a:p>
          <a:p>
            <a:r>
              <a:rPr lang="en-US" sz="2400" dirty="0"/>
              <a:t>basic emotions. </a:t>
            </a:r>
          </a:p>
          <a:p>
            <a:r>
              <a:rPr lang="en-US" sz="2400" i="1" dirty="0"/>
              <a:t>(Shaver et al., 1996; Tracy &amp; Robins, 2004)</a:t>
            </a:r>
          </a:p>
        </p:txBody>
      </p:sp>
      <p:pic>
        <p:nvPicPr>
          <p:cNvPr id="6" name="Picture 5" descr="decorative"/>
          <p:cNvPicPr>
            <a:picLocks noChangeAspect="1"/>
          </p:cNvPicPr>
          <p:nvPr/>
        </p:nvPicPr>
        <p:blipFill>
          <a:blip r:embed="rId2"/>
          <a:stretch>
            <a:fillRect/>
          </a:stretch>
        </p:blipFill>
        <p:spPr>
          <a:xfrm>
            <a:off x="669594" y="424801"/>
            <a:ext cx="688908" cy="688908"/>
          </a:xfrm>
          <a:prstGeom prst="rect">
            <a:avLst/>
          </a:prstGeom>
        </p:spPr>
      </p:pic>
    </p:spTree>
    <p:extLst>
      <p:ext uri="{BB962C8B-B14F-4D97-AF65-F5344CB8AC3E}">
        <p14:creationId xmlns:p14="http://schemas.microsoft.com/office/powerpoint/2010/main" val="104994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identify the basic infant emotions below?</a:t>
            </a:r>
          </a:p>
        </p:txBody>
      </p:sp>
      <p:pic>
        <p:nvPicPr>
          <p:cNvPr id="12" name="Content Placeholder 11"/>
          <p:cNvPicPr>
            <a:picLocks noGrp="1" noChangeAspect="1"/>
          </p:cNvPicPr>
          <p:nvPr>
            <p:ph sz="quarter" idx="13"/>
          </p:nvPr>
        </p:nvPicPr>
        <p:blipFill>
          <a:blip r:embed="rId2"/>
          <a:stretch>
            <a:fillRect/>
          </a:stretch>
        </p:blipFill>
        <p:spPr>
          <a:xfrm>
            <a:off x="754685" y="3073400"/>
            <a:ext cx="1532279" cy="1549400"/>
          </a:xfrm>
          <a:prstGeom prst="rect">
            <a:avLst/>
          </a:prstGeom>
        </p:spPr>
      </p:pic>
      <p:pic>
        <p:nvPicPr>
          <p:cNvPr id="10" name="Content Placeholder 9"/>
          <p:cNvPicPr>
            <a:picLocks noGrp="1" noChangeAspect="1"/>
          </p:cNvPicPr>
          <p:nvPr>
            <p:ph sz="quarter" idx="16"/>
          </p:nvPr>
        </p:nvPicPr>
        <p:blipFill>
          <a:blip r:embed="rId3"/>
          <a:stretch>
            <a:fillRect/>
          </a:stretch>
        </p:blipFill>
        <p:spPr>
          <a:xfrm>
            <a:off x="3805343" y="3119528"/>
            <a:ext cx="1685714" cy="1457143"/>
          </a:xfrm>
          <a:prstGeom prst="rect">
            <a:avLst/>
          </a:prstGeom>
        </p:spPr>
      </p:pic>
      <p:pic>
        <p:nvPicPr>
          <p:cNvPr id="9" name="Content Placeholder 8"/>
          <p:cNvPicPr>
            <a:picLocks noGrp="1" noChangeAspect="1"/>
          </p:cNvPicPr>
          <p:nvPr>
            <p:ph sz="quarter" idx="17"/>
          </p:nvPr>
        </p:nvPicPr>
        <p:blipFill>
          <a:blip r:embed="rId4"/>
          <a:stretch>
            <a:fillRect/>
          </a:stretch>
        </p:blipFill>
        <p:spPr>
          <a:xfrm>
            <a:off x="6731000" y="3146135"/>
            <a:ext cx="1784350" cy="1403930"/>
          </a:xfrm>
          <a:prstGeom prst="rect">
            <a:avLst/>
          </a:prstGeom>
        </p:spPr>
      </p:pic>
      <p:pic>
        <p:nvPicPr>
          <p:cNvPr id="11" name="Content Placeholder 10"/>
          <p:cNvPicPr>
            <a:picLocks noGrp="1" noChangeAspect="1"/>
          </p:cNvPicPr>
          <p:nvPr>
            <p:ph sz="quarter" idx="15"/>
          </p:nvPr>
        </p:nvPicPr>
        <p:blipFill>
          <a:blip r:embed="rId5"/>
          <a:stretch>
            <a:fillRect/>
          </a:stretch>
        </p:blipFill>
        <p:spPr>
          <a:xfrm>
            <a:off x="2281344" y="5121369"/>
            <a:ext cx="1704762" cy="1504762"/>
          </a:xfrm>
          <a:prstGeom prst="rect">
            <a:avLst/>
          </a:prstGeom>
        </p:spPr>
      </p:pic>
      <p:pic>
        <p:nvPicPr>
          <p:cNvPr id="8" name="Content Placeholder 7"/>
          <p:cNvPicPr>
            <a:picLocks noGrp="1" noChangeAspect="1"/>
          </p:cNvPicPr>
          <p:nvPr>
            <p:ph sz="quarter" idx="14"/>
          </p:nvPr>
        </p:nvPicPr>
        <p:blipFill>
          <a:blip r:embed="rId6"/>
          <a:stretch>
            <a:fillRect/>
          </a:stretch>
        </p:blipFill>
        <p:spPr>
          <a:xfrm>
            <a:off x="5462690" y="5130893"/>
            <a:ext cx="1647619" cy="1485714"/>
          </a:xfrm>
          <a:prstGeom prst="rect">
            <a:avLst/>
          </a:prstGeom>
        </p:spPr>
      </p:pic>
    </p:spTree>
    <p:extLst>
      <p:ext uri="{BB962C8B-B14F-4D97-AF65-F5344CB8AC3E}">
        <p14:creationId xmlns:p14="http://schemas.microsoft.com/office/powerpoint/2010/main" val="331989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emotions and the autonomic </a:t>
            </a:r>
            <a:br>
              <a:rPr lang="en-US" dirty="0"/>
            </a:br>
            <a:r>
              <a:rPr lang="en-US" dirty="0"/>
              <a:t>nervous system (ANS) related?</a:t>
            </a:r>
          </a:p>
        </p:txBody>
      </p:sp>
      <p:sp>
        <p:nvSpPr>
          <p:cNvPr id="4" name="Content Placeholder 3"/>
          <p:cNvSpPr>
            <a:spLocks noGrp="1"/>
          </p:cNvSpPr>
          <p:nvPr>
            <p:ph sz="quarter" idx="13"/>
          </p:nvPr>
        </p:nvSpPr>
        <p:spPr>
          <a:xfrm>
            <a:off x="528638" y="4792383"/>
            <a:ext cx="8101012" cy="1836951"/>
          </a:xfrm>
        </p:spPr>
        <p:txBody>
          <a:bodyPr/>
          <a:lstStyle/>
          <a:p>
            <a:r>
              <a:rPr lang="en-US" dirty="0"/>
              <a:t>Remember from Module 10 that the ANS controls the arousing and calming of the physiology of the body in times of crisis or stress by activating the sympathetic division and the parasympathetic division.</a:t>
            </a:r>
          </a:p>
        </p:txBody>
      </p:sp>
      <p:pic>
        <p:nvPicPr>
          <p:cNvPr id="5" name="Content Placeholder 4"/>
          <p:cNvPicPr>
            <a:picLocks noGrp="1" noChangeAspect="1"/>
          </p:cNvPicPr>
          <p:nvPr>
            <p:ph idx="1"/>
          </p:nvPr>
        </p:nvPicPr>
        <p:blipFill>
          <a:blip r:embed="rId2"/>
          <a:stretch>
            <a:fillRect/>
          </a:stretch>
        </p:blipFill>
        <p:spPr>
          <a:xfrm>
            <a:off x="3031402" y="1825625"/>
            <a:ext cx="3081196" cy="2797175"/>
          </a:xfrm>
          <a:prstGeom prst="rect">
            <a:avLst/>
          </a:prstGeom>
        </p:spPr>
      </p:pic>
      <p:pic>
        <p:nvPicPr>
          <p:cNvPr id="6" name="Picture 5" descr="decorative"/>
          <p:cNvPicPr>
            <a:picLocks noChangeAspect="1"/>
          </p:cNvPicPr>
          <p:nvPr/>
        </p:nvPicPr>
        <p:blipFill>
          <a:blip r:embed="rId3"/>
          <a:stretch>
            <a:fillRect/>
          </a:stretch>
        </p:blipFill>
        <p:spPr>
          <a:xfrm>
            <a:off x="586472" y="355833"/>
            <a:ext cx="688908" cy="688908"/>
          </a:xfrm>
          <a:prstGeom prst="rect">
            <a:avLst/>
          </a:prstGeom>
        </p:spPr>
      </p:pic>
    </p:spTree>
    <p:extLst>
      <p:ext uri="{BB962C8B-B14F-4D97-AF65-F5344CB8AC3E}">
        <p14:creationId xmlns:p14="http://schemas.microsoft.com/office/powerpoint/2010/main" val="348596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5251947" cy="1600200"/>
          </a:xfrm>
        </p:spPr>
        <p:txBody>
          <a:bodyPr/>
          <a:lstStyle/>
          <a:p>
            <a:r>
              <a:rPr lang="en-US" dirty="0"/>
              <a:t>How does the sympathetic division of the ANS activate the body in a crisis?</a:t>
            </a:r>
          </a:p>
        </p:txBody>
      </p:sp>
      <p:sp>
        <p:nvSpPr>
          <p:cNvPr id="4" name="Text Placeholder 3"/>
          <p:cNvSpPr>
            <a:spLocks noGrp="1"/>
          </p:cNvSpPr>
          <p:nvPr>
            <p:ph type="body" sz="half" idx="2"/>
          </p:nvPr>
        </p:nvSpPr>
        <p:spPr>
          <a:xfrm>
            <a:off x="630238" y="2425699"/>
            <a:ext cx="5251947" cy="4234407"/>
          </a:xfrm>
        </p:spPr>
        <p:txBody>
          <a:bodyPr/>
          <a:lstStyle/>
          <a:p>
            <a:r>
              <a:rPr lang="en-US" dirty="0"/>
              <a:t>The SNS directs your adrenal glands to release </a:t>
            </a:r>
            <a:r>
              <a:rPr lang="en-US" i="1" dirty="0"/>
              <a:t>epinephrine (adrenaline) </a:t>
            </a:r>
            <a:r>
              <a:rPr lang="en-US" dirty="0"/>
              <a:t>and </a:t>
            </a:r>
            <a:r>
              <a:rPr lang="en-US" i="1" dirty="0"/>
              <a:t>norepinephrine (noradrenaline)</a:t>
            </a:r>
            <a:r>
              <a:rPr lang="en-US" dirty="0"/>
              <a:t>, the liver pours extra sugar into the bloodstream, respiration, heart rate and blood pressure increase, </a:t>
            </a:r>
          </a:p>
          <a:p>
            <a:r>
              <a:rPr lang="en-US" dirty="0"/>
              <a:t>digestion slows, pupils dilate, perspiration increases, and blood clots more quickly.</a:t>
            </a:r>
          </a:p>
        </p:txBody>
      </p:sp>
      <p:pic>
        <p:nvPicPr>
          <p:cNvPr id="5" name="Content Placeholder 4"/>
          <p:cNvPicPr>
            <a:picLocks noGrp="1" noChangeAspect="1"/>
          </p:cNvPicPr>
          <p:nvPr>
            <p:ph idx="1"/>
          </p:nvPr>
        </p:nvPicPr>
        <p:blipFill>
          <a:blip r:embed="rId2"/>
          <a:stretch>
            <a:fillRect/>
          </a:stretch>
        </p:blipFill>
        <p:spPr>
          <a:xfrm>
            <a:off x="6180833" y="2975231"/>
            <a:ext cx="2690212" cy="3129649"/>
          </a:xfrm>
          <a:prstGeom prst="rect">
            <a:avLst/>
          </a:prstGeom>
        </p:spPr>
      </p:pic>
    </p:spTree>
    <p:extLst>
      <p:ext uri="{BB962C8B-B14F-4D97-AF65-F5344CB8AC3E}">
        <p14:creationId xmlns:p14="http://schemas.microsoft.com/office/powerpoint/2010/main" val="54319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457200"/>
            <a:ext cx="5142765" cy="1600200"/>
          </a:xfrm>
        </p:spPr>
        <p:txBody>
          <a:bodyPr>
            <a:noAutofit/>
          </a:bodyPr>
          <a:lstStyle/>
          <a:p>
            <a:r>
              <a:rPr lang="en-US" dirty="0"/>
              <a:t>How does the parasympathetic division of the ANS calm the body in a crisis?</a:t>
            </a:r>
          </a:p>
        </p:txBody>
      </p:sp>
      <p:sp>
        <p:nvSpPr>
          <p:cNvPr id="4" name="Text Placeholder 3"/>
          <p:cNvSpPr>
            <a:spLocks noGrp="1"/>
          </p:cNvSpPr>
          <p:nvPr>
            <p:ph type="body" sz="half" idx="2"/>
          </p:nvPr>
        </p:nvSpPr>
        <p:spPr>
          <a:xfrm>
            <a:off x="630238" y="2425700"/>
            <a:ext cx="5142764" cy="3443288"/>
          </a:xfrm>
        </p:spPr>
        <p:txBody>
          <a:bodyPr/>
          <a:lstStyle/>
          <a:p>
            <a:r>
              <a:rPr lang="en-US" dirty="0"/>
              <a:t>The PNS gradually calms your</a:t>
            </a:r>
          </a:p>
          <a:p>
            <a:r>
              <a:rPr lang="en-US" dirty="0"/>
              <a:t>body, as stress hormones slowly leave your bloodstream.</a:t>
            </a:r>
          </a:p>
          <a:p>
            <a:r>
              <a:rPr lang="en-US" dirty="0"/>
              <a:t>Respiration, heart rate and blood pressure decrease, pupils constrict, salivation and digestion activate.</a:t>
            </a:r>
          </a:p>
        </p:txBody>
      </p:sp>
      <p:pic>
        <p:nvPicPr>
          <p:cNvPr id="5" name="Content Placeholder 4"/>
          <p:cNvPicPr>
            <a:picLocks noGrp="1" noChangeAspect="1"/>
          </p:cNvPicPr>
          <p:nvPr>
            <p:ph idx="1"/>
          </p:nvPr>
        </p:nvPicPr>
        <p:blipFill>
          <a:blip r:embed="rId2"/>
          <a:stretch>
            <a:fillRect/>
          </a:stretch>
        </p:blipFill>
        <p:spPr>
          <a:xfrm>
            <a:off x="6443967" y="3077666"/>
            <a:ext cx="2219048" cy="2685714"/>
          </a:xfrm>
          <a:prstGeom prst="rect">
            <a:avLst/>
          </a:prstGeom>
        </p:spPr>
      </p:pic>
    </p:spTree>
    <p:extLst>
      <p:ext uri="{BB962C8B-B14F-4D97-AF65-F5344CB8AC3E}">
        <p14:creationId xmlns:p14="http://schemas.microsoft.com/office/powerpoint/2010/main" val="37095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one brain region be responsible </a:t>
            </a:r>
            <a:br>
              <a:rPr lang="en-US" dirty="0"/>
            </a:br>
            <a:r>
              <a:rPr lang="en-US" dirty="0"/>
              <a:t>for different emotions? </a:t>
            </a:r>
          </a:p>
        </p:txBody>
      </p:sp>
      <p:sp>
        <p:nvSpPr>
          <p:cNvPr id="3" name="Content Placeholder 2"/>
          <p:cNvSpPr>
            <a:spLocks noGrp="1"/>
          </p:cNvSpPr>
          <p:nvPr>
            <p:ph idx="1"/>
          </p:nvPr>
        </p:nvSpPr>
        <p:spPr>
          <a:xfrm>
            <a:off x="628650" y="1825625"/>
            <a:ext cx="8101584" cy="4752596"/>
          </a:xfrm>
        </p:spPr>
        <p:txBody>
          <a:bodyPr/>
          <a:lstStyle/>
          <a:p>
            <a:r>
              <a:rPr lang="en-US" dirty="0"/>
              <a:t>Yes.</a:t>
            </a:r>
          </a:p>
          <a:p>
            <a:r>
              <a:rPr lang="en-US" dirty="0"/>
              <a:t>Consider the </a:t>
            </a:r>
            <a:r>
              <a:rPr lang="en-US" i="1" dirty="0"/>
              <a:t>insula, </a:t>
            </a:r>
            <a:r>
              <a:rPr lang="en-US" dirty="0"/>
              <a:t>a neural center deep inside the brain. </a:t>
            </a:r>
          </a:p>
          <a:p>
            <a:r>
              <a:rPr lang="en-US" dirty="0"/>
              <a:t>The insula is activated when we experience various negative social emotions, such as disgust, lust and pride. </a:t>
            </a:r>
          </a:p>
          <a:p>
            <a:r>
              <a:rPr lang="en-US" dirty="0"/>
              <a:t>In brain scans, it becomes active when people bite into some disgusting food, smell disgusting food,</a:t>
            </a:r>
          </a:p>
          <a:p>
            <a:r>
              <a:rPr lang="en-US" dirty="0"/>
              <a:t>think about biting into a disgusting cockroach, or feel moral disgust over a sleazy business</a:t>
            </a:r>
          </a:p>
          <a:p>
            <a:r>
              <a:rPr lang="en-US" dirty="0"/>
              <a:t>exploiting a saintly widow</a:t>
            </a:r>
            <a:r>
              <a:rPr lang="en-US" sz="2400" dirty="0"/>
              <a:t>. </a:t>
            </a:r>
            <a:r>
              <a:rPr lang="en-US" sz="2400" i="1" dirty="0"/>
              <a:t>(</a:t>
            </a:r>
            <a:r>
              <a:rPr lang="en-US" sz="2400" i="1" dirty="0" err="1"/>
              <a:t>Sapolsky</a:t>
            </a:r>
            <a:r>
              <a:rPr lang="en-US" sz="2400" i="1" dirty="0"/>
              <a:t>, 2010)</a:t>
            </a:r>
          </a:p>
        </p:txBody>
      </p:sp>
      <p:pic>
        <p:nvPicPr>
          <p:cNvPr id="4" name="Picture 3" descr="decorative"/>
          <p:cNvPicPr>
            <a:picLocks noChangeAspect="1"/>
          </p:cNvPicPr>
          <p:nvPr/>
        </p:nvPicPr>
        <p:blipFill>
          <a:blip r:embed="rId2"/>
          <a:stretch>
            <a:fillRect/>
          </a:stretch>
        </p:blipFill>
        <p:spPr>
          <a:xfrm>
            <a:off x="669594" y="406070"/>
            <a:ext cx="688908" cy="688908"/>
          </a:xfrm>
          <a:prstGeom prst="rect">
            <a:avLst/>
          </a:prstGeom>
        </p:spPr>
      </p:pic>
    </p:spTree>
    <p:extLst>
      <p:ext uri="{BB962C8B-B14F-4D97-AF65-F5344CB8AC3E}">
        <p14:creationId xmlns:p14="http://schemas.microsoft.com/office/powerpoint/2010/main" val="2625543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11353"/>
            <a:ext cx="8101584" cy="1325880"/>
          </a:xfrm>
        </p:spPr>
        <p:txBody>
          <a:bodyPr>
            <a:normAutofit/>
          </a:bodyPr>
          <a:lstStyle/>
          <a:p>
            <a:r>
              <a:rPr lang="en-US" dirty="0"/>
              <a:t>Do different emotions trigger</a:t>
            </a:r>
            <a:br>
              <a:rPr lang="en-US" dirty="0"/>
            </a:br>
            <a:r>
              <a:rPr lang="en-US" dirty="0"/>
              <a:t>different brain circuits?</a:t>
            </a:r>
          </a:p>
        </p:txBody>
      </p:sp>
      <p:sp>
        <p:nvSpPr>
          <p:cNvPr id="3" name="Text Placeholder 2"/>
          <p:cNvSpPr>
            <a:spLocks noGrp="1"/>
          </p:cNvSpPr>
          <p:nvPr>
            <p:ph type="body" sz="quarter" idx="16"/>
          </p:nvPr>
        </p:nvSpPr>
        <p:spPr>
          <a:xfrm>
            <a:off x="521208" y="1740182"/>
            <a:ext cx="8101584" cy="1325880"/>
          </a:xfrm>
        </p:spPr>
        <p:txBody>
          <a:bodyPr/>
          <a:lstStyle/>
          <a:p>
            <a:r>
              <a:rPr lang="en-US" sz="2400" dirty="0"/>
              <a:t>Observers watching fearful faces showed more amygdala activity than did other observers who watched</a:t>
            </a:r>
          </a:p>
          <a:p>
            <a:r>
              <a:rPr lang="da-DK" sz="2400" dirty="0"/>
              <a:t>angry faces. </a:t>
            </a:r>
            <a:r>
              <a:rPr lang="da-DK" sz="2400" i="1" dirty="0"/>
              <a:t>(Whalen et al., 2001)</a:t>
            </a:r>
            <a:endParaRPr lang="en-US" sz="2400" i="1" dirty="0"/>
          </a:p>
        </p:txBody>
      </p:sp>
      <p:sp>
        <p:nvSpPr>
          <p:cNvPr id="4" name="Text Placeholder 3"/>
          <p:cNvSpPr>
            <a:spLocks noGrp="1"/>
          </p:cNvSpPr>
          <p:nvPr>
            <p:ph type="body" sz="quarter" idx="17"/>
          </p:nvPr>
        </p:nvSpPr>
        <p:spPr>
          <a:xfrm>
            <a:off x="521208" y="3319760"/>
            <a:ext cx="8101584" cy="1325880"/>
          </a:xfrm>
        </p:spPr>
        <p:txBody>
          <a:bodyPr>
            <a:normAutofit/>
          </a:bodyPr>
          <a:lstStyle/>
          <a:p>
            <a:r>
              <a:rPr lang="en-US" sz="2400" dirty="0"/>
              <a:t>Depression-prone people, and those with generally negative perspectives, have shown more right frontal</a:t>
            </a:r>
          </a:p>
          <a:p>
            <a:r>
              <a:rPr lang="fr-FR" sz="2400" dirty="0"/>
              <a:t>lobe </a:t>
            </a:r>
            <a:r>
              <a:rPr lang="fr-FR" sz="2400" dirty="0" err="1"/>
              <a:t>activity</a:t>
            </a:r>
            <a:r>
              <a:rPr lang="fr-FR" sz="2400" dirty="0"/>
              <a:t>.  </a:t>
            </a:r>
            <a:r>
              <a:rPr lang="fr-FR" sz="2400" i="1" dirty="0"/>
              <a:t>(</a:t>
            </a:r>
            <a:r>
              <a:rPr lang="fr-FR" sz="2400" i="1" dirty="0" err="1"/>
              <a:t>Harmon</a:t>
            </a:r>
            <a:r>
              <a:rPr lang="fr-FR" sz="2400" i="1" dirty="0"/>
              <a:t>-Jones et al., 2002)</a:t>
            </a:r>
            <a:endParaRPr lang="en-US" sz="2400" i="1" dirty="0"/>
          </a:p>
        </p:txBody>
      </p:sp>
      <p:sp>
        <p:nvSpPr>
          <p:cNvPr id="5" name="Text Placeholder 4"/>
          <p:cNvSpPr>
            <a:spLocks noGrp="1"/>
          </p:cNvSpPr>
          <p:nvPr>
            <p:ph type="body" sz="quarter" idx="18"/>
          </p:nvPr>
        </p:nvSpPr>
        <p:spPr>
          <a:xfrm>
            <a:off x="521208" y="4899338"/>
            <a:ext cx="8101584" cy="1407944"/>
          </a:xfrm>
        </p:spPr>
        <p:txBody>
          <a:bodyPr>
            <a:normAutofit/>
          </a:bodyPr>
          <a:lstStyle/>
          <a:p>
            <a:r>
              <a:rPr lang="en-US" sz="2400" dirty="0"/>
              <a:t>People with positive personalities have shown more activity in the left frontal lobe than in the right. </a:t>
            </a:r>
          </a:p>
          <a:p>
            <a:r>
              <a:rPr lang="en-US" sz="2400" i="1" dirty="0"/>
              <a:t>(Davidson, </a:t>
            </a:r>
            <a:r>
              <a:rPr lang="da-DK" sz="2400" i="1" dirty="0"/>
              <a:t>2000; Urry et al., 2004)</a:t>
            </a:r>
            <a:endParaRPr lang="en-US" sz="2400" i="1" dirty="0"/>
          </a:p>
        </p:txBody>
      </p:sp>
      <p:pic>
        <p:nvPicPr>
          <p:cNvPr id="6" name="Picture 5" descr="decorative"/>
          <p:cNvPicPr>
            <a:picLocks noChangeAspect="1"/>
          </p:cNvPicPr>
          <p:nvPr/>
        </p:nvPicPr>
        <p:blipFill>
          <a:blip r:embed="rId2"/>
          <a:stretch>
            <a:fillRect/>
          </a:stretch>
        </p:blipFill>
        <p:spPr>
          <a:xfrm>
            <a:off x="628650" y="328320"/>
            <a:ext cx="688908" cy="688908"/>
          </a:xfrm>
          <a:prstGeom prst="rect">
            <a:avLst/>
          </a:prstGeom>
        </p:spPr>
      </p:pic>
    </p:spTree>
    <p:extLst>
      <p:ext uri="{BB962C8B-B14F-4D97-AF65-F5344CB8AC3E}">
        <p14:creationId xmlns:p14="http://schemas.microsoft.com/office/powerpoint/2010/main" val="2382125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effective are </a:t>
            </a:r>
            <a:r>
              <a:rPr lang="en-US" i="1" dirty="0"/>
              <a:t>polygraphs</a:t>
            </a:r>
            <a:r>
              <a:rPr lang="en-US" dirty="0"/>
              <a:t> in using </a:t>
            </a:r>
            <a:br>
              <a:rPr lang="en-US" dirty="0"/>
            </a:br>
            <a:r>
              <a:rPr lang="en-US" dirty="0"/>
              <a:t>body states to detect lies?</a:t>
            </a:r>
          </a:p>
        </p:txBody>
      </p:sp>
      <p:sp>
        <p:nvSpPr>
          <p:cNvPr id="4" name="Content Placeholder 3"/>
          <p:cNvSpPr>
            <a:spLocks noGrp="1"/>
          </p:cNvSpPr>
          <p:nvPr>
            <p:ph sz="quarter" idx="13"/>
          </p:nvPr>
        </p:nvSpPr>
        <p:spPr>
          <a:xfrm>
            <a:off x="528638" y="4148919"/>
            <a:ext cx="8101012" cy="1934381"/>
          </a:xfrm>
        </p:spPr>
        <p:txBody>
          <a:bodyPr/>
          <a:lstStyle/>
          <a:p>
            <a:r>
              <a:rPr lang="en-US" b="1" i="1" dirty="0"/>
              <a:t>Polygraphs</a:t>
            </a:r>
            <a:r>
              <a:rPr lang="en-US" i="1" dirty="0"/>
              <a:t> </a:t>
            </a:r>
            <a:r>
              <a:rPr lang="en-US" dirty="0"/>
              <a:t>measure emotion-linked autonomic arousal, as reflected in changed breathing,</a:t>
            </a:r>
          </a:p>
          <a:p>
            <a:r>
              <a:rPr lang="en-US" dirty="0"/>
              <a:t>heart rate, and perspiration. </a:t>
            </a:r>
          </a:p>
          <a:p>
            <a:r>
              <a:rPr lang="en-US" dirty="0"/>
              <a:t>Can these results be used to detect lies?</a:t>
            </a:r>
          </a:p>
        </p:txBody>
      </p:sp>
      <p:pic>
        <p:nvPicPr>
          <p:cNvPr id="5" name="Content Placeholder 4"/>
          <p:cNvPicPr>
            <a:picLocks noGrp="1" noChangeAspect="1"/>
          </p:cNvPicPr>
          <p:nvPr>
            <p:ph idx="1"/>
          </p:nvPr>
        </p:nvPicPr>
        <p:blipFill>
          <a:blip r:embed="rId2"/>
          <a:stretch>
            <a:fillRect/>
          </a:stretch>
        </p:blipFill>
        <p:spPr>
          <a:xfrm>
            <a:off x="569011" y="1978925"/>
            <a:ext cx="7983933" cy="1596787"/>
          </a:xfrm>
          <a:prstGeom prst="rect">
            <a:avLst/>
          </a:prstGeom>
        </p:spPr>
      </p:pic>
      <p:pic>
        <p:nvPicPr>
          <p:cNvPr id="6" name="Picture 5" descr="decorative"/>
          <p:cNvPicPr>
            <a:picLocks noChangeAspect="1"/>
          </p:cNvPicPr>
          <p:nvPr/>
        </p:nvPicPr>
        <p:blipFill>
          <a:blip r:embed="rId3"/>
          <a:stretch>
            <a:fillRect/>
          </a:stretch>
        </p:blipFill>
        <p:spPr>
          <a:xfrm>
            <a:off x="569011" y="370827"/>
            <a:ext cx="688908" cy="688908"/>
          </a:xfrm>
          <a:prstGeom prst="rect">
            <a:avLst/>
          </a:prstGeom>
        </p:spPr>
      </p:pic>
    </p:spTree>
    <p:extLst>
      <p:ext uri="{BB962C8B-B14F-4D97-AF65-F5344CB8AC3E}">
        <p14:creationId xmlns:p14="http://schemas.microsoft.com/office/powerpoint/2010/main" val="884528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a:t>
            </a:r>
            <a:r>
              <a:rPr lang="en-US" i="1" dirty="0"/>
              <a:t>polygraphs</a:t>
            </a:r>
            <a:r>
              <a:rPr lang="en-US" dirty="0"/>
              <a:t> reliable?</a:t>
            </a:r>
          </a:p>
        </p:txBody>
      </p:sp>
      <p:sp>
        <p:nvSpPr>
          <p:cNvPr id="4" name="Content Placeholder 3"/>
          <p:cNvSpPr>
            <a:spLocks noGrp="1"/>
          </p:cNvSpPr>
          <p:nvPr>
            <p:ph sz="quarter" idx="13"/>
          </p:nvPr>
        </p:nvSpPr>
        <p:spPr>
          <a:xfrm>
            <a:off x="528638" y="4820424"/>
            <a:ext cx="8101012" cy="1751853"/>
          </a:xfrm>
        </p:spPr>
        <p:txBody>
          <a:bodyPr/>
          <a:lstStyle/>
          <a:p>
            <a:r>
              <a:rPr lang="en-US" dirty="0"/>
              <a:t>If these </a:t>
            </a:r>
            <a:r>
              <a:rPr lang="en-US" b="1" i="1" dirty="0"/>
              <a:t>polygraph</a:t>
            </a:r>
            <a:r>
              <a:rPr lang="en-US" dirty="0"/>
              <a:t> experts had been the judges, more than one-third of the innocent would have been declared guilty, and nearly one-fourth of the guilty would have gone free.</a:t>
            </a:r>
          </a:p>
        </p:txBody>
      </p:sp>
      <p:pic>
        <p:nvPicPr>
          <p:cNvPr id="5" name="Content Placeholder 4"/>
          <p:cNvPicPr>
            <a:picLocks noGrp="1" noChangeAspect="1"/>
          </p:cNvPicPr>
          <p:nvPr>
            <p:ph idx="1"/>
          </p:nvPr>
        </p:nvPicPr>
        <p:blipFill>
          <a:blip r:embed="rId2"/>
          <a:stretch>
            <a:fillRect/>
          </a:stretch>
        </p:blipFill>
        <p:spPr>
          <a:xfrm>
            <a:off x="613287" y="2058562"/>
            <a:ext cx="7931141" cy="2326225"/>
          </a:xfrm>
          <a:prstGeom prst="rect">
            <a:avLst/>
          </a:prstGeom>
        </p:spPr>
      </p:pic>
    </p:spTree>
    <p:extLst>
      <p:ext uri="{BB962C8B-B14F-4D97-AF65-F5344CB8AC3E}">
        <p14:creationId xmlns:p14="http://schemas.microsoft.com/office/powerpoint/2010/main" val="4062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identify the three parts of emotion?</a:t>
            </a:r>
          </a:p>
        </p:txBody>
      </p:sp>
      <p:sp>
        <p:nvSpPr>
          <p:cNvPr id="3" name="Text Placeholder 2"/>
          <p:cNvSpPr>
            <a:spLocks noGrp="1"/>
          </p:cNvSpPr>
          <p:nvPr>
            <p:ph type="body" sz="quarter" idx="18"/>
          </p:nvPr>
        </p:nvSpPr>
        <p:spPr>
          <a:xfrm>
            <a:off x="601354" y="5011215"/>
            <a:ext cx="7994650" cy="1665027"/>
          </a:xfrm>
        </p:spPr>
        <p:txBody>
          <a:bodyPr/>
          <a:lstStyle/>
          <a:p>
            <a:r>
              <a:rPr lang="en-US" dirty="0"/>
              <a:t>In the image above, what is the physiological arousal?  The expressive behavior? </a:t>
            </a:r>
          </a:p>
          <a:p>
            <a:r>
              <a:rPr lang="en-US" dirty="0"/>
              <a:t>The conscious experience?</a:t>
            </a:r>
          </a:p>
        </p:txBody>
      </p:sp>
      <p:pic>
        <p:nvPicPr>
          <p:cNvPr id="5" name="Content Placeholder 4"/>
          <p:cNvPicPr>
            <a:picLocks noGrp="1" noChangeAspect="1"/>
          </p:cNvPicPr>
          <p:nvPr>
            <p:ph sz="quarter" idx="19"/>
          </p:nvPr>
        </p:nvPicPr>
        <p:blipFill>
          <a:blip r:embed="rId2"/>
          <a:stretch>
            <a:fillRect/>
          </a:stretch>
        </p:blipFill>
        <p:spPr>
          <a:xfrm>
            <a:off x="3089155" y="2463684"/>
            <a:ext cx="3019048" cy="2314286"/>
          </a:xfrm>
          <a:prstGeom prst="rect">
            <a:avLst/>
          </a:prstGeom>
        </p:spPr>
      </p:pic>
    </p:spTree>
    <p:extLst>
      <p:ext uri="{BB962C8B-B14F-4D97-AF65-F5344CB8AC3E}">
        <p14:creationId xmlns:p14="http://schemas.microsoft.com/office/powerpoint/2010/main" val="63729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show?</a:t>
            </a:r>
          </a:p>
        </p:txBody>
      </p:sp>
      <p:sp>
        <p:nvSpPr>
          <p:cNvPr id="3" name="Content Placeholder 2"/>
          <p:cNvSpPr>
            <a:spLocks noGrp="1"/>
          </p:cNvSpPr>
          <p:nvPr>
            <p:ph idx="1"/>
          </p:nvPr>
        </p:nvSpPr>
        <p:spPr/>
        <p:txBody>
          <a:bodyPr/>
          <a:lstStyle/>
          <a:p>
            <a:r>
              <a:rPr lang="en-US" dirty="0"/>
              <a:t>The CIA and other U.S. agencies have spent millions of dollars testing tens of thousands of employees. </a:t>
            </a:r>
          </a:p>
          <a:p>
            <a:endParaRPr lang="en-US" dirty="0"/>
          </a:p>
          <a:p>
            <a:r>
              <a:rPr lang="en-US" dirty="0"/>
              <a:t>Yet the U.S. National Academy of Sciences</a:t>
            </a:r>
          </a:p>
          <a:p>
            <a:r>
              <a:rPr lang="en-US" dirty="0"/>
              <a:t>has reported that “no spy has ever been caught [by] using the polygraph.”  </a:t>
            </a:r>
          </a:p>
          <a:p>
            <a:r>
              <a:rPr lang="en-US" sz="2400" i="1" dirty="0"/>
              <a:t>(2002)</a:t>
            </a:r>
          </a:p>
        </p:txBody>
      </p:sp>
    </p:spTree>
    <p:extLst>
      <p:ext uri="{BB962C8B-B14F-4D97-AF65-F5344CB8AC3E}">
        <p14:creationId xmlns:p14="http://schemas.microsoft.com/office/powerpoint/2010/main" val="3464199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23718"/>
            <a:ext cx="8321040" cy="1124712"/>
          </a:xfrm>
        </p:spPr>
        <p:txBody>
          <a:bodyPr/>
          <a:lstStyle/>
          <a:p>
            <a:r>
              <a:rPr lang="en-US" dirty="0"/>
              <a:t>3. What Would You Answer?</a:t>
            </a:r>
          </a:p>
        </p:txBody>
      </p:sp>
      <p:sp>
        <p:nvSpPr>
          <p:cNvPr id="3" name="Content Placeholder 2"/>
          <p:cNvSpPr>
            <a:spLocks noGrp="1"/>
          </p:cNvSpPr>
          <p:nvPr>
            <p:ph sz="quarter" idx="19"/>
          </p:nvPr>
        </p:nvSpPr>
        <p:spPr>
          <a:xfrm>
            <a:off x="745236" y="1715978"/>
            <a:ext cx="7653528" cy="4718304"/>
          </a:xfrm>
        </p:spPr>
        <p:txBody>
          <a:bodyPr/>
          <a:lstStyle/>
          <a:p>
            <a:r>
              <a:rPr lang="en-US" b="1" dirty="0"/>
              <a:t>Roger is about to ride a roller coaster. He is afraid of heights and is nervous about the ride. </a:t>
            </a:r>
          </a:p>
          <a:p>
            <a:endParaRPr lang="en-US" b="1" dirty="0"/>
          </a:p>
          <a:p>
            <a:r>
              <a:rPr lang="en-US" b="1" dirty="0"/>
              <a:t>How would each of the following theories explain Roger’s experience of fear on the roller coaster?</a:t>
            </a:r>
          </a:p>
          <a:p>
            <a:endParaRPr lang="en-US" dirty="0"/>
          </a:p>
          <a:p>
            <a:pPr marL="342900" indent="-342900" algn="l">
              <a:buFont typeface="Wingdings" panose="05000000000000000000" pitchFamily="2" charset="2"/>
              <a:buChar char="§"/>
            </a:pPr>
            <a:r>
              <a:rPr lang="en-US" dirty="0"/>
              <a:t>James-Lange Theory</a:t>
            </a:r>
          </a:p>
          <a:p>
            <a:pPr marL="342900" indent="-342900" algn="l">
              <a:buFont typeface="Wingdings" panose="05000000000000000000" pitchFamily="2" charset="2"/>
              <a:buChar char="§"/>
            </a:pPr>
            <a:r>
              <a:rPr lang="en-US" dirty="0"/>
              <a:t>Cannon-Bard Thalamic Theory</a:t>
            </a:r>
          </a:p>
          <a:p>
            <a:pPr marL="342900" indent="-342900" algn="l">
              <a:buFont typeface="Wingdings" panose="05000000000000000000" pitchFamily="2" charset="2"/>
              <a:buChar char="§"/>
            </a:pPr>
            <a:r>
              <a:rPr lang="en-US" dirty="0" err="1"/>
              <a:t>Schachter</a:t>
            </a:r>
            <a:r>
              <a:rPr lang="en-US" dirty="0"/>
              <a:t>-Singer Two-Factor Theory</a:t>
            </a:r>
          </a:p>
        </p:txBody>
      </p:sp>
    </p:spTree>
    <p:extLst>
      <p:ext uri="{BB962C8B-B14F-4D97-AF65-F5344CB8AC3E}">
        <p14:creationId xmlns:p14="http://schemas.microsoft.com/office/powerpoint/2010/main" val="1366722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E8403-C965-4960-BFC2-774426DA88FA}"/>
              </a:ext>
            </a:extLst>
          </p:cNvPr>
          <p:cNvSpPr>
            <a:spLocks noGrp="1"/>
          </p:cNvSpPr>
          <p:nvPr>
            <p:ph type="title"/>
          </p:nvPr>
        </p:nvSpPr>
        <p:spPr>
          <a:xfrm>
            <a:off x="521208" y="330154"/>
            <a:ext cx="8101584" cy="1325563"/>
          </a:xfrm>
        </p:spPr>
        <p:txBody>
          <a:bodyPr>
            <a:normAutofit/>
          </a:bodyPr>
          <a:lstStyle/>
          <a:p>
            <a:pPr algn="l"/>
            <a:r>
              <a:rPr lang="en-US" sz="3600" dirty="0"/>
              <a:t>Learning Target 41-1 Review</a:t>
            </a:r>
          </a:p>
        </p:txBody>
      </p:sp>
      <p:sp>
        <p:nvSpPr>
          <p:cNvPr id="4" name="Content Placeholder 3"/>
          <p:cNvSpPr>
            <a:spLocks noGrp="1"/>
          </p:cNvSpPr>
          <p:nvPr>
            <p:ph sz="quarter" idx="4294967295"/>
          </p:nvPr>
        </p:nvSpPr>
        <p:spPr>
          <a:xfrm>
            <a:off x="521780" y="1825625"/>
            <a:ext cx="8101012" cy="912812"/>
          </a:xfrm>
          <a:solidFill>
            <a:srgbClr val="D4E5F4"/>
          </a:solidFill>
          <a:ln>
            <a:noFill/>
          </a:ln>
        </p:spPr>
        <p:txBody>
          <a:bodyPr>
            <a:noAutofit/>
          </a:bodyPr>
          <a:lstStyle/>
          <a:p>
            <a:pPr marL="0" indent="0">
              <a:buNone/>
            </a:pPr>
            <a:r>
              <a:rPr lang="en-US" dirty="0"/>
              <a:t>Describe how arousal, expressive </a:t>
            </a:r>
          </a:p>
          <a:p>
            <a:pPr marL="0" indent="0">
              <a:buNone/>
            </a:pPr>
            <a:r>
              <a:rPr lang="en-US" dirty="0"/>
              <a:t>  behavior, and cognition interact in emotion.</a:t>
            </a:r>
            <a:endParaRPr lang="en-US" sz="2800" dirty="0"/>
          </a:p>
        </p:txBody>
      </p:sp>
      <p:sp>
        <p:nvSpPr>
          <p:cNvPr id="3" name="Content Placeholder 2"/>
          <p:cNvSpPr>
            <a:spLocks noGrp="1"/>
          </p:cNvSpPr>
          <p:nvPr>
            <p:ph idx="1"/>
          </p:nvPr>
        </p:nvSpPr>
        <p:spPr>
          <a:xfrm>
            <a:off x="521208" y="2999797"/>
            <a:ext cx="8101584" cy="3528049"/>
          </a:xfrm>
          <a:solidFill>
            <a:schemeClr val="bg1"/>
          </a:solidFill>
        </p:spPr>
        <p:txBody>
          <a:bodyPr>
            <a:noAutofit/>
          </a:bodyPr>
          <a:lstStyle/>
          <a:p>
            <a:pPr marL="342900" indent="-342900" algn="l">
              <a:buFont typeface="Wingdings" panose="05000000000000000000" pitchFamily="2" charset="2"/>
              <a:buChar char="§"/>
            </a:pPr>
            <a:r>
              <a:rPr lang="en-US" b="1" i="1" dirty="0"/>
              <a:t>Emotions</a:t>
            </a:r>
            <a:r>
              <a:rPr lang="en-US" i="1" dirty="0"/>
              <a:t> </a:t>
            </a:r>
            <a:r>
              <a:rPr lang="en-US" dirty="0"/>
              <a:t>are psychological responses of the whole organism involving an interplay among physiological arousal, expressive behaviors, and conscious experience.</a:t>
            </a:r>
          </a:p>
          <a:p>
            <a:pPr marL="342900" indent="-342900" algn="l">
              <a:buFont typeface="Wingdings" panose="05000000000000000000" pitchFamily="2" charset="2"/>
              <a:buChar char="§"/>
            </a:pPr>
            <a:r>
              <a:rPr lang="en-US" dirty="0"/>
              <a:t>Theories of emotion generally address two major questions: (1) Does physiological arousal come before or after emotional feelings, and (2) how do cognition and feeling interact?</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C340B9-049D-4F56-9E3C-EA0E2CD99B43}"/>
              </a:ext>
            </a:extLst>
          </p:cNvPr>
          <p:cNvSpPr>
            <a:spLocks noGrp="1"/>
          </p:cNvSpPr>
          <p:nvPr>
            <p:ph type="title"/>
          </p:nvPr>
        </p:nvSpPr>
        <p:spPr>
          <a:xfrm>
            <a:off x="521208" y="330154"/>
            <a:ext cx="8101584" cy="1325563"/>
          </a:xfrm>
        </p:spPr>
        <p:txBody>
          <a:bodyPr/>
          <a:lstStyle/>
          <a:p>
            <a:pPr algn="l"/>
            <a:r>
              <a:rPr lang="en-US" sz="3600" dirty="0"/>
              <a:t>Learning Target 41-1 Review cont</a:t>
            </a:r>
            <a:r>
              <a:rPr lang="en-US" dirty="0"/>
              <a:t>.</a:t>
            </a:r>
          </a:p>
        </p:txBody>
      </p:sp>
      <p:sp>
        <p:nvSpPr>
          <p:cNvPr id="4" name="Content Placeholder 3"/>
          <p:cNvSpPr>
            <a:spLocks noGrp="1"/>
          </p:cNvSpPr>
          <p:nvPr>
            <p:ph sz="quarter" idx="4294967295"/>
          </p:nvPr>
        </p:nvSpPr>
        <p:spPr>
          <a:xfrm>
            <a:off x="521208" y="1829254"/>
            <a:ext cx="8101012" cy="912812"/>
          </a:xfrm>
          <a:solidFill>
            <a:srgbClr val="D4E5F4"/>
          </a:solidFill>
          <a:ln>
            <a:noFill/>
          </a:ln>
        </p:spPr>
        <p:txBody>
          <a:bodyPr>
            <a:noAutofit/>
          </a:bodyPr>
          <a:lstStyle/>
          <a:p>
            <a:pPr marL="0" indent="0">
              <a:buNone/>
            </a:pPr>
            <a:r>
              <a:rPr lang="en-US" dirty="0"/>
              <a:t>Describe how arousal, expressive </a:t>
            </a:r>
          </a:p>
          <a:p>
            <a:pPr marL="0" indent="0">
              <a:buNone/>
            </a:pPr>
            <a:r>
              <a:rPr lang="en-US" dirty="0"/>
              <a:t>  behavior, and cognition interact in emotion.</a:t>
            </a:r>
            <a:endParaRPr lang="en-US" sz="2800" dirty="0"/>
          </a:p>
        </p:txBody>
      </p:sp>
      <p:sp>
        <p:nvSpPr>
          <p:cNvPr id="3" name="Content Placeholder 2"/>
          <p:cNvSpPr>
            <a:spLocks noGrp="1"/>
          </p:cNvSpPr>
          <p:nvPr>
            <p:ph idx="1"/>
          </p:nvPr>
        </p:nvSpPr>
        <p:spPr>
          <a:xfrm>
            <a:off x="520636" y="2915603"/>
            <a:ext cx="8101584" cy="3612243"/>
          </a:xfrm>
          <a:solidFill>
            <a:schemeClr val="bg1"/>
          </a:solidFill>
        </p:spPr>
        <p:txBody>
          <a:bodyPr>
            <a:noAutofit/>
          </a:bodyPr>
          <a:lstStyle/>
          <a:p>
            <a:pPr marL="342900" indent="-342900" algn="l">
              <a:buFont typeface="Wingdings" panose="05000000000000000000" pitchFamily="2" charset="2"/>
              <a:buChar char="§"/>
            </a:pPr>
            <a:r>
              <a:rPr lang="en-US" dirty="0"/>
              <a:t>The </a:t>
            </a:r>
            <a:r>
              <a:rPr lang="en-US" b="1" i="1" dirty="0"/>
              <a:t>James-Lange theory </a:t>
            </a:r>
            <a:r>
              <a:rPr lang="en-US" dirty="0"/>
              <a:t>maintains that emotional feelings follow our body’s response to emotion-inducing stimuli. (We observe our heart pounding and feel fear.)</a:t>
            </a:r>
          </a:p>
          <a:p>
            <a:pPr marL="342900" indent="-342900" algn="l">
              <a:buFont typeface="Wingdings" panose="05000000000000000000" pitchFamily="2" charset="2"/>
              <a:buChar char="§"/>
            </a:pPr>
            <a:r>
              <a:rPr lang="en-US" dirty="0"/>
              <a:t>The </a:t>
            </a:r>
            <a:r>
              <a:rPr lang="en-US" b="1" i="1" dirty="0"/>
              <a:t>Cannon-Bard thalamic theory </a:t>
            </a:r>
            <a:r>
              <a:rPr lang="en-US" dirty="0"/>
              <a:t>proposes that our body responds to emotion at the same time that we experience the emotion (one does not cause the other).</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477175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E9604-68D4-4943-8A52-BF24D9F88DAE}"/>
              </a:ext>
            </a:extLst>
          </p:cNvPr>
          <p:cNvSpPr>
            <a:spLocks noGrp="1"/>
          </p:cNvSpPr>
          <p:nvPr>
            <p:ph type="title"/>
          </p:nvPr>
        </p:nvSpPr>
        <p:spPr>
          <a:xfrm>
            <a:off x="521494" y="375517"/>
            <a:ext cx="8101584" cy="1325563"/>
          </a:xfrm>
        </p:spPr>
        <p:txBody>
          <a:bodyPr>
            <a:normAutofit/>
          </a:bodyPr>
          <a:lstStyle/>
          <a:p>
            <a:pPr algn="l"/>
            <a:r>
              <a:rPr lang="en-US" sz="3600" dirty="0"/>
              <a:t>Learning Target 41-2 Review</a:t>
            </a:r>
          </a:p>
        </p:txBody>
      </p:sp>
      <p:sp>
        <p:nvSpPr>
          <p:cNvPr id="4" name="Content Placeholder 3"/>
          <p:cNvSpPr>
            <a:spLocks noGrp="1"/>
          </p:cNvSpPr>
          <p:nvPr>
            <p:ph sz="quarter" idx="4294967295"/>
          </p:nvPr>
        </p:nvSpPr>
        <p:spPr>
          <a:xfrm>
            <a:off x="520922" y="1945517"/>
            <a:ext cx="8101012" cy="1287462"/>
          </a:xfrm>
          <a:solidFill>
            <a:srgbClr val="D4E5F4"/>
          </a:solidFill>
          <a:ln>
            <a:noFill/>
          </a:ln>
        </p:spPr>
        <p:txBody>
          <a:bodyPr>
            <a:noAutofit/>
          </a:bodyPr>
          <a:lstStyle/>
          <a:p>
            <a:pPr marL="0" indent="0">
              <a:buNone/>
            </a:pPr>
            <a:r>
              <a:rPr lang="en-US" dirty="0"/>
              <a:t>Explain whether we can experience </a:t>
            </a:r>
          </a:p>
          <a:p>
            <a:pPr marL="0" indent="0">
              <a:buNone/>
            </a:pPr>
            <a:r>
              <a:rPr lang="en-US" dirty="0"/>
              <a:t>emotions without consciously </a:t>
            </a:r>
          </a:p>
          <a:p>
            <a:pPr marL="0" indent="0">
              <a:buNone/>
            </a:pPr>
            <a:r>
              <a:rPr lang="en-US" dirty="0"/>
              <a:t>interpreting and labeling them.</a:t>
            </a:r>
            <a:endParaRPr lang="en-US" sz="2800" dirty="0"/>
          </a:p>
        </p:txBody>
      </p:sp>
      <p:sp>
        <p:nvSpPr>
          <p:cNvPr id="3" name="Content Placeholder 2"/>
          <p:cNvSpPr>
            <a:spLocks noGrp="1"/>
          </p:cNvSpPr>
          <p:nvPr>
            <p:ph idx="1"/>
          </p:nvPr>
        </p:nvSpPr>
        <p:spPr>
          <a:xfrm>
            <a:off x="520922" y="3477417"/>
            <a:ext cx="8101584" cy="2747963"/>
          </a:xfrm>
          <a:solidFill>
            <a:schemeClr val="bg1"/>
          </a:solidFill>
        </p:spPr>
        <p:txBody>
          <a:bodyPr>
            <a:noAutofit/>
          </a:bodyPr>
          <a:lstStyle/>
          <a:p>
            <a:pPr marL="342900" indent="-342900" algn="l">
              <a:buFont typeface="Wingdings" panose="05000000000000000000" pitchFamily="2" charset="2"/>
              <a:buChar char="§"/>
            </a:pPr>
            <a:r>
              <a:rPr lang="en-US" dirty="0"/>
              <a:t>The </a:t>
            </a:r>
            <a:r>
              <a:rPr lang="en-US" b="1" i="1" dirty="0" err="1"/>
              <a:t>Schachter</a:t>
            </a:r>
            <a:r>
              <a:rPr lang="en-US" b="1" i="1" dirty="0"/>
              <a:t>-Singer Two-Factor theory </a:t>
            </a:r>
            <a:r>
              <a:rPr lang="en-US" dirty="0"/>
              <a:t>holds that our emotions have two ingredients, physical arousal and a cognitive label, and the cognitive labels we put on our states of arousal are an essential ingredient of emotion.</a:t>
            </a:r>
          </a:p>
        </p:txBody>
      </p:sp>
      <p:pic>
        <p:nvPicPr>
          <p:cNvPr id="5" name="Picture 4" descr="decorative"/>
          <p:cNvPicPr>
            <a:picLocks noChangeAspect="1"/>
          </p:cNvPicPr>
          <p:nvPr/>
        </p:nvPicPr>
        <p:blipFill>
          <a:blip r:embed="rId2"/>
          <a:stretch>
            <a:fillRect/>
          </a:stretch>
        </p:blipFill>
        <p:spPr>
          <a:xfrm>
            <a:off x="631294" y="2061030"/>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F8FEBD-E526-4EF7-A444-52420568412A}"/>
              </a:ext>
            </a:extLst>
          </p:cNvPr>
          <p:cNvSpPr>
            <a:spLocks noGrp="1"/>
          </p:cNvSpPr>
          <p:nvPr>
            <p:ph type="title"/>
          </p:nvPr>
        </p:nvSpPr>
        <p:spPr>
          <a:xfrm>
            <a:off x="521208" y="323562"/>
            <a:ext cx="8101584" cy="1325563"/>
          </a:xfrm>
        </p:spPr>
        <p:txBody>
          <a:bodyPr>
            <a:normAutofit/>
          </a:bodyPr>
          <a:lstStyle/>
          <a:p>
            <a:pPr algn="l"/>
            <a:r>
              <a:rPr lang="en-US" sz="3600" dirty="0"/>
              <a:t>Learning Target 41-2 Review cont.</a:t>
            </a:r>
          </a:p>
        </p:txBody>
      </p:sp>
      <p:sp>
        <p:nvSpPr>
          <p:cNvPr id="4" name="Content Placeholder 3"/>
          <p:cNvSpPr>
            <a:spLocks noGrp="1"/>
          </p:cNvSpPr>
          <p:nvPr>
            <p:ph sz="quarter" idx="4294967295"/>
          </p:nvPr>
        </p:nvSpPr>
        <p:spPr>
          <a:xfrm>
            <a:off x="521208" y="1812059"/>
            <a:ext cx="8101012" cy="1287462"/>
          </a:xfrm>
          <a:solidFill>
            <a:srgbClr val="D4E5F4"/>
          </a:solidFill>
          <a:ln>
            <a:noFill/>
          </a:ln>
        </p:spPr>
        <p:txBody>
          <a:bodyPr>
            <a:noAutofit/>
          </a:bodyPr>
          <a:lstStyle/>
          <a:p>
            <a:pPr marL="0" indent="0">
              <a:buNone/>
            </a:pPr>
            <a:r>
              <a:rPr lang="en-US" dirty="0"/>
              <a:t>Explain whether we can experience </a:t>
            </a:r>
          </a:p>
          <a:p>
            <a:pPr marL="0" indent="0">
              <a:buNone/>
            </a:pPr>
            <a:r>
              <a:rPr lang="en-US" dirty="0"/>
              <a:t>emotions without consciously </a:t>
            </a:r>
          </a:p>
          <a:p>
            <a:pPr marL="0" indent="0">
              <a:buNone/>
            </a:pPr>
            <a:r>
              <a:rPr lang="en-US" dirty="0"/>
              <a:t>interpreting and labeling them.</a:t>
            </a:r>
            <a:endParaRPr lang="en-US" sz="2800" dirty="0"/>
          </a:p>
        </p:txBody>
      </p:sp>
      <p:sp>
        <p:nvSpPr>
          <p:cNvPr id="3" name="Content Placeholder 2"/>
          <p:cNvSpPr>
            <a:spLocks noGrp="1"/>
          </p:cNvSpPr>
          <p:nvPr>
            <p:ph idx="1"/>
          </p:nvPr>
        </p:nvSpPr>
        <p:spPr>
          <a:xfrm>
            <a:off x="521208" y="3262455"/>
            <a:ext cx="8101584" cy="3190300"/>
          </a:xfrm>
          <a:solidFill>
            <a:schemeClr val="bg1"/>
          </a:solidFill>
        </p:spPr>
        <p:txBody>
          <a:bodyPr>
            <a:noAutofit/>
          </a:bodyPr>
          <a:lstStyle/>
          <a:p>
            <a:pPr marL="342900" indent="-342900" algn="l">
              <a:buFont typeface="Wingdings" panose="05000000000000000000" pitchFamily="2" charset="2"/>
              <a:buChar char="§"/>
            </a:pPr>
            <a:r>
              <a:rPr lang="en-US" dirty="0"/>
              <a:t>Lazarus agreed that many important emotions arise from our inferences. </a:t>
            </a:r>
            <a:r>
              <a:rPr lang="en-US" dirty="0" err="1"/>
              <a:t>Zajonc</a:t>
            </a:r>
            <a:r>
              <a:rPr lang="en-US" dirty="0"/>
              <a:t> and </a:t>
            </a:r>
            <a:r>
              <a:rPr lang="en-US" dirty="0" err="1"/>
              <a:t>LeDoux</a:t>
            </a:r>
            <a:r>
              <a:rPr lang="en-US" dirty="0"/>
              <a:t>, however, have contended that some simple emotional responses occur instantly, not only outside our conscious awareness but before any cognitive processing occurs. This interplay between emotion and cognition illustrates our two-track mind.</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1261908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E24D37-C368-4296-89FD-1AF288F6FB18}"/>
              </a:ext>
            </a:extLst>
          </p:cNvPr>
          <p:cNvSpPr>
            <a:spLocks noGrp="1"/>
          </p:cNvSpPr>
          <p:nvPr>
            <p:ph type="title"/>
          </p:nvPr>
        </p:nvSpPr>
        <p:spPr>
          <a:xfrm>
            <a:off x="520636" y="187036"/>
            <a:ext cx="8101584" cy="1325563"/>
          </a:xfrm>
        </p:spPr>
        <p:txBody>
          <a:bodyPr>
            <a:normAutofit/>
          </a:bodyPr>
          <a:lstStyle/>
          <a:p>
            <a:pPr algn="l"/>
            <a:r>
              <a:rPr lang="en-US" sz="3600" dirty="0"/>
              <a:t>Learning Target 41-3 Review</a:t>
            </a:r>
          </a:p>
        </p:txBody>
      </p:sp>
      <p:sp>
        <p:nvSpPr>
          <p:cNvPr id="4" name="Content Placeholder 3"/>
          <p:cNvSpPr>
            <a:spLocks noGrp="1"/>
          </p:cNvSpPr>
          <p:nvPr>
            <p:ph sz="quarter" idx="4294967295"/>
          </p:nvPr>
        </p:nvSpPr>
        <p:spPr>
          <a:xfrm>
            <a:off x="520636" y="1628896"/>
            <a:ext cx="8101012" cy="1317625"/>
          </a:xfrm>
          <a:solidFill>
            <a:srgbClr val="D4E5F4"/>
          </a:solidFill>
          <a:ln>
            <a:noFill/>
          </a:ln>
        </p:spPr>
        <p:txBody>
          <a:bodyPr>
            <a:noAutofit/>
          </a:bodyPr>
          <a:lstStyle/>
          <a:p>
            <a:pPr marL="0" indent="0">
              <a:buNone/>
            </a:pPr>
            <a:r>
              <a:rPr lang="en-US" dirty="0"/>
              <a:t>Describe the basic emotions, and the link</a:t>
            </a:r>
          </a:p>
          <a:p>
            <a:pPr marL="0" indent="0">
              <a:buNone/>
            </a:pPr>
            <a:r>
              <a:rPr lang="en-US" dirty="0"/>
              <a:t>between emotional arousal and </a:t>
            </a:r>
          </a:p>
          <a:p>
            <a:pPr marL="0" indent="0">
              <a:buNone/>
            </a:pPr>
            <a:r>
              <a:rPr lang="en-US" dirty="0"/>
              <a:t>the autonomic nervous system.</a:t>
            </a:r>
            <a:endParaRPr lang="en-US" sz="2800" dirty="0"/>
          </a:p>
        </p:txBody>
      </p:sp>
      <p:sp>
        <p:nvSpPr>
          <p:cNvPr id="3" name="Content Placeholder 2"/>
          <p:cNvSpPr>
            <a:spLocks noGrp="1"/>
          </p:cNvSpPr>
          <p:nvPr>
            <p:ph idx="1"/>
          </p:nvPr>
        </p:nvSpPr>
        <p:spPr>
          <a:xfrm>
            <a:off x="520064" y="3078258"/>
            <a:ext cx="8101584" cy="3592705"/>
          </a:xfrm>
          <a:solidFill>
            <a:schemeClr val="bg1"/>
          </a:solidFill>
        </p:spPr>
        <p:txBody>
          <a:bodyPr>
            <a:normAutofit/>
          </a:bodyPr>
          <a:lstStyle/>
          <a:p>
            <a:pPr marL="342900" indent="-342900" algn="l">
              <a:buFont typeface="Wingdings" panose="05000000000000000000" pitchFamily="2" charset="2"/>
              <a:buChar char="§"/>
            </a:pPr>
            <a:r>
              <a:rPr lang="en-US" dirty="0" err="1"/>
              <a:t>Caroll</a:t>
            </a:r>
            <a:r>
              <a:rPr lang="en-US" dirty="0"/>
              <a:t> Izard’s 10 basic emotions are joy, interest/excitement, surprise, sadness, anger, disgust, contempt, fear, shame, and guilt.</a:t>
            </a:r>
          </a:p>
          <a:p>
            <a:pPr marL="342900" indent="-342900" algn="l">
              <a:buFont typeface="Wingdings" panose="05000000000000000000" pitchFamily="2" charset="2"/>
              <a:buChar char="§"/>
            </a:pPr>
            <a:r>
              <a:rPr lang="en-US" dirty="0"/>
              <a:t>The arousal component of emotion is regulated by the autonomic nervous system’s sympathetic (arousing) and parasympathetic (calming) divisions.</a:t>
            </a:r>
          </a:p>
          <a:p>
            <a:pPr marL="342900" indent="-342900" algn="l">
              <a:buFont typeface="Wingdings" panose="05000000000000000000" pitchFamily="2" charset="2"/>
              <a:buChar char="§"/>
            </a:pPr>
            <a:r>
              <a:rPr lang="en-US" dirty="0"/>
              <a:t>In a crisis, the fight-or-flight response automatically mobilizes your body for action.</a:t>
            </a:r>
          </a:p>
        </p:txBody>
      </p:sp>
      <p:pic>
        <p:nvPicPr>
          <p:cNvPr id="5" name="Picture 4" descr="decorative"/>
          <p:cNvPicPr>
            <a:picLocks noChangeAspect="1"/>
          </p:cNvPicPr>
          <p:nvPr/>
        </p:nvPicPr>
        <p:blipFill>
          <a:blip r:embed="rId2"/>
          <a:stretch>
            <a:fillRect/>
          </a:stretch>
        </p:blipFill>
        <p:spPr>
          <a:xfrm>
            <a:off x="600121" y="1727266"/>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F5153-4BB0-44EB-B2B6-218820FF57DA}"/>
              </a:ext>
            </a:extLst>
          </p:cNvPr>
          <p:cNvSpPr>
            <a:spLocks noGrp="1"/>
          </p:cNvSpPr>
          <p:nvPr>
            <p:ph type="title"/>
          </p:nvPr>
        </p:nvSpPr>
        <p:spPr>
          <a:xfrm>
            <a:off x="520636" y="126135"/>
            <a:ext cx="8101584" cy="1325563"/>
          </a:xfrm>
        </p:spPr>
        <p:txBody>
          <a:bodyPr>
            <a:normAutofit/>
          </a:bodyPr>
          <a:lstStyle/>
          <a:p>
            <a:pPr algn="l"/>
            <a:r>
              <a:rPr lang="en-US" sz="3600" dirty="0"/>
              <a:t>Learning Target 41-4 Review</a:t>
            </a:r>
          </a:p>
        </p:txBody>
      </p:sp>
      <p:sp>
        <p:nvSpPr>
          <p:cNvPr id="4" name="Content Placeholder 3"/>
          <p:cNvSpPr>
            <a:spLocks noGrp="1"/>
          </p:cNvSpPr>
          <p:nvPr>
            <p:ph sz="quarter" idx="4294967295"/>
          </p:nvPr>
        </p:nvSpPr>
        <p:spPr>
          <a:xfrm>
            <a:off x="520636" y="1528088"/>
            <a:ext cx="8101012" cy="1338263"/>
          </a:xfrm>
          <a:solidFill>
            <a:srgbClr val="D4E5F4"/>
          </a:solidFill>
          <a:ln>
            <a:noFill/>
          </a:ln>
        </p:spPr>
        <p:txBody>
          <a:bodyPr>
            <a:normAutofit/>
          </a:bodyPr>
          <a:lstStyle/>
          <a:p>
            <a:pPr marL="0" indent="0">
              <a:buNone/>
            </a:pPr>
            <a:r>
              <a:rPr lang="en-US" dirty="0"/>
              <a:t>Discuss whether different emotions </a:t>
            </a:r>
          </a:p>
          <a:p>
            <a:pPr marL="0" indent="0">
              <a:buNone/>
            </a:pPr>
            <a:r>
              <a:rPr lang="en-US" dirty="0"/>
              <a:t>activate different physiological </a:t>
            </a:r>
          </a:p>
          <a:p>
            <a:pPr marL="0" indent="0">
              <a:buNone/>
            </a:pPr>
            <a:r>
              <a:rPr lang="en-US" dirty="0"/>
              <a:t>and brain-pattern responses.</a:t>
            </a:r>
          </a:p>
        </p:txBody>
      </p:sp>
      <p:sp>
        <p:nvSpPr>
          <p:cNvPr id="3" name="Content Placeholder 2"/>
          <p:cNvSpPr>
            <a:spLocks noGrp="1"/>
          </p:cNvSpPr>
          <p:nvPr>
            <p:ph idx="1"/>
          </p:nvPr>
        </p:nvSpPr>
        <p:spPr>
          <a:xfrm>
            <a:off x="520064" y="2942741"/>
            <a:ext cx="8101584" cy="3789124"/>
          </a:xfrm>
          <a:solidFill>
            <a:schemeClr val="bg1"/>
          </a:solidFill>
        </p:spPr>
        <p:txBody>
          <a:bodyPr>
            <a:noAutofit/>
          </a:bodyPr>
          <a:lstStyle/>
          <a:p>
            <a:pPr marL="342900" indent="-342900" algn="l">
              <a:buFont typeface="Wingdings" panose="05000000000000000000" pitchFamily="2" charset="2"/>
              <a:buChar char="§"/>
            </a:pPr>
            <a:r>
              <a:rPr lang="en-US" dirty="0"/>
              <a:t>The large-scale body changes that accompany fear, and anger, and sexual arousal are very similar (increased perspiration, breathing, and heart rate), though they feel different. Emotions may be similarly arousing, but some subtle physiological responses, such as facial muscle movements, distinguish them.</a:t>
            </a:r>
          </a:p>
          <a:p>
            <a:pPr marL="342900" indent="-342900" algn="l">
              <a:buFont typeface="Wingdings" panose="05000000000000000000" pitchFamily="2" charset="2"/>
              <a:buChar char="§"/>
            </a:pPr>
            <a:r>
              <a:rPr lang="en-US" dirty="0"/>
              <a:t>More meaningful differences have been found in activity in some brain pathways and cortical areas.</a:t>
            </a:r>
          </a:p>
        </p:txBody>
      </p:sp>
      <p:pic>
        <p:nvPicPr>
          <p:cNvPr id="5" name="Picture 4" descr="decorative"/>
          <p:cNvPicPr>
            <a:picLocks noChangeAspect="1"/>
          </p:cNvPicPr>
          <p:nvPr/>
        </p:nvPicPr>
        <p:blipFill>
          <a:blip r:embed="rId2"/>
          <a:stretch>
            <a:fillRect/>
          </a:stretch>
        </p:blipFill>
        <p:spPr>
          <a:xfrm>
            <a:off x="598881" y="1644948"/>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B9A883-6307-4BAE-A40F-55F7ACF1CDFA}"/>
              </a:ext>
            </a:extLst>
          </p:cNvPr>
          <p:cNvSpPr>
            <a:spLocks noGrp="1"/>
          </p:cNvSpPr>
          <p:nvPr>
            <p:ph type="title"/>
          </p:nvPr>
        </p:nvSpPr>
        <p:spPr>
          <a:xfrm>
            <a:off x="520922" y="419194"/>
            <a:ext cx="8101584" cy="1325563"/>
          </a:xfrm>
        </p:spPr>
        <p:txBody>
          <a:bodyPr>
            <a:normAutofit/>
          </a:bodyPr>
          <a:lstStyle/>
          <a:p>
            <a:pPr algn="l"/>
            <a:r>
              <a:rPr lang="en-US" sz="3600" dirty="0"/>
              <a:t>Learning Target 41-5 Review</a:t>
            </a:r>
          </a:p>
        </p:txBody>
      </p:sp>
      <p:sp>
        <p:nvSpPr>
          <p:cNvPr id="4" name="Content Placeholder 3"/>
          <p:cNvSpPr>
            <a:spLocks noGrp="1"/>
          </p:cNvSpPr>
          <p:nvPr>
            <p:ph sz="quarter" idx="4294967295"/>
          </p:nvPr>
        </p:nvSpPr>
        <p:spPr>
          <a:xfrm>
            <a:off x="520922" y="1954476"/>
            <a:ext cx="8101012" cy="984250"/>
          </a:xfrm>
          <a:solidFill>
            <a:srgbClr val="D4E5F4"/>
          </a:solidFill>
          <a:ln>
            <a:noFill/>
          </a:ln>
        </p:spPr>
        <p:txBody>
          <a:bodyPr>
            <a:normAutofit/>
          </a:bodyPr>
          <a:lstStyle/>
          <a:p>
            <a:pPr marL="0" indent="0">
              <a:buNone/>
            </a:pPr>
            <a:r>
              <a:rPr lang="en-US" dirty="0"/>
              <a:t>Discuss the effectiveness of polygraphs </a:t>
            </a:r>
          </a:p>
          <a:p>
            <a:pPr marL="0" indent="0">
              <a:buNone/>
            </a:pPr>
            <a:r>
              <a:rPr lang="en-US" dirty="0"/>
              <a:t>in using body states to detect lies.</a:t>
            </a:r>
          </a:p>
        </p:txBody>
      </p:sp>
      <p:sp>
        <p:nvSpPr>
          <p:cNvPr id="3" name="Content Placeholder 2"/>
          <p:cNvSpPr>
            <a:spLocks noGrp="1"/>
          </p:cNvSpPr>
          <p:nvPr>
            <p:ph idx="1"/>
          </p:nvPr>
        </p:nvSpPr>
        <p:spPr>
          <a:xfrm>
            <a:off x="520922" y="3148445"/>
            <a:ext cx="8101584" cy="3028518"/>
          </a:xfrm>
          <a:solidFill>
            <a:schemeClr val="bg1"/>
          </a:solidFill>
        </p:spPr>
        <p:txBody>
          <a:bodyPr>
            <a:noAutofit/>
          </a:bodyPr>
          <a:lstStyle/>
          <a:p>
            <a:pPr marL="342900" indent="-342900" algn="l">
              <a:buFont typeface="Wingdings" panose="05000000000000000000" pitchFamily="2" charset="2"/>
              <a:buChar char="§"/>
            </a:pPr>
            <a:r>
              <a:rPr lang="en-US" b="1" i="1" dirty="0"/>
              <a:t>Polygraphs</a:t>
            </a:r>
            <a:r>
              <a:rPr lang="en-US" i="1" dirty="0"/>
              <a:t>, </a:t>
            </a:r>
            <a:r>
              <a:rPr lang="en-US" dirty="0"/>
              <a:t>which measure several physiological indicators of emotion, are not accurate enough to justify widespread use in business and law enforcement. The use of guilty knowledge questions and new forms of technology may produce better indications of lying.</a:t>
            </a:r>
          </a:p>
        </p:txBody>
      </p:sp>
      <p:pic>
        <p:nvPicPr>
          <p:cNvPr id="5" name="Picture 4" descr="decorative"/>
          <p:cNvPicPr>
            <a:picLocks noChangeAspect="1"/>
          </p:cNvPicPr>
          <p:nvPr/>
        </p:nvPicPr>
        <p:blipFill>
          <a:blip r:embed="rId2"/>
          <a:stretch>
            <a:fillRect/>
          </a:stretch>
        </p:blipFill>
        <p:spPr>
          <a:xfrm>
            <a:off x="630053" y="2063464"/>
            <a:ext cx="688908" cy="688908"/>
          </a:xfrm>
          <a:prstGeom prst="rect">
            <a:avLst/>
          </a:prstGeom>
        </p:spPr>
      </p:pic>
    </p:spTree>
    <p:extLst>
      <p:ext uri="{BB962C8B-B14F-4D97-AF65-F5344CB8AC3E}">
        <p14:creationId xmlns:p14="http://schemas.microsoft.com/office/powerpoint/2010/main" val="82182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63" y="2019869"/>
            <a:ext cx="8101584" cy="4148920"/>
          </a:xfrm>
        </p:spPr>
        <p:txBody>
          <a:bodyPr/>
          <a:lstStyle/>
          <a:p>
            <a:r>
              <a:rPr lang="en-US" dirty="0"/>
              <a:t>Emotion research considers two big questions:</a:t>
            </a:r>
          </a:p>
          <a:p>
            <a:endParaRPr lang="en-US" dirty="0"/>
          </a:p>
          <a:p>
            <a:pPr marL="457200" indent="-457200">
              <a:buFont typeface="Wingdings" panose="05000000000000000000" pitchFamily="2" charset="2"/>
              <a:buChar char="§"/>
            </a:pPr>
            <a:r>
              <a:rPr lang="en-US" dirty="0"/>
              <a:t>Does your bodily arousal come </a:t>
            </a:r>
            <a:r>
              <a:rPr lang="en-US" i="1" dirty="0"/>
              <a:t>before </a:t>
            </a:r>
            <a:r>
              <a:rPr lang="en-US" dirty="0"/>
              <a:t>or </a:t>
            </a:r>
            <a:r>
              <a:rPr lang="en-US" i="1" dirty="0"/>
              <a:t>after </a:t>
            </a:r>
            <a:r>
              <a:rPr lang="en-US" dirty="0"/>
              <a:t>your emotional feelings? </a:t>
            </a:r>
          </a:p>
          <a:p>
            <a:endParaRPr lang="en-US" dirty="0"/>
          </a:p>
          <a:p>
            <a:pPr marL="457200" indent="-457200">
              <a:buFont typeface="Wingdings" panose="05000000000000000000" pitchFamily="2" charset="2"/>
              <a:buChar char="§"/>
            </a:pPr>
            <a:r>
              <a:rPr lang="en-US" dirty="0"/>
              <a:t>How do </a:t>
            </a:r>
            <a:r>
              <a:rPr lang="en-US" i="1" dirty="0"/>
              <a:t>thinking </a:t>
            </a:r>
            <a:r>
              <a:rPr lang="en-US" dirty="0"/>
              <a:t>(cognition) and </a:t>
            </a:r>
            <a:r>
              <a:rPr lang="en-US" i="1" dirty="0"/>
              <a:t>feeling </a:t>
            </a:r>
            <a:r>
              <a:rPr lang="en-US" dirty="0"/>
              <a:t>interact? Does cognition always come before emotion? </a:t>
            </a:r>
          </a:p>
          <a:p>
            <a:endParaRPr lang="en-US" dirty="0"/>
          </a:p>
          <a:p>
            <a:r>
              <a:rPr lang="en-US" dirty="0"/>
              <a:t>Historical emotion theories, as well as current research, have sought to answer these questions.</a:t>
            </a:r>
          </a:p>
        </p:txBody>
      </p:sp>
      <p:sp>
        <p:nvSpPr>
          <p:cNvPr id="4" name="Title 1"/>
          <p:cNvSpPr>
            <a:spLocks noGrp="1"/>
          </p:cNvSpPr>
          <p:nvPr>
            <p:ph type="title"/>
          </p:nvPr>
        </p:nvSpPr>
        <p:spPr>
          <a:xfrm>
            <a:off x="546763" y="337830"/>
            <a:ext cx="8101584" cy="1325563"/>
          </a:xfrm>
          <a:solidFill>
            <a:schemeClr val="accent4"/>
          </a:solidFill>
        </p:spPr>
        <p:txBody>
          <a:bodyPr/>
          <a:lstStyle/>
          <a:p>
            <a:r>
              <a:rPr lang="en-US" dirty="0">
                <a:solidFill>
                  <a:schemeClr val="bg1"/>
                </a:solidFill>
              </a:rPr>
              <a:t>How do the three pieces fit together?</a:t>
            </a:r>
          </a:p>
        </p:txBody>
      </p:sp>
      <p:pic>
        <p:nvPicPr>
          <p:cNvPr id="5" name="Picture 4" descr="decorative"/>
          <p:cNvPicPr>
            <a:picLocks noChangeAspect="1"/>
          </p:cNvPicPr>
          <p:nvPr/>
        </p:nvPicPr>
        <p:blipFill>
          <a:blip r:embed="rId2"/>
          <a:stretch>
            <a:fillRect/>
          </a:stretch>
        </p:blipFill>
        <p:spPr>
          <a:xfrm>
            <a:off x="613768" y="378774"/>
            <a:ext cx="688908" cy="688908"/>
          </a:xfrm>
          <a:prstGeom prst="rect">
            <a:avLst/>
          </a:prstGeom>
        </p:spPr>
      </p:pic>
    </p:spTree>
    <p:extLst>
      <p:ext uri="{BB962C8B-B14F-4D97-AF65-F5344CB8AC3E}">
        <p14:creationId xmlns:p14="http://schemas.microsoft.com/office/powerpoint/2010/main" val="33462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James-Lange</a:t>
            </a:r>
            <a:r>
              <a:rPr lang="en-US" dirty="0"/>
              <a:t> theory of emotion?</a:t>
            </a:r>
          </a:p>
        </p:txBody>
      </p:sp>
      <p:sp>
        <p:nvSpPr>
          <p:cNvPr id="3" name="Content Placeholder 2"/>
          <p:cNvSpPr>
            <a:spLocks noGrp="1"/>
          </p:cNvSpPr>
          <p:nvPr>
            <p:ph idx="1"/>
          </p:nvPr>
        </p:nvSpPr>
        <p:spPr/>
        <p:txBody>
          <a:bodyPr/>
          <a:lstStyle/>
          <a:p>
            <a:r>
              <a:rPr lang="en-US" dirty="0"/>
              <a:t>the theory that our experience of emotion is</a:t>
            </a:r>
          </a:p>
          <a:p>
            <a:r>
              <a:rPr lang="en-US" dirty="0"/>
              <a:t>our awareness of our physiological</a:t>
            </a:r>
          </a:p>
          <a:p>
            <a:r>
              <a:rPr lang="en-US" dirty="0"/>
              <a:t>responses to an emotion-arousing stimulus: </a:t>
            </a:r>
          </a:p>
          <a:p>
            <a:r>
              <a:rPr lang="en-US" dirty="0"/>
              <a:t>stimulus leads to arousal which leads to emotion</a:t>
            </a:r>
          </a:p>
          <a:p>
            <a:endParaRPr lang="en-US" dirty="0"/>
          </a:p>
          <a:p>
            <a:r>
              <a:rPr lang="en-US" dirty="0"/>
              <a:t>“</a:t>
            </a:r>
            <a:r>
              <a:rPr lang="en-US" i="1" dirty="0"/>
              <a:t>We feel sorry because we cry, angry because we strike, afraid because we tremble.”</a:t>
            </a:r>
          </a:p>
          <a:p>
            <a:r>
              <a:rPr lang="en-US" sz="2400" i="1" dirty="0"/>
              <a:t>(William James, 1890, p. 1066)</a:t>
            </a:r>
          </a:p>
        </p:txBody>
      </p:sp>
    </p:spTree>
    <p:extLst>
      <p:ext uri="{BB962C8B-B14F-4D97-AF65-F5344CB8AC3E}">
        <p14:creationId xmlns:p14="http://schemas.microsoft.com/office/powerpoint/2010/main" val="263472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Walter Cannon disagree with the </a:t>
            </a:r>
            <a:r>
              <a:rPr lang="en-US" i="1" dirty="0"/>
              <a:t>James-Lange</a:t>
            </a:r>
            <a:r>
              <a:rPr lang="en-US" dirty="0"/>
              <a:t> theory of emotion?</a:t>
            </a:r>
          </a:p>
        </p:txBody>
      </p:sp>
      <p:sp>
        <p:nvSpPr>
          <p:cNvPr id="3" name="Content Placeholder 2"/>
          <p:cNvSpPr>
            <a:spLocks noGrp="1"/>
          </p:cNvSpPr>
          <p:nvPr>
            <p:ph idx="1"/>
          </p:nvPr>
        </p:nvSpPr>
        <p:spPr/>
        <p:txBody>
          <a:bodyPr/>
          <a:lstStyle/>
          <a:p>
            <a:r>
              <a:rPr lang="en-US" dirty="0"/>
              <a:t>Harvard physiologist Walter Cannon and his graduate student Philip Bard disagreed with the </a:t>
            </a:r>
          </a:p>
          <a:p>
            <a:r>
              <a:rPr lang="en-US" b="1" i="1" dirty="0"/>
              <a:t>James-Lange</a:t>
            </a:r>
            <a:r>
              <a:rPr lang="en-US" dirty="0"/>
              <a:t> theory. </a:t>
            </a:r>
          </a:p>
          <a:p>
            <a:endParaRPr lang="en-US" dirty="0"/>
          </a:p>
          <a:p>
            <a:r>
              <a:rPr lang="en-US" dirty="0"/>
              <a:t>They asked: </a:t>
            </a:r>
          </a:p>
          <a:p>
            <a:r>
              <a:rPr lang="en-US" dirty="0"/>
              <a:t>“</a:t>
            </a:r>
            <a:r>
              <a:rPr lang="en-US" i="1" dirty="0"/>
              <a:t>Does a racing heart signal fear or anger or love</a:t>
            </a:r>
            <a:r>
              <a:rPr lang="en-US" dirty="0"/>
              <a:t>?” </a:t>
            </a:r>
          </a:p>
          <a:p>
            <a:endParaRPr lang="en-US" dirty="0"/>
          </a:p>
          <a:p>
            <a:r>
              <a:rPr lang="en-US" dirty="0"/>
              <a:t>The body’s responses—heart rate, perspiration,</a:t>
            </a:r>
          </a:p>
          <a:p>
            <a:r>
              <a:rPr lang="en-US" dirty="0"/>
              <a:t>and body temperature—are too similar, and they change too slowly, to </a:t>
            </a:r>
            <a:r>
              <a:rPr lang="en-US" i="1" dirty="0"/>
              <a:t>cause </a:t>
            </a:r>
            <a:r>
              <a:rPr lang="en-US" dirty="0"/>
              <a:t>the different emotions.</a:t>
            </a:r>
          </a:p>
        </p:txBody>
      </p:sp>
    </p:spTree>
    <p:extLst>
      <p:ext uri="{BB962C8B-B14F-4D97-AF65-F5344CB8AC3E}">
        <p14:creationId xmlns:p14="http://schemas.microsoft.com/office/powerpoint/2010/main" val="182971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a:t>
            </a:r>
            <a:r>
              <a:rPr lang="en-US" i="1" dirty="0"/>
              <a:t> Cannon-Bard </a:t>
            </a:r>
            <a:r>
              <a:rPr lang="en-US" dirty="0"/>
              <a:t>thalamic </a:t>
            </a:r>
            <a:br>
              <a:rPr lang="en-US" dirty="0"/>
            </a:br>
            <a:r>
              <a:rPr lang="en-US" dirty="0"/>
              <a:t>theory of emotion?</a:t>
            </a:r>
          </a:p>
        </p:txBody>
      </p:sp>
      <p:sp>
        <p:nvSpPr>
          <p:cNvPr id="3" name="Content Placeholder 2"/>
          <p:cNvSpPr>
            <a:spLocks noGrp="1"/>
          </p:cNvSpPr>
          <p:nvPr>
            <p:ph idx="1"/>
          </p:nvPr>
        </p:nvSpPr>
        <p:spPr/>
        <p:txBody>
          <a:bodyPr/>
          <a:lstStyle/>
          <a:p>
            <a:r>
              <a:rPr lang="en-US" dirty="0"/>
              <a:t>the theory that an emotion-arousing</a:t>
            </a:r>
          </a:p>
          <a:p>
            <a:r>
              <a:rPr lang="en-US" dirty="0"/>
              <a:t>stimulus </a:t>
            </a:r>
            <a:r>
              <a:rPr lang="en-US" i="1" dirty="0"/>
              <a:t>simultaneously </a:t>
            </a:r>
            <a:r>
              <a:rPr lang="en-US" dirty="0"/>
              <a:t>triggers</a:t>
            </a:r>
          </a:p>
          <a:p>
            <a:r>
              <a:rPr lang="en-US" dirty="0"/>
              <a:t>(1) physiological responses and</a:t>
            </a:r>
          </a:p>
          <a:p>
            <a:r>
              <a:rPr lang="en-US" dirty="0"/>
              <a:t>(2) the subjective experience of</a:t>
            </a:r>
          </a:p>
          <a:p>
            <a:r>
              <a:rPr lang="en-US" dirty="0"/>
              <a:t>emotion</a:t>
            </a:r>
          </a:p>
        </p:txBody>
      </p:sp>
    </p:spTree>
    <p:extLst>
      <p:ext uri="{BB962C8B-B14F-4D97-AF65-F5344CB8AC3E}">
        <p14:creationId xmlns:p14="http://schemas.microsoft.com/office/powerpoint/2010/main" val="368470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thalamus?</a:t>
            </a:r>
          </a:p>
        </p:txBody>
      </p:sp>
      <p:sp>
        <p:nvSpPr>
          <p:cNvPr id="4" name="Text Placeholder 3"/>
          <p:cNvSpPr>
            <a:spLocks noGrp="1"/>
          </p:cNvSpPr>
          <p:nvPr>
            <p:ph type="body" sz="half" idx="2"/>
          </p:nvPr>
        </p:nvSpPr>
        <p:spPr/>
        <p:txBody>
          <a:bodyPr/>
          <a:lstStyle/>
          <a:p>
            <a:r>
              <a:rPr lang="en-US" dirty="0"/>
              <a:t>Recall from Module 11 that the thalamus, at the top of the brain stem, is the brain’s sensory control center.</a:t>
            </a:r>
          </a:p>
        </p:txBody>
      </p:sp>
      <p:pic>
        <p:nvPicPr>
          <p:cNvPr id="7" name="Content Placeholder 6"/>
          <p:cNvPicPr>
            <a:picLocks noGrp="1" noChangeAspect="1"/>
          </p:cNvPicPr>
          <p:nvPr>
            <p:ph idx="1"/>
          </p:nvPr>
        </p:nvPicPr>
        <p:blipFill>
          <a:blip r:embed="rId2"/>
          <a:stretch>
            <a:fillRect/>
          </a:stretch>
        </p:blipFill>
        <p:spPr>
          <a:xfrm>
            <a:off x="4827448" y="1307203"/>
            <a:ext cx="3470390" cy="4561785"/>
          </a:xfrm>
          <a:prstGeom prst="rect">
            <a:avLst/>
          </a:prstGeom>
        </p:spPr>
      </p:pic>
    </p:spTree>
    <p:extLst>
      <p:ext uri="{BB962C8B-B14F-4D97-AF65-F5344CB8AC3E}">
        <p14:creationId xmlns:p14="http://schemas.microsoft.com/office/powerpoint/2010/main" val="1785753242"/>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3">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6855</TotalTime>
  <Words>2603</Words>
  <Application>Microsoft Office PowerPoint</Application>
  <PresentationFormat>On-screen Show (4:3)</PresentationFormat>
  <Paragraphs>255</Paragraphs>
  <Slides>48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Wingdings</vt:lpstr>
      <vt:lpstr>Office Theme</vt:lpstr>
      <vt:lpstr>Custom Design</vt:lpstr>
      <vt:lpstr>Unit 8 Motivation, Emotion, and Stress</vt:lpstr>
      <vt:lpstr>Learning Targets</vt:lpstr>
      <vt:lpstr>What is emotion?</vt:lpstr>
      <vt:lpstr>Can you identify the three parts of emotion?</vt:lpstr>
      <vt:lpstr>How do the three pieces fit together?</vt:lpstr>
      <vt:lpstr>What is the James-Lange theory of emotion?</vt:lpstr>
      <vt:lpstr>How did Walter Cannon disagree with the James-Lange theory of emotion?</vt:lpstr>
      <vt:lpstr>What is the Cannon-Bard thalamic  theory of emotion?</vt:lpstr>
      <vt:lpstr>What is the thalamus?</vt:lpstr>
      <vt:lpstr>How does the Cannon-Bard thalamic theory explain emotion?</vt:lpstr>
      <vt:lpstr>How are the amygdala and the sympathetic nervous system involved in emotion?</vt:lpstr>
      <vt:lpstr>How do the two theories differ?</vt:lpstr>
      <vt:lpstr>1. What Would You Answer?</vt:lpstr>
      <vt:lpstr>Applying your knowledge.</vt:lpstr>
      <vt:lpstr>How do thinking and feeling interact?</vt:lpstr>
      <vt:lpstr>What is the Schachter-Singer  Two-Factor theory of emotion?</vt:lpstr>
      <vt:lpstr>What is the spillover effect?</vt:lpstr>
      <vt:lpstr>How did Schachter and Singer research the spillover effect?</vt:lpstr>
      <vt:lpstr>What were the results?</vt:lpstr>
      <vt:lpstr>So, does cognition matter?</vt:lpstr>
      <vt:lpstr>AP® Exam Tip</vt:lpstr>
      <vt:lpstr>Does cognition have to precede emotion?</vt:lpstr>
      <vt:lpstr>What are the brain’s pathways for emotion?</vt:lpstr>
      <vt:lpstr>What is the “high road”?</vt:lpstr>
      <vt:lpstr>What is the “low road”?</vt:lpstr>
      <vt:lpstr>How do the Schachter-Singer and Zajonc-LeDoux theories of emotion compare?</vt:lpstr>
      <vt:lpstr>How did Richard Lazarus contribute to the discussion of emotion?</vt:lpstr>
      <vt:lpstr>What did Lazarus conclude?</vt:lpstr>
      <vt:lpstr>2. What Would You Answer?</vt:lpstr>
      <vt:lpstr>With a partner, create an example from your  life that illustrates each of the five  theories of emotion.</vt:lpstr>
      <vt:lpstr>What are the basic emotions?</vt:lpstr>
      <vt:lpstr>Can you identify the basic infant emotions below?</vt:lpstr>
      <vt:lpstr>How are emotions and the autonomic  nervous system (ANS) related?</vt:lpstr>
      <vt:lpstr>How does the sympathetic division of the ANS activate the body in a crisis?</vt:lpstr>
      <vt:lpstr>How does the parasympathetic division of the ANS calm the body in a crisis?</vt:lpstr>
      <vt:lpstr>Can one brain region be responsible  for different emotions? </vt:lpstr>
      <vt:lpstr>Do different emotions trigger different brain circuits?</vt:lpstr>
      <vt:lpstr>How effective are polygraphs in using  body states to detect lies?</vt:lpstr>
      <vt:lpstr>Are polygraphs reliable?</vt:lpstr>
      <vt:lpstr>What does the research show?</vt:lpstr>
      <vt:lpstr>3. What Would You Answer?</vt:lpstr>
      <vt:lpstr>Learning Target 41-1 Review</vt:lpstr>
      <vt:lpstr>Learning Target 41-1 Review cont.</vt:lpstr>
      <vt:lpstr>Learning Target 41-2 Review</vt:lpstr>
      <vt:lpstr>Learning Target 41-2 Review cont.</vt:lpstr>
      <vt:lpstr>Learning Target 41-3 Review</vt:lpstr>
      <vt:lpstr>Learning Target 41-4 Review</vt:lpstr>
      <vt:lpstr>Learning Target 41-5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971</cp:revision>
  <dcterms:created xsi:type="dcterms:W3CDTF">2017-07-06T19:56:42Z</dcterms:created>
  <dcterms:modified xsi:type="dcterms:W3CDTF">2017-12-09T18:39:43Z</dcterms:modified>
  <cp:category/>
</cp:coreProperties>
</file>