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It’s like riding a bike with flat tires. You may be doing everything right, but you’re working harder than necessary and getting</a:t>
            </a:r>
          </a:p>
          <a:p>
            <a:pPr lvl="0">
              <a:spcBef>
                <a:spcPts val="0"/>
              </a:spcBef>
              <a:buNone/>
            </a:pPr>
            <a:r>
              <a:rPr lang="en"/>
              <a:t>Sub-par results.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image" Target="../media/image11.jpg"/><Relationship Id="rId5"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jp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www.youtube.com/watch?v=W6f2zIUMhYQ" TargetMode="Externa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D966"/>
        </a:solid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rPr lang="en"/>
              <a:t>Teach Like a Pirate</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Miniature dog pirate costume | Terms of Use: Please consider… | Flickr" id="56" name="Shape 56"/>
          <p:cNvPicPr preferRelativeResize="0"/>
          <p:nvPr/>
        </p:nvPicPr>
        <p:blipFill>
          <a:blip r:embed="rId3">
            <a:alphaModFix/>
          </a:blip>
          <a:stretch>
            <a:fillRect/>
          </a:stretch>
        </p:blipFill>
        <p:spPr>
          <a:xfrm>
            <a:off x="1732125" y="2834125"/>
            <a:ext cx="5117051" cy="2309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Transformation</a:t>
            </a:r>
          </a:p>
        </p:txBody>
      </p:sp>
      <p:sp>
        <p:nvSpPr>
          <p:cNvPr id="118" name="Shape 11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You must be remarkable, so exceptional and different that people will talk about you in a good way.</a:t>
            </a:r>
          </a:p>
          <a:p>
            <a:pPr lvl="0">
              <a:spcBef>
                <a:spcPts val="0"/>
              </a:spcBef>
              <a:buNone/>
            </a:pPr>
            <a:r>
              <a:rPr lang="en"/>
              <a:t>The goal isn’t about ego, it’s about effectiveness. </a:t>
            </a:r>
          </a:p>
          <a:p>
            <a:pPr lvl="0">
              <a:spcBef>
                <a:spcPts val="0"/>
              </a:spcBef>
              <a:buNone/>
            </a:pPr>
            <a:r>
              <a:rPr lang="en"/>
              <a:t>It’s about wanting your students to feel like entering your room is like entering a new world.</a:t>
            </a:r>
          </a:p>
          <a:p>
            <a:pPr lvl="0">
              <a:spcBef>
                <a:spcPts val="0"/>
              </a:spcBef>
              <a:buNone/>
            </a:pPr>
            <a:r>
              <a:rPr lang="en"/>
              <a:t>Always have the destination in sight, set the goal, and map out a plan on how to get your students where they need to be.</a:t>
            </a:r>
          </a:p>
          <a:p>
            <a:pPr lvl="0">
              <a:spcBef>
                <a:spcPts val="0"/>
              </a:spcBef>
              <a:buNone/>
            </a:pPr>
            <a:r>
              <a:t/>
            </a:r>
            <a:endParaRPr/>
          </a:p>
        </p:txBody>
      </p:sp>
      <p:pic>
        <p:nvPicPr>
          <p:cNvPr descr="File:Treasure map.svg - Wikimedia Commons" id="119" name="Shape 119"/>
          <p:cNvPicPr preferRelativeResize="0"/>
          <p:nvPr/>
        </p:nvPicPr>
        <p:blipFill>
          <a:blip r:embed="rId3">
            <a:alphaModFix/>
          </a:blip>
          <a:stretch>
            <a:fillRect/>
          </a:stretch>
        </p:blipFill>
        <p:spPr>
          <a:xfrm>
            <a:off x="4723600" y="3813900"/>
            <a:ext cx="3432525" cy="1329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Enthusiasm</a:t>
            </a:r>
          </a:p>
        </p:txBody>
      </p:sp>
      <p:sp>
        <p:nvSpPr>
          <p:cNvPr id="125" name="Shape 12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2400"/>
              <a:t>If you apply nothing from this powerpoint but you consistently ramp up your enthusiasm level in the classroom, you will be far ahead of the game. </a:t>
            </a:r>
          </a:p>
          <a:p>
            <a:pPr lvl="0">
              <a:spcBef>
                <a:spcPts val="0"/>
              </a:spcBef>
              <a:buNone/>
            </a:pPr>
            <a:r>
              <a:rPr lang="en" sz="2400"/>
              <a:t>It’s a skill that separates good teachers from great ones.</a:t>
            </a:r>
          </a:p>
          <a:p>
            <a:pPr lvl="0">
              <a:spcBef>
                <a:spcPts val="0"/>
              </a:spcBef>
              <a:buNone/>
            </a:pPr>
            <a:r>
              <a:rPr lang="en" sz="2400"/>
              <a:t>How can you show enthusiasm for a subject matter you do not love? Fake the enthusiasm, your students will not know the difference.</a:t>
            </a:r>
          </a:p>
        </p:txBody>
      </p:sp>
      <p:pic>
        <p:nvPicPr>
          <p:cNvPr descr="Enthusiasm - Free pictures on Pixabay" id="126" name="Shape 126"/>
          <p:cNvPicPr preferRelativeResize="0"/>
          <p:nvPr/>
        </p:nvPicPr>
        <p:blipFill>
          <a:blip r:embed="rId3">
            <a:alphaModFix/>
          </a:blip>
          <a:stretch>
            <a:fillRect/>
          </a:stretch>
        </p:blipFill>
        <p:spPr>
          <a:xfrm>
            <a:off x="5685625" y="4012150"/>
            <a:ext cx="2665275" cy="1294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599"/>
        </a:soli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Change What You Focus On</a:t>
            </a:r>
          </a:p>
        </p:txBody>
      </p:sp>
      <p:sp>
        <p:nvSpPr>
          <p:cNvPr id="132" name="Shape 13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2400"/>
              <a:t>Focus on the positive.</a:t>
            </a:r>
          </a:p>
          <a:p>
            <a:pPr lvl="0">
              <a:spcBef>
                <a:spcPts val="0"/>
              </a:spcBef>
              <a:buNone/>
            </a:pPr>
            <a:r>
              <a:rPr lang="en" sz="2400"/>
              <a:t>Some teachers look out across their classrooms and feel successful when 99% of students are engaged. Others only focus on the 1% that’s not and feel like failures.</a:t>
            </a:r>
          </a:p>
          <a:p>
            <a:pPr lvl="0">
              <a:spcBef>
                <a:spcPts val="0"/>
              </a:spcBef>
              <a:buNone/>
            </a:pPr>
            <a:r>
              <a:rPr lang="en" sz="2400"/>
              <a:t>Choose to be positive and focus on what empowers you.</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818E"/>
        </a:soli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Crafting Engaging Lessons</a:t>
            </a:r>
          </a:p>
        </p:txBody>
      </p:sp>
      <p:sp>
        <p:nvSpPr>
          <p:cNvPr id="138" name="Shape 13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i="1" lang="en" sz="3600"/>
              <a:t>A good teacher, like a good entertainer, first must hold his audience’s attention. Then , he can teach his lesson.</a:t>
            </a:r>
          </a:p>
          <a:p>
            <a:pPr lvl="0">
              <a:spcBef>
                <a:spcPts val="0"/>
              </a:spcBef>
              <a:buNone/>
            </a:pPr>
            <a:r>
              <a:rPr i="1" lang="en" sz="3600"/>
              <a:t>        </a:t>
            </a:r>
          </a:p>
        </p:txBody>
      </p:sp>
      <p:pic>
        <p:nvPicPr>
          <p:cNvPr descr="Hunky juggler 02 - Royal Hanneford Circus - Westchester NY… | Flickr" id="139" name="Shape 139"/>
          <p:cNvPicPr preferRelativeResize="0"/>
          <p:nvPr/>
        </p:nvPicPr>
        <p:blipFill>
          <a:blip r:embed="rId3">
            <a:alphaModFix/>
          </a:blip>
          <a:stretch>
            <a:fillRect/>
          </a:stretch>
        </p:blipFill>
        <p:spPr>
          <a:xfrm>
            <a:off x="2002550" y="3207400"/>
            <a:ext cx="3735775" cy="1936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What’s a Lesson Look like without Engagement?</a:t>
            </a:r>
          </a:p>
        </p:txBody>
      </p:sp>
      <p:sp>
        <p:nvSpPr>
          <p:cNvPr id="145" name="Shape 145"/>
          <p:cNvSpPr txBox="1"/>
          <p:nvPr>
            <p:ph idx="1" type="body"/>
          </p:nvPr>
        </p:nvSpPr>
        <p:spPr>
          <a:xfrm>
            <a:off x="219150" y="1017725"/>
            <a:ext cx="8520600" cy="3990900"/>
          </a:xfrm>
          <a:prstGeom prst="rect">
            <a:avLst/>
          </a:prstGeom>
        </p:spPr>
        <p:txBody>
          <a:bodyPr anchorCtr="0" anchor="t" bIns="91425" lIns="91425" rIns="91425" wrap="square" tIns="91425">
            <a:noAutofit/>
          </a:bodyPr>
          <a:lstStyle/>
          <a:p>
            <a:pPr lvl="0">
              <a:spcBef>
                <a:spcPts val="0"/>
              </a:spcBef>
              <a:buNone/>
            </a:pPr>
            <a:r>
              <a:rPr lang="en"/>
              <a:t>                                                                 </a:t>
            </a:r>
          </a:p>
          <a:p>
            <a:pPr lvl="0">
              <a:spcBef>
                <a:spcPts val="0"/>
              </a:spcBef>
              <a:buNone/>
            </a:pPr>
            <a:r>
              <a:rPr lang="en"/>
              <a:t>‘S                                                           </a:t>
            </a:r>
          </a:p>
        </p:txBody>
      </p:sp>
      <p:pic>
        <p:nvPicPr>
          <p:cNvPr descr="File:Portishead MMB 15 Marina.jpg - Wikimedia Commons" id="146" name="Shape 146"/>
          <p:cNvPicPr preferRelativeResize="0"/>
          <p:nvPr/>
        </p:nvPicPr>
        <p:blipFill>
          <a:blip r:embed="rId3">
            <a:alphaModFix/>
          </a:blip>
          <a:stretch>
            <a:fillRect/>
          </a:stretch>
        </p:blipFill>
        <p:spPr>
          <a:xfrm>
            <a:off x="311700" y="1266850"/>
            <a:ext cx="4131022" cy="5646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Welcome to the BBQ !!!!</a:t>
            </a:r>
          </a:p>
        </p:txBody>
      </p:sp>
      <p:sp>
        <p:nvSpPr>
          <p:cNvPr id="152" name="Shape 15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Free photo: Steak, Barbecue, Food, Grill, Bbq - Free Image on ..." id="153" name="Shape 153"/>
          <p:cNvPicPr preferRelativeResize="0"/>
          <p:nvPr/>
        </p:nvPicPr>
        <p:blipFill>
          <a:blip r:embed="rId3">
            <a:alphaModFix/>
          </a:blip>
          <a:stretch>
            <a:fillRect/>
          </a:stretch>
        </p:blipFill>
        <p:spPr>
          <a:xfrm>
            <a:off x="-137175" y="1152475"/>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9" name="Shape 15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2400"/>
              <a:t>Say you come to my house for a bbq, you are expecting a delicious meal, but I serve you a raw steak on a plate.</a:t>
            </a:r>
          </a:p>
          <a:p>
            <a:pPr lvl="0">
              <a:spcBef>
                <a:spcPts val="0"/>
              </a:spcBef>
              <a:buNone/>
            </a:pPr>
            <a:r>
              <a:rPr lang="en" sz="2400"/>
              <a:t>Did I even ask if you liked steak?</a:t>
            </a:r>
          </a:p>
          <a:p>
            <a:pPr lvl="0">
              <a:spcBef>
                <a:spcPts val="0"/>
              </a:spcBef>
              <a:buNone/>
            </a:pPr>
            <a:r>
              <a:rPr lang="en" sz="2400"/>
              <a:t>If I was going to serve you dinner, I would spend time marinate the steak, preheat the bbq by turning on propane. Baste and turn steaks over. Cook it to your specifications. Add side dishes and a desert. Serve drinks. That’s a meal!</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6666"/>
        </a:solidFill>
      </p:bgPr>
    </p:bg>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5" name="Shape 16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2400"/>
              <a:t>You can’t serve raw steak on a plate. However , that’s exactly what some educators serve their students every day. They walk into the classroom with their raw , unseasoned content, plop it down and say “Eat it”. No side dishes, and dessert is way too much trouble.</a:t>
            </a:r>
          </a:p>
        </p:txBody>
      </p:sp>
      <p:pic>
        <p:nvPicPr>
          <p:cNvPr descr="Free photo Grill Food Raw Beef Steak Delicious Tasty Meat - Max Pixel" id="166" name="Shape 166"/>
          <p:cNvPicPr preferRelativeResize="0"/>
          <p:nvPr/>
        </p:nvPicPr>
        <p:blipFill>
          <a:blip r:embed="rId3">
            <a:alphaModFix/>
          </a:blip>
          <a:stretch>
            <a:fillRect/>
          </a:stretch>
        </p:blipFill>
        <p:spPr>
          <a:xfrm>
            <a:off x="3825550" y="3044100"/>
            <a:ext cx="4175450" cy="2099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F9000"/>
        </a:solidFill>
      </p:bgPr>
    </p:bg>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Not Losing The Engagement</a:t>
            </a:r>
          </a:p>
        </p:txBody>
      </p:sp>
      <p:sp>
        <p:nvSpPr>
          <p:cNvPr id="172" name="Shape 172"/>
          <p:cNvSpPr txBox="1"/>
          <p:nvPr>
            <p:ph idx="1" type="body"/>
          </p:nvPr>
        </p:nvSpPr>
        <p:spPr>
          <a:xfrm>
            <a:off x="311700" y="1152475"/>
            <a:ext cx="8520600" cy="3990900"/>
          </a:xfrm>
          <a:prstGeom prst="rect">
            <a:avLst/>
          </a:prstGeom>
        </p:spPr>
        <p:txBody>
          <a:bodyPr anchorCtr="0" anchor="t" bIns="91425" lIns="91425" rIns="91425" wrap="square" tIns="91425">
            <a:noAutofit/>
          </a:bodyPr>
          <a:lstStyle/>
          <a:p>
            <a:pPr lvl="0">
              <a:spcBef>
                <a:spcPts val="0"/>
              </a:spcBef>
              <a:buNone/>
            </a:pPr>
            <a:r>
              <a:rPr lang="en" sz="2400"/>
              <a:t>Designing a lesson involves making many choices. Transitions will kill you. Magic is in the planning of small details. </a:t>
            </a:r>
          </a:p>
          <a:p>
            <a:pPr lvl="0">
              <a:spcBef>
                <a:spcPts val="0"/>
              </a:spcBef>
              <a:buNone/>
            </a:pPr>
            <a:r>
              <a:rPr lang="en" sz="2400"/>
              <a:t>Example: A teacher tells a powerful story where all of her students are engaged. At the end, she tells them to get a piece of paper out of their notebooks before tying up all of the important parts of her lesson. That two minutes of getting their paper together , and they  have lost engagement.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How To Hook Your Students into Your Lesson</a:t>
            </a:r>
          </a:p>
        </p:txBody>
      </p:sp>
      <p:sp>
        <p:nvSpPr>
          <p:cNvPr id="178" name="Shape 17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sz="2400"/>
          </a:p>
          <a:p>
            <a:pPr lvl="0">
              <a:spcBef>
                <a:spcPts val="0"/>
              </a:spcBef>
              <a:buNone/>
            </a:pPr>
            <a:r>
              <a:rPr lang="en" sz="2400"/>
              <a:t>There are many different types of hooks an educator can use to grab student’s engagement.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ctrTitle"/>
          </p:nvPr>
        </p:nvSpPr>
        <p:spPr>
          <a:xfrm>
            <a:off x="266883" y="-454450"/>
            <a:ext cx="8520600" cy="2052600"/>
          </a:xfrm>
          <a:prstGeom prst="rect">
            <a:avLst/>
          </a:prstGeom>
        </p:spPr>
        <p:txBody>
          <a:bodyPr anchorCtr="0" anchor="b" bIns="91425" lIns="91425" rIns="91425" wrap="square" tIns="91425">
            <a:noAutofit/>
          </a:bodyPr>
          <a:lstStyle/>
          <a:p>
            <a:pPr lvl="0">
              <a:spcBef>
                <a:spcPts val="0"/>
              </a:spcBef>
              <a:buNone/>
            </a:pPr>
            <a:r>
              <a:rPr lang="en"/>
              <a:t>Dave Burgess</a:t>
            </a:r>
          </a:p>
        </p:txBody>
      </p:sp>
      <p:sp>
        <p:nvSpPr>
          <p:cNvPr id="62" name="Shape 62"/>
          <p:cNvSpPr txBox="1"/>
          <p:nvPr>
            <p:ph idx="1" type="subTitle"/>
          </p:nvPr>
        </p:nvSpPr>
        <p:spPr>
          <a:xfrm>
            <a:off x="311700" y="1520275"/>
            <a:ext cx="8520600" cy="2106300"/>
          </a:xfrm>
          <a:prstGeom prst="rect">
            <a:avLst/>
          </a:prstGeom>
        </p:spPr>
        <p:txBody>
          <a:bodyPr anchorCtr="0" anchor="t" bIns="91425" lIns="91425" rIns="91425" wrap="square" tIns="91425">
            <a:noAutofit/>
          </a:bodyPr>
          <a:lstStyle/>
          <a:p>
            <a:pPr lvl="0">
              <a:spcBef>
                <a:spcPts val="0"/>
              </a:spcBef>
              <a:buNone/>
            </a:pPr>
            <a:r>
              <a:rPr lang="en"/>
              <a:t>Increase Student Engagement, Boost Creativity, Transform your life as an Educator</a:t>
            </a:r>
          </a:p>
        </p:txBody>
      </p:sp>
      <p:pic>
        <p:nvPicPr>
          <p:cNvPr id="63" name="Shape 63"/>
          <p:cNvPicPr preferRelativeResize="0"/>
          <p:nvPr/>
        </p:nvPicPr>
        <p:blipFill>
          <a:blip r:embed="rId3">
            <a:alphaModFix/>
          </a:blip>
          <a:stretch>
            <a:fillRect/>
          </a:stretch>
        </p:blipFill>
        <p:spPr>
          <a:xfrm>
            <a:off x="2600169" y="2483725"/>
            <a:ext cx="3428163"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I like to MOVE IT, MOVE IT</a:t>
            </a:r>
          </a:p>
        </p:txBody>
      </p:sp>
      <p:sp>
        <p:nvSpPr>
          <p:cNvPr id="184" name="Shape 18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The brain and body work best when there is a flow of oxygen and blood.</a:t>
            </a:r>
          </a:p>
          <a:p>
            <a:pPr lvl="0">
              <a:spcBef>
                <a:spcPts val="0"/>
              </a:spcBef>
              <a:buNone/>
            </a:pPr>
            <a:r>
              <a:rPr lang="en"/>
              <a:t>The Kinesthetic Hook</a:t>
            </a:r>
          </a:p>
          <a:p>
            <a:pPr indent="-342900" lvl="0" marL="457200" rtl="0">
              <a:spcBef>
                <a:spcPts val="0"/>
              </a:spcBef>
              <a:spcAft>
                <a:spcPts val="0"/>
              </a:spcAft>
            </a:pPr>
            <a:r>
              <a:rPr lang="en"/>
              <a:t>How can I incorporate movement into my lesson?</a:t>
            </a:r>
          </a:p>
          <a:p>
            <a:pPr indent="-342900" lvl="0" marL="457200" rtl="0">
              <a:spcBef>
                <a:spcPts val="0"/>
              </a:spcBef>
              <a:spcAft>
                <a:spcPts val="0"/>
              </a:spcAft>
            </a:pPr>
            <a:r>
              <a:rPr lang="en"/>
              <a:t>Can we act something out?</a:t>
            </a:r>
          </a:p>
          <a:p>
            <a:pPr indent="-342900" lvl="0" marL="457200" rtl="0">
              <a:spcBef>
                <a:spcPts val="0"/>
              </a:spcBef>
            </a:pPr>
            <a:r>
              <a:rPr lang="en"/>
              <a:t>Can we learn gestures for learning of concepts?</a:t>
            </a:r>
          </a:p>
          <a:p>
            <a:pPr lvl="0">
              <a:spcBef>
                <a:spcPts val="0"/>
              </a:spcBef>
              <a:buNone/>
            </a:pPr>
            <a:r>
              <a:t/>
            </a:r>
            <a:endParaRPr/>
          </a:p>
        </p:txBody>
      </p:sp>
      <p:pic>
        <p:nvPicPr>
          <p:cNvPr descr="Konan Middle School shares culture with Ryukyu Middle School ..." id="185" name="Shape 185"/>
          <p:cNvPicPr preferRelativeResize="0"/>
          <p:nvPr/>
        </p:nvPicPr>
        <p:blipFill>
          <a:blip r:embed="rId3">
            <a:alphaModFix/>
          </a:blip>
          <a:stretch>
            <a:fillRect/>
          </a:stretch>
        </p:blipFill>
        <p:spPr>
          <a:xfrm>
            <a:off x="6041600" y="2239350"/>
            <a:ext cx="3009100" cy="2904150"/>
          </a:xfrm>
          <a:prstGeom prst="rect">
            <a:avLst/>
          </a:prstGeom>
          <a:noFill/>
          <a:ln>
            <a:noFill/>
          </a:ln>
        </p:spPr>
      </p:pic>
      <p:pic>
        <p:nvPicPr>
          <p:cNvPr descr="Bronze Pirate Hook Free Stock Photo - Public Domain Pictures" id="186" name="Shape 186"/>
          <p:cNvPicPr preferRelativeResize="0"/>
          <p:nvPr/>
        </p:nvPicPr>
        <p:blipFill>
          <a:blip r:embed="rId4">
            <a:alphaModFix/>
          </a:blip>
          <a:stretch>
            <a:fillRect/>
          </a:stretch>
        </p:blipFill>
        <p:spPr>
          <a:xfrm>
            <a:off x="384900" y="3487325"/>
            <a:ext cx="2810824" cy="16561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FF"/>
        </a:solidFill>
      </p:bgPr>
    </p:bg>
    <p:spTree>
      <p:nvGrpSpPr>
        <p:cNvPr id="190" name="Shape 190"/>
        <p:cNvGrpSpPr/>
        <p:nvPr/>
      </p:nvGrpSpPr>
      <p:grpSpPr>
        <a:xfrm>
          <a:off x="0" y="0"/>
          <a:ext cx="0" cy="0"/>
          <a:chOff x="0" y="0"/>
          <a:chExt cx="0" cy="0"/>
        </a:xfrm>
      </p:grpSpPr>
      <p:sp>
        <p:nvSpPr>
          <p:cNvPr id="191" name="Shape 19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The People Prop Hook</a:t>
            </a:r>
          </a:p>
        </p:txBody>
      </p:sp>
      <p:sp>
        <p:nvSpPr>
          <p:cNvPr id="192" name="Shape 19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457200" lvl="0" marL="457200" rtl="0">
              <a:spcBef>
                <a:spcPts val="0"/>
              </a:spcBef>
              <a:spcAft>
                <a:spcPts val="0"/>
              </a:spcAft>
              <a:buSzPct val="100000"/>
            </a:pPr>
            <a:r>
              <a:rPr lang="en" sz="3600"/>
              <a:t>How can I make my lesson using students as props?</a:t>
            </a:r>
          </a:p>
          <a:p>
            <a:pPr indent="-457200" lvl="0" marL="457200" rtl="0">
              <a:spcBef>
                <a:spcPts val="0"/>
              </a:spcBef>
              <a:buSzPct val="100000"/>
            </a:pPr>
            <a:r>
              <a:rPr lang="en" sz="3600"/>
              <a:t>Can we create a human graph?</a:t>
            </a:r>
          </a:p>
          <a:p>
            <a:pPr lvl="0" rtl="0">
              <a:spcBef>
                <a:spcPts val="0"/>
              </a:spcBef>
              <a:buNone/>
            </a:pPr>
            <a:r>
              <a:t/>
            </a:r>
            <a:endParaRPr sz="3600"/>
          </a:p>
        </p:txBody>
      </p:sp>
      <p:pic>
        <p:nvPicPr>
          <p:cNvPr descr="Pirate Hook Outline Free Stock Photo - Public Domain Pictures" id="193" name="Shape 193"/>
          <p:cNvPicPr preferRelativeResize="0"/>
          <p:nvPr/>
        </p:nvPicPr>
        <p:blipFill>
          <a:blip r:embed="rId3">
            <a:alphaModFix/>
          </a:blip>
          <a:stretch>
            <a:fillRect/>
          </a:stretch>
        </p:blipFill>
        <p:spPr>
          <a:xfrm>
            <a:off x="4933550" y="3195725"/>
            <a:ext cx="2210198" cy="19477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00"/>
        </a:solidFill>
      </p:bgPr>
    </p:bg>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The Safari Hook</a:t>
            </a:r>
          </a:p>
        </p:txBody>
      </p:sp>
      <p:sp>
        <p:nvSpPr>
          <p:cNvPr id="199" name="Shape 19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457200" lvl="0" marL="457200">
              <a:spcBef>
                <a:spcPts val="0"/>
              </a:spcBef>
              <a:buSzPct val="100000"/>
            </a:pPr>
            <a:r>
              <a:rPr lang="en" sz="3600"/>
              <a:t>Can we teach this outside the four walls of the classroom?</a:t>
            </a:r>
          </a:p>
        </p:txBody>
      </p:sp>
      <p:pic>
        <p:nvPicPr>
          <p:cNvPr descr="Nature Journaling | Fifth grade student uses a nature journa… | Flickr" id="200" name="Shape 200"/>
          <p:cNvPicPr preferRelativeResize="0"/>
          <p:nvPr/>
        </p:nvPicPr>
        <p:blipFill>
          <a:blip r:embed="rId3">
            <a:alphaModFix/>
          </a:blip>
          <a:stretch>
            <a:fillRect/>
          </a:stretch>
        </p:blipFill>
        <p:spPr>
          <a:xfrm>
            <a:off x="72900" y="2880825"/>
            <a:ext cx="2574650" cy="2262675"/>
          </a:xfrm>
          <a:prstGeom prst="rect">
            <a:avLst/>
          </a:prstGeom>
          <a:noFill/>
          <a:ln>
            <a:noFill/>
          </a:ln>
        </p:spPr>
      </p:pic>
      <p:pic>
        <p:nvPicPr>
          <p:cNvPr descr="Science day fuels interest in base students &amp;gt; Mountain Home Air ..." id="201" name="Shape 201"/>
          <p:cNvPicPr preferRelativeResize="0"/>
          <p:nvPr/>
        </p:nvPicPr>
        <p:blipFill>
          <a:blip r:embed="rId4">
            <a:alphaModFix/>
          </a:blip>
          <a:stretch>
            <a:fillRect/>
          </a:stretch>
        </p:blipFill>
        <p:spPr>
          <a:xfrm>
            <a:off x="4222100" y="2472600"/>
            <a:ext cx="3174075" cy="2484300"/>
          </a:xfrm>
          <a:prstGeom prst="rect">
            <a:avLst/>
          </a:prstGeom>
          <a:noFill/>
          <a:ln>
            <a:noFill/>
          </a:ln>
        </p:spPr>
      </p:pic>
      <p:pic>
        <p:nvPicPr>
          <p:cNvPr descr="Pirate Hook Outline Free Stock Photo - Public Domain Pictures" id="202" name="Shape 202"/>
          <p:cNvPicPr preferRelativeResize="0"/>
          <p:nvPr/>
        </p:nvPicPr>
        <p:blipFill>
          <a:blip r:embed="rId5">
            <a:alphaModFix/>
          </a:blip>
          <a:stretch>
            <a:fillRect/>
          </a:stretch>
        </p:blipFill>
        <p:spPr>
          <a:xfrm>
            <a:off x="4082149" y="0"/>
            <a:ext cx="3061598" cy="13062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76A5AF"/>
        </a:solidFill>
      </p:bgPr>
    </p:bg>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LONG LIVE THE ARTS !</a:t>
            </a:r>
          </a:p>
        </p:txBody>
      </p:sp>
      <p:sp>
        <p:nvSpPr>
          <p:cNvPr id="208" name="Shape 20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                             </a:t>
            </a:r>
            <a:r>
              <a:rPr lang="en" sz="3000"/>
              <a:t>The PICASSO HOOK</a:t>
            </a:r>
          </a:p>
          <a:p>
            <a:pPr lvl="0">
              <a:spcBef>
                <a:spcPts val="0"/>
              </a:spcBef>
              <a:buNone/>
            </a:pPr>
            <a:r>
              <a:rPr lang="en" sz="3000"/>
              <a:t>How can I incorporate art into this lesson?</a:t>
            </a:r>
          </a:p>
          <a:p>
            <a:pPr lvl="0">
              <a:spcBef>
                <a:spcPts val="0"/>
              </a:spcBef>
              <a:buNone/>
            </a:pPr>
            <a:r>
              <a:rPr lang="en" sz="3000"/>
              <a:t>What can my students draw or make that would help them understand information?</a:t>
            </a:r>
          </a:p>
          <a:p>
            <a:pPr lvl="0">
              <a:spcBef>
                <a:spcPts val="0"/>
              </a:spcBef>
              <a:buNone/>
            </a:pPr>
            <a:r>
              <a:t/>
            </a:r>
            <a:endParaRPr sz="3000"/>
          </a:p>
          <a:p>
            <a:pPr lvl="0">
              <a:spcBef>
                <a:spcPts val="0"/>
              </a:spcBef>
              <a:buNone/>
            </a:pPr>
            <a:r>
              <a:t/>
            </a:r>
            <a:endParaRPr sz="3000"/>
          </a:p>
        </p:txBody>
      </p:sp>
      <p:pic>
        <p:nvPicPr>
          <p:cNvPr descr="Bronze Pirate Hook Free Stock Photo - Public Domain Pictures" id="209" name="Shape 209"/>
          <p:cNvPicPr preferRelativeResize="0"/>
          <p:nvPr/>
        </p:nvPicPr>
        <p:blipFill>
          <a:blip r:embed="rId3">
            <a:alphaModFix/>
          </a:blip>
          <a:stretch>
            <a:fillRect/>
          </a:stretch>
        </p:blipFill>
        <p:spPr>
          <a:xfrm>
            <a:off x="6648050" y="0"/>
            <a:ext cx="1982777" cy="1702824"/>
          </a:xfrm>
          <a:prstGeom prst="rect">
            <a:avLst/>
          </a:prstGeom>
          <a:noFill/>
          <a:ln>
            <a:noFill/>
          </a:ln>
        </p:spPr>
      </p:pic>
      <p:pic>
        <p:nvPicPr>
          <p:cNvPr descr="Art Text Free Stock Photo - Public Domain Pictures" id="210" name="Shape 210"/>
          <p:cNvPicPr preferRelativeResize="0"/>
          <p:nvPr/>
        </p:nvPicPr>
        <p:blipFill>
          <a:blip r:embed="rId4">
            <a:alphaModFix/>
          </a:blip>
          <a:stretch>
            <a:fillRect/>
          </a:stretch>
        </p:blipFill>
        <p:spPr>
          <a:xfrm>
            <a:off x="1643075" y="3615600"/>
            <a:ext cx="5857875" cy="1527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MOZART HOOK</a:t>
            </a:r>
          </a:p>
        </p:txBody>
      </p:sp>
      <p:sp>
        <p:nvSpPr>
          <p:cNvPr id="216" name="Shape 216"/>
          <p:cNvSpPr txBox="1"/>
          <p:nvPr>
            <p:ph idx="1" type="body"/>
          </p:nvPr>
        </p:nvSpPr>
        <p:spPr>
          <a:xfrm>
            <a:off x="66775" y="13740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                 </a:t>
            </a:r>
            <a:r>
              <a:rPr lang="en" sz="2400"/>
              <a:t>How can I use music to aid my presentation?</a:t>
            </a:r>
          </a:p>
          <a:p>
            <a:pPr indent="-381000" lvl="0" marL="457200" rtl="0">
              <a:spcBef>
                <a:spcPts val="0"/>
              </a:spcBef>
              <a:spcAft>
                <a:spcPts val="0"/>
              </a:spcAft>
              <a:buSzPct val="100000"/>
            </a:pPr>
            <a:r>
              <a:rPr lang="en" sz="2400"/>
              <a:t>             What songs have lyrics that relate to my lesson?</a:t>
            </a:r>
          </a:p>
          <a:p>
            <a:pPr indent="-381000" lvl="0" marL="457200" rtl="0">
              <a:spcBef>
                <a:spcPts val="0"/>
              </a:spcBef>
              <a:buSzPct val="100000"/>
            </a:pPr>
            <a:r>
              <a:rPr lang="en" sz="2400"/>
              <a:t>            Can I use music as they enter or leave my room to              help with more smoother transitions?</a:t>
            </a:r>
          </a:p>
        </p:txBody>
      </p:sp>
      <p:pic>
        <p:nvPicPr>
          <p:cNvPr descr="Bronze Pirate Hook Free Stock Photo - Public Domain Pictures" id="217" name="Shape 217"/>
          <p:cNvPicPr preferRelativeResize="0"/>
          <p:nvPr/>
        </p:nvPicPr>
        <p:blipFill>
          <a:blip r:embed="rId3">
            <a:alphaModFix/>
          </a:blip>
          <a:stretch>
            <a:fillRect/>
          </a:stretch>
        </p:blipFill>
        <p:spPr>
          <a:xfrm>
            <a:off x="5295125" y="3067425"/>
            <a:ext cx="2943325" cy="1971101"/>
          </a:xfrm>
          <a:prstGeom prst="rect">
            <a:avLst/>
          </a:prstGeom>
          <a:noFill/>
          <a:ln>
            <a:noFill/>
          </a:ln>
        </p:spPr>
      </p:pic>
      <p:pic>
        <p:nvPicPr>
          <p:cNvPr descr="File:Maroper Music.jpg - Wikimedia Commons" id="218" name="Shape 218"/>
          <p:cNvPicPr preferRelativeResize="0"/>
          <p:nvPr/>
        </p:nvPicPr>
        <p:blipFill>
          <a:blip r:embed="rId4">
            <a:alphaModFix/>
          </a:blip>
          <a:stretch>
            <a:fillRect/>
          </a:stretch>
        </p:blipFill>
        <p:spPr>
          <a:xfrm>
            <a:off x="221575" y="3417325"/>
            <a:ext cx="2239350" cy="1621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FF"/>
        </a:solidFill>
      </p:bgPr>
    </p:bg>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Drama Hook</a:t>
            </a:r>
          </a:p>
        </p:txBody>
      </p:sp>
      <p:sp>
        <p:nvSpPr>
          <p:cNvPr id="224" name="Shape 22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br>
              <a:rPr lang="en" sz="3600"/>
            </a:br>
            <a:r>
              <a:rPr lang="en" sz="3600"/>
              <a:t>Can I provide the opportunity for my students to do skits?</a:t>
            </a:r>
          </a:p>
        </p:txBody>
      </p:sp>
      <p:pic>
        <p:nvPicPr>
          <p:cNvPr descr="Bronze Pirate Hook Free Stock Photo - Public Domain Pictures" id="225" name="Shape 225"/>
          <p:cNvPicPr preferRelativeResize="0"/>
          <p:nvPr/>
        </p:nvPicPr>
        <p:blipFill>
          <a:blip r:embed="rId3">
            <a:alphaModFix/>
          </a:blip>
          <a:stretch>
            <a:fillRect/>
          </a:stretch>
        </p:blipFill>
        <p:spPr>
          <a:xfrm>
            <a:off x="5131825" y="0"/>
            <a:ext cx="3700476" cy="1749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Craft Store Hook</a:t>
            </a:r>
          </a:p>
        </p:txBody>
      </p:sp>
      <p:sp>
        <p:nvSpPr>
          <p:cNvPr id="231" name="Shape 23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3000"/>
              <a:t>Can my students make something that relates to my material?</a:t>
            </a:r>
          </a:p>
        </p:txBody>
      </p:sp>
      <p:pic>
        <p:nvPicPr>
          <p:cNvPr descr="Photos" id="232" name="Shape 232"/>
          <p:cNvPicPr preferRelativeResize="0"/>
          <p:nvPr/>
        </p:nvPicPr>
        <p:blipFill>
          <a:blip r:embed="rId3">
            <a:alphaModFix/>
          </a:blip>
          <a:stretch>
            <a:fillRect/>
          </a:stretch>
        </p:blipFill>
        <p:spPr>
          <a:xfrm>
            <a:off x="3055800" y="2192700"/>
            <a:ext cx="5458373" cy="2749875"/>
          </a:xfrm>
          <a:prstGeom prst="rect">
            <a:avLst/>
          </a:prstGeom>
          <a:noFill/>
          <a:ln>
            <a:noFill/>
          </a:ln>
        </p:spPr>
      </p:pic>
      <p:pic>
        <p:nvPicPr>
          <p:cNvPr descr="Bronze Pirate Hook Free Stock Photo - Public Domain Pictures" id="233" name="Shape 233"/>
          <p:cNvPicPr preferRelativeResize="0"/>
          <p:nvPr/>
        </p:nvPicPr>
        <p:blipFill>
          <a:blip r:embed="rId4">
            <a:alphaModFix/>
          </a:blip>
          <a:stretch>
            <a:fillRect/>
          </a:stretch>
        </p:blipFill>
        <p:spPr>
          <a:xfrm>
            <a:off x="454875" y="2854850"/>
            <a:ext cx="2950799" cy="20877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solidFill>
      </p:bgPr>
    </p:bg>
    <p:spTree>
      <p:nvGrpSpPr>
        <p:cNvPr id="237" name="Shape 237"/>
        <p:cNvGrpSpPr/>
        <p:nvPr/>
      </p:nvGrpSpPr>
      <p:grpSpPr>
        <a:xfrm>
          <a:off x="0" y="0"/>
          <a:ext cx="0" cy="0"/>
          <a:chOff x="0" y="0"/>
          <a:chExt cx="0" cy="0"/>
        </a:xfrm>
      </p:grpSpPr>
      <p:sp>
        <p:nvSpPr>
          <p:cNvPr id="238" name="Shape 23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Real World Hook</a:t>
            </a:r>
          </a:p>
        </p:txBody>
      </p:sp>
      <p:sp>
        <p:nvSpPr>
          <p:cNvPr id="239" name="Shape 239"/>
          <p:cNvSpPr txBox="1"/>
          <p:nvPr>
            <p:ph idx="1" type="body"/>
          </p:nvPr>
        </p:nvSpPr>
        <p:spPr>
          <a:xfrm>
            <a:off x="428350" y="1187475"/>
            <a:ext cx="8520600" cy="3416400"/>
          </a:xfrm>
          <a:prstGeom prst="rect">
            <a:avLst/>
          </a:prstGeom>
        </p:spPr>
        <p:txBody>
          <a:bodyPr anchorCtr="0" anchor="t" bIns="91425" lIns="91425" rIns="91425" wrap="square" tIns="91425">
            <a:noAutofit/>
          </a:bodyPr>
          <a:lstStyle/>
          <a:p>
            <a:pPr lvl="0">
              <a:spcBef>
                <a:spcPts val="0"/>
              </a:spcBef>
              <a:buNone/>
            </a:pPr>
            <a:r>
              <a:rPr lang="en" sz="3000"/>
              <a:t>How can I show my students why learning this content is important in the real world?</a:t>
            </a:r>
          </a:p>
        </p:txBody>
      </p:sp>
      <p:pic>
        <p:nvPicPr>
          <p:cNvPr descr="Bronze Pirate Hook Free Stock Photo - Public Domain Pictures" id="240" name="Shape 240"/>
          <p:cNvPicPr preferRelativeResize="0"/>
          <p:nvPr/>
        </p:nvPicPr>
        <p:blipFill>
          <a:blip r:embed="rId3">
            <a:alphaModFix/>
          </a:blip>
          <a:stretch>
            <a:fillRect/>
          </a:stretch>
        </p:blipFill>
        <p:spPr>
          <a:xfrm>
            <a:off x="373200" y="2974125"/>
            <a:ext cx="2705902" cy="1854475"/>
          </a:xfrm>
          <a:prstGeom prst="rect">
            <a:avLst/>
          </a:prstGeom>
          <a:noFill/>
          <a:ln>
            <a:noFill/>
          </a:ln>
        </p:spPr>
      </p:pic>
      <p:pic>
        <p:nvPicPr>
          <p:cNvPr descr="Free stock photos of world · Pexels" id="241" name="Shape 241"/>
          <p:cNvPicPr preferRelativeResize="0"/>
          <p:nvPr/>
        </p:nvPicPr>
        <p:blipFill>
          <a:blip r:embed="rId4">
            <a:alphaModFix/>
          </a:blip>
          <a:stretch>
            <a:fillRect/>
          </a:stretch>
        </p:blipFill>
        <p:spPr>
          <a:xfrm>
            <a:off x="3279175" y="2305700"/>
            <a:ext cx="5018048" cy="328802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00"/>
        </a:solidFill>
      </p:bgPr>
    </p:bg>
    <p:spTree>
      <p:nvGrpSpPr>
        <p:cNvPr id="245" name="Shape 245"/>
        <p:cNvGrpSpPr/>
        <p:nvPr/>
      </p:nvGrpSpPr>
      <p:grpSpPr>
        <a:xfrm>
          <a:off x="0" y="0"/>
          <a:ext cx="0" cy="0"/>
          <a:chOff x="0" y="0"/>
          <a:chExt cx="0" cy="0"/>
        </a:xfrm>
      </p:grpSpPr>
      <p:sp>
        <p:nvSpPr>
          <p:cNvPr id="246" name="Shape 24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Board Message Hook</a:t>
            </a:r>
          </a:p>
        </p:txBody>
      </p:sp>
      <p:sp>
        <p:nvSpPr>
          <p:cNvPr id="247" name="Shape 24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3000"/>
              <a:t>What can I write or project on my board that will immediately spark curiosity and interest?</a:t>
            </a:r>
          </a:p>
        </p:txBody>
      </p:sp>
      <p:pic>
        <p:nvPicPr>
          <p:cNvPr descr="Bronze Pirate Hook Free Stock Photo - Public Domain Pictures" id="248" name="Shape 248"/>
          <p:cNvPicPr preferRelativeResize="0"/>
          <p:nvPr/>
        </p:nvPicPr>
        <p:blipFill>
          <a:blip r:embed="rId3">
            <a:alphaModFix/>
          </a:blip>
          <a:stretch>
            <a:fillRect/>
          </a:stretch>
        </p:blipFill>
        <p:spPr>
          <a:xfrm>
            <a:off x="5485550" y="2521075"/>
            <a:ext cx="3559927" cy="2622427"/>
          </a:xfrm>
          <a:prstGeom prst="rect">
            <a:avLst/>
          </a:prstGeom>
          <a:noFill/>
          <a:ln>
            <a:noFill/>
          </a:ln>
        </p:spPr>
      </p:pic>
      <p:pic>
        <p:nvPicPr>
          <p:cNvPr descr="SMART Board in action | Kevin Jarrett | Flickr" id="249" name="Shape 249"/>
          <p:cNvPicPr preferRelativeResize="0"/>
          <p:nvPr/>
        </p:nvPicPr>
        <p:blipFill>
          <a:blip r:embed="rId4">
            <a:alphaModFix/>
          </a:blip>
          <a:stretch>
            <a:fillRect/>
          </a:stretch>
        </p:blipFill>
        <p:spPr>
          <a:xfrm>
            <a:off x="0" y="2622425"/>
            <a:ext cx="5271900" cy="24197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Mystery Bag Hook</a:t>
            </a:r>
          </a:p>
        </p:txBody>
      </p:sp>
      <p:sp>
        <p:nvSpPr>
          <p:cNvPr id="255" name="Shape 25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3000"/>
              <a:t>Can I bring a prop in a closed box or bag that relates to my lesson and will spark student engagement?</a:t>
            </a:r>
          </a:p>
        </p:txBody>
      </p:sp>
      <p:pic>
        <p:nvPicPr>
          <p:cNvPr descr="Bronze Pirate Hook Free Stock Photo - Public Domain Pictures" id="256" name="Shape 256"/>
          <p:cNvPicPr preferRelativeResize="0"/>
          <p:nvPr/>
        </p:nvPicPr>
        <p:blipFill>
          <a:blip r:embed="rId3">
            <a:alphaModFix/>
          </a:blip>
          <a:stretch>
            <a:fillRect/>
          </a:stretch>
        </p:blipFill>
        <p:spPr>
          <a:xfrm>
            <a:off x="6473724" y="2761750"/>
            <a:ext cx="1553602" cy="2495750"/>
          </a:xfrm>
          <a:prstGeom prst="rect">
            <a:avLst/>
          </a:prstGeom>
          <a:noFill/>
          <a:ln>
            <a:noFill/>
          </a:ln>
        </p:spPr>
      </p:pic>
      <p:pic>
        <p:nvPicPr>
          <p:cNvPr descr="Carry, Bags - Free pictures on Pixabay" id="257" name="Shape 257"/>
          <p:cNvPicPr preferRelativeResize="0"/>
          <p:nvPr/>
        </p:nvPicPr>
        <p:blipFill>
          <a:blip r:embed="rId4">
            <a:alphaModFix/>
          </a:blip>
          <a:stretch>
            <a:fillRect/>
          </a:stretch>
        </p:blipFill>
        <p:spPr>
          <a:xfrm>
            <a:off x="2771775" y="2584425"/>
            <a:ext cx="3600450" cy="2559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lgn="l">
              <a:spcBef>
                <a:spcPts val="0"/>
              </a:spcBef>
              <a:buNone/>
            </a:pPr>
            <a:r>
              <a:rPr lang="en"/>
              <a:t>Why a pirate?</a:t>
            </a:r>
          </a:p>
        </p:txBody>
      </p:sp>
      <p:sp>
        <p:nvSpPr>
          <p:cNvPr id="69" name="Shape 69"/>
          <p:cNvSpPr txBox="1"/>
          <p:nvPr>
            <p:ph idx="1" type="subTitle"/>
          </p:nvPr>
        </p:nvSpPr>
        <p:spPr>
          <a:xfrm>
            <a:off x="311700" y="2834125"/>
            <a:ext cx="8520600" cy="1886100"/>
          </a:xfrm>
          <a:prstGeom prst="rect">
            <a:avLst/>
          </a:prstGeom>
          <a:ln cap="flat" cmpd="sng" w="9525">
            <a:solidFill>
              <a:srgbClr val="3D85C6"/>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rPr lang="en"/>
              <a:t>It’s the spirit of a pirate that is daring, adventurous, willing to set forth into uncharted territories with their crew.</a:t>
            </a:r>
          </a:p>
        </p:txBody>
      </p:sp>
      <p:pic>
        <p:nvPicPr>
          <p:cNvPr descr="Free vector graphic: Sailing Ship, Pirate Ship, Ship - Free Image ..." id="70" name="Shape 70"/>
          <p:cNvPicPr preferRelativeResize="0"/>
          <p:nvPr/>
        </p:nvPicPr>
        <p:blipFill>
          <a:blip r:embed="rId3">
            <a:alphaModFix/>
          </a:blip>
          <a:stretch>
            <a:fillRect/>
          </a:stretch>
        </p:blipFill>
        <p:spPr>
          <a:xfrm>
            <a:off x="4879050" y="0"/>
            <a:ext cx="2723824" cy="2797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FF"/>
        </a:solidFill>
      </p:bgPr>
    </p:bg>
    <p:spTree>
      <p:nvGrpSpPr>
        <p:cNvPr id="261" name="Shape 261"/>
        <p:cNvGrpSpPr/>
        <p:nvPr/>
      </p:nvGrpSpPr>
      <p:grpSpPr>
        <a:xfrm>
          <a:off x="0" y="0"/>
          <a:ext cx="0" cy="0"/>
          <a:chOff x="0" y="0"/>
          <a:chExt cx="0" cy="0"/>
        </a:xfrm>
      </p:grpSpPr>
      <p:sp>
        <p:nvSpPr>
          <p:cNvPr id="262" name="Shape 262"/>
          <p:cNvSpPr txBox="1"/>
          <p:nvPr>
            <p:ph type="title"/>
          </p:nvPr>
        </p:nvSpPr>
        <p:spPr>
          <a:xfrm>
            <a:off x="235700" y="445025"/>
            <a:ext cx="8520600" cy="572700"/>
          </a:xfrm>
          <a:prstGeom prst="rect">
            <a:avLst/>
          </a:prstGeom>
        </p:spPr>
        <p:txBody>
          <a:bodyPr anchorCtr="0" anchor="t" bIns="91425" lIns="91425" rIns="91425" wrap="square" tIns="91425">
            <a:noAutofit/>
          </a:bodyPr>
          <a:lstStyle/>
          <a:p>
            <a:pPr lvl="0">
              <a:spcBef>
                <a:spcPts val="0"/>
              </a:spcBef>
              <a:buNone/>
            </a:pPr>
            <a:r>
              <a:rPr lang="en"/>
              <a:t>Contest Hook</a:t>
            </a:r>
          </a:p>
        </p:txBody>
      </p:sp>
      <p:sp>
        <p:nvSpPr>
          <p:cNvPr id="263" name="Shape 26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3000"/>
              <a:t>How can I include a contest to build excitement to help review important skills?</a:t>
            </a:r>
          </a:p>
        </p:txBody>
      </p:sp>
      <p:pic>
        <p:nvPicPr>
          <p:cNvPr descr="Bronze Pirate Hook Free Stock Photo - Public Domain Pictures" id="264" name="Shape 264"/>
          <p:cNvPicPr preferRelativeResize="0"/>
          <p:nvPr/>
        </p:nvPicPr>
        <p:blipFill>
          <a:blip r:embed="rId3">
            <a:alphaModFix/>
          </a:blip>
          <a:stretch>
            <a:fillRect/>
          </a:stretch>
        </p:blipFill>
        <p:spPr>
          <a:xfrm>
            <a:off x="7081800" y="1735625"/>
            <a:ext cx="1900327" cy="2964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B26B"/>
        </a:solidFill>
      </p:bgPr>
    </p:bg>
    <p:spTree>
      <p:nvGrpSpPr>
        <p:cNvPr id="268" name="Shape 268"/>
        <p:cNvGrpSpPr/>
        <p:nvPr/>
      </p:nvGrpSpPr>
      <p:grpSpPr>
        <a:xfrm>
          <a:off x="0" y="0"/>
          <a:ext cx="0" cy="0"/>
          <a:chOff x="0" y="0"/>
          <a:chExt cx="0" cy="0"/>
        </a:xfrm>
      </p:grpSpPr>
      <p:sp>
        <p:nvSpPr>
          <p:cNvPr id="269" name="Shape 2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Building a Better Pirate</a:t>
            </a:r>
          </a:p>
        </p:txBody>
      </p:sp>
      <p:sp>
        <p:nvSpPr>
          <p:cNvPr id="270" name="Shape 270"/>
          <p:cNvSpPr txBox="1"/>
          <p:nvPr>
            <p:ph idx="1" type="body"/>
          </p:nvPr>
        </p:nvSpPr>
        <p:spPr>
          <a:xfrm>
            <a:off x="557100" y="1017725"/>
            <a:ext cx="8520600" cy="3416400"/>
          </a:xfrm>
          <a:prstGeom prst="rect">
            <a:avLst/>
          </a:prstGeom>
        </p:spPr>
        <p:txBody>
          <a:bodyPr anchorCtr="0" anchor="t" bIns="91425" lIns="91425" rIns="91425" wrap="square" tIns="91425">
            <a:noAutofit/>
          </a:bodyPr>
          <a:lstStyle/>
          <a:p>
            <a:pPr lvl="0">
              <a:spcBef>
                <a:spcPts val="0"/>
              </a:spcBef>
              <a:buNone/>
            </a:pPr>
            <a:r>
              <a:rPr lang="en" sz="2400"/>
              <a:t>Strive for greatness.</a:t>
            </a:r>
          </a:p>
          <a:p>
            <a:pPr lvl="0">
              <a:spcBef>
                <a:spcPts val="0"/>
              </a:spcBef>
              <a:buNone/>
            </a:pPr>
            <a:r>
              <a:rPr lang="en" sz="2400"/>
              <a:t>Will you see more in your paycheck for extra effort and time? No</a:t>
            </a:r>
          </a:p>
          <a:p>
            <a:pPr lvl="0">
              <a:spcBef>
                <a:spcPts val="0"/>
              </a:spcBef>
              <a:buNone/>
            </a:pPr>
            <a:r>
              <a:rPr lang="en" sz="2400"/>
              <a:t>Who benefits from your strive for greatness? Your students and your school. Striving for greatness is the ultimate act of unselfishness.</a:t>
            </a:r>
          </a:p>
        </p:txBody>
      </p:sp>
      <p:pic>
        <p:nvPicPr>
          <p:cNvPr descr="Pirate - Free pictures on Pixabay" id="271" name="Shape 271"/>
          <p:cNvPicPr preferRelativeResize="0"/>
          <p:nvPr/>
        </p:nvPicPr>
        <p:blipFill>
          <a:blip r:embed="rId3">
            <a:alphaModFix/>
          </a:blip>
          <a:stretch>
            <a:fillRect/>
          </a:stretch>
        </p:blipFill>
        <p:spPr>
          <a:xfrm>
            <a:off x="6142750" y="3559875"/>
            <a:ext cx="2002426" cy="28400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Finding a Crew</a:t>
            </a:r>
          </a:p>
        </p:txBody>
      </p:sp>
      <p:sp>
        <p:nvSpPr>
          <p:cNvPr id="277" name="Shape 27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sz="2400"/>
              <a:t>Don’t be limited by your subject, grade level, school , or even profession. </a:t>
            </a:r>
          </a:p>
          <a:p>
            <a:pPr lvl="0">
              <a:spcBef>
                <a:spcPts val="0"/>
              </a:spcBef>
              <a:buNone/>
            </a:pPr>
            <a:r>
              <a:rPr b="1" lang="en" sz="2400"/>
              <a:t>Take counsel from a wide variety of people and seek out multiple perspectives.</a:t>
            </a:r>
          </a:p>
          <a:p>
            <a:pPr lvl="0">
              <a:spcBef>
                <a:spcPts val="0"/>
              </a:spcBef>
              <a:buNone/>
            </a:pPr>
            <a:r>
              <a:t/>
            </a:r>
            <a:endParaRPr b="1" sz="2400"/>
          </a:p>
        </p:txBody>
      </p:sp>
      <p:pic>
        <p:nvPicPr>
          <p:cNvPr descr="File:Every receiving 3 chests of Treasure on board his Ship.jpg ..." id="278" name="Shape 278"/>
          <p:cNvPicPr preferRelativeResize="0"/>
          <p:nvPr/>
        </p:nvPicPr>
        <p:blipFill>
          <a:blip r:embed="rId3">
            <a:alphaModFix/>
          </a:blip>
          <a:stretch>
            <a:fillRect/>
          </a:stretch>
        </p:blipFill>
        <p:spPr>
          <a:xfrm>
            <a:off x="3258850" y="3216325"/>
            <a:ext cx="4263849" cy="19271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Wrap Up Video</a:t>
            </a:r>
          </a:p>
          <a:p>
            <a:pPr lvl="0">
              <a:spcBef>
                <a:spcPts val="0"/>
              </a:spcBef>
              <a:buNone/>
            </a:pPr>
            <a:r>
              <a:t/>
            </a:r>
            <a:endParaRPr/>
          </a:p>
        </p:txBody>
      </p:sp>
      <p:sp>
        <p:nvSpPr>
          <p:cNvPr descr="Great Expectations Conference on 11-16-11 featured Dave Burges discussing how to engage every student in the learning process.  Here he is discussing the importance of building rapport with your students." id="284" name="Shape 284" title="Great Expectations- Dave Burgess- Building Rapport with Students">
            <a:hlinkClick r:id="rId3"/>
          </p:cNvPr>
          <p:cNvSpPr/>
          <p:nvPr/>
        </p:nvSpPr>
        <p:spPr>
          <a:xfrm>
            <a:off x="2286000" y="857250"/>
            <a:ext cx="4572000" cy="3429000"/>
          </a:xfrm>
          <a:prstGeom prst="rect">
            <a:avLst/>
          </a:prstGeom>
          <a:blipFill>
            <a:blip r:embed="rId4">
              <a:alphaModFix/>
            </a:blip>
            <a:stretch>
              <a:fillRect/>
            </a:stretch>
          </a:blipFill>
          <a:ln>
            <a:noFill/>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288" name="Shape 288"/>
        <p:cNvGrpSpPr/>
        <p:nvPr/>
      </p:nvGrpSpPr>
      <p:grpSpPr>
        <a:xfrm>
          <a:off x="0" y="0"/>
          <a:ext cx="0" cy="0"/>
          <a:chOff x="0" y="0"/>
          <a:chExt cx="0" cy="0"/>
        </a:xfrm>
      </p:grpSpPr>
      <p:sp>
        <p:nvSpPr>
          <p:cNvPr id="289" name="Shape 28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Remember</a:t>
            </a:r>
          </a:p>
        </p:txBody>
      </p:sp>
      <p:sp>
        <p:nvSpPr>
          <p:cNvPr id="290" name="Shape 29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PASSION</a:t>
            </a:r>
          </a:p>
          <a:p>
            <a:pPr lvl="0">
              <a:spcBef>
                <a:spcPts val="0"/>
              </a:spcBef>
              <a:buNone/>
            </a:pPr>
            <a:r>
              <a:rPr lang="en"/>
              <a:t>IMMERSION</a:t>
            </a:r>
          </a:p>
          <a:p>
            <a:pPr lvl="0">
              <a:spcBef>
                <a:spcPts val="0"/>
              </a:spcBef>
              <a:buNone/>
            </a:pPr>
            <a:r>
              <a:rPr lang="en"/>
              <a:t>RAPPORT</a:t>
            </a:r>
          </a:p>
          <a:p>
            <a:pPr lvl="0">
              <a:spcBef>
                <a:spcPts val="0"/>
              </a:spcBef>
              <a:buNone/>
            </a:pPr>
            <a:r>
              <a:rPr lang="en"/>
              <a:t>ASK AND ANSWER</a:t>
            </a:r>
          </a:p>
          <a:p>
            <a:pPr lvl="0">
              <a:spcBef>
                <a:spcPts val="0"/>
              </a:spcBef>
              <a:buNone/>
            </a:pPr>
            <a:r>
              <a:rPr lang="en"/>
              <a:t>TRANSFORMATION</a:t>
            </a:r>
          </a:p>
          <a:p>
            <a:pPr lvl="0">
              <a:spcBef>
                <a:spcPts val="0"/>
              </a:spcBef>
              <a:buNone/>
            </a:pPr>
            <a:r>
              <a:rPr lang="en"/>
              <a:t>ENTHUSIASM</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00"/>
        </a:solidFill>
      </p:bgPr>
    </p:bg>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b="1" lang="en"/>
              <a:t>How do you teach like a pirate?</a:t>
            </a:r>
          </a:p>
        </p:txBody>
      </p:sp>
      <p:sp>
        <p:nvSpPr>
          <p:cNvPr id="76" name="Shape 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spcAft>
                <a:spcPts val="0"/>
              </a:spcAft>
              <a:buSzPct val="100000"/>
            </a:pPr>
            <a:r>
              <a:rPr b="1" lang="en" sz="2400"/>
              <a:t>Passion</a:t>
            </a:r>
          </a:p>
          <a:p>
            <a:pPr indent="-381000" lvl="0" marL="457200" rtl="0">
              <a:spcBef>
                <a:spcPts val="0"/>
              </a:spcBef>
              <a:spcAft>
                <a:spcPts val="0"/>
              </a:spcAft>
              <a:buSzPct val="100000"/>
            </a:pPr>
            <a:r>
              <a:rPr b="1" lang="en" sz="2400"/>
              <a:t>Immersion</a:t>
            </a:r>
          </a:p>
          <a:p>
            <a:pPr indent="-381000" lvl="0" marL="457200" rtl="0">
              <a:spcBef>
                <a:spcPts val="0"/>
              </a:spcBef>
              <a:spcAft>
                <a:spcPts val="0"/>
              </a:spcAft>
              <a:buSzPct val="100000"/>
            </a:pPr>
            <a:r>
              <a:rPr b="1" lang="en" sz="2400"/>
              <a:t>Rapport</a:t>
            </a:r>
          </a:p>
          <a:p>
            <a:pPr indent="-381000" lvl="0" marL="457200" rtl="0">
              <a:spcBef>
                <a:spcPts val="0"/>
              </a:spcBef>
              <a:spcAft>
                <a:spcPts val="0"/>
              </a:spcAft>
              <a:buSzPct val="100000"/>
            </a:pPr>
            <a:r>
              <a:rPr b="1" lang="en" sz="2400"/>
              <a:t>Ask and Analyze</a:t>
            </a:r>
          </a:p>
          <a:p>
            <a:pPr indent="-381000" lvl="0" marL="457200" rtl="0">
              <a:spcBef>
                <a:spcPts val="0"/>
              </a:spcBef>
              <a:spcAft>
                <a:spcPts val="0"/>
              </a:spcAft>
              <a:buSzPct val="100000"/>
            </a:pPr>
            <a:r>
              <a:rPr b="1" lang="en" sz="2400"/>
              <a:t>Transformation</a:t>
            </a:r>
          </a:p>
          <a:p>
            <a:pPr indent="-381000" lvl="0" marL="457200">
              <a:spcBef>
                <a:spcPts val="0"/>
              </a:spcBef>
              <a:buSzPct val="100000"/>
            </a:pPr>
            <a:r>
              <a:rPr b="1" lang="en" sz="2400"/>
              <a:t>Enthusiasm</a:t>
            </a:r>
          </a:p>
        </p:txBody>
      </p:sp>
      <p:pic>
        <p:nvPicPr>
          <p:cNvPr descr="Pirate - Free illustrations on Pixabay" id="77" name="Shape 77"/>
          <p:cNvPicPr preferRelativeResize="0"/>
          <p:nvPr/>
        </p:nvPicPr>
        <p:blipFill>
          <a:blip r:embed="rId3">
            <a:alphaModFix/>
          </a:blip>
          <a:stretch>
            <a:fillRect/>
          </a:stretch>
        </p:blipFill>
        <p:spPr>
          <a:xfrm>
            <a:off x="4303750" y="1152475"/>
            <a:ext cx="4840249" cy="399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Three Different Types of Passion Educators Have</a:t>
            </a:r>
          </a:p>
        </p:txBody>
      </p:sp>
      <p:sp>
        <p:nvSpPr>
          <p:cNvPr id="83" name="Shape 8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spcAft>
                <a:spcPts val="0"/>
              </a:spcAft>
              <a:buSzPct val="100000"/>
              <a:buAutoNum type="arabicPeriod"/>
            </a:pPr>
            <a:r>
              <a:rPr b="1" i="1" lang="en" sz="2400" u="sng"/>
              <a:t>Content- </a:t>
            </a:r>
            <a:r>
              <a:rPr lang="en" sz="2400"/>
              <a:t>Within your subject matter, what are you passionate about?</a:t>
            </a:r>
          </a:p>
          <a:p>
            <a:pPr indent="-381000" lvl="0" marL="457200" rtl="0">
              <a:spcBef>
                <a:spcPts val="0"/>
              </a:spcBef>
              <a:spcAft>
                <a:spcPts val="0"/>
              </a:spcAft>
              <a:buSzPct val="100000"/>
              <a:buAutoNum type="arabicPeriod"/>
            </a:pPr>
            <a:r>
              <a:rPr b="1" i="1" lang="en" sz="2400" u="sng"/>
              <a:t>Professional</a:t>
            </a:r>
            <a:r>
              <a:rPr b="1" lang="en" sz="2400" u="sng"/>
              <a:t>- </a:t>
            </a:r>
            <a:r>
              <a:rPr lang="en" sz="2400"/>
              <a:t>Within your profession, what are you passionate about? What is it about being an educator that drives you? </a:t>
            </a:r>
          </a:p>
          <a:p>
            <a:pPr indent="-381000" lvl="0" marL="457200">
              <a:spcBef>
                <a:spcPts val="0"/>
              </a:spcBef>
              <a:buSzPct val="100000"/>
              <a:buAutoNum type="arabicPeriod"/>
            </a:pPr>
            <a:r>
              <a:rPr b="1" i="1" lang="en" sz="2400" u="sng">
                <a:solidFill>
                  <a:srgbClr val="000000"/>
                </a:solidFill>
              </a:rPr>
              <a:t>Personal-</a:t>
            </a:r>
            <a:r>
              <a:rPr lang="en" sz="2400"/>
              <a:t>Outside of your profession, what are you passionate about? Bringing those passions into a lesson plan personalizes you with students... Art, music, etc..</a:t>
            </a:r>
          </a:p>
        </p:txBody>
      </p:sp>
      <p:sp>
        <p:nvSpPr>
          <p:cNvPr id="84" name="Shape 84"/>
          <p:cNvSpPr/>
          <p:nvPr/>
        </p:nvSpPr>
        <p:spPr>
          <a:xfrm flipH="1">
            <a:off x="264300" y="1152475"/>
            <a:ext cx="47400" cy="32901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5" name="Shape 85"/>
          <p:cNvSpPr txBox="1"/>
          <p:nvPr/>
        </p:nvSpPr>
        <p:spPr>
          <a:xfrm>
            <a:off x="2771950" y="2231375"/>
            <a:ext cx="6625200" cy="7728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311700" y="140225"/>
            <a:ext cx="8520600" cy="572700"/>
          </a:xfrm>
          <a:prstGeom prst="rect">
            <a:avLst/>
          </a:prstGeom>
        </p:spPr>
        <p:txBody>
          <a:bodyPr anchorCtr="0" anchor="t" bIns="91425" lIns="91425" rIns="91425" wrap="square" tIns="91425">
            <a:noAutofit/>
          </a:bodyPr>
          <a:lstStyle/>
          <a:p>
            <a:pPr lvl="0">
              <a:spcBef>
                <a:spcPts val="0"/>
              </a:spcBef>
              <a:buNone/>
            </a:pPr>
            <a:r>
              <a:rPr lang="en"/>
              <a:t>IMMERSION</a:t>
            </a:r>
          </a:p>
        </p:txBody>
      </p:sp>
      <p:sp>
        <p:nvSpPr>
          <p:cNvPr id="91" name="Shape 9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sz="3000"/>
              <a:t>Your students deserve your full attention. They know when you are not fully there in the classroom and engaged with them. If you are not engaged, why should they be? </a:t>
            </a:r>
          </a:p>
          <a:p>
            <a:pPr lvl="0">
              <a:spcBef>
                <a:spcPts val="0"/>
              </a:spcBef>
              <a:buNone/>
            </a:pPr>
            <a:r>
              <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Example of Immersion</a:t>
            </a:r>
          </a:p>
        </p:txBody>
      </p:sp>
      <p:sp>
        <p:nvSpPr>
          <p:cNvPr id="97" name="Shape 9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2400"/>
              <a:t>You are at the pool.</a:t>
            </a:r>
          </a:p>
          <a:p>
            <a:pPr lvl="0">
              <a:spcBef>
                <a:spcPts val="0"/>
              </a:spcBef>
              <a:buNone/>
            </a:pPr>
            <a:r>
              <a:rPr lang="en" sz="2400"/>
              <a:t>Someone tells you to immerse yourself in the swimming pool. Do you go to the edge of the pool, stand, and stare at it? Do you climb the lifeguard tower and observe the swimmers below? Are you in the pool?  It’s the same in the classroom , are you lifeguard or are you the swimmer? Get in the pool. Get wet. Students know when you are participating or when your focus is off.</a:t>
            </a:r>
          </a:p>
          <a:p>
            <a:pPr lvl="0">
              <a:spcBef>
                <a:spcPts val="0"/>
              </a:spcBef>
              <a:buNone/>
            </a:pPr>
            <a:r>
              <a:t/>
            </a:r>
            <a:endParaRPr sz="2400"/>
          </a:p>
          <a:p>
            <a:pPr lvl="0">
              <a:spcBef>
                <a:spcPts val="0"/>
              </a:spcBef>
              <a:buNone/>
            </a:pPr>
            <a:r>
              <a:t/>
            </a:r>
            <a:endParaRPr sz="2400"/>
          </a:p>
        </p:txBody>
      </p:sp>
      <p:pic>
        <p:nvPicPr>
          <p:cNvPr descr="File:Junction, TX, swimming pool IMG 4344.JPG - Wikimedia Commons" id="98" name="Shape 98"/>
          <p:cNvPicPr preferRelativeResize="0"/>
          <p:nvPr/>
        </p:nvPicPr>
        <p:blipFill>
          <a:blip r:embed="rId3">
            <a:alphaModFix/>
          </a:blip>
          <a:stretch>
            <a:fillRect/>
          </a:stretch>
        </p:blipFill>
        <p:spPr>
          <a:xfrm>
            <a:off x="5073525" y="209925"/>
            <a:ext cx="3312380" cy="15628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Rapport</a:t>
            </a:r>
          </a:p>
        </p:txBody>
      </p:sp>
      <p:sp>
        <p:nvSpPr>
          <p:cNvPr id="104" name="Shape 104"/>
          <p:cNvSpPr txBox="1"/>
          <p:nvPr>
            <p:ph idx="1" type="body"/>
          </p:nvPr>
        </p:nvSpPr>
        <p:spPr>
          <a:xfrm>
            <a:off x="311700" y="923875"/>
            <a:ext cx="8520600" cy="3416400"/>
          </a:xfrm>
          <a:prstGeom prst="rect">
            <a:avLst/>
          </a:prstGeom>
        </p:spPr>
        <p:txBody>
          <a:bodyPr anchorCtr="0" anchor="t" bIns="91425" lIns="91425" rIns="91425" wrap="square" tIns="91425">
            <a:noAutofit/>
          </a:bodyPr>
          <a:lstStyle/>
          <a:p>
            <a:pPr lvl="0">
              <a:spcBef>
                <a:spcPts val="0"/>
              </a:spcBef>
              <a:buNone/>
            </a:pPr>
            <a:r>
              <a:rPr b="1" lang="en" sz="2400"/>
              <a:t>You need to have good rapport with your students if you want them engaged in the learning process.</a:t>
            </a:r>
          </a:p>
          <a:p>
            <a:pPr indent="-381000" lvl="0" marL="457200" rtl="0">
              <a:spcBef>
                <a:spcPts val="0"/>
              </a:spcBef>
              <a:spcAft>
                <a:spcPts val="0"/>
              </a:spcAft>
              <a:buSzPct val="100000"/>
              <a:buAutoNum type="arabicPeriod"/>
            </a:pPr>
            <a:r>
              <a:rPr b="1" lang="en" sz="2400"/>
              <a:t>Most students misbehave out of boredom, being overwhelmed with work they are not capable of doing, or a lack of connection with the lesson.</a:t>
            </a:r>
          </a:p>
          <a:p>
            <a:pPr indent="-381000" lvl="0" marL="457200">
              <a:spcBef>
                <a:spcPts val="0"/>
              </a:spcBef>
              <a:buSzPct val="100000"/>
              <a:buAutoNum type="arabicPeriod"/>
            </a:pPr>
            <a:r>
              <a:rPr b="1" lang="en" sz="2400"/>
              <a:t>Get to know your students, what interests them, and use those interests in your lesson.</a:t>
            </a:r>
          </a:p>
        </p:txBody>
      </p:sp>
      <p:pic>
        <p:nvPicPr>
          <p:cNvPr descr="Heart - Free pictures on Pixabay" id="105" name="Shape 105"/>
          <p:cNvPicPr preferRelativeResize="0"/>
          <p:nvPr/>
        </p:nvPicPr>
        <p:blipFill>
          <a:blip r:embed="rId3">
            <a:alphaModFix/>
          </a:blip>
          <a:stretch>
            <a:fillRect/>
          </a:stretch>
        </p:blipFill>
        <p:spPr>
          <a:xfrm>
            <a:off x="6741350" y="3685575"/>
            <a:ext cx="2146051" cy="1387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00"/>
        </a:solidFill>
      </p:bgPr>
    </p:bg>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ASK AND ANALYZE</a:t>
            </a:r>
          </a:p>
        </p:txBody>
      </p:sp>
      <p:sp>
        <p:nvSpPr>
          <p:cNvPr id="111" name="Shape 11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sz="2400"/>
          </a:p>
          <a:p>
            <a:pPr indent="-381000" lvl="0" marL="457200" rtl="0">
              <a:spcBef>
                <a:spcPts val="0"/>
              </a:spcBef>
              <a:spcAft>
                <a:spcPts val="0"/>
              </a:spcAft>
              <a:buSzPct val="100000"/>
            </a:pPr>
            <a:r>
              <a:rPr lang="en" sz="2400"/>
              <a:t>A question you should ask yourself is, “How can I make this lesson outrageously entertaining, engaging, and powerful so that my students will never forget it and be desperate to come back for more?</a:t>
            </a:r>
          </a:p>
          <a:p>
            <a:pPr indent="-381000" lvl="0" marL="457200" rtl="0">
              <a:spcBef>
                <a:spcPts val="0"/>
              </a:spcBef>
              <a:spcAft>
                <a:spcPts val="0"/>
              </a:spcAft>
              <a:buSzPct val="100000"/>
            </a:pPr>
            <a:r>
              <a:rPr lang="en" sz="2400"/>
              <a:t>How can I improve my lesson?</a:t>
            </a:r>
          </a:p>
          <a:p>
            <a:pPr indent="-381000" lvl="0" marL="457200" rtl="0">
              <a:spcBef>
                <a:spcPts val="0"/>
              </a:spcBef>
              <a:buSzPct val="100000"/>
            </a:pPr>
            <a:r>
              <a:rPr lang="en" sz="2400"/>
              <a:t>Would my lesson sell tickets?</a:t>
            </a:r>
          </a:p>
          <a:p>
            <a:pPr lvl="0">
              <a:spcBef>
                <a:spcPts val="0"/>
              </a:spcBef>
              <a:buNone/>
            </a:pPr>
            <a:r>
              <a:rPr lang="en" sz="2400"/>
              <a:t> </a:t>
            </a:r>
          </a:p>
        </p:txBody>
      </p:sp>
      <p:pic>
        <p:nvPicPr>
          <p:cNvPr descr="Question, Mark - Free pictures on Pixabay" id="112" name="Shape 112"/>
          <p:cNvPicPr preferRelativeResize="0"/>
          <p:nvPr/>
        </p:nvPicPr>
        <p:blipFill>
          <a:blip r:embed="rId3">
            <a:alphaModFix/>
          </a:blip>
          <a:stretch>
            <a:fillRect/>
          </a:stretch>
        </p:blipFill>
        <p:spPr>
          <a:xfrm>
            <a:off x="5854950" y="3149075"/>
            <a:ext cx="2052751" cy="199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