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63" r:id="rId5"/>
    <p:sldId id="257" r:id="rId6"/>
    <p:sldId id="264" r:id="rId7"/>
    <p:sldId id="265" r:id="rId8"/>
    <p:sldId id="267" r:id="rId9"/>
    <p:sldId id="261" r:id="rId10"/>
    <p:sldId id="262" r:id="rId11"/>
    <p:sldId id="266" r:id="rId12"/>
    <p:sldId id="260" r:id="rId13"/>
    <p:sldId id="268"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EBA2CC1-9563-4566-8EB9-0746DA2E02BE}">
          <p14:sldIdLst>
            <p14:sldId id="256"/>
            <p14:sldId id="269"/>
            <p14:sldId id="270"/>
            <p14:sldId id="263"/>
            <p14:sldId id="257"/>
            <p14:sldId id="264"/>
            <p14:sldId id="265"/>
            <p14:sldId id="267"/>
            <p14:sldId id="261"/>
            <p14:sldId id="262"/>
            <p14:sldId id="266"/>
            <p14:sldId id="260"/>
            <p14:sldId id="268"/>
            <p14:sldId id="271"/>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varScale="1">
        <p:scale>
          <a:sx n="114" d="100"/>
          <a:sy n="114"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56067"/>
            <a:ext cx="10798812" cy="1893195"/>
          </a:xfrm>
        </p:spPr>
        <p:txBody>
          <a:bodyPr>
            <a:normAutofit/>
          </a:bodyPr>
          <a:lstStyle/>
          <a:p>
            <a:pPr algn="ctr"/>
            <a:r>
              <a:rPr lang="en-US" sz="7200" b="1" dirty="0"/>
              <a:t>Conflict Resolution</a:t>
            </a:r>
            <a:br>
              <a:rPr lang="en-US" sz="6000" b="1" dirty="0"/>
            </a:br>
            <a:r>
              <a:rPr lang="en-US" sz="2400" b="1" dirty="0"/>
              <a:t>How to solve a Challenge without Fighting</a:t>
            </a:r>
          </a:p>
        </p:txBody>
      </p:sp>
      <p:sp>
        <p:nvSpPr>
          <p:cNvPr id="3" name="Subtitle 2"/>
          <p:cNvSpPr>
            <a:spLocks noGrp="1"/>
          </p:cNvSpPr>
          <p:nvPr>
            <p:ph type="subTitle" idx="1"/>
          </p:nvPr>
        </p:nvSpPr>
        <p:spPr>
          <a:xfrm>
            <a:off x="3388500" y="5458659"/>
            <a:ext cx="8615432" cy="1156149"/>
          </a:xfrm>
        </p:spPr>
        <p:txBody>
          <a:bodyPr>
            <a:noAutofit/>
          </a:bodyPr>
          <a:lstStyle/>
          <a:p>
            <a:pPr algn="r"/>
            <a:r>
              <a:rPr lang="en-US" sz="3200" dirty="0">
                <a:solidFill>
                  <a:schemeClr val="tx1"/>
                </a:solidFill>
              </a:rPr>
              <a:t>By Dr. Eugene Simpson &amp;</a:t>
            </a:r>
          </a:p>
          <a:p>
            <a:pPr algn="r"/>
            <a:r>
              <a:rPr lang="en-US" sz="3200" dirty="0">
                <a:solidFill>
                  <a:schemeClr val="tx1"/>
                </a:solidFill>
              </a:rPr>
              <a:t> Ms. VaNessa Meads</a:t>
            </a:r>
          </a:p>
        </p:txBody>
      </p:sp>
    </p:spTree>
    <p:extLst>
      <p:ext uri="{BB962C8B-B14F-4D97-AF65-F5344CB8AC3E}">
        <p14:creationId xmlns:p14="http://schemas.microsoft.com/office/powerpoint/2010/main" val="3319696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25" y="7483451"/>
            <a:ext cx="8534400" cy="1507067"/>
          </a:xfrm>
        </p:spPr>
        <p:txBody>
          <a:bodyPr/>
          <a:lstStyle/>
          <a:p>
            <a:endParaRPr lang="en-US" dirty="0"/>
          </a:p>
        </p:txBody>
      </p:sp>
      <p:sp>
        <p:nvSpPr>
          <p:cNvPr id="3" name="Content Placeholder 2"/>
          <p:cNvSpPr>
            <a:spLocks noGrp="1"/>
          </p:cNvSpPr>
          <p:nvPr>
            <p:ph idx="1"/>
          </p:nvPr>
        </p:nvSpPr>
        <p:spPr>
          <a:xfrm>
            <a:off x="311285" y="0"/>
            <a:ext cx="10875525" cy="6585626"/>
          </a:xfrm>
        </p:spPr>
        <p:txBody>
          <a:bodyPr>
            <a:normAutofit/>
          </a:bodyPr>
          <a:lstStyle/>
          <a:p>
            <a:pPr marL="0" indent="0">
              <a:buNone/>
            </a:pPr>
            <a:r>
              <a:rPr lang="en-US" sz="2800" dirty="0">
                <a:solidFill>
                  <a:schemeClr val="tx1"/>
                </a:solidFill>
              </a:rPr>
              <a:t>Healthy and unhealthy ways of managing and resolving conflict</a:t>
            </a:r>
          </a:p>
          <a:p>
            <a:pPr lvl="1"/>
            <a:r>
              <a:rPr lang="en-US" sz="2400" dirty="0">
                <a:solidFill>
                  <a:schemeClr val="tx1"/>
                </a:solidFill>
              </a:rPr>
              <a:t>Unhealthy responses to conflict:	</a:t>
            </a:r>
          </a:p>
          <a:p>
            <a:pPr lvl="1"/>
            <a:r>
              <a:rPr lang="en-US" sz="2400" dirty="0">
                <a:solidFill>
                  <a:schemeClr val="tx1"/>
                </a:solidFill>
              </a:rPr>
              <a:t>An inability to recognize and respond to the things that matter to the other person</a:t>
            </a:r>
          </a:p>
          <a:p>
            <a:pPr lvl="1"/>
            <a:r>
              <a:rPr lang="en-US" sz="2400" dirty="0">
                <a:solidFill>
                  <a:schemeClr val="tx1"/>
                </a:solidFill>
              </a:rPr>
              <a:t>Explosive, angry, hurtful, and resentful reactions</a:t>
            </a:r>
          </a:p>
          <a:p>
            <a:pPr lvl="1"/>
            <a:r>
              <a:rPr lang="en-US" sz="2400" dirty="0">
                <a:solidFill>
                  <a:schemeClr val="tx1"/>
                </a:solidFill>
              </a:rPr>
              <a:t>The withdrawal of love, resulting in rejection, isolation, shaming, and fear of abandonment</a:t>
            </a:r>
          </a:p>
          <a:p>
            <a:pPr lvl="1"/>
            <a:r>
              <a:rPr lang="en-US" sz="2400" dirty="0">
                <a:solidFill>
                  <a:schemeClr val="tx1"/>
                </a:solidFill>
              </a:rPr>
              <a:t>A readiness to forgive and forget, and to move past the conflict without holding resentments or anger</a:t>
            </a:r>
          </a:p>
          <a:p>
            <a:pPr lvl="1"/>
            <a:r>
              <a:rPr lang="en-US" sz="2400" dirty="0">
                <a:solidFill>
                  <a:schemeClr val="tx1"/>
                </a:solidFill>
              </a:rPr>
              <a:t>An inability to compromise or see the other person’s side</a:t>
            </a:r>
          </a:p>
          <a:p>
            <a:pPr lvl="1"/>
            <a:r>
              <a:rPr lang="en-US" sz="2400" dirty="0">
                <a:solidFill>
                  <a:schemeClr val="tx1"/>
                </a:solidFill>
              </a:rPr>
              <a:t>The fear and avoidance of conflict; the expectation of bad outcomes</a:t>
            </a:r>
          </a:p>
        </p:txBody>
      </p:sp>
    </p:spTree>
    <p:extLst>
      <p:ext uri="{BB962C8B-B14F-4D97-AF65-F5344CB8AC3E}">
        <p14:creationId xmlns:p14="http://schemas.microsoft.com/office/powerpoint/2010/main" val="1873674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92" y="7678005"/>
            <a:ext cx="8534400" cy="1507067"/>
          </a:xfrm>
        </p:spPr>
        <p:txBody>
          <a:bodyPr/>
          <a:lstStyle/>
          <a:p>
            <a:endParaRPr lang="en-US" dirty="0"/>
          </a:p>
        </p:txBody>
      </p:sp>
      <p:sp>
        <p:nvSpPr>
          <p:cNvPr id="3" name="Content Placeholder 2"/>
          <p:cNvSpPr>
            <a:spLocks noGrp="1"/>
          </p:cNvSpPr>
          <p:nvPr>
            <p:ph idx="1"/>
          </p:nvPr>
        </p:nvSpPr>
        <p:spPr>
          <a:xfrm>
            <a:off x="272374" y="0"/>
            <a:ext cx="10758792" cy="6322979"/>
          </a:xfrm>
        </p:spPr>
        <p:txBody>
          <a:bodyPr>
            <a:normAutofit/>
          </a:bodyPr>
          <a:lstStyle/>
          <a:p>
            <a:endParaRPr lang="en-US" sz="2800" dirty="0"/>
          </a:p>
          <a:p>
            <a:pPr marL="0" indent="0">
              <a:buNone/>
            </a:pPr>
            <a:r>
              <a:rPr lang="en-US" sz="2800" dirty="0">
                <a:solidFill>
                  <a:schemeClr val="tx1"/>
                </a:solidFill>
              </a:rPr>
              <a:t>(Cont.) Healthy and unhealthy ways of managing and resolving conflict</a:t>
            </a:r>
          </a:p>
          <a:p>
            <a:pPr lvl="1"/>
            <a:r>
              <a:rPr lang="en-US" sz="2400" dirty="0">
                <a:solidFill>
                  <a:schemeClr val="tx1"/>
                </a:solidFill>
              </a:rPr>
              <a:t>Healthy responses to conflict</a:t>
            </a:r>
          </a:p>
          <a:p>
            <a:pPr lvl="1"/>
            <a:r>
              <a:rPr lang="en-US" sz="2400" dirty="0">
                <a:solidFill>
                  <a:schemeClr val="tx1"/>
                </a:solidFill>
              </a:rPr>
              <a:t>The capacity to recognize and respond to the things that matter to the other person</a:t>
            </a:r>
          </a:p>
          <a:p>
            <a:pPr lvl="1"/>
            <a:r>
              <a:rPr lang="en-US" sz="2400" dirty="0">
                <a:solidFill>
                  <a:schemeClr val="tx1"/>
                </a:solidFill>
              </a:rPr>
              <a:t>Calm, non-defensive, and respectful reactions</a:t>
            </a:r>
          </a:p>
          <a:p>
            <a:pPr lvl="1"/>
            <a:r>
              <a:rPr lang="en-US" sz="2400" dirty="0">
                <a:solidFill>
                  <a:schemeClr val="tx1"/>
                </a:solidFill>
              </a:rPr>
              <a:t>The ability to seek compromise and avoid punishing</a:t>
            </a:r>
          </a:p>
          <a:p>
            <a:pPr lvl="1"/>
            <a:r>
              <a:rPr lang="en-US" sz="2400" dirty="0">
                <a:solidFill>
                  <a:schemeClr val="tx1"/>
                </a:solidFill>
              </a:rPr>
              <a:t>A belief that facing conflict head on is the best thing for both sides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3763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 y="0"/>
            <a:ext cx="12240143" cy="6858000"/>
          </a:xfrm>
          <a:prstGeom prst="rect">
            <a:avLst/>
          </a:prstGeom>
        </p:spPr>
      </p:pic>
    </p:spTree>
    <p:extLst>
      <p:ext uri="{BB962C8B-B14F-4D97-AF65-F5344CB8AC3E}">
        <p14:creationId xmlns:p14="http://schemas.microsoft.com/office/powerpoint/2010/main" val="375769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CONFLICT NEGOTIATION</a:t>
            </a:r>
          </a:p>
        </p:txBody>
      </p:sp>
      <p:sp>
        <p:nvSpPr>
          <p:cNvPr id="3" name="Content Placeholder 2"/>
          <p:cNvSpPr>
            <a:spLocks noGrp="1"/>
          </p:cNvSpPr>
          <p:nvPr>
            <p:ph idx="1"/>
          </p:nvPr>
        </p:nvSpPr>
        <p:spPr/>
        <p:txBody>
          <a:bodyPr>
            <a:normAutofit/>
          </a:bodyPr>
          <a:lstStyle/>
          <a:p>
            <a:r>
              <a:rPr lang="en-US" sz="3600" dirty="0">
                <a:solidFill>
                  <a:schemeClr val="tx1"/>
                </a:solidFill>
              </a:rPr>
              <a:t>TYPICAL CONFLICT BEHAVIORS</a:t>
            </a:r>
          </a:p>
        </p:txBody>
      </p:sp>
    </p:spTree>
    <p:extLst>
      <p:ext uri="{BB962C8B-B14F-4D97-AF65-F5344CB8AC3E}">
        <p14:creationId xmlns:p14="http://schemas.microsoft.com/office/powerpoint/2010/main" val="221768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753100"/>
            <a:ext cx="8534400" cy="241299"/>
          </a:xfrm>
        </p:spPr>
        <p:txBody>
          <a:bodyPr>
            <a:normAutofit fontScale="90000"/>
          </a:bodyPr>
          <a:lstStyle/>
          <a:p>
            <a:r>
              <a:rPr lang="en-US" sz="1400" dirty="0"/>
              <a:t>CONFLICT NEGOTIATION</a:t>
            </a:r>
          </a:p>
        </p:txBody>
      </p:sp>
      <p:sp>
        <p:nvSpPr>
          <p:cNvPr id="3" name="Content Placeholder 2"/>
          <p:cNvSpPr>
            <a:spLocks noGrp="1"/>
          </p:cNvSpPr>
          <p:nvPr>
            <p:ph idx="1"/>
          </p:nvPr>
        </p:nvSpPr>
        <p:spPr>
          <a:xfrm>
            <a:off x="684212" y="0"/>
            <a:ext cx="8534400" cy="5664200"/>
          </a:xfrm>
        </p:spPr>
        <p:txBody>
          <a:bodyPr>
            <a:noAutofit/>
          </a:bodyPr>
          <a:lstStyle/>
          <a:p>
            <a:endParaRPr lang="en-US" sz="1800" dirty="0">
              <a:solidFill>
                <a:schemeClr val="tx1"/>
              </a:solidFill>
            </a:endParaRPr>
          </a:p>
          <a:p>
            <a:r>
              <a:rPr lang="en-US" b="1" dirty="0">
                <a:solidFill>
                  <a:schemeClr val="tx1"/>
                </a:solidFill>
              </a:rPr>
              <a:t>ROLE PLAYS FOR CONFICT NEGOTIATION</a:t>
            </a:r>
          </a:p>
          <a:p>
            <a:r>
              <a:rPr lang="en-US" b="1" dirty="0">
                <a:solidFill>
                  <a:schemeClr val="tx1"/>
                </a:solidFill>
              </a:rPr>
              <a:t>1. The assistant principal has sent for you because there was a rumor that you and some other students have been smoking on campus. You are about to go into his office and face him.</a:t>
            </a:r>
          </a:p>
          <a:p>
            <a:r>
              <a:rPr lang="en-US" b="1" dirty="0">
                <a:solidFill>
                  <a:schemeClr val="tx1"/>
                </a:solidFill>
              </a:rPr>
              <a:t>2. You and some other students have been on Facebook going back and forth saying inappropriate comments to each other and now it has continue at school.</a:t>
            </a:r>
          </a:p>
          <a:p>
            <a:r>
              <a:rPr lang="en-US" b="1" dirty="0">
                <a:solidFill>
                  <a:schemeClr val="tx1"/>
                </a:solidFill>
              </a:rPr>
              <a:t>3. You are a ninth-grader who my be late to class if you don’t hurry. You have to go to the bathroom. When you get to the only nearby bathroom, it is filled with seniors who say they won’t let you in.</a:t>
            </a:r>
          </a:p>
          <a:p>
            <a:r>
              <a:rPr lang="en-US" b="1" dirty="0">
                <a:solidFill>
                  <a:schemeClr val="tx1"/>
                </a:solidFill>
              </a:rPr>
              <a:t>4. Your best friend has been telling other students at school that you have been stealing from his/her house and locker at school.</a:t>
            </a:r>
          </a:p>
          <a:p>
            <a:r>
              <a:rPr lang="en-US" b="1" dirty="0">
                <a:solidFill>
                  <a:schemeClr val="tx1"/>
                </a:solidFill>
              </a:rPr>
              <a:t>5. You are being hassled by a bigger student who threatens to beat you up after school.</a:t>
            </a:r>
          </a:p>
          <a:p>
            <a:pPr marL="0" indent="0">
              <a:buNone/>
            </a:pPr>
            <a:endParaRPr lang="en-US" dirty="0"/>
          </a:p>
          <a:p>
            <a:endParaRPr lang="en-US" dirty="0"/>
          </a:p>
        </p:txBody>
      </p:sp>
    </p:spTree>
    <p:extLst>
      <p:ext uri="{BB962C8B-B14F-4D97-AF65-F5344CB8AC3E}">
        <p14:creationId xmlns:p14="http://schemas.microsoft.com/office/powerpoint/2010/main" val="400506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negotiation</a:t>
            </a:r>
          </a:p>
        </p:txBody>
      </p:sp>
      <p:sp>
        <p:nvSpPr>
          <p:cNvPr id="3" name="Content Placeholder 2"/>
          <p:cNvSpPr>
            <a:spLocks noGrp="1"/>
          </p:cNvSpPr>
          <p:nvPr>
            <p:ph idx="1"/>
          </p:nvPr>
        </p:nvSpPr>
        <p:spPr>
          <a:xfrm>
            <a:off x="684212" y="685800"/>
            <a:ext cx="8534400" cy="4292600"/>
          </a:xfrm>
        </p:spPr>
        <p:txBody>
          <a:bodyPr>
            <a:normAutofit fontScale="92500" lnSpcReduction="10000"/>
          </a:bodyPr>
          <a:lstStyle/>
          <a:p>
            <a:pPr marL="0" indent="0">
              <a:buNone/>
            </a:pPr>
            <a:endParaRPr lang="en-US" sz="2800" dirty="0">
              <a:solidFill>
                <a:schemeClr val="tx1"/>
              </a:solidFill>
            </a:endParaRPr>
          </a:p>
          <a:p>
            <a:r>
              <a:rPr lang="en-US" sz="2800" dirty="0">
                <a:solidFill>
                  <a:schemeClr val="tx1"/>
                </a:solidFill>
              </a:rPr>
              <a:t>MY VIEW</a:t>
            </a:r>
          </a:p>
          <a:p>
            <a:r>
              <a:rPr lang="en-US" sz="2800" dirty="0">
                <a:solidFill>
                  <a:schemeClr val="tx1"/>
                </a:solidFill>
              </a:rPr>
              <a:t>WHAT I THINK THE OTHER PERSON’S VIEW IS</a:t>
            </a:r>
          </a:p>
          <a:p>
            <a:endParaRPr lang="en-US" sz="2800" dirty="0">
              <a:solidFill>
                <a:schemeClr val="tx1"/>
              </a:solidFill>
            </a:endParaRPr>
          </a:p>
          <a:p>
            <a:r>
              <a:rPr lang="en-US" sz="2800" dirty="0">
                <a:solidFill>
                  <a:schemeClr val="tx1"/>
                </a:solidFill>
              </a:rPr>
              <a:t>What do I think is happening in the situation?</a:t>
            </a:r>
          </a:p>
          <a:p>
            <a:r>
              <a:rPr lang="en-US" sz="2800" dirty="0">
                <a:solidFill>
                  <a:schemeClr val="tx1"/>
                </a:solidFill>
              </a:rPr>
              <a:t>How do I feel about this situation?</a:t>
            </a:r>
          </a:p>
          <a:p>
            <a:r>
              <a:rPr lang="en-US" sz="2800" dirty="0">
                <a:solidFill>
                  <a:schemeClr val="tx1"/>
                </a:solidFill>
              </a:rPr>
              <a:t>What do I dislike about this situation?</a:t>
            </a:r>
          </a:p>
          <a:p>
            <a:r>
              <a:rPr lang="en-US" sz="2800" dirty="0">
                <a:solidFill>
                  <a:schemeClr val="tx1"/>
                </a:solidFill>
              </a:rPr>
              <a:t>What do I want out of this situation (my interests)?</a:t>
            </a:r>
          </a:p>
          <a:p>
            <a:endParaRPr lang="en-US" dirty="0"/>
          </a:p>
          <a:p>
            <a:endParaRPr lang="en-US" dirty="0"/>
          </a:p>
        </p:txBody>
      </p:sp>
    </p:spTree>
    <p:extLst>
      <p:ext uri="{BB962C8B-B14F-4D97-AF65-F5344CB8AC3E}">
        <p14:creationId xmlns:p14="http://schemas.microsoft.com/office/powerpoint/2010/main" val="16399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ATTITUDES IN CONFLICT NEGOTIATION</a:t>
            </a:r>
          </a:p>
        </p:txBody>
      </p:sp>
      <p:sp>
        <p:nvSpPr>
          <p:cNvPr id="3" name="Content Placeholder 2"/>
          <p:cNvSpPr>
            <a:spLocks noGrp="1"/>
          </p:cNvSpPr>
          <p:nvPr>
            <p:ph idx="1"/>
          </p:nvPr>
        </p:nvSpPr>
        <p:spPr/>
        <p:txBody>
          <a:bodyPr>
            <a:normAutofit/>
          </a:bodyPr>
          <a:lstStyle/>
          <a:p>
            <a:r>
              <a:rPr lang="en-US" sz="3200" dirty="0">
                <a:solidFill>
                  <a:schemeClr val="tx1"/>
                </a:solidFill>
              </a:rPr>
              <a:t>Take a moment and visualize a recent conflict you had with someone. </a:t>
            </a:r>
          </a:p>
          <a:p>
            <a:r>
              <a:rPr lang="en-US" sz="3200" dirty="0">
                <a:solidFill>
                  <a:schemeClr val="tx1"/>
                </a:solidFill>
              </a:rPr>
              <a:t>Represent that conflict in some way on paper. Using figures, shapes, or simply color.</a:t>
            </a:r>
          </a:p>
        </p:txBody>
      </p:sp>
    </p:spTree>
    <p:extLst>
      <p:ext uri="{BB962C8B-B14F-4D97-AF65-F5344CB8AC3E}">
        <p14:creationId xmlns:p14="http://schemas.microsoft.com/office/powerpoint/2010/main" val="307332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NEGOTIATIONS</a:t>
            </a:r>
          </a:p>
        </p:txBody>
      </p:sp>
      <p:sp>
        <p:nvSpPr>
          <p:cNvPr id="3" name="Content Placeholder 2"/>
          <p:cNvSpPr>
            <a:spLocks noGrp="1"/>
          </p:cNvSpPr>
          <p:nvPr>
            <p:ph idx="1"/>
          </p:nvPr>
        </p:nvSpPr>
        <p:spPr/>
        <p:txBody>
          <a:bodyPr>
            <a:normAutofit/>
          </a:bodyPr>
          <a:lstStyle/>
          <a:p>
            <a:r>
              <a:rPr lang="en-US" sz="3600" dirty="0">
                <a:solidFill>
                  <a:schemeClr val="tx1"/>
                </a:solidFill>
              </a:rPr>
              <a:t>Seek mutual gain</a:t>
            </a:r>
          </a:p>
          <a:p>
            <a:r>
              <a:rPr lang="en-US" sz="3600" dirty="0">
                <a:solidFill>
                  <a:schemeClr val="tx1"/>
                </a:solidFill>
              </a:rPr>
              <a:t>Explore options for solution</a:t>
            </a:r>
          </a:p>
          <a:p>
            <a:r>
              <a:rPr lang="en-US" sz="3600" dirty="0">
                <a:solidFill>
                  <a:schemeClr val="tx1"/>
                </a:solidFill>
              </a:rPr>
              <a:t>Try to achieve agreement</a:t>
            </a:r>
          </a:p>
          <a:p>
            <a:r>
              <a:rPr lang="en-US" sz="3600" dirty="0">
                <a:solidFill>
                  <a:schemeClr val="tx1"/>
                </a:solidFill>
              </a:rPr>
              <a:t>Agree on goals</a:t>
            </a:r>
          </a:p>
        </p:txBody>
      </p:sp>
    </p:spTree>
    <p:extLst>
      <p:ext uri="{BB962C8B-B14F-4D97-AF65-F5344CB8AC3E}">
        <p14:creationId xmlns:p14="http://schemas.microsoft.com/office/powerpoint/2010/main" val="414534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7270163"/>
            <a:ext cx="8534400" cy="1507067"/>
          </a:xfrm>
        </p:spPr>
        <p:txBody>
          <a:bodyPr/>
          <a:lstStyle/>
          <a:p>
            <a:r>
              <a:rPr lang="en-US" dirty="0">
                <a:solidFill>
                  <a:schemeClr val="bg1"/>
                </a:solidFill>
              </a:rPr>
              <a:t>m</a:t>
            </a:r>
          </a:p>
        </p:txBody>
      </p:sp>
      <p:sp>
        <p:nvSpPr>
          <p:cNvPr id="3" name="Content Placeholder 2"/>
          <p:cNvSpPr>
            <a:spLocks noGrp="1"/>
          </p:cNvSpPr>
          <p:nvPr>
            <p:ph idx="1"/>
          </p:nvPr>
        </p:nvSpPr>
        <p:spPr>
          <a:xfrm>
            <a:off x="196224" y="685800"/>
            <a:ext cx="11339175" cy="4528226"/>
          </a:xfrm>
        </p:spPr>
        <p:txBody>
          <a:bodyPr>
            <a:noAutofit/>
          </a:bodyPr>
          <a:lstStyle/>
          <a:p>
            <a:r>
              <a:rPr lang="en-US" sz="2800" dirty="0">
                <a:solidFill>
                  <a:schemeClr val="tx1"/>
                </a:solidFill>
              </a:rPr>
              <a:t>Conflict is a normal part of any healthy relationship. After all, two people can’t be expected to agree on everything, all the time. Learning how to deal with conflict—rather than avoiding it—is crucial. When conflict is mismanaged, it can cause great harm to a relationship, but when handled in a respectful, positive way, conflict provides an opportunity to strengthen the bond between two people. By learning these skills for conflict resolution, you can keep your personal relationships strong and growing.</a:t>
            </a:r>
          </a:p>
        </p:txBody>
      </p:sp>
    </p:spTree>
    <p:extLst>
      <p:ext uri="{BB962C8B-B14F-4D97-AF65-F5344CB8AC3E}">
        <p14:creationId xmlns:p14="http://schemas.microsoft.com/office/powerpoint/2010/main" val="1138432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051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131" y="7541817"/>
            <a:ext cx="8534400" cy="1507067"/>
          </a:xfrm>
        </p:spPr>
        <p:txBody>
          <a:bodyPr/>
          <a:lstStyle/>
          <a:p>
            <a:r>
              <a:rPr lang="en-US" dirty="0">
                <a:solidFill>
                  <a:schemeClr val="bg1"/>
                </a:solidFill>
              </a:rPr>
              <a:t>m</a:t>
            </a:r>
          </a:p>
        </p:txBody>
      </p:sp>
      <p:sp>
        <p:nvSpPr>
          <p:cNvPr id="3" name="Content Placeholder 2"/>
          <p:cNvSpPr>
            <a:spLocks noGrp="1"/>
          </p:cNvSpPr>
          <p:nvPr>
            <p:ph idx="1"/>
          </p:nvPr>
        </p:nvSpPr>
        <p:spPr>
          <a:xfrm>
            <a:off x="0" y="581890"/>
            <a:ext cx="11970326" cy="3929973"/>
          </a:xfrm>
        </p:spPr>
        <p:txBody>
          <a:bodyPr>
            <a:noAutofit/>
          </a:bodyPr>
          <a:lstStyle/>
          <a:p>
            <a:pPr marL="0" indent="0" algn="ctr">
              <a:buNone/>
            </a:pPr>
            <a:r>
              <a:rPr lang="en-US" sz="4000" dirty="0">
                <a:solidFill>
                  <a:schemeClr val="tx1"/>
                </a:solidFill>
              </a:rPr>
              <a:t>Understanding conflict in relationships</a:t>
            </a:r>
          </a:p>
          <a:p>
            <a:pPr lvl="1"/>
            <a:r>
              <a:rPr lang="en-US" sz="2600" dirty="0">
                <a:solidFill>
                  <a:schemeClr val="tx1"/>
                </a:solidFill>
              </a:rPr>
              <a:t>Conflict arises from differences, both large and small. It occurs whenever people disagree over their values, motivations, perceptions, ideas, or desires. Sometimes these differences appear trivial, but when a conflict triggers strong feelings, a deep personal need is often at the core of the problem. These needs can be a need to feel safe and secure or need to feel respected.</a:t>
            </a:r>
          </a:p>
        </p:txBody>
      </p:sp>
    </p:spTree>
    <p:extLst>
      <p:ext uri="{BB962C8B-B14F-4D97-AF65-F5344CB8AC3E}">
        <p14:creationId xmlns:p14="http://schemas.microsoft.com/office/powerpoint/2010/main" val="36323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54" y="7191621"/>
            <a:ext cx="8534400" cy="1507067"/>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042809" y="0"/>
            <a:ext cx="7996136" cy="6858000"/>
          </a:xfrm>
          <a:prstGeom prst="rect">
            <a:avLst/>
          </a:prstGeom>
        </p:spPr>
      </p:pic>
    </p:spTree>
    <p:extLst>
      <p:ext uri="{BB962C8B-B14F-4D97-AF65-F5344CB8AC3E}">
        <p14:creationId xmlns:p14="http://schemas.microsoft.com/office/powerpoint/2010/main" val="5701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341223"/>
            <a:ext cx="8534400" cy="1507067"/>
          </a:xfrm>
        </p:spPr>
        <p:txBody>
          <a:bodyPr/>
          <a:lstStyle/>
          <a:p>
            <a:endParaRPr lang="en-US" dirty="0"/>
          </a:p>
        </p:txBody>
      </p:sp>
      <p:sp>
        <p:nvSpPr>
          <p:cNvPr id="3" name="Content Placeholder 2"/>
          <p:cNvSpPr>
            <a:spLocks noGrp="1"/>
          </p:cNvSpPr>
          <p:nvPr>
            <p:ph idx="1"/>
          </p:nvPr>
        </p:nvSpPr>
        <p:spPr>
          <a:xfrm>
            <a:off x="0" y="0"/>
            <a:ext cx="12192000" cy="2809151"/>
          </a:xfrm>
        </p:spPr>
        <p:txBody>
          <a:bodyPr>
            <a:normAutofit/>
          </a:bodyPr>
          <a:lstStyle/>
          <a:p>
            <a:r>
              <a:rPr lang="en-US" dirty="0"/>
              <a:t>The ability to successfully resolve conflict depends on your ability to:</a:t>
            </a:r>
          </a:p>
          <a:p>
            <a:r>
              <a:rPr lang="en-US" dirty="0"/>
              <a:t>Manage stress quickly while remaining alert and calm. Control your emotions and behavior. When you’re in control of your emotions, you can communicate your needs without threatening, frightening, or punishing others.</a:t>
            </a:r>
          </a:p>
          <a:p>
            <a:r>
              <a:rPr lang="en-US" dirty="0"/>
              <a:t>Pay attention to the feelings being expressed as well as the spoken words of others.</a:t>
            </a:r>
          </a:p>
          <a:p>
            <a:r>
              <a:rPr lang="en-US" dirty="0"/>
              <a:t>By avoiding disrespectful words and actions, you can almost always resolve a problem faster.</a:t>
            </a:r>
          </a:p>
        </p:txBody>
      </p:sp>
      <p:pic>
        <p:nvPicPr>
          <p:cNvPr id="4" name="Picture 3"/>
          <p:cNvPicPr>
            <a:picLocks noChangeAspect="1"/>
          </p:cNvPicPr>
          <p:nvPr/>
        </p:nvPicPr>
        <p:blipFill>
          <a:blip r:embed="rId2"/>
          <a:stretch>
            <a:fillRect/>
          </a:stretch>
        </p:blipFill>
        <p:spPr>
          <a:xfrm>
            <a:off x="2465975" y="2809151"/>
            <a:ext cx="6752637" cy="3907461"/>
          </a:xfrm>
          <a:prstGeom prst="rect">
            <a:avLst/>
          </a:prstGeom>
        </p:spPr>
      </p:pic>
    </p:spTree>
    <p:extLst>
      <p:ext uri="{BB962C8B-B14F-4D97-AF65-F5344CB8AC3E}">
        <p14:creationId xmlns:p14="http://schemas.microsoft.com/office/powerpoint/2010/main" val="235659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20" y="7037101"/>
            <a:ext cx="8534400" cy="1507067"/>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12192000" cy="7060566"/>
          </a:xfrm>
          <a:prstGeom prst="rect">
            <a:avLst/>
          </a:prstGeom>
        </p:spPr>
      </p:pic>
    </p:spTree>
    <p:extLst>
      <p:ext uri="{BB962C8B-B14F-4D97-AF65-F5344CB8AC3E}">
        <p14:creationId xmlns:p14="http://schemas.microsoft.com/office/powerpoint/2010/main" val="153635066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5096</TotalTime>
  <Words>626</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Slice</vt:lpstr>
      <vt:lpstr>Conflict Resolution How to solve a Challenge without Fighting</vt:lpstr>
      <vt:lpstr>ATTITUDES IN CONFLICT NEGOTIATION</vt:lpstr>
      <vt:lpstr>SUCCESSFUL NEGOTIATIONS</vt:lpstr>
      <vt:lpstr>m</vt:lpstr>
      <vt:lpstr>PowerPoint Presentation</vt:lpstr>
      <vt:lpstr>m</vt:lpstr>
      <vt:lpstr>PowerPoint Presentation</vt:lpstr>
      <vt:lpstr>PowerPoint Presentation</vt:lpstr>
      <vt:lpstr>PowerPoint Presentation</vt:lpstr>
      <vt:lpstr>PowerPoint Presentation</vt:lpstr>
      <vt:lpstr>PowerPoint Presentation</vt:lpstr>
      <vt:lpstr>PowerPoint Presentation</vt:lpstr>
      <vt:lpstr>S.T.E.P.S. TO CONFLICT NEGOTIATION</vt:lpstr>
      <vt:lpstr>CONFLICT NEGOTIATION</vt:lpstr>
      <vt:lpstr>Successful negotiation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Resolution</dc:title>
  <dc:creator>Eugene Simpson</dc:creator>
  <cp:lastModifiedBy>Isabel Dondero</cp:lastModifiedBy>
  <cp:revision>21</cp:revision>
  <dcterms:created xsi:type="dcterms:W3CDTF">2014-07-25T14:58:32Z</dcterms:created>
  <dcterms:modified xsi:type="dcterms:W3CDTF">2019-07-12T14:48:49Z</dcterms:modified>
</cp:coreProperties>
</file>