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68" r:id="rId3"/>
    <p:sldId id="291" r:id="rId4"/>
    <p:sldId id="292" r:id="rId5"/>
    <p:sldId id="29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7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5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832F24-1B93-4D8B-BEF1-E35DE62BD97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2BFA5F-88AA-483E-BC73-5637D763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8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https://www.youtube.com/watch?v=IS9TD9fHFv0     </a:t>
            </a:r>
            <a:r>
              <a:rPr lang="en-US" b="1" dirty="0" smtClean="0"/>
              <a:t>The Cardiac Cycle, Animation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https://www.youtube.com/watch?v=K_BWCw7s1Xo    Where to listen for Heart Sounds - MEDZCOOL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BFA5F-88AA-483E-BC73-5637D7630F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https://www.youtube.com/watch?v=dBwr2GZCmQM      </a:t>
            </a:r>
            <a:r>
              <a:rPr lang="en-US" b="1" smtClean="0"/>
              <a:t>Heart Sounds and Heart Murmurs, Animation.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BFA5F-88AA-483E-BC73-5637D7630F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6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9E64E2-51AB-4C3E-A274-7315F94732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4E2-51AB-4C3E-A274-7315F94732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4E2-51AB-4C3E-A274-7315F94732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4E2-51AB-4C3E-A274-7315F94732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4E2-51AB-4C3E-A274-7315F94732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4E2-51AB-4C3E-A274-7315F94732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4E2-51AB-4C3E-A274-7315F94732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4E2-51AB-4C3E-A274-7315F94732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4E2-51AB-4C3E-A274-7315F94732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19E64E2-51AB-4C3E-A274-7315F94732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9E64E2-51AB-4C3E-A274-7315F94732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9E64E2-51AB-4C3E-A274-7315F94732D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m.org/heart/heart/top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Wti317qb_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S648xZDK7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thographics.com/main/physiology_hs_introductio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Circulatory </a:t>
            </a:r>
            <a:r>
              <a:rPr lang="en-US" sz="6000" dirty="0"/>
              <a:t>System</a:t>
            </a:r>
            <a:br>
              <a:rPr lang="en-US" sz="6000" dirty="0"/>
            </a:br>
            <a:r>
              <a:rPr lang="en-US" sz="4000" dirty="0"/>
              <a:t>Systole and </a:t>
            </a:r>
            <a:r>
              <a:rPr lang="en-US" sz="4000" dirty="0" smtClean="0"/>
              <a:t>Diastole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DHO 7.8, </a:t>
            </a:r>
            <a:r>
              <a:rPr lang="en-US" sz="2800" dirty="0" err="1" smtClean="0"/>
              <a:t>pg</a:t>
            </a:r>
            <a:r>
              <a:rPr lang="en-US" sz="2800" smtClean="0"/>
              <a:t> </a:t>
            </a:r>
            <a:r>
              <a:rPr lang="en-US" sz="2800" smtClean="0"/>
              <a:t>185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830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The R &amp; L side of the heart work together.  The heart is 2 pumps.</a:t>
            </a:r>
          </a:p>
          <a:p>
            <a:endParaRPr lang="en-US" sz="3600" dirty="0" smtClean="0"/>
          </a:p>
          <a:p>
            <a:pPr lvl="0">
              <a:buClr>
                <a:srgbClr val="D34817"/>
              </a:buClr>
            </a:pPr>
            <a:r>
              <a:rPr lang="en-US" sz="3300" b="1" u="sng" dirty="0">
                <a:solidFill>
                  <a:prstClr val="black"/>
                </a:solidFill>
              </a:rPr>
              <a:t>Systole</a:t>
            </a:r>
            <a:r>
              <a:rPr lang="en-US" sz="3300" dirty="0">
                <a:solidFill>
                  <a:prstClr val="black"/>
                </a:solidFill>
              </a:rPr>
              <a:t>=period of ventricular </a:t>
            </a:r>
            <a:r>
              <a:rPr lang="en-US" sz="3300" dirty="0" smtClean="0">
                <a:solidFill>
                  <a:prstClr val="black"/>
                </a:solidFill>
              </a:rPr>
              <a:t>contraction</a:t>
            </a:r>
          </a:p>
          <a:p>
            <a:pPr lvl="0">
              <a:buClr>
                <a:srgbClr val="D34817"/>
              </a:buClr>
            </a:pPr>
            <a:endParaRPr lang="en-US" sz="3300" dirty="0">
              <a:solidFill>
                <a:prstClr val="black"/>
              </a:solidFill>
            </a:endParaRPr>
          </a:p>
          <a:p>
            <a:r>
              <a:rPr lang="en-US" sz="3600" b="1" u="sng" dirty="0" smtClean="0"/>
              <a:t>Diastole</a:t>
            </a:r>
            <a:r>
              <a:rPr lang="en-US" sz="3600" dirty="0" smtClean="0"/>
              <a:t>=period of ventricular rest  (when ventricles aren’t contracting)</a:t>
            </a:r>
          </a:p>
          <a:p>
            <a:endParaRPr lang="en-US" sz="3600" dirty="0"/>
          </a:p>
          <a:p>
            <a:pPr marL="109728" indent="0">
              <a:buNone/>
            </a:pP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www.smm.org/heart/heart/top.html</a:t>
            </a:r>
            <a:r>
              <a:rPr lang="en-US" sz="2800" dirty="0" smtClean="0"/>
              <a:t> </a:t>
            </a:r>
          </a:p>
          <a:p>
            <a:pPr marL="109728" indent="0">
              <a:buNone/>
            </a:pPr>
            <a:r>
              <a:rPr lang="en-US" sz="2800" dirty="0" smtClean="0"/>
              <a:t>About your heart-Science Museum of Minnesota</a:t>
            </a:r>
          </a:p>
          <a:p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Cycle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1450"/>
            <a:ext cx="15430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70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Blood Pressure=measurement of the force of blood pushing against the artery walls</a:t>
            </a:r>
          </a:p>
          <a:p>
            <a:r>
              <a:rPr lang="en-US" sz="3600" dirty="0" smtClean="0"/>
              <a:t>Top number is systolic </a:t>
            </a:r>
          </a:p>
          <a:p>
            <a:r>
              <a:rPr lang="en-US" sz="3600" dirty="0" smtClean="0"/>
              <a:t>Bottom number is diastolic </a:t>
            </a:r>
          </a:p>
          <a:p>
            <a:r>
              <a:rPr lang="en-US" sz="3600" dirty="0" smtClean="0"/>
              <a:t>If BP is too high, it puts strain on the arteries &amp; heart</a:t>
            </a:r>
          </a:p>
          <a:p>
            <a:endParaRPr lang="en-US" sz="3600" dirty="0"/>
          </a:p>
          <a:p>
            <a:r>
              <a:rPr lang="en-US" sz="2600" dirty="0">
                <a:hlinkClick r:id="rId2"/>
              </a:rPr>
              <a:t>https</a:t>
            </a:r>
            <a:r>
              <a:rPr lang="en-US" sz="2600" dirty="0" smtClean="0">
                <a:hlinkClick r:id="rId2"/>
              </a:rPr>
              <a:t>://www.youtube.com/watch?v=qWti317qb_w</a:t>
            </a:r>
            <a:r>
              <a:rPr lang="en-US" sz="2600" dirty="0" smtClean="0"/>
              <a:t>  </a:t>
            </a:r>
          </a:p>
          <a:p>
            <a:pPr marL="109728" indent="0">
              <a:buNone/>
            </a:pPr>
            <a:r>
              <a:rPr lang="en-US" sz="2600" dirty="0" smtClean="0"/>
              <a:t>(Understanding BP) 2.49 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Normal BP 120/80</a:t>
            </a:r>
          </a:p>
          <a:p>
            <a:r>
              <a:rPr lang="en-US" sz="3600" dirty="0" smtClean="0"/>
              <a:t>Hypertension (High BP) 140/90</a:t>
            </a:r>
          </a:p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www.youtube.com/watch?v=S648xZDK7b0</a:t>
            </a:r>
            <a:r>
              <a:rPr lang="en-US" sz="2400" dirty="0" smtClean="0"/>
              <a:t> </a:t>
            </a:r>
          </a:p>
          <a:p>
            <a:pPr marL="109728" indent="0">
              <a:buNone/>
            </a:pPr>
            <a:r>
              <a:rPr lang="en-US" sz="2400" dirty="0" smtClean="0"/>
              <a:t>(Instructional Video for BP) 4.30</a:t>
            </a:r>
            <a:endParaRPr lang="en-US" sz="2400" dirty="0"/>
          </a:p>
          <a:p>
            <a:pPr marL="109728" indent="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96464"/>
                </a:solidFill>
              </a:rPr>
              <a:t>Cardiac Cycle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5528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lvl="0" indent="0">
              <a:buClr>
                <a:srgbClr val="D34817"/>
              </a:buClr>
              <a:buNone/>
            </a:pPr>
            <a:r>
              <a:rPr lang="en-US" sz="3600" dirty="0">
                <a:solidFill>
                  <a:prstClr val="black"/>
                </a:solidFill>
              </a:rPr>
              <a:t>Heart Rate:  </a:t>
            </a:r>
          </a:p>
          <a:p>
            <a:pPr>
              <a:buClr>
                <a:srgbClr val="D34817"/>
              </a:buClr>
            </a:pPr>
            <a:r>
              <a:rPr lang="en-US" sz="3600" dirty="0">
                <a:solidFill>
                  <a:prstClr val="black"/>
                </a:solidFill>
              </a:rPr>
              <a:t>Number of times heart contracts in 1 min</a:t>
            </a:r>
          </a:p>
          <a:p>
            <a:pPr>
              <a:buClr>
                <a:srgbClr val="D34817"/>
              </a:buClr>
            </a:pPr>
            <a:r>
              <a:rPr lang="en-US" sz="3600" dirty="0">
                <a:solidFill>
                  <a:prstClr val="black"/>
                </a:solidFill>
              </a:rPr>
              <a:t>Normal </a:t>
            </a:r>
            <a:r>
              <a:rPr lang="en-US" sz="3600" dirty="0" smtClean="0">
                <a:solidFill>
                  <a:prstClr val="black"/>
                </a:solidFill>
              </a:rPr>
              <a:t>60-100</a:t>
            </a:r>
          </a:p>
          <a:p>
            <a:pPr>
              <a:buClr>
                <a:srgbClr val="D34817"/>
              </a:buClr>
            </a:pPr>
            <a:r>
              <a:rPr lang="en-US" sz="3600" dirty="0" smtClean="0">
                <a:solidFill>
                  <a:prstClr val="black"/>
                </a:solidFill>
              </a:rPr>
              <a:t>Sounds you hear (</a:t>
            </a:r>
            <a:r>
              <a:rPr lang="en-US" sz="3600" dirty="0" err="1" smtClean="0">
                <a:solidFill>
                  <a:prstClr val="black"/>
                </a:solidFill>
              </a:rPr>
              <a:t>Lub</a:t>
            </a:r>
            <a:r>
              <a:rPr lang="en-US" sz="3600" dirty="0" smtClean="0">
                <a:solidFill>
                  <a:prstClr val="black"/>
                </a:solidFill>
              </a:rPr>
              <a:t>-dub) are the valves closing.  First the AV valves and then the semilunar.</a:t>
            </a:r>
          </a:p>
          <a:p>
            <a:pPr marL="109728" lvl="0" indent="0">
              <a:buClr>
                <a:srgbClr val="D34817"/>
              </a:buClr>
              <a:buNone/>
            </a:pPr>
            <a:endParaRPr lang="en-US" sz="3600" dirty="0">
              <a:solidFill>
                <a:prstClr val="black"/>
              </a:solidFill>
            </a:endParaRPr>
          </a:p>
          <a:p>
            <a:pPr marL="109728" lvl="0" indent="0">
              <a:buClr>
                <a:srgbClr val="D34817"/>
              </a:buClr>
              <a:buNone/>
            </a:pPr>
            <a:r>
              <a:rPr lang="en-US" sz="1700" dirty="0">
                <a:hlinkClick r:id="rId3"/>
              </a:rPr>
              <a:t>http://</a:t>
            </a:r>
            <a:r>
              <a:rPr lang="en-US" sz="1700" dirty="0" smtClean="0">
                <a:hlinkClick r:id="rId3"/>
              </a:rPr>
              <a:t>www.stethographics.com/main/physiology_hs_introduction.html</a:t>
            </a:r>
            <a:r>
              <a:rPr lang="en-US" sz="1700" dirty="0" smtClean="0"/>
              <a:t> </a:t>
            </a:r>
            <a:endParaRPr lang="en-US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96464"/>
                </a:solidFill>
              </a:rPr>
              <a:t>Cardiac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8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1407</TotalTime>
  <Words>184</Words>
  <Application>Microsoft Office PowerPoint</Application>
  <PresentationFormat>On-screen Show (4:3)</PresentationFormat>
  <Paragraphs>36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Lucida Sans Unicode</vt:lpstr>
      <vt:lpstr>Verdana</vt:lpstr>
      <vt:lpstr>Wingdings 2</vt:lpstr>
      <vt:lpstr>Wingdings 3</vt:lpstr>
      <vt:lpstr>Concourse</vt:lpstr>
      <vt:lpstr>Circulatory System Systole and Diastole</vt:lpstr>
      <vt:lpstr>Cardiac Cycle</vt:lpstr>
      <vt:lpstr>Cardiac Cycle</vt:lpstr>
      <vt:lpstr>Cardiac Cycle</vt:lpstr>
      <vt:lpstr>Cardiac Cycle</vt:lpstr>
    </vt:vector>
  </TitlesOfParts>
  <Company>DeSoto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</dc:title>
  <dc:creator>Ashley Berryhill</dc:creator>
  <cp:lastModifiedBy>Lorna Golden</cp:lastModifiedBy>
  <cp:revision>53</cp:revision>
  <cp:lastPrinted>2015-01-05T17:54:52Z</cp:lastPrinted>
  <dcterms:created xsi:type="dcterms:W3CDTF">2014-12-16T14:07:39Z</dcterms:created>
  <dcterms:modified xsi:type="dcterms:W3CDTF">2019-11-12T13:20:23Z</dcterms:modified>
</cp:coreProperties>
</file>