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</p:sldMasterIdLst>
  <p:notesMasterIdLst>
    <p:notesMasterId r:id="rId47"/>
  </p:notesMasterIdLst>
  <p:sldIdLst>
    <p:sldId id="522" r:id="rId3"/>
    <p:sldId id="461" r:id="rId4"/>
    <p:sldId id="483" r:id="rId5"/>
    <p:sldId id="484" r:id="rId6"/>
    <p:sldId id="466" r:id="rId7"/>
    <p:sldId id="462" r:id="rId8"/>
    <p:sldId id="485" r:id="rId9"/>
    <p:sldId id="467" r:id="rId10"/>
    <p:sldId id="517" r:id="rId11"/>
    <p:sldId id="479" r:id="rId12"/>
    <p:sldId id="486" r:id="rId13"/>
    <p:sldId id="487" r:id="rId14"/>
    <p:sldId id="472" r:id="rId15"/>
    <p:sldId id="488" r:id="rId16"/>
    <p:sldId id="490" r:id="rId17"/>
    <p:sldId id="489" r:id="rId18"/>
    <p:sldId id="491" r:id="rId19"/>
    <p:sldId id="492" r:id="rId20"/>
    <p:sldId id="463" r:id="rId21"/>
    <p:sldId id="493" r:id="rId22"/>
    <p:sldId id="496" r:id="rId23"/>
    <p:sldId id="480" r:id="rId24"/>
    <p:sldId id="495" r:id="rId25"/>
    <p:sldId id="498" r:id="rId26"/>
    <p:sldId id="497" r:id="rId27"/>
    <p:sldId id="499" r:id="rId28"/>
    <p:sldId id="500" r:id="rId29"/>
    <p:sldId id="501" r:id="rId30"/>
    <p:sldId id="502" r:id="rId31"/>
    <p:sldId id="503" r:id="rId32"/>
    <p:sldId id="520" r:id="rId33"/>
    <p:sldId id="504" r:id="rId34"/>
    <p:sldId id="505" r:id="rId35"/>
    <p:sldId id="506" r:id="rId36"/>
    <p:sldId id="507" r:id="rId37"/>
    <p:sldId id="508" r:id="rId38"/>
    <p:sldId id="510" r:id="rId39"/>
    <p:sldId id="521" r:id="rId40"/>
    <p:sldId id="512" r:id="rId41"/>
    <p:sldId id="513" r:id="rId42"/>
    <p:sldId id="519" r:id="rId43"/>
    <p:sldId id="481" r:id="rId44"/>
    <p:sldId id="514" r:id="rId45"/>
    <p:sldId id="51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nton" initials="F" lastIdx="79" clrIdx="0">
    <p:extLst/>
  </p:cmAuthor>
  <p:cmAuthor id="2" name="Herzig, Allison" initials="HA" lastIdx="64" clrIdx="1">
    <p:extLst/>
  </p:cmAuthor>
  <p:cmAuthor id="3" name="Bamatter, Heidi" initials="BH" lastIdx="26" clrIdx="2">
    <p:extLst/>
  </p:cmAuthor>
  <p:cmAuthor id="4" name="Nancy Fenton" initials="NF" lastIdx="17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5F4"/>
    <a:srgbClr val="E7D9B1"/>
    <a:srgbClr val="006F6C"/>
    <a:srgbClr val="F2F2F2"/>
    <a:srgbClr val="A02CA3"/>
    <a:srgbClr val="D1EAF7"/>
    <a:srgbClr val="D1EDFF"/>
    <a:srgbClr val="EFE9D8"/>
    <a:srgbClr val="D1FD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434" autoAdjust="0"/>
  </p:normalViewPr>
  <p:slideViewPr>
    <p:cSldViewPr snapToGrid="0">
      <p:cViewPr varScale="1">
        <p:scale>
          <a:sx n="94" d="100"/>
          <a:sy n="94" d="100"/>
        </p:scale>
        <p:origin x="84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9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A8B5B-77C2-495D-97FA-6688FF203A77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83C14-7C91-4FC9-837D-40531677F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49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2699"/>
            <a:ext cx="9144000" cy="230673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292" y="2294032"/>
            <a:ext cx="2428633" cy="2885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2496391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4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2900" y="393700"/>
            <a:ext cx="2489200" cy="5829300"/>
          </a:xfrm>
          <a:solidFill>
            <a:srgbClr val="E7D9B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2900" y="2451100"/>
            <a:ext cx="2463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42900" y="4432300"/>
            <a:ext cx="2476500" cy="17907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762000"/>
            <a:ext cx="8101584" cy="1325880"/>
          </a:xfrm>
          <a:solidFill>
            <a:srgbClr val="006F6C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Learning Targets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4191000" y="2349500"/>
            <a:ext cx="4646613" cy="367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660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172075" y="1881190"/>
            <a:ext cx="2571750" cy="2286000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8650" y="1858170"/>
            <a:ext cx="2578100" cy="43053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172075" y="4445000"/>
            <a:ext cx="2571750" cy="15494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865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23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67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21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32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5300" y="520700"/>
            <a:ext cx="8101584" cy="1325880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871" y="1966094"/>
            <a:ext cx="8101013" cy="740060"/>
          </a:xfrm>
          <a:solidFill>
            <a:srgbClr val="D1EAF7"/>
          </a:solidFill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	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" y="3296353"/>
            <a:ext cx="8101013" cy="740664"/>
          </a:xfrm>
          <a:solidFill>
            <a:srgbClr val="D1EAF7"/>
          </a:solidFill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	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4724752"/>
            <a:ext cx="8101013" cy="740664"/>
          </a:xfrm>
          <a:solidFill>
            <a:srgbClr val="D1EAF7"/>
          </a:solidFill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	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22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41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78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8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16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06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2699"/>
            <a:ext cx="9144000" cy="230673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92" y="2294032"/>
            <a:ext cx="2428633" cy="2885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2496391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45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3857"/>
            <a:ext cx="8101584" cy="132588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431925" y="1879599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1431925" y="3346449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1431925" y="4813299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5041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56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4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91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3084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66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6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18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0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29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73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760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80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9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05680"/>
            <a:ext cx="7886700" cy="8524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650" y="2007394"/>
            <a:ext cx="1289050" cy="1244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8650" y="3419475"/>
            <a:ext cx="1289050" cy="1244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8650" y="4813300"/>
            <a:ext cx="1289050" cy="1244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235200" y="2008188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2235200" y="3422650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235200" y="4813300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2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714456"/>
            <a:ext cx="8101584" cy="1325880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8650" y="2564210"/>
            <a:ext cx="2400300" cy="1244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8650" y="4598391"/>
            <a:ext cx="2400300" cy="1244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822700" y="2309020"/>
            <a:ext cx="4692650" cy="175498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822700" y="4332684"/>
            <a:ext cx="4692650" cy="17760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838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71875" y="2159000"/>
            <a:ext cx="2152650" cy="1701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038725" y="4295775"/>
            <a:ext cx="2152650" cy="1701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181225" y="4330700"/>
            <a:ext cx="2152650" cy="1701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5800" y="2159000"/>
            <a:ext cx="2152650" cy="1701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6457950" y="2159000"/>
            <a:ext cx="2152650" cy="1701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154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8650" y="2032000"/>
            <a:ext cx="3041650" cy="39751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76800" y="2032000"/>
            <a:ext cx="3429000" cy="3975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32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erson n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8650" y="2032000"/>
            <a:ext cx="3041650" cy="29337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76800" y="2032000"/>
            <a:ext cx="3429000" cy="3975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8650" y="5499100"/>
            <a:ext cx="3117850" cy="508000"/>
          </a:xfrm>
        </p:spPr>
        <p:txBody>
          <a:bodyPr/>
          <a:lstStyle>
            <a:lvl5pPr marL="1371600" indent="0" algn="ctr">
              <a:buFontTx/>
              <a:buNone/>
              <a:defRPr/>
            </a:lvl5pPr>
          </a:lstStyle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3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targe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8650" y="2032000"/>
            <a:ext cx="3041650" cy="3975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76800" y="2032000"/>
            <a:ext cx="3429000" cy="3975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5"/>
          </p:nvPr>
        </p:nvSpPr>
        <p:spPr>
          <a:xfrm>
            <a:off x="666750" y="390525"/>
            <a:ext cx="694944" cy="69494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8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17CA3-2C9E-4D1A-B2D9-67AA8605FE6D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3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73" r:id="rId2"/>
    <p:sldLayoutId id="2147483674" r:id="rId3"/>
    <p:sldLayoutId id="2147483686" r:id="rId4"/>
    <p:sldLayoutId id="2147483690" r:id="rId5"/>
    <p:sldLayoutId id="2147483685" r:id="rId6"/>
    <p:sldLayoutId id="2147483687" r:id="rId7"/>
    <p:sldLayoutId id="2147483691" r:id="rId8"/>
    <p:sldLayoutId id="2147483689" r:id="rId9"/>
    <p:sldLayoutId id="2147483688" r:id="rId10"/>
    <p:sldLayoutId id="214748368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704" r:id="rId21"/>
    <p:sldLayoutId id="2147483705" r:id="rId2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101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Module 1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071B1-5285-4C1E-8055-97E38FBB88E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7D68C322-4F0B-4039-ABC2-1B1E3BDAD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061544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Unit 2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Research Methods: Thinking Critically With Psychological Science</a:t>
            </a:r>
          </a:p>
        </p:txBody>
      </p:sp>
      <p:pic>
        <p:nvPicPr>
          <p:cNvPr id="5" name="Picture 4" descr="Unit 2&#10;Research Methods: Thinking Critically With Psychological Science">
            <a:extLst>
              <a:ext uri="{FF2B5EF4-FFF2-40B4-BE49-F238E27FC236}">
                <a16:creationId xmlns:a16="http://schemas.microsoft.com/office/drawing/2014/main" id="{D23D2102-4D40-4D35-B21B-82577FB2D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2699"/>
            <a:ext cx="9144000" cy="2306731"/>
          </a:xfrm>
          <a:prstGeom prst="rect">
            <a:avLst/>
          </a:prstGeom>
        </p:spPr>
      </p:pic>
      <p:pic>
        <p:nvPicPr>
          <p:cNvPr id="7" name="Picture 6" descr="Module&#10;4. The Need for Psychological Science&#10;5. The Scientific Method and Description&#10;6. Correlation and Experimentation&#10;7. Research Design and Ethics in Psychology&#10;8. Statistical Reasoning in Everyday Life">
            <a:extLst>
              <a:ext uri="{FF2B5EF4-FFF2-40B4-BE49-F238E27FC236}">
                <a16:creationId xmlns:a16="http://schemas.microsoft.com/office/drawing/2014/main" id="{B17339A2-97DA-44DF-9745-A23B0E33D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92" y="2294032"/>
            <a:ext cx="2428633" cy="28857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9E4822-DEC9-4309-9C4A-0B1AA4F6D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2496391"/>
            <a:ext cx="5486400" cy="3657600"/>
          </a:xfrm>
          <a:prstGeom prst="rect">
            <a:avLst/>
          </a:prstGeom>
        </p:spPr>
      </p:pic>
      <p:pic>
        <p:nvPicPr>
          <p:cNvPr id="2" name="Picture 1" descr="William Taufic/Corbis Documentary/Getty Imag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6112" y="4246066"/>
            <a:ext cx="219048" cy="1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92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F6C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What comes next?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2382" y="1843881"/>
            <a:ext cx="5662968" cy="492443"/>
          </a:xfrm>
          <a:prstGeom prst="rect">
            <a:avLst/>
          </a:prstGeo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From theory to hypothesis to…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872853" y="3125337"/>
            <a:ext cx="5622025" cy="3069882"/>
          </a:xfrm>
          <a:solidFill>
            <a:srgbClr val="E7D9B1"/>
          </a:solidFill>
          <a:ln w="76200"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…research.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Remember.. The rat is always right.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The results of our experiment will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either </a:t>
            </a:r>
            <a:r>
              <a:rPr lang="en-US" sz="2400" b="1" i="1" dirty="0"/>
              <a:t>support</a:t>
            </a:r>
            <a:r>
              <a:rPr lang="en-US" sz="2400" dirty="0"/>
              <a:t> our theory 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lead us to revise or </a:t>
            </a:r>
            <a:r>
              <a:rPr lang="en-US" sz="2400" b="1" i="1" dirty="0"/>
              <a:t>reject</a:t>
            </a:r>
            <a:r>
              <a:rPr lang="en-US" sz="2400" dirty="0"/>
              <a:t> it.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43881"/>
            <a:ext cx="2036240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07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07C7521-F78D-4BCF-B5BC-84FB59D0652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6F6C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Let’s consider this hypothesis: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28650" y="1976438"/>
            <a:ext cx="7886700" cy="1122362"/>
          </a:xfrm>
          <a:solidFill>
            <a:srgbClr val="E7D9B1"/>
          </a:solidFill>
          <a:ln w="76200"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600" i="1" dirty="0"/>
              <a:t>When sleep deprived, people will remember less from the day before.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28650" y="3370263"/>
            <a:ext cx="7886699" cy="1090612"/>
          </a:xfrm>
          <a:solidFill>
            <a:srgbClr val="E7D9B1"/>
          </a:solidFill>
          <a:ln w="76200"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What do we mean by </a:t>
            </a:r>
            <a:r>
              <a:rPr lang="en-US" sz="2400" b="1" i="1" dirty="0"/>
              <a:t>sleep deprived</a:t>
            </a:r>
            <a:r>
              <a:rPr lang="en-US" sz="2400" dirty="0"/>
              <a:t>? </a:t>
            </a:r>
          </a:p>
          <a:p>
            <a:pPr marL="0" indent="0" algn="ctr">
              <a:buNone/>
            </a:pPr>
            <a:r>
              <a:rPr lang="en-US" sz="2400" dirty="0"/>
              <a:t>2 hours fewer than usual?  No sleep at all for a week?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28650" y="4730750"/>
            <a:ext cx="7886699" cy="1254125"/>
          </a:xfrm>
          <a:solidFill>
            <a:srgbClr val="E7D9B1"/>
          </a:solidFill>
          <a:ln w="76200"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How will we know someone “</a:t>
            </a:r>
            <a:r>
              <a:rPr lang="en-US" sz="2400" b="1" i="1" dirty="0"/>
              <a:t>remembers less</a:t>
            </a:r>
            <a:r>
              <a:rPr lang="en-US" sz="2400" dirty="0"/>
              <a:t>”?  </a:t>
            </a:r>
          </a:p>
          <a:p>
            <a:pPr marL="0" indent="0" algn="ctr">
              <a:buNone/>
            </a:pPr>
            <a:r>
              <a:rPr lang="en-US" sz="2400" dirty="0"/>
              <a:t>Less than what?  Less than whom?</a:t>
            </a:r>
          </a:p>
        </p:txBody>
      </p:sp>
    </p:spTree>
    <p:extLst>
      <p:ext uri="{BB962C8B-B14F-4D97-AF65-F5344CB8AC3E}">
        <p14:creationId xmlns:p14="http://schemas.microsoft.com/office/powerpoint/2010/main" val="652771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7145"/>
            <a:ext cx="7886700" cy="1325563"/>
          </a:xfrm>
          <a:solidFill>
            <a:srgbClr val="006F6C"/>
          </a:solidFill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What is an operational definition?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650" y="2147701"/>
            <a:ext cx="7886700" cy="4493538"/>
          </a:xfrm>
          <a:prstGeom prst="rect">
            <a:avLst/>
          </a:prstGeo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dirty="0"/>
              <a:t>A carefully worded statement of</a:t>
            </a:r>
          </a:p>
          <a:p>
            <a:pPr algn="ctr"/>
            <a:r>
              <a:rPr lang="en-US" sz="2600" dirty="0"/>
              <a:t>the exact procedures (operations)</a:t>
            </a:r>
          </a:p>
          <a:p>
            <a:pPr algn="ctr"/>
            <a:r>
              <a:rPr lang="en-US" sz="2600" dirty="0"/>
              <a:t>used in a research study. </a:t>
            </a:r>
          </a:p>
          <a:p>
            <a:pPr algn="ctr"/>
            <a:endParaRPr lang="en-US" sz="2600" dirty="0"/>
          </a:p>
          <a:p>
            <a:pPr algn="ctr"/>
            <a:r>
              <a:rPr lang="en-US" sz="2600" dirty="0"/>
              <a:t>For example, </a:t>
            </a:r>
            <a:r>
              <a:rPr lang="en-US" sz="2600" i="1" dirty="0"/>
              <a:t>human intelligence </a:t>
            </a:r>
            <a:r>
              <a:rPr lang="en-US" sz="2600" dirty="0"/>
              <a:t>may be</a:t>
            </a:r>
          </a:p>
          <a:p>
            <a:pPr algn="ctr"/>
            <a:r>
              <a:rPr lang="en-US" sz="2600" dirty="0"/>
              <a:t>operationally defined as what an</a:t>
            </a:r>
          </a:p>
          <a:p>
            <a:pPr algn="ctr"/>
            <a:r>
              <a:rPr lang="en-US" sz="2600" dirty="0"/>
              <a:t>intelligence test measures.</a:t>
            </a:r>
          </a:p>
          <a:p>
            <a:pPr algn="ctr"/>
            <a:endParaRPr lang="en-US" sz="2600" dirty="0"/>
          </a:p>
          <a:p>
            <a:pPr algn="ctr"/>
            <a:r>
              <a:rPr lang="en-US" sz="2600" dirty="0"/>
              <a:t>The variable would then need to be quantified…so in this instance, human intelligence would be the </a:t>
            </a:r>
            <a:r>
              <a:rPr lang="en-US" sz="2600" i="1" dirty="0"/>
              <a:t>score </a:t>
            </a:r>
            <a:r>
              <a:rPr lang="en-US" sz="2600" dirty="0"/>
              <a:t>on an intelligence test.</a:t>
            </a:r>
          </a:p>
        </p:txBody>
      </p:sp>
    </p:spTree>
    <p:extLst>
      <p:ext uri="{BB962C8B-B14F-4D97-AF65-F5344CB8AC3E}">
        <p14:creationId xmlns:p14="http://schemas.microsoft.com/office/powerpoint/2010/main" val="71787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115" y="588350"/>
            <a:ext cx="8101584" cy="1325880"/>
          </a:xfrm>
          <a:solidFill>
            <a:srgbClr val="006F6C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What is an operational definition for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our hypothesis?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28650" y="2309020"/>
            <a:ext cx="2400300" cy="2023664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>
            <a:noAutofit/>
          </a:bodyPr>
          <a:lstStyle/>
          <a:p>
            <a:r>
              <a:rPr lang="en-US" sz="2400" b="1" i="1" dirty="0"/>
              <a:t>sleep deprived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822700" y="2309020"/>
            <a:ext cx="4692650" cy="2023664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We’ll define that as 2 fewer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hours than the subject’s normal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amount of sleep.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8650" y="4598391"/>
            <a:ext cx="2400300" cy="1510308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>
            <a:normAutofit/>
          </a:bodyPr>
          <a:lstStyle/>
          <a:p>
            <a:r>
              <a:rPr lang="en-US" sz="2400" b="1" i="1" dirty="0"/>
              <a:t>remember less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822700" y="4598391"/>
            <a:ext cx="4692650" cy="1510308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/>
          </a:bodyPr>
          <a:lstStyle/>
          <a:p>
            <a:r>
              <a:rPr lang="en-US" sz="2400" dirty="0"/>
              <a:t>We can compare the number of words correctly recalled after a normal night of sleep with that of a shortened sleep night.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400797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F6C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Why is an operational definition important?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>
            <a:normAutofit/>
          </a:bodyPr>
          <a:lstStyle/>
          <a:p>
            <a:r>
              <a:rPr lang="en-US" sz="2600" b="1" dirty="0"/>
              <a:t>operational definition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If we specifically define what we mean by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“sleep loss” or “caffeine” or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“smiling”…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>
            <a:normAutofit/>
          </a:bodyPr>
          <a:lstStyle/>
          <a:p>
            <a:r>
              <a:rPr lang="en-US" sz="2600" b="1" dirty="0"/>
              <a:t>replication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…we can repeat the experiment precisely as it was conducted the first time.</a:t>
            </a:r>
          </a:p>
          <a:p>
            <a:r>
              <a:rPr lang="en-US" sz="2400" b="1" i="1" dirty="0"/>
              <a:t>Replication is confirmation.</a:t>
            </a:r>
          </a:p>
        </p:txBody>
      </p:sp>
    </p:spTree>
    <p:extLst>
      <p:ext uri="{BB962C8B-B14F-4D97-AF65-F5344CB8AC3E}">
        <p14:creationId xmlns:p14="http://schemas.microsoft.com/office/powerpoint/2010/main" val="1781422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 descr="decorative">
            <a:extLst>
              <a:ext uri="{FF2B5EF4-FFF2-40B4-BE49-F238E27FC236}">
                <a16:creationId xmlns:a16="http://schemas.microsoft.com/office/drawing/2014/main" id="{DA66A1F9-B3FB-4BB2-A35C-C13AFA197DA0}"/>
              </a:ext>
            </a:extLst>
          </p:cNvPr>
          <p:cNvSpPr txBox="1">
            <a:spLocks/>
          </p:cNvSpPr>
          <p:nvPr/>
        </p:nvSpPr>
        <p:spPr>
          <a:xfrm>
            <a:off x="1" y="7445"/>
            <a:ext cx="9143999" cy="1127803"/>
          </a:xfrm>
          <a:prstGeom prst="rect">
            <a:avLst/>
          </a:prstGeom>
          <a:blipFill dpi="0" rotWithShape="1">
            <a:blip r:embed="rId2">
              <a:alphaModFix amt="79000"/>
            </a:blip>
            <a:srcRect/>
            <a:tile tx="0" ty="0" sx="20000" sy="14000" flip="none" algn="t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TRY IT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1239520"/>
            <a:ext cx="7886700" cy="896509"/>
          </a:xfrm>
          <a:solidFill>
            <a:srgbClr val="D4E5F4"/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Work with a partner to develop a hypothesis for the theories below.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431924" y="2350371"/>
            <a:ext cx="6280150" cy="914400"/>
          </a:xfrm>
          <a:solidFill>
            <a:srgbClr val="E7D9B1"/>
          </a:solidFill>
          <a:ln w="76200">
            <a:solidFill>
              <a:srgbClr val="D1EAF7"/>
            </a:solidFill>
          </a:ln>
        </p:spPr>
        <p:txBody>
          <a:bodyPr anchor="ctr"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Music helps plants grow.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431924" y="3458793"/>
            <a:ext cx="6280150" cy="914400"/>
          </a:xfrm>
          <a:solidFill>
            <a:srgbClr val="E7D9B1"/>
          </a:solidFill>
          <a:ln w="76200">
            <a:solidFill>
              <a:srgbClr val="D1EAF7"/>
            </a:solidFill>
          </a:ln>
        </p:spPr>
        <p:txBody>
          <a:bodyPr anchor="ctr"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Ginger tea helps reduce hyperactivity in teens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431924" y="4567215"/>
            <a:ext cx="6280150" cy="914400"/>
          </a:xfrm>
          <a:solidFill>
            <a:srgbClr val="E7D9B1"/>
          </a:solidFill>
          <a:ln w="76200">
            <a:solidFill>
              <a:srgbClr val="D1EAF7"/>
            </a:solidFill>
          </a:ln>
        </p:spPr>
        <p:txBody>
          <a:bodyPr anchor="ctr"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Eating junk food causes weight gain.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49" y="5675637"/>
            <a:ext cx="7886700" cy="852489"/>
          </a:xfrm>
          <a:prstGeom prst="rect">
            <a:avLst/>
          </a:prstGeom>
          <a:solidFill>
            <a:srgbClr val="D4E5F4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Now that you have your hypothesis… practice operationally defining the terms.</a:t>
            </a:r>
          </a:p>
        </p:txBody>
      </p:sp>
    </p:spTree>
    <p:extLst>
      <p:ext uri="{BB962C8B-B14F-4D97-AF65-F5344CB8AC3E}">
        <p14:creationId xmlns:p14="http://schemas.microsoft.com/office/powerpoint/2010/main" val="740623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decorative">
            <a:extLst>
              <a:ext uri="{FF2B5EF4-FFF2-40B4-BE49-F238E27FC236}">
                <a16:creationId xmlns:a16="http://schemas.microsoft.com/office/drawing/2014/main" id="{CB3A721D-1ADE-47BB-A413-F78256C2F627}"/>
              </a:ext>
            </a:extLst>
          </p:cNvPr>
          <p:cNvSpPr txBox="1">
            <a:spLocks/>
          </p:cNvSpPr>
          <p:nvPr/>
        </p:nvSpPr>
        <p:spPr>
          <a:xfrm>
            <a:off x="1" y="7445"/>
            <a:ext cx="9143999" cy="1127803"/>
          </a:xfrm>
          <a:prstGeom prst="rect">
            <a:avLst/>
          </a:prstGeom>
          <a:blipFill dpi="0" rotWithShape="1">
            <a:blip r:embed="rId2">
              <a:alphaModFix amt="79000"/>
            </a:blip>
            <a:srcRect/>
            <a:tile tx="0" ty="0" sx="20000" sy="14000" flip="none" algn="t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TRY IT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49" y="1176553"/>
            <a:ext cx="7886700" cy="792523"/>
          </a:xfrm>
          <a:solidFill>
            <a:srgbClr val="D4E5F4"/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Let’s think about operational definitions.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431924" y="2350371"/>
            <a:ext cx="6280150" cy="774966"/>
          </a:xfrm>
          <a:solidFill>
            <a:srgbClr val="E7D9B1"/>
          </a:solidFill>
          <a:ln w="76200">
            <a:solidFill>
              <a:srgbClr val="D1EAF7"/>
            </a:solidFill>
          </a:ln>
        </p:spPr>
        <p:txBody>
          <a:bodyPr anchor="ctr">
            <a:normAutofit lnSpcReduction="10000"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Plants that are exposed to music show increased growth.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649" y="3506632"/>
            <a:ext cx="3834169" cy="2308324"/>
          </a:xfrm>
          <a:prstGeom prst="rect">
            <a:avLst/>
          </a:prstGeom>
          <a:solidFill>
            <a:srgbClr val="E7D9B1"/>
          </a:solidFill>
          <a:ln w="76200">
            <a:solidFill>
              <a:srgbClr val="D4E5F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What type of music will you play?</a:t>
            </a:r>
          </a:p>
          <a:p>
            <a:pPr algn="ctr"/>
            <a:r>
              <a:rPr lang="en-US" sz="2400" dirty="0"/>
              <a:t>How loud will you play the music?</a:t>
            </a:r>
          </a:p>
          <a:p>
            <a:pPr algn="ctr"/>
            <a:r>
              <a:rPr lang="en-US" sz="2400" dirty="0"/>
              <a:t>How long will the plants be exposed to music?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81180" y="3506632"/>
            <a:ext cx="3834169" cy="2308324"/>
          </a:xfrm>
          <a:prstGeom prst="rect">
            <a:avLst/>
          </a:prstGeom>
          <a:solidFill>
            <a:srgbClr val="E7D9B1"/>
          </a:solidFill>
          <a:ln w="76200">
            <a:solidFill>
              <a:srgbClr val="D4E5F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What types of plants will you use?</a:t>
            </a:r>
          </a:p>
          <a:p>
            <a:pPr algn="ctr"/>
            <a:r>
              <a:rPr lang="en-US" sz="2400" dirty="0"/>
              <a:t>How will you measure growth? </a:t>
            </a:r>
          </a:p>
          <a:p>
            <a:pPr algn="ctr"/>
            <a:r>
              <a:rPr lang="en-US" sz="2400" dirty="0"/>
              <a:t>How often will you take your measurements?</a:t>
            </a:r>
          </a:p>
        </p:txBody>
      </p:sp>
    </p:spTree>
    <p:extLst>
      <p:ext uri="{BB962C8B-B14F-4D97-AF65-F5344CB8AC3E}">
        <p14:creationId xmlns:p14="http://schemas.microsoft.com/office/powerpoint/2010/main" val="3836448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 descr="decorative">
            <a:extLst>
              <a:ext uri="{FF2B5EF4-FFF2-40B4-BE49-F238E27FC236}">
                <a16:creationId xmlns:a16="http://schemas.microsoft.com/office/drawing/2014/main" id="{C8860E6F-1DF4-4608-8F54-17E7C63A25E0}"/>
              </a:ext>
            </a:extLst>
          </p:cNvPr>
          <p:cNvSpPr txBox="1">
            <a:spLocks/>
          </p:cNvSpPr>
          <p:nvPr/>
        </p:nvSpPr>
        <p:spPr>
          <a:xfrm>
            <a:off x="1" y="7445"/>
            <a:ext cx="9143999" cy="1127803"/>
          </a:xfrm>
          <a:prstGeom prst="rect">
            <a:avLst/>
          </a:prstGeom>
          <a:blipFill dpi="0" rotWithShape="1">
            <a:blip r:embed="rId2">
              <a:alphaModFix amt="79000"/>
            </a:blip>
            <a:srcRect/>
            <a:tile tx="0" ty="0" sx="20000" sy="14000" flip="none" algn="t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TRY IT</a:t>
            </a:r>
          </a:p>
        </p:txBody>
      </p:sp>
      <p:sp>
        <p:nvSpPr>
          <p:cNvPr id="8" name="Title 1" descr="Try it"/>
          <p:cNvSpPr>
            <a:spLocks noGrp="1"/>
          </p:cNvSpPr>
          <p:nvPr>
            <p:ph type="title"/>
          </p:nvPr>
        </p:nvSpPr>
        <p:spPr>
          <a:xfrm>
            <a:off x="724184" y="1299533"/>
            <a:ext cx="7886700" cy="852489"/>
          </a:xfrm>
          <a:solidFill>
            <a:srgbClr val="D4E5F4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/>
              <a:t>Let’s think about operational definitions again.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243199" y="2316309"/>
            <a:ext cx="6848670" cy="951377"/>
          </a:xfrm>
          <a:solidFill>
            <a:srgbClr val="E7D9B1"/>
          </a:solidFill>
          <a:ln w="76200">
            <a:solidFill>
              <a:srgbClr val="D4E5F4"/>
            </a:solidFill>
          </a:ln>
        </p:spPr>
        <p:txBody>
          <a:bodyPr anchor="ctr">
            <a:noAutofit/>
          </a:bodyPr>
          <a:lstStyle/>
          <a:p>
            <a:r>
              <a:rPr lang="en-US" sz="2800" dirty="0"/>
              <a:t>Drinking ginger tea reduces hyperactivity in teens.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649" y="3596259"/>
            <a:ext cx="3861464" cy="2308324"/>
          </a:xfrm>
          <a:prstGeom prst="rect">
            <a:avLst/>
          </a:prstGeom>
          <a:solidFill>
            <a:srgbClr val="E7D9B1"/>
          </a:solidFill>
          <a:ln w="76200">
            <a:solidFill>
              <a:srgbClr val="D4E5F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How much tea will each subject drink?</a:t>
            </a:r>
          </a:p>
          <a:p>
            <a:pPr algn="ctr"/>
            <a:r>
              <a:rPr lang="en-US" sz="2400" dirty="0"/>
              <a:t>What are the ingredients in the tea?</a:t>
            </a:r>
          </a:p>
          <a:p>
            <a:pPr algn="ctr"/>
            <a:r>
              <a:rPr lang="en-US" sz="2400" dirty="0"/>
              <a:t>How often will the subject drink tea?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67534" y="3596259"/>
            <a:ext cx="3847815" cy="2308324"/>
          </a:xfrm>
          <a:prstGeom prst="rect">
            <a:avLst/>
          </a:prstGeom>
          <a:solidFill>
            <a:srgbClr val="E7D9B1"/>
          </a:solidFill>
          <a:ln w="76200">
            <a:solidFill>
              <a:srgbClr val="D4E5F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How will you measure hyperactivity?</a:t>
            </a:r>
          </a:p>
          <a:p>
            <a:pPr algn="ctr"/>
            <a:r>
              <a:rPr lang="en-US" sz="2400" dirty="0"/>
              <a:t>What age are the teens?</a:t>
            </a:r>
          </a:p>
          <a:p>
            <a:pPr algn="ctr"/>
            <a:r>
              <a:rPr lang="en-US" sz="2400" dirty="0"/>
              <a:t>Are the teens girls or boys?  </a:t>
            </a:r>
          </a:p>
          <a:p>
            <a:pPr algn="ctr"/>
            <a:r>
              <a:rPr lang="en-US" sz="2400" dirty="0"/>
              <a:t>Do the teens have ADHD?</a:t>
            </a:r>
          </a:p>
        </p:txBody>
      </p:sp>
    </p:spTree>
    <p:extLst>
      <p:ext uri="{BB962C8B-B14F-4D97-AF65-F5344CB8AC3E}">
        <p14:creationId xmlns:p14="http://schemas.microsoft.com/office/powerpoint/2010/main" val="3742484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 descr="decorative">
            <a:extLst>
              <a:ext uri="{FF2B5EF4-FFF2-40B4-BE49-F238E27FC236}">
                <a16:creationId xmlns:a16="http://schemas.microsoft.com/office/drawing/2014/main" id="{8B8FDFD9-3950-4287-BE50-17E091BC8C18}"/>
              </a:ext>
            </a:extLst>
          </p:cNvPr>
          <p:cNvSpPr txBox="1">
            <a:spLocks/>
          </p:cNvSpPr>
          <p:nvPr/>
        </p:nvSpPr>
        <p:spPr>
          <a:xfrm>
            <a:off x="1" y="7445"/>
            <a:ext cx="9143999" cy="1127803"/>
          </a:xfrm>
          <a:prstGeom prst="rect">
            <a:avLst/>
          </a:prstGeom>
          <a:blipFill dpi="0" rotWithShape="1">
            <a:blip r:embed="rId2">
              <a:alphaModFix amt="79000"/>
            </a:blip>
            <a:srcRect/>
            <a:tile tx="0" ty="0" sx="20000" sy="14000" flip="none" algn="t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TRY IT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947" y="1277641"/>
            <a:ext cx="7886700" cy="816608"/>
          </a:xfrm>
          <a:solidFill>
            <a:srgbClr val="D4E5F4"/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Let’s think more about operational definitions.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431924" y="2391312"/>
            <a:ext cx="6280150" cy="777240"/>
          </a:xfrm>
          <a:solidFill>
            <a:srgbClr val="E7D9B1"/>
          </a:solidFill>
          <a:ln w="76200">
            <a:solidFill>
              <a:srgbClr val="D1EAF7"/>
            </a:solidFill>
          </a:ln>
        </p:spPr>
        <p:txBody>
          <a:bodyPr anchor="ctr"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Eating junk food causes weight gain.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649" y="3465615"/>
            <a:ext cx="3603009" cy="3046988"/>
          </a:xfrm>
          <a:prstGeom prst="rect">
            <a:avLst/>
          </a:prstGeom>
          <a:solidFill>
            <a:srgbClr val="E7D9B1"/>
          </a:solidFill>
          <a:ln w="76200">
            <a:solidFill>
              <a:srgbClr val="D4E5F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How do you define junk food?</a:t>
            </a:r>
          </a:p>
          <a:p>
            <a:pPr algn="ctr"/>
            <a:r>
              <a:rPr lang="en-US" sz="2400" dirty="0"/>
              <a:t>What brands and products will the subjects consume?</a:t>
            </a:r>
          </a:p>
          <a:p>
            <a:pPr algn="ctr"/>
            <a:r>
              <a:rPr lang="en-US" sz="2400" dirty="0"/>
              <a:t>How much and how often will the subjects eat?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12340" y="3465615"/>
            <a:ext cx="3603009" cy="3046988"/>
          </a:xfrm>
          <a:prstGeom prst="rect">
            <a:avLst/>
          </a:prstGeom>
          <a:solidFill>
            <a:srgbClr val="E7D9B1"/>
          </a:solidFill>
          <a:ln w="76200">
            <a:solidFill>
              <a:srgbClr val="D4E5F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How will you measure weight gain?</a:t>
            </a:r>
          </a:p>
          <a:p>
            <a:pPr algn="ctr"/>
            <a:r>
              <a:rPr lang="en-US" sz="2400" dirty="0"/>
              <a:t>What weight ranges are the subjects in at the start of the experiment?</a:t>
            </a:r>
          </a:p>
          <a:p>
            <a:pPr algn="ctr"/>
            <a:r>
              <a:rPr lang="en-US" sz="2400" dirty="0"/>
              <a:t>How active are the participants?</a:t>
            </a:r>
          </a:p>
          <a:p>
            <a:pPr algn="ctr"/>
            <a:r>
              <a:rPr lang="en-US" sz="2400" dirty="0"/>
              <a:t>Men or women?</a:t>
            </a:r>
          </a:p>
        </p:txBody>
      </p:sp>
    </p:spTree>
    <p:extLst>
      <p:ext uri="{BB962C8B-B14F-4D97-AF65-F5344CB8AC3E}">
        <p14:creationId xmlns:p14="http://schemas.microsoft.com/office/powerpoint/2010/main" val="340507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53B28BA-CBB3-461A-864E-3968BA51D1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6F6C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How can we test hypotheses and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refine theories?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28650" y="2239963"/>
            <a:ext cx="7886700" cy="739775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descriptive methods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28650" y="3481388"/>
            <a:ext cx="7886700" cy="741362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correlational methods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28650" y="4724400"/>
            <a:ext cx="7886700" cy="741363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experimental methods</a:t>
            </a:r>
          </a:p>
        </p:txBody>
      </p:sp>
    </p:spTree>
    <p:extLst>
      <p:ext uri="{BB962C8B-B14F-4D97-AF65-F5344CB8AC3E}">
        <p14:creationId xmlns:p14="http://schemas.microsoft.com/office/powerpoint/2010/main" val="193193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 hidden="1">
            <a:extLst>
              <a:ext uri="{FF2B5EF4-FFF2-40B4-BE49-F238E27FC236}">
                <a16:creationId xmlns:a16="http://schemas.microsoft.com/office/drawing/2014/main" id="{70E91735-622D-441A-B6CC-C5B650B92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886" y="212047"/>
            <a:ext cx="3551464" cy="132556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Module 5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The Scientific Method and Description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203200"/>
            <a:ext cx="2393950" cy="6199188"/>
          </a:xfrm>
          <a:solidFill>
            <a:srgbClr val="E7D9B1"/>
          </a:solidFill>
        </p:spPr>
        <p:txBody>
          <a:bodyPr>
            <a:normAutofit/>
          </a:bodyPr>
          <a:lstStyle/>
          <a:p>
            <a:endParaRPr lang="en-US" sz="4400" dirty="0"/>
          </a:p>
          <a:p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Module 5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2600" dirty="0"/>
              <a:t>The Scientific Method and Description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497747" y="457377"/>
            <a:ext cx="8101584" cy="1325880"/>
          </a:xfrm>
          <a:prstGeom prst="rect">
            <a:avLst/>
          </a:prstGeom>
          <a:solidFill>
            <a:srgbClr val="006F6C"/>
          </a:solidFill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Learning Targets</a:t>
            </a:r>
          </a:p>
        </p:txBody>
      </p:sp>
      <p:pic>
        <p:nvPicPr>
          <p:cNvPr id="11" name="Picture 10" descr="decorative">
            <a:extLst>
              <a:ext uri="{FF2B5EF4-FFF2-40B4-BE49-F238E27FC236}">
                <a16:creationId xmlns:a16="http://schemas.microsoft.com/office/drawing/2014/main" id="{0897A891-1CFE-4DB4-9A82-38CB19E44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56" y="2140799"/>
            <a:ext cx="457200" cy="4572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11406" y="2229183"/>
            <a:ext cx="437444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5-1  </a:t>
            </a:r>
            <a:r>
              <a:rPr lang="en-US" sz="2400" dirty="0"/>
              <a:t>Describe how theories advance psychological science.</a:t>
            </a:r>
          </a:p>
        </p:txBody>
      </p:sp>
      <p:pic>
        <p:nvPicPr>
          <p:cNvPr id="3" name="Picture 2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786" y="3686175"/>
            <a:ext cx="457240" cy="457240"/>
          </a:xfrm>
          <a:prstGeom prst="rect">
            <a:avLst/>
          </a:prstGeom>
        </p:spPr>
      </p:pic>
      <p:sp>
        <p:nvSpPr>
          <p:cNvPr id="9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3611406" y="3771899"/>
            <a:ext cx="4987925" cy="2085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5-2  </a:t>
            </a:r>
            <a:r>
              <a:rPr lang="en-US" sz="2400" dirty="0"/>
              <a:t>Explain how psychologists use case studies, naturalistic observations, and surveys to observe and describe behavior, and why random sampling is important.</a:t>
            </a:r>
          </a:p>
        </p:txBody>
      </p:sp>
    </p:spTree>
    <p:extLst>
      <p:ext uri="{BB962C8B-B14F-4D97-AF65-F5344CB8AC3E}">
        <p14:creationId xmlns:p14="http://schemas.microsoft.com/office/powerpoint/2010/main" val="3136486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644893-5AEF-40E2-8109-162B0700A2D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6F6C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What are three descriptive methods?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28650" y="2238375"/>
            <a:ext cx="7886700" cy="739775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case studies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28650" y="3481388"/>
            <a:ext cx="7886700" cy="741362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naturalistic observation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28650" y="4724400"/>
            <a:ext cx="7886700" cy="741363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surveys and interviews</a:t>
            </a:r>
          </a:p>
        </p:txBody>
      </p:sp>
    </p:spTree>
    <p:extLst>
      <p:ext uri="{BB962C8B-B14F-4D97-AF65-F5344CB8AC3E}">
        <p14:creationId xmlns:p14="http://schemas.microsoft.com/office/powerpoint/2010/main" val="2627510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7145"/>
            <a:ext cx="7886700" cy="1325563"/>
          </a:xfrm>
          <a:solidFill>
            <a:srgbClr val="006F6C"/>
          </a:solidFill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What is a case study?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650" y="2396862"/>
            <a:ext cx="7886700" cy="2492990"/>
          </a:xfrm>
          <a:prstGeom prst="rect">
            <a:avLst/>
          </a:prstGeo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dirty="0"/>
              <a:t>A descriptive technique </a:t>
            </a:r>
          </a:p>
          <a:p>
            <a:pPr algn="ctr"/>
            <a:r>
              <a:rPr lang="en-US" sz="2600" dirty="0"/>
              <a:t>in which one individual</a:t>
            </a:r>
          </a:p>
          <a:p>
            <a:pPr algn="ctr"/>
            <a:r>
              <a:rPr lang="en-US" sz="2600" dirty="0"/>
              <a:t>or group is studied in depth </a:t>
            </a:r>
          </a:p>
          <a:p>
            <a:pPr algn="ctr"/>
            <a:r>
              <a:rPr lang="en-US" sz="2600" dirty="0"/>
              <a:t>in the hope </a:t>
            </a:r>
          </a:p>
          <a:p>
            <a:pPr algn="ctr"/>
            <a:r>
              <a:rPr lang="en-US" sz="2600" dirty="0"/>
              <a:t>of revealing universal</a:t>
            </a:r>
          </a:p>
          <a:p>
            <a:pPr algn="ctr"/>
            <a:r>
              <a:rPr lang="en-US" sz="2600" dirty="0"/>
              <a:t>principles.</a:t>
            </a:r>
          </a:p>
        </p:txBody>
      </p:sp>
    </p:spTree>
    <p:extLst>
      <p:ext uri="{BB962C8B-B14F-4D97-AF65-F5344CB8AC3E}">
        <p14:creationId xmlns:p14="http://schemas.microsoft.com/office/powerpoint/2010/main" val="2536372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115" y="588350"/>
            <a:ext cx="8101584" cy="1325880"/>
          </a:xfrm>
          <a:solidFill>
            <a:srgbClr val="006F6C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psychologists use case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studies to observe and describe behavior?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>
            <a:normAutofit/>
          </a:bodyPr>
          <a:lstStyle/>
          <a:p>
            <a:r>
              <a:rPr lang="en-US" sz="2600" b="1" dirty="0"/>
              <a:t>one individual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/>
              <a:t>Patient H.M.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/>
              <a:t>Little Hans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/>
              <a:t>Genie (the feral child)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8650" y="4809755"/>
            <a:ext cx="2400300" cy="1244600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>
            <a:normAutofit/>
          </a:bodyPr>
          <a:lstStyle/>
          <a:p>
            <a:r>
              <a:rPr lang="en-US" sz="2600" b="1" dirty="0"/>
              <a:t>one group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822700" y="4234712"/>
            <a:ext cx="4692650" cy="2394687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/>
              <a:t>University of Tennessee women’s basketball team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/>
              <a:t>Prison inmates in a group therapy study</a:t>
            </a:r>
          </a:p>
        </p:txBody>
      </p:sp>
      <p:pic>
        <p:nvPicPr>
          <p:cNvPr id="8" name="Picture 7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10" y="614300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92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358" y="458515"/>
            <a:ext cx="8101584" cy="1325563"/>
          </a:xfrm>
          <a:solidFill>
            <a:srgbClr val="006F6C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What are the strengths and limitations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of the case study method?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916990"/>
            <a:ext cx="3868340" cy="823912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US" sz="2600" b="0" dirty="0"/>
              <a:t>strengths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006725"/>
            <a:ext cx="3868340" cy="3182937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Allow for examination of rare or unusual behavior.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Provide a large amount of qualitative data.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/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Suggest directions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for further study.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16990"/>
            <a:ext cx="3887391" cy="823912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 b="0" dirty="0"/>
              <a:t>limitations</a:t>
            </a:r>
            <a:endParaRPr lang="en-US" sz="2400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06725"/>
            <a:ext cx="3887391" cy="3182938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Atypical case studies can be misleading.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Results from one study may not be generalizable to the larger group.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Cannot determine cause and effect.</a:t>
            </a:r>
          </a:p>
        </p:txBody>
      </p:sp>
    </p:spTree>
    <p:extLst>
      <p:ext uri="{BB962C8B-B14F-4D97-AF65-F5344CB8AC3E}">
        <p14:creationId xmlns:p14="http://schemas.microsoft.com/office/powerpoint/2010/main" val="1339666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7145"/>
            <a:ext cx="7886700" cy="1325563"/>
          </a:xfrm>
          <a:solidFill>
            <a:srgbClr val="006F6C"/>
          </a:solidFill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What is naturalistic observation?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650" y="2596917"/>
            <a:ext cx="7886700" cy="2092881"/>
          </a:xfrm>
          <a:prstGeom prst="rect">
            <a:avLst/>
          </a:prstGeo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600" dirty="0"/>
              <a:t>A descriptive technique of observing</a:t>
            </a:r>
          </a:p>
          <a:p>
            <a:pPr algn="ctr"/>
            <a:r>
              <a:rPr lang="en-US" sz="2600" dirty="0"/>
              <a:t>and recording behavior in</a:t>
            </a:r>
          </a:p>
          <a:p>
            <a:pPr algn="ctr"/>
            <a:r>
              <a:rPr lang="en-US" sz="2600" dirty="0"/>
              <a:t>naturally occurring situations</a:t>
            </a:r>
          </a:p>
          <a:p>
            <a:pPr algn="ctr"/>
            <a:r>
              <a:rPr lang="en-US" sz="2600" dirty="0"/>
              <a:t>without trying to manipulate or</a:t>
            </a:r>
          </a:p>
          <a:p>
            <a:pPr algn="ctr"/>
            <a:r>
              <a:rPr lang="en-US" sz="2600" dirty="0"/>
              <a:t>control the situation.</a:t>
            </a:r>
          </a:p>
        </p:txBody>
      </p:sp>
    </p:spTree>
    <p:extLst>
      <p:ext uri="{BB962C8B-B14F-4D97-AF65-F5344CB8AC3E}">
        <p14:creationId xmlns:p14="http://schemas.microsoft.com/office/powerpoint/2010/main" val="2693686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115" y="588350"/>
            <a:ext cx="8101584" cy="1325880"/>
          </a:xfrm>
          <a:solidFill>
            <a:srgbClr val="006F6C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 psychologists use the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naturalistic observation method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to observe and describe behavior?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28650" y="2564210"/>
            <a:ext cx="2400300" cy="2894894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>
            <a:normAutofit/>
          </a:bodyPr>
          <a:lstStyle/>
          <a:p>
            <a:r>
              <a:rPr lang="en-US" sz="2600" dirty="0"/>
              <a:t>watching chimpanzees in the jungle</a:t>
            </a:r>
          </a:p>
          <a:p>
            <a:endParaRPr lang="en-US" sz="2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223" y="2392456"/>
            <a:ext cx="5190476" cy="3476190"/>
          </a:xfrm>
          <a:prstGeom prst="rect">
            <a:avLst/>
          </a:prstGeom>
          <a:ln w="76200">
            <a:solidFill>
              <a:srgbClr val="006F6C"/>
            </a:solidFill>
          </a:ln>
        </p:spPr>
      </p:pic>
      <p:pic>
        <p:nvPicPr>
          <p:cNvPr id="6" name="Picture 5" descr="Michael Nichols/National Geographic Cre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930" y="4182932"/>
            <a:ext cx="161905" cy="1685714"/>
          </a:xfrm>
          <a:prstGeom prst="rect">
            <a:avLst/>
          </a:prstGeom>
        </p:spPr>
      </p:pic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58" y="627948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06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115" y="588350"/>
            <a:ext cx="8101584" cy="1325880"/>
          </a:xfrm>
          <a:solidFill>
            <a:srgbClr val="006F6C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else do psychologists use the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naturalistic observation method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to observe and describe behavior?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34366" y="2155372"/>
            <a:ext cx="2786520" cy="4425042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>
            <a:normAutofit/>
          </a:bodyPr>
          <a:lstStyle/>
          <a:p>
            <a:r>
              <a:rPr lang="en-US" sz="2600" dirty="0"/>
              <a:t>Psychologists </a:t>
            </a:r>
            <a:r>
              <a:rPr lang="en-US" sz="2600" dirty="0" err="1"/>
              <a:t>Mehl</a:t>
            </a:r>
            <a:r>
              <a:rPr lang="en-US" sz="2600" dirty="0"/>
              <a:t> and </a:t>
            </a:r>
            <a:r>
              <a:rPr lang="en-US" sz="2600" dirty="0" err="1"/>
              <a:t>Pennebaker</a:t>
            </a:r>
            <a:r>
              <a:rPr lang="en-US" sz="2600" dirty="0"/>
              <a:t> attached voice recorders to 79 college students to listen in on their day-to-day conversations.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967" y="2155372"/>
            <a:ext cx="3207223" cy="4425042"/>
          </a:xfrm>
          <a:prstGeom prst="rect">
            <a:avLst/>
          </a:prstGeom>
          <a:ln w="76200">
            <a:solidFill>
              <a:srgbClr val="006F6C"/>
            </a:solidFill>
          </a:ln>
        </p:spPr>
      </p:pic>
      <p:pic>
        <p:nvPicPr>
          <p:cNvPr id="7" name="Picture 6" descr="Courtesy of Matthias Mah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982" y="5749292"/>
            <a:ext cx="152381" cy="885714"/>
          </a:xfrm>
          <a:prstGeom prst="rect">
            <a:avLst/>
          </a:prstGeom>
        </p:spPr>
      </p:pic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58" y="645506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57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115" y="588350"/>
            <a:ext cx="8101584" cy="1325880"/>
          </a:xfrm>
          <a:solidFill>
            <a:srgbClr val="006F6C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the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naturalistic observation method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describe behavior?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74058" y="5581934"/>
            <a:ext cx="8060641" cy="962168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>
            <a:noAutofit/>
          </a:bodyPr>
          <a:lstStyle/>
          <a:p>
            <a:r>
              <a:rPr lang="en-US" sz="2400" dirty="0"/>
              <a:t>Counting positive and negative words in 504 million </a:t>
            </a:r>
          </a:p>
          <a:p>
            <a:r>
              <a:rPr lang="en-US" sz="2400" dirty="0"/>
              <a:t>Twitter messages from 84 countries 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213" y="2094368"/>
            <a:ext cx="6069388" cy="3307427"/>
          </a:xfrm>
          <a:prstGeom prst="rect">
            <a:avLst/>
          </a:prstGeom>
          <a:ln w="57150">
            <a:solidFill>
              <a:srgbClr val="006F6C"/>
            </a:solidFill>
          </a:ln>
        </p:spPr>
      </p:pic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58" y="627947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0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358" y="458515"/>
            <a:ext cx="8101584" cy="1325563"/>
          </a:xfrm>
          <a:solidFill>
            <a:srgbClr val="006F6C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What are the strengths and limitations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of the naturalistic observation method?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358" y="1898363"/>
            <a:ext cx="3868340" cy="823912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US" sz="2600" b="0" dirty="0"/>
              <a:t>strengths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358" y="2925068"/>
            <a:ext cx="3868340" cy="3720646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Subjects behave “normally” outside of a lab setting.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/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Data collection is unobtrusive (doesn’t disturb the subject).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2550" y="1916990"/>
            <a:ext cx="3887391" cy="823912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 b="0" dirty="0"/>
              <a:t>limitations</a:t>
            </a:r>
            <a:endParaRPr lang="en-US" sz="2400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2551" y="2927336"/>
            <a:ext cx="3887392" cy="3720646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Independent variable cannot be isolated.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/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Cannot determine cause and effect.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Observations by researchers may be subjective.</a:t>
            </a:r>
          </a:p>
        </p:txBody>
      </p:sp>
    </p:spTree>
    <p:extLst>
      <p:ext uri="{BB962C8B-B14F-4D97-AF65-F5344CB8AC3E}">
        <p14:creationId xmlns:p14="http://schemas.microsoft.com/office/powerpoint/2010/main" val="1960282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7145"/>
            <a:ext cx="7886700" cy="1325563"/>
          </a:xfrm>
          <a:solidFill>
            <a:srgbClr val="006F6C"/>
          </a:solidFill>
        </p:spPr>
        <p:txBody>
          <a:bodyPr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What is a survey?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650" y="2304531"/>
            <a:ext cx="7886700" cy="2677656"/>
          </a:xfrm>
          <a:prstGeom prst="rect">
            <a:avLst/>
          </a:prstGeo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a descriptive technique</a:t>
            </a:r>
          </a:p>
          <a:p>
            <a:pPr algn="ctr"/>
            <a:r>
              <a:rPr lang="en-US" sz="2800" dirty="0"/>
              <a:t>for obtaining the self-reported</a:t>
            </a:r>
          </a:p>
          <a:p>
            <a:pPr algn="ctr"/>
            <a:r>
              <a:rPr lang="en-US" sz="2800" dirty="0"/>
              <a:t>attitudes or behaviors of a</a:t>
            </a:r>
          </a:p>
          <a:p>
            <a:pPr algn="ctr"/>
            <a:r>
              <a:rPr lang="en-US" sz="2800" dirty="0"/>
              <a:t>particular group, usually by</a:t>
            </a:r>
          </a:p>
          <a:p>
            <a:pPr algn="ctr"/>
            <a:r>
              <a:rPr lang="en-US" sz="2800" dirty="0"/>
              <a:t>questioning a representative,</a:t>
            </a:r>
          </a:p>
          <a:p>
            <a:pPr algn="ctr"/>
            <a:r>
              <a:rPr lang="en-US" sz="2800" i="1" dirty="0"/>
              <a:t>random sample </a:t>
            </a:r>
            <a:r>
              <a:rPr lang="en-US" sz="2800" dirty="0"/>
              <a:t>of the group.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4439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F6C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In Module 1 we discussed the three elements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of the scientific attitude.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curiosity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skepticism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humility</a:t>
            </a:r>
          </a:p>
        </p:txBody>
      </p:sp>
    </p:spTree>
    <p:extLst>
      <p:ext uri="{BB962C8B-B14F-4D97-AF65-F5344CB8AC3E}">
        <p14:creationId xmlns:p14="http://schemas.microsoft.com/office/powerpoint/2010/main" val="3010654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F6C"/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How do psychologists use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the survey method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to observe and describe behavior?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28650" y="1975133"/>
            <a:ext cx="8101583" cy="1244600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half of all Americans reported experiencing more happiness and enjoyment than worry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and stress on the previous day (Gallup, 2010).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8650" y="3441983"/>
            <a:ext cx="8101583" cy="1244600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1 in 5 people across 22 countries report believing that alien beings have come to Earth and now walk among us disguised as humans (</a:t>
            </a:r>
            <a:r>
              <a:rPr lang="en-US" sz="2400" dirty="0" err="1"/>
              <a:t>Ipsos</a:t>
            </a:r>
            <a:r>
              <a:rPr lang="en-US" sz="2400" dirty="0"/>
              <a:t>, 2010).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28650" y="4908833"/>
            <a:ext cx="8101583" cy="1244600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/>
          </a:bodyPr>
          <a:lstStyle/>
          <a:p>
            <a:r>
              <a:rPr lang="en-US" sz="2400" dirty="0"/>
              <a:t>68 percent of all humans—some 5 billion people—say that religion is important in their daily lives (</a:t>
            </a:r>
            <a:r>
              <a:rPr lang="en-US" sz="2400" dirty="0" err="1"/>
              <a:t>Diener</a:t>
            </a:r>
            <a:r>
              <a:rPr lang="en-US" sz="2400" dirty="0"/>
              <a:t> et al., 2011).</a:t>
            </a:r>
          </a:p>
        </p:txBody>
      </p:sp>
      <p:pic>
        <p:nvPicPr>
          <p:cNvPr id="7" name="Picture 6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80" y="42480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90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B27E4BC7-963A-42AA-B172-9C145F3F3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457200"/>
            <a:ext cx="7721057" cy="1082351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What Would You Answer?</a:t>
            </a:r>
            <a:b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0921" y="218363"/>
            <a:ext cx="8320217" cy="1127803"/>
          </a:xfrm>
          <a:prstGeom prst="rect">
            <a:avLst/>
          </a:prstGeom>
          <a:solidFill>
            <a:srgbClr val="D4E5F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 What Would You Answer?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53143" y="1604864"/>
            <a:ext cx="7863398" cy="4581331"/>
          </a:xfrm>
          <a:solidFill>
            <a:srgbClr val="E7D9B1"/>
          </a:solidFill>
          <a:ln w="76200">
            <a:solidFill>
              <a:srgbClr val="D4E5F4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Which of the following questions is best investigated by means of a survey?</a:t>
            </a:r>
          </a:p>
          <a:p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Are people more likely to vote Republican or Democrat in the next election?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Are violent criminals genetically different from nonviolent criminals?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Does extra sleep improve memory?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What is the best study technique for AP® exams?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What role does exercise play in weight loss?</a:t>
            </a:r>
          </a:p>
        </p:txBody>
      </p:sp>
    </p:spTree>
    <p:extLst>
      <p:ext uri="{BB962C8B-B14F-4D97-AF65-F5344CB8AC3E}">
        <p14:creationId xmlns:p14="http://schemas.microsoft.com/office/powerpoint/2010/main" val="2643838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358" y="458515"/>
            <a:ext cx="8101584" cy="1325563"/>
          </a:xfrm>
          <a:solidFill>
            <a:srgbClr val="006F6C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What are the strengths and limitations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of the survey method?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916990"/>
            <a:ext cx="3868340" cy="823912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US" sz="2600" b="0" dirty="0"/>
              <a:t>strengths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006725"/>
            <a:ext cx="3868340" cy="3475718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able to take a “quick pulse” of people’s beliefs, behaviors or opinions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/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able to include many cases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2550" y="1916990"/>
            <a:ext cx="3887391" cy="823912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 b="0" dirty="0"/>
              <a:t>limitations</a:t>
            </a:r>
            <a:endParaRPr lang="en-US" sz="2400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2551" y="3006725"/>
            <a:ext cx="3887391" cy="3475718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response bias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wording effects can skew the outcomes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acquiring a random sample is difficult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cannot determine cause and effect</a:t>
            </a:r>
          </a:p>
        </p:txBody>
      </p:sp>
    </p:spTree>
    <p:extLst>
      <p:ext uri="{BB962C8B-B14F-4D97-AF65-F5344CB8AC3E}">
        <p14:creationId xmlns:p14="http://schemas.microsoft.com/office/powerpoint/2010/main" val="33310679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decorative">
            <a:extLst>
              <a:ext uri="{FF2B5EF4-FFF2-40B4-BE49-F238E27FC236}">
                <a16:creationId xmlns:a16="http://schemas.microsoft.com/office/drawing/2014/main" id="{085A018C-ACD3-4DBC-BA8C-FE45DB873F62}"/>
              </a:ext>
            </a:extLst>
          </p:cNvPr>
          <p:cNvSpPr txBox="1">
            <a:spLocks/>
          </p:cNvSpPr>
          <p:nvPr/>
        </p:nvSpPr>
        <p:spPr>
          <a:xfrm>
            <a:off x="1" y="7445"/>
            <a:ext cx="9143999" cy="1127803"/>
          </a:xfrm>
          <a:prstGeom prst="rect">
            <a:avLst/>
          </a:prstGeom>
          <a:blipFill dpi="0" rotWithShape="1">
            <a:blip r:embed="rId2">
              <a:alphaModFix amt="79000"/>
            </a:blip>
            <a:srcRect/>
            <a:tile tx="0" ty="0" sx="20000" sy="14000" flip="none" algn="t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TRY IT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7370" y="1229360"/>
            <a:ext cx="7886700" cy="942505"/>
          </a:xfrm>
          <a:solidFill>
            <a:srgbClr val="D4E5F4"/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Which of the two phrases below would you be in favor of supporting?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431924" y="2365887"/>
            <a:ext cx="6280150" cy="1244600"/>
          </a:xfrm>
          <a:solidFill>
            <a:srgbClr val="E7D9B1"/>
          </a:solidFill>
          <a:ln w="76200">
            <a:solidFill>
              <a:srgbClr val="D1EAF7"/>
            </a:solidFill>
          </a:ln>
        </p:spPr>
        <p:txBody>
          <a:bodyPr anchor="ctr"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Gun safety laws or gun control laws?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431924" y="3804509"/>
            <a:ext cx="6280150" cy="1244600"/>
          </a:xfrm>
          <a:solidFill>
            <a:srgbClr val="E7D9B1"/>
          </a:solidFill>
          <a:ln w="76200">
            <a:solidFill>
              <a:srgbClr val="D1EAF7"/>
            </a:solidFill>
          </a:ln>
        </p:spPr>
        <p:txBody>
          <a:bodyPr anchor="ctr"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Aid to the needy or welfare?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431924" y="5243131"/>
            <a:ext cx="6280150" cy="1244600"/>
          </a:xfrm>
          <a:solidFill>
            <a:srgbClr val="E7D9B1"/>
          </a:solidFill>
          <a:ln w="76200">
            <a:solidFill>
              <a:srgbClr val="D1EAF7"/>
            </a:solidFill>
          </a:ln>
        </p:spPr>
        <p:txBody>
          <a:bodyPr anchor="ctr"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Revenue enhancers or taxes?</a:t>
            </a:r>
          </a:p>
        </p:txBody>
      </p:sp>
    </p:spTree>
    <p:extLst>
      <p:ext uri="{BB962C8B-B14F-4D97-AF65-F5344CB8AC3E}">
        <p14:creationId xmlns:p14="http://schemas.microsoft.com/office/powerpoint/2010/main" val="4086065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7EC3D63-AF24-473F-A2F9-4A981745232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6F6C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Let’s consider the problem of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i="1" dirty="0">
                <a:solidFill>
                  <a:schemeClr val="bg1"/>
                </a:solidFill>
              </a:rPr>
              <a:t>wording effects </a:t>
            </a:r>
            <a:r>
              <a:rPr lang="en-US" b="1" dirty="0">
                <a:solidFill>
                  <a:schemeClr val="bg1"/>
                </a:solidFill>
              </a:rPr>
              <a:t>in surveys: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28650" y="1973738"/>
            <a:ext cx="7886700" cy="1131888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600" i="1" dirty="0"/>
              <a:t>Do you support aid to the needy?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28650" y="3388675"/>
            <a:ext cx="7886700" cy="1131948"/>
          </a:xfrm>
          <a:prstGeom prst="rect">
            <a:avLst/>
          </a:prstGeo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i="1" dirty="0"/>
              <a:t>Do you support welfare?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628650" y="4724400"/>
            <a:ext cx="7886700" cy="1854200"/>
          </a:xfrm>
          <a:solidFill>
            <a:srgbClr val="006F6C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Turns out that more people respond favorably to the first statement than the second. 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The way we word our survey has significant effects on the responses.</a:t>
            </a:r>
          </a:p>
        </p:txBody>
      </p:sp>
    </p:spTree>
    <p:extLst>
      <p:ext uri="{BB962C8B-B14F-4D97-AF65-F5344CB8AC3E}">
        <p14:creationId xmlns:p14="http://schemas.microsoft.com/office/powerpoint/2010/main" val="2054110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96BF99-FBCD-4855-8CA5-17D58B5569F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6F6C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Let’s consider the problem of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i="1" dirty="0">
                <a:solidFill>
                  <a:schemeClr val="bg1"/>
                </a:solidFill>
              </a:rPr>
              <a:t>sampling bias </a:t>
            </a:r>
            <a:r>
              <a:rPr lang="en-US" b="1" dirty="0">
                <a:solidFill>
                  <a:schemeClr val="bg1"/>
                </a:solidFill>
              </a:rPr>
              <a:t>in surveys: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28650" y="1945482"/>
            <a:ext cx="7886700" cy="1131888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600" i="1" dirty="0"/>
              <a:t>Survey finds 94% of people support federal funding </a:t>
            </a:r>
          </a:p>
          <a:p>
            <a:pPr marL="0" indent="0" algn="ctr">
              <a:buNone/>
            </a:pPr>
            <a:r>
              <a:rPr lang="en-US" sz="2600" i="1" dirty="0"/>
              <a:t>of the space program.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28650" y="3332163"/>
            <a:ext cx="7886700" cy="735012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600" dirty="0"/>
              <a:t>What questions should I ask?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91123" y="4370388"/>
            <a:ext cx="2879725" cy="1892300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Where was the survey conducted?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835104" y="4368801"/>
            <a:ext cx="2881312" cy="1893887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Who was in the sample?</a:t>
            </a:r>
          </a:p>
        </p:txBody>
      </p:sp>
    </p:spTree>
    <p:extLst>
      <p:ext uri="{BB962C8B-B14F-4D97-AF65-F5344CB8AC3E}">
        <p14:creationId xmlns:p14="http://schemas.microsoft.com/office/powerpoint/2010/main" val="2218680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574FED-8FA1-493D-ADEB-B88FEEAC6BC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6F6C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Why is the survey location a possible problem?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28650" y="1866545"/>
            <a:ext cx="7886700" cy="1131888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600" i="1" dirty="0"/>
              <a:t>Survey finds 94% of people support federal funding </a:t>
            </a:r>
          </a:p>
          <a:p>
            <a:pPr marL="0" indent="0" algn="ctr">
              <a:buNone/>
            </a:pPr>
            <a:r>
              <a:rPr lang="en-US" sz="2600" i="1" dirty="0"/>
              <a:t>of the space program.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28650" y="3174289"/>
            <a:ext cx="7886700" cy="903546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600" dirty="0"/>
              <a:t>Where was the survey conducted?  How could each of these survey locations change the results?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28650" y="4270927"/>
            <a:ext cx="1828800" cy="1828800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Washington D.C.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668555" y="4270927"/>
            <a:ext cx="1828800" cy="1828800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At a screening of </a:t>
            </a:r>
            <a:r>
              <a:rPr lang="en-US" sz="2400" i="1" dirty="0"/>
              <a:t>Star Wars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08460" y="4270927"/>
            <a:ext cx="1828800" cy="1828800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In a small Iowa town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729704" y="4270927"/>
            <a:ext cx="1828800" cy="1828800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At a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political event</a:t>
            </a:r>
          </a:p>
        </p:txBody>
      </p:sp>
    </p:spTree>
    <p:extLst>
      <p:ext uri="{BB962C8B-B14F-4D97-AF65-F5344CB8AC3E}">
        <p14:creationId xmlns:p14="http://schemas.microsoft.com/office/powerpoint/2010/main" val="603892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9356B0-1873-48C8-BDA6-415339D2836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6F6C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Why is the survey population a possible problem?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28651" y="1849240"/>
            <a:ext cx="7886699" cy="1131888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600" i="1" dirty="0"/>
              <a:t>Survey finds 94% of people support federal funding </a:t>
            </a:r>
          </a:p>
          <a:p>
            <a:pPr marL="0" indent="0" algn="ctr">
              <a:buNone/>
            </a:pPr>
            <a:r>
              <a:rPr lang="en-US" sz="2600" i="1" dirty="0"/>
              <a:t>of the space program.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28650" y="3163333"/>
            <a:ext cx="7886700" cy="966663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600" dirty="0"/>
              <a:t>Who was in the survey sample?  Do these subgroups have different goals? Priorities?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28650" y="4384675"/>
            <a:ext cx="1828800" cy="1828800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Naval aviators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671762" y="4384675"/>
            <a:ext cx="1828800" cy="1828800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Students at a technical college</a:t>
            </a:r>
            <a:endParaRPr lang="en-US" sz="2400" i="1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14875" y="4384675"/>
            <a:ext cx="1828800" cy="1828800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Prison inmates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757988" y="4384675"/>
            <a:ext cx="1757362" cy="1828800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Teenagers</a:t>
            </a:r>
          </a:p>
        </p:txBody>
      </p:sp>
    </p:spTree>
    <p:extLst>
      <p:ext uri="{BB962C8B-B14F-4D97-AF65-F5344CB8AC3E}">
        <p14:creationId xmlns:p14="http://schemas.microsoft.com/office/powerpoint/2010/main" val="1781963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F6C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representative sample?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01584" cy="972166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If you wanted to survey students at your school, how would you choose whom to survey?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2932728"/>
            <a:ext cx="8101584" cy="3507474"/>
          </a:xfrm>
          <a:prstGeom prst="rect">
            <a:avLst/>
          </a:prstGeo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representative sample has the same distribution of demographic qualities in it as the population as a whole.  For instance…if the student population at the school is 25% Hispanic students, 30% Asian students, 35% African American students, and 10% Caucasian students, your sample should reflect those percentages.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your school is 50% male and 50% female, equal numbers of both sexes should be represented in your sample.</a:t>
            </a:r>
          </a:p>
        </p:txBody>
      </p:sp>
    </p:spTree>
    <p:extLst>
      <p:ext uri="{BB962C8B-B14F-4D97-AF65-F5344CB8AC3E}">
        <p14:creationId xmlns:p14="http://schemas.microsoft.com/office/powerpoint/2010/main" val="13273529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358" y="458515"/>
            <a:ext cx="8101584" cy="1325563"/>
          </a:xfrm>
          <a:solidFill>
            <a:srgbClr val="006F6C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What is a population and a random sample?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358" y="1963678"/>
            <a:ext cx="3868340" cy="823912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US" sz="2600" b="0" dirty="0"/>
              <a:t>population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358" y="3033638"/>
            <a:ext cx="3868340" cy="3182937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All those in a group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being studied,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from which samples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may be drawn.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2551" y="1963678"/>
            <a:ext cx="3887391" cy="823912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 b="0" dirty="0"/>
              <a:t>random sample</a:t>
            </a:r>
            <a:endParaRPr lang="en-US" sz="2400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2550" y="3033638"/>
            <a:ext cx="3887391" cy="3182938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A sample that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fairly represents a population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because each member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has an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equal chance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of inclusion.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10711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F6C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The Scientific Method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5265188"/>
            <a:ext cx="7886700" cy="1200329"/>
          </a:xfrm>
          <a:prstGeom prst="rect">
            <a:avLst/>
          </a:prstGeom>
          <a:solidFill>
            <a:srgbClr val="E7D9B1"/>
          </a:solidFill>
          <a:ln w="57150">
            <a:solidFill>
              <a:srgbClr val="006F6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Psychologists use the scientific method to support their scientific attitude.  It is a self-correcting process using observation and analysis to evaluate ideas.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956" y="1896615"/>
            <a:ext cx="4716087" cy="316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848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decorative">
            <a:extLst>
              <a:ext uri="{FF2B5EF4-FFF2-40B4-BE49-F238E27FC236}">
                <a16:creationId xmlns:a16="http://schemas.microsoft.com/office/drawing/2014/main" id="{39D93AE4-68E6-413A-82A7-1C027F215286}"/>
              </a:ext>
            </a:extLst>
          </p:cNvPr>
          <p:cNvSpPr txBox="1">
            <a:spLocks/>
          </p:cNvSpPr>
          <p:nvPr/>
        </p:nvSpPr>
        <p:spPr>
          <a:xfrm>
            <a:off x="1" y="7445"/>
            <a:ext cx="9143999" cy="1127803"/>
          </a:xfrm>
          <a:prstGeom prst="rect">
            <a:avLst/>
          </a:prstGeom>
          <a:blipFill dpi="0" rotWithShape="1">
            <a:blip r:embed="rId2">
              <a:alphaModFix amt="79000"/>
            </a:blip>
            <a:srcRect/>
            <a:tile tx="0" ty="0" sx="20000" sy="14000" flip="none" algn="t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TRY IT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1257422"/>
            <a:ext cx="7886700" cy="914443"/>
          </a:xfrm>
          <a:solidFill>
            <a:srgbClr val="D4E5F4"/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you wanted to survey high school students about drug use…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431924" y="2365887"/>
            <a:ext cx="6280150" cy="1244600"/>
          </a:xfrm>
          <a:solidFill>
            <a:srgbClr val="E7D9B1"/>
          </a:solidFill>
          <a:ln w="76200">
            <a:solidFill>
              <a:srgbClr val="D1EAF7"/>
            </a:solidFill>
          </a:ln>
        </p:spPr>
        <p:txBody>
          <a:bodyPr anchor="ctr"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How would you identify your population?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431924" y="3804509"/>
            <a:ext cx="6280150" cy="1244600"/>
          </a:xfrm>
          <a:solidFill>
            <a:srgbClr val="E7D9B1"/>
          </a:solidFill>
          <a:ln w="76200">
            <a:solidFill>
              <a:srgbClr val="D1EAF7"/>
            </a:solidFill>
          </a:ln>
        </p:spPr>
        <p:txBody>
          <a:bodyPr anchor="ctr"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How would you create a random sample?</a:t>
            </a:r>
          </a:p>
        </p:txBody>
      </p:sp>
    </p:spTree>
    <p:extLst>
      <p:ext uri="{BB962C8B-B14F-4D97-AF65-F5344CB8AC3E}">
        <p14:creationId xmlns:p14="http://schemas.microsoft.com/office/powerpoint/2010/main" val="10947374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43265E13-8252-4555-9DCB-40D8E26D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653143"/>
            <a:ext cx="6853310" cy="68369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What Would You Answer?</a:t>
            </a:r>
            <a:b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0921" y="209032"/>
            <a:ext cx="8320217" cy="1127803"/>
          </a:xfrm>
          <a:prstGeom prst="rect">
            <a:avLst/>
          </a:prstGeom>
          <a:solidFill>
            <a:srgbClr val="D4E5F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3. What Would You Answer?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1135" y="1688840"/>
            <a:ext cx="7835406" cy="4627983"/>
          </a:xfrm>
          <a:solidFill>
            <a:srgbClr val="E7D9B1"/>
          </a:solidFill>
          <a:ln w="76200">
            <a:solidFill>
              <a:srgbClr val="D4E5F4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Which of the following is most important when conducting survey research?</a:t>
            </a:r>
          </a:p>
          <a:p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Choosing a representative sample.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Choosing a large sample.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Choosing a biased sample.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Choosing a sample that includes every member of      the population.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Choosing a sample whose answers will likely support your hypothesis.</a:t>
            </a:r>
          </a:p>
        </p:txBody>
      </p:sp>
    </p:spTree>
    <p:extLst>
      <p:ext uri="{BB962C8B-B14F-4D97-AF65-F5344CB8AC3E}">
        <p14:creationId xmlns:p14="http://schemas.microsoft.com/office/powerpoint/2010/main" val="20984615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7288A2FE-6121-4FC1-82B7-319B0659F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6676028" cy="48681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What Would You Answer?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0921" y="218363"/>
            <a:ext cx="8320217" cy="1127803"/>
          </a:xfrm>
          <a:prstGeom prst="rect">
            <a:avLst/>
          </a:prstGeom>
          <a:solidFill>
            <a:srgbClr val="D4E5F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4. What Would You Answer?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71804" y="1567543"/>
            <a:ext cx="7844737" cy="4293508"/>
          </a:xfrm>
          <a:solidFill>
            <a:srgbClr val="E7D9B1"/>
          </a:solidFill>
          <a:ln w="76200">
            <a:solidFill>
              <a:srgbClr val="D4E5F4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Dr. Cheema is interested in studying the prevalence of cheating on exams at her local high school. 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Describe one advantage of using each of the following research methods to study this topic: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Case study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Naturalistic observation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Survey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482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solidFill>
            <a:srgbClr val="006F6C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Learning Target 5-1 Review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1854612"/>
            <a:ext cx="8101584" cy="954107"/>
          </a:xfrm>
          <a:prstGeom prst="rect">
            <a:avLst/>
          </a:prstGeom>
          <a:solidFill>
            <a:srgbClr val="D1EDFF"/>
          </a:solidFill>
        </p:spPr>
        <p:txBody>
          <a:bodyPr wrap="square" rtlCol="0" anchor="ctr">
            <a:spAutoFit/>
          </a:bodyPr>
          <a:lstStyle/>
          <a:p>
            <a:pPr marL="342900" lvl="1" indent="0" algn="ctr">
              <a:buNone/>
            </a:pPr>
            <a:r>
              <a:rPr lang="en-US" sz="2800" dirty="0"/>
              <a:t>Describe how theories advance </a:t>
            </a:r>
          </a:p>
          <a:p>
            <a:pPr marL="342900" lvl="1" indent="0" algn="ctr">
              <a:buNone/>
            </a:pPr>
            <a:r>
              <a:rPr lang="en-US" sz="2800" dirty="0"/>
              <a:t>psychological science.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5358" y="3217196"/>
            <a:ext cx="8101584" cy="2677656"/>
          </a:xfrm>
          <a:prstGeom prst="rect">
            <a:avLst/>
          </a:prstGeom>
          <a:solidFill>
            <a:schemeClr val="bg1"/>
          </a:solidFill>
          <a:ln w="76200">
            <a:solidFill>
              <a:srgbClr val="006F6C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i="1" dirty="0"/>
              <a:t>Theories </a:t>
            </a:r>
            <a:r>
              <a:rPr lang="en-US" sz="2400" dirty="0"/>
              <a:t>are explanations that generate </a:t>
            </a:r>
            <a:r>
              <a:rPr lang="en-US" sz="2400" b="1" i="1" dirty="0"/>
              <a:t>hypotheses,  </a:t>
            </a:r>
            <a:r>
              <a:rPr lang="en-US" sz="2400" dirty="0"/>
              <a:t>predictions that can be tested and confirm, reject, 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revise theories.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To enable other researchers to </a:t>
            </a:r>
            <a:r>
              <a:rPr lang="en-US" sz="2400" b="1" i="1" dirty="0"/>
              <a:t>replicate</a:t>
            </a:r>
            <a:r>
              <a:rPr lang="en-US" sz="2400" i="1" dirty="0"/>
              <a:t> </a:t>
            </a:r>
            <a:r>
              <a:rPr lang="en-US" sz="2400" dirty="0"/>
              <a:t>the studies, precise </a:t>
            </a:r>
            <a:r>
              <a:rPr lang="en-US" sz="2400" b="1" i="1" dirty="0"/>
              <a:t>operational definitions </a:t>
            </a:r>
            <a:r>
              <a:rPr lang="en-US" sz="2400" dirty="0"/>
              <a:t>of their procedures are used.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Replication increases confidence in the results.</a:t>
            </a:r>
          </a:p>
        </p:txBody>
      </p:sp>
      <p:pic>
        <p:nvPicPr>
          <p:cNvPr id="7" name="Picture 6" descr="decorative">
            <a:extLst>
              <a:ext uri="{FF2B5EF4-FFF2-40B4-BE49-F238E27FC236}">
                <a16:creationId xmlns:a16="http://schemas.microsoft.com/office/drawing/2014/main" id="{042C4AB2-CBBD-4D66-ABED-AB98102A0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8" y="1910690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895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solidFill>
            <a:srgbClr val="006F6C"/>
          </a:solidFill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Learning Target 5-2 </a:t>
            </a:r>
            <a:r>
              <a:rPr lang="en-US" sz="3600" b="1" dirty="0">
                <a:solidFill>
                  <a:schemeClr val="bg1"/>
                </a:solidFill>
              </a:rPr>
              <a:t>Review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1816437"/>
            <a:ext cx="8101584" cy="1815882"/>
          </a:xfrm>
          <a:prstGeom prst="rect">
            <a:avLst/>
          </a:prstGeom>
          <a:solidFill>
            <a:srgbClr val="D1EDFF"/>
          </a:solidFill>
        </p:spPr>
        <p:txBody>
          <a:bodyPr wrap="square" rtlCol="0" anchor="ctr">
            <a:spAutoFit/>
          </a:bodyPr>
          <a:lstStyle/>
          <a:p>
            <a:pPr marL="342900" lvl="1" indent="0" algn="ctr">
              <a:buNone/>
            </a:pPr>
            <a:r>
              <a:rPr lang="en-US" sz="2800" dirty="0"/>
              <a:t>Explain how psychologists use </a:t>
            </a:r>
          </a:p>
          <a:p>
            <a:pPr marL="342900" lvl="1" indent="0" algn="ctr">
              <a:buNone/>
            </a:pPr>
            <a:r>
              <a:rPr lang="en-US" sz="2800" dirty="0"/>
              <a:t>case studies, naturalistic observations, </a:t>
            </a:r>
          </a:p>
          <a:p>
            <a:pPr marL="342900" lvl="1" indent="0" algn="ctr">
              <a:buNone/>
            </a:pPr>
            <a:r>
              <a:rPr lang="en-US" sz="2800" dirty="0"/>
              <a:t>and surveys to observe and describe behavior, and why random sampling is important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5358" y="3758066"/>
            <a:ext cx="8101584" cy="2677656"/>
          </a:xfrm>
          <a:prstGeom prst="rect">
            <a:avLst/>
          </a:prstGeom>
          <a:solidFill>
            <a:schemeClr val="bg1"/>
          </a:solidFill>
          <a:ln w="76200">
            <a:solidFill>
              <a:srgbClr val="006F6C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Description methods include </a:t>
            </a:r>
            <a:r>
              <a:rPr lang="en-US" sz="2400" b="1" i="1" dirty="0"/>
              <a:t>case studies, naturalistic</a:t>
            </a:r>
          </a:p>
          <a:p>
            <a:r>
              <a:rPr lang="en-US" sz="2400" b="1" i="1" dirty="0"/>
              <a:t>    observations</a:t>
            </a:r>
            <a:r>
              <a:rPr lang="en-US" sz="2400" i="1" dirty="0"/>
              <a:t>, </a:t>
            </a:r>
            <a:r>
              <a:rPr lang="en-US" sz="2400" dirty="0"/>
              <a:t>and </a:t>
            </a:r>
            <a:r>
              <a:rPr lang="en-US" sz="2400" b="1" i="1" dirty="0"/>
              <a:t>surveys</a:t>
            </a:r>
            <a:r>
              <a:rPr lang="en-US" sz="2400" i="1" dirty="0"/>
              <a:t>, </a:t>
            </a:r>
            <a:r>
              <a:rPr lang="en-US" sz="2400" dirty="0"/>
              <a:t>show us what can happen    	and offer ideas for future research.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Generalizing about a </a:t>
            </a:r>
            <a:r>
              <a:rPr lang="en-US" sz="2400" b="1" i="1" dirty="0"/>
              <a:t>population</a:t>
            </a:r>
            <a:r>
              <a:rPr lang="en-US" sz="2400" i="1" dirty="0"/>
              <a:t> </a:t>
            </a:r>
            <a:r>
              <a:rPr lang="en-US" sz="2400" dirty="0"/>
              <a:t>requires a representative sample; in a </a:t>
            </a:r>
            <a:r>
              <a:rPr lang="en-US" sz="2400" b="1" i="1" dirty="0"/>
              <a:t>random sample</a:t>
            </a:r>
            <a:r>
              <a:rPr lang="en-US" sz="2400" i="1" dirty="0"/>
              <a:t>, </a:t>
            </a:r>
            <a:r>
              <a:rPr lang="en-US" sz="2400" dirty="0"/>
              <a:t>every person in the entire population being studied has an equal chance of participating.</a:t>
            </a:r>
          </a:p>
        </p:txBody>
      </p:sp>
      <p:pic>
        <p:nvPicPr>
          <p:cNvPr id="7" name="Picture 6" descr="decorative">
            <a:extLst>
              <a:ext uri="{FF2B5EF4-FFF2-40B4-BE49-F238E27FC236}">
                <a16:creationId xmlns:a16="http://schemas.microsoft.com/office/drawing/2014/main" id="{042C4AB2-CBBD-4D66-ABED-AB98102A0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8" y="1869741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0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115" y="588350"/>
            <a:ext cx="8101584" cy="1325880"/>
          </a:xfrm>
          <a:solidFill>
            <a:srgbClr val="006F6C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does a theory advance science?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42298" y="2366160"/>
            <a:ext cx="2400300" cy="1244600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>
            <a:normAutofit/>
          </a:bodyPr>
          <a:lstStyle/>
          <a:p>
            <a:r>
              <a:rPr lang="en-US" sz="2600" b="1" dirty="0"/>
              <a:t>What is a theory?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942049" y="2110970"/>
            <a:ext cx="4692650" cy="1754980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 fontScale="85000" lnSpcReduction="10000"/>
          </a:bodyPr>
          <a:lstStyle/>
          <a:p>
            <a:r>
              <a:rPr lang="en-US" sz="2800" dirty="0"/>
              <a:t>an explanation using</a:t>
            </a:r>
          </a:p>
          <a:p>
            <a:r>
              <a:rPr lang="en-US" sz="2800" dirty="0"/>
              <a:t>an integrated set of principles</a:t>
            </a:r>
          </a:p>
          <a:p>
            <a:r>
              <a:rPr lang="en-US" sz="2800" dirty="0"/>
              <a:t>that organizes observations and</a:t>
            </a:r>
          </a:p>
          <a:p>
            <a:r>
              <a:rPr lang="en-US" sz="2800" dirty="0"/>
              <a:t>predicts behaviors or events</a:t>
            </a:r>
            <a:endParaRPr lang="en-US" sz="2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533115" y="4114319"/>
            <a:ext cx="8101584" cy="2525316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>
            <a:noAutofit/>
          </a:bodyPr>
          <a:lstStyle/>
          <a:p>
            <a:r>
              <a:rPr lang="en-US" sz="2400" dirty="0"/>
              <a:t>So for instance…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we </a:t>
            </a:r>
            <a:r>
              <a:rPr lang="en-US" sz="2400" b="1" i="1" dirty="0"/>
              <a:t>observe</a:t>
            </a:r>
            <a:r>
              <a:rPr lang="en-US" sz="2400" dirty="0"/>
              <a:t> over and over that a classmate who gets plenty of sleep is usually the one with the right answer…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form a </a:t>
            </a:r>
            <a:r>
              <a:rPr lang="en-US" sz="2400" b="1" dirty="0"/>
              <a:t>principle</a:t>
            </a:r>
            <a:r>
              <a:rPr lang="en-US" sz="2400" dirty="0"/>
              <a:t> that sleep must improve memory.</a:t>
            </a:r>
          </a:p>
        </p:txBody>
      </p:sp>
      <p:pic>
        <p:nvPicPr>
          <p:cNvPr id="6" name="Picture 5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58" y="627948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6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27803"/>
          </a:xfrm>
          <a:blipFill dpi="0" rotWithShape="1">
            <a:blip r:embed="rId2">
              <a:alphaModFix amt="79000"/>
            </a:blip>
            <a:srcRect/>
            <a:tile tx="0" ty="0" sx="20000" sy="14000" flip="none" algn="t"/>
          </a:blipFill>
        </p:spPr>
        <p:txBody>
          <a:bodyPr anchor="ctr"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TRY 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303860"/>
            <a:ext cx="7886700" cy="852489"/>
          </a:xfrm>
          <a:solidFill>
            <a:srgbClr val="D4E5F4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/>
              <a:t>What theories do you have about….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431924" y="2365887"/>
            <a:ext cx="6280150" cy="1244600"/>
          </a:xfrm>
          <a:solidFill>
            <a:srgbClr val="E7D9B1"/>
          </a:solidFill>
          <a:ln w="76200">
            <a:solidFill>
              <a:srgbClr val="D1EAF7"/>
            </a:solidFill>
          </a:ln>
        </p:spPr>
        <p:txBody>
          <a:bodyPr anchor="ctr"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…how exercise relates to stress?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431924" y="3804509"/>
            <a:ext cx="6280150" cy="1244600"/>
          </a:xfrm>
          <a:solidFill>
            <a:srgbClr val="E7D9B1"/>
          </a:solidFill>
          <a:ln w="76200">
            <a:solidFill>
              <a:srgbClr val="D1EAF7"/>
            </a:solidFill>
          </a:ln>
        </p:spPr>
        <p:txBody>
          <a:bodyPr anchor="ctr"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…the way caffeine impacts memory?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431924" y="5243131"/>
            <a:ext cx="6280150" cy="1244600"/>
          </a:xfrm>
          <a:solidFill>
            <a:srgbClr val="E7D9B1"/>
          </a:solidFill>
          <a:ln w="76200">
            <a:solidFill>
              <a:srgbClr val="D1EAF7"/>
            </a:solidFill>
          </a:ln>
        </p:spPr>
        <p:txBody>
          <a:bodyPr anchor="ctr"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…how smiling impacts mood?</a:t>
            </a:r>
          </a:p>
        </p:txBody>
      </p:sp>
    </p:spTree>
    <p:extLst>
      <p:ext uri="{BB962C8B-B14F-4D97-AF65-F5344CB8AC3E}">
        <p14:creationId xmlns:p14="http://schemas.microsoft.com/office/powerpoint/2010/main" val="889497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115" y="588350"/>
            <a:ext cx="8101584" cy="1325880"/>
          </a:xfrm>
          <a:solidFill>
            <a:srgbClr val="006F6C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does a hypothesis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advance science?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42298" y="2325216"/>
            <a:ext cx="2400300" cy="1244600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>
            <a:normAutofit/>
          </a:bodyPr>
          <a:lstStyle/>
          <a:p>
            <a:r>
              <a:rPr lang="en-US" sz="2600" b="1" dirty="0"/>
              <a:t>What is a hypothesis?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942049" y="2070026"/>
            <a:ext cx="4692650" cy="1754980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 anchor="ctr">
            <a:normAutofit/>
          </a:bodyPr>
          <a:lstStyle/>
          <a:p>
            <a:r>
              <a:rPr lang="en-US" sz="2600" dirty="0"/>
              <a:t>a testable prediction,</a:t>
            </a:r>
          </a:p>
          <a:p>
            <a:r>
              <a:rPr lang="en-US" sz="2600" dirty="0"/>
              <a:t>often implied by a theory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533115" y="4114319"/>
            <a:ext cx="8101584" cy="2525316"/>
          </a:xfrm>
          <a:solidFill>
            <a:srgbClr val="E7D9B1"/>
          </a:solidFill>
          <a:ln w="76200">
            <a:solidFill>
              <a:srgbClr val="006F6C"/>
            </a:solidFill>
          </a:ln>
        </p:spPr>
        <p:txBody>
          <a:bodyPr>
            <a:noAutofit/>
          </a:bodyPr>
          <a:lstStyle/>
          <a:p>
            <a:r>
              <a:rPr lang="en-US" sz="2400" dirty="0"/>
              <a:t>So for instance…</a:t>
            </a:r>
          </a:p>
          <a:p>
            <a:r>
              <a:rPr lang="en-US" sz="2400" dirty="0"/>
              <a:t>To test our </a:t>
            </a:r>
            <a:r>
              <a:rPr lang="en-US" sz="2400" b="1" i="1" dirty="0"/>
              <a:t>theory </a:t>
            </a:r>
            <a:r>
              <a:rPr lang="en-US" sz="2400" dirty="0"/>
              <a:t>of sleep’s effects on memory,</a:t>
            </a:r>
          </a:p>
          <a:p>
            <a:r>
              <a:rPr lang="en-US" sz="2400" dirty="0"/>
              <a:t>our </a:t>
            </a:r>
            <a:r>
              <a:rPr lang="en-US" sz="2400" b="1" i="1" dirty="0"/>
              <a:t>hypothesis</a:t>
            </a:r>
            <a:r>
              <a:rPr lang="en-US" sz="2400" dirty="0"/>
              <a:t> might be that </a:t>
            </a:r>
          </a:p>
          <a:p>
            <a:r>
              <a:rPr lang="en-US" sz="2400" i="1" dirty="0"/>
              <a:t>when sleep deprived, people will</a:t>
            </a:r>
          </a:p>
          <a:p>
            <a:r>
              <a:rPr lang="en-US" sz="2400" i="1" dirty="0"/>
              <a:t>remember less from the day before</a:t>
            </a:r>
            <a:r>
              <a:rPr lang="en-US" sz="2400" dirty="0"/>
              <a:t>.</a:t>
            </a:r>
          </a:p>
        </p:txBody>
      </p:sp>
      <p:pic>
        <p:nvPicPr>
          <p:cNvPr id="6" name="Picture 5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58" y="623396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3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358" y="458515"/>
            <a:ext cx="8101584" cy="1325563"/>
          </a:xfrm>
          <a:solidFill>
            <a:srgbClr val="006F6C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What is the difference between a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theory and a hypothesis?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916990"/>
            <a:ext cx="3868340" cy="823912"/>
          </a:xfrm>
          <a:solidFill>
            <a:srgbClr val="E7D9B1"/>
          </a:solidFill>
          <a:ln w="76200"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US" sz="2600" b="0" dirty="0"/>
              <a:t>theory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006725"/>
            <a:ext cx="3868340" cy="3182937"/>
          </a:xfrm>
          <a:solidFill>
            <a:srgbClr val="E7D9B1"/>
          </a:solidFill>
          <a:ln w="7620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using our observations to explain behavior</a:t>
            </a:r>
            <a:endParaRPr lang="en-US" sz="2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16990"/>
            <a:ext cx="3887391" cy="823912"/>
          </a:xfrm>
          <a:solidFill>
            <a:srgbClr val="E7D9B1"/>
          </a:solidFill>
          <a:ln w="7620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 b="0" dirty="0"/>
              <a:t>hypothesis</a:t>
            </a:r>
            <a:endParaRPr lang="en-US" sz="2400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06725"/>
            <a:ext cx="3887391" cy="3182938"/>
          </a:xfrm>
          <a:solidFill>
            <a:srgbClr val="E7D9B1"/>
          </a:solidFill>
          <a:ln w="76200">
            <a:solidFill>
              <a:schemeClr val="accent1"/>
            </a:solidFill>
          </a:ln>
        </p:spPr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predictions about behavior that can be tested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055156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FCB9E5EC-A866-42BC-9B62-9B1F118F1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7805032" cy="88896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1. What Would You Answer?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09127" y="1698172"/>
            <a:ext cx="7807414" cy="4162880"/>
          </a:xfrm>
          <a:solidFill>
            <a:srgbClr val="E7D9B1"/>
          </a:solidFill>
          <a:ln w="76200">
            <a:solidFill>
              <a:srgbClr val="D4E5F4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b="1" dirty="0"/>
              <a:t>A testable prediction that drives research is known as a(n)</a:t>
            </a:r>
          </a:p>
          <a:p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theory.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hypothesis.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operational definition.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guess.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random sample.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0921" y="218363"/>
            <a:ext cx="8320217" cy="1127803"/>
          </a:xfrm>
          <a:prstGeom prst="rect">
            <a:avLst/>
          </a:prstGeom>
          <a:solidFill>
            <a:srgbClr val="D4E5F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1. What Would You Answer?</a:t>
            </a:r>
          </a:p>
        </p:txBody>
      </p:sp>
    </p:spTree>
    <p:extLst>
      <p:ext uri="{BB962C8B-B14F-4D97-AF65-F5344CB8AC3E}">
        <p14:creationId xmlns:p14="http://schemas.microsoft.com/office/powerpoint/2010/main" val="3824656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6666"/>
      </a:dk2>
      <a:lt2>
        <a:srgbClr val="E7E6E6"/>
      </a:lt2>
      <a:accent1>
        <a:srgbClr val="006666"/>
      </a:accent1>
      <a:accent2>
        <a:srgbClr val="C00000"/>
      </a:accent2>
      <a:accent3>
        <a:srgbClr val="A50021"/>
      </a:accent3>
      <a:accent4>
        <a:srgbClr val="660033"/>
      </a:accent4>
      <a:accent5>
        <a:srgbClr val="CCCCFF"/>
      </a:accent5>
      <a:accent6>
        <a:srgbClr val="CC99FF"/>
      </a:accent6>
      <a:hlink>
        <a:srgbClr val="CCCC00"/>
      </a:hlink>
      <a:folHlink>
        <a:srgbClr val="3366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3933</TotalTime>
  <Words>1935</Words>
  <Application>Microsoft Office PowerPoint</Application>
  <PresentationFormat>On-screen Show (4:3)</PresentationFormat>
  <Paragraphs>308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Wingdings</vt:lpstr>
      <vt:lpstr>Office Theme</vt:lpstr>
      <vt:lpstr>Custom Design</vt:lpstr>
      <vt:lpstr>Unit 2 Research Methods: Thinking Critically With Psychological Science</vt:lpstr>
      <vt:lpstr>Module 5 The Scientific Method and Description </vt:lpstr>
      <vt:lpstr>In Module 1 we discussed the three elements  of the scientific attitude.</vt:lpstr>
      <vt:lpstr>The Scientific Method</vt:lpstr>
      <vt:lpstr>How does a theory advance science?</vt:lpstr>
      <vt:lpstr>TRY IT</vt:lpstr>
      <vt:lpstr>How does a hypothesis  advance science?</vt:lpstr>
      <vt:lpstr>What is the difference between a  theory and a hypothesis?</vt:lpstr>
      <vt:lpstr>1. What Would You Answer?</vt:lpstr>
      <vt:lpstr>What comes next?</vt:lpstr>
      <vt:lpstr>Let’s consider this hypothesis: </vt:lpstr>
      <vt:lpstr>What is an operational definition?</vt:lpstr>
      <vt:lpstr>What is an operational definition for  our hypothesis?</vt:lpstr>
      <vt:lpstr>Why is an operational definition important?</vt:lpstr>
      <vt:lpstr>Work with a partner to develop a hypothesis for the theories below.</vt:lpstr>
      <vt:lpstr>Let’s think about operational definitions.</vt:lpstr>
      <vt:lpstr>Let’s think about operational definitions again.</vt:lpstr>
      <vt:lpstr>Let’s think more about operational definitions.</vt:lpstr>
      <vt:lpstr>How can we test hypotheses and  refine theories?</vt:lpstr>
      <vt:lpstr>What are three descriptive methods?</vt:lpstr>
      <vt:lpstr>What is a case study?</vt:lpstr>
      <vt:lpstr>How do psychologists use case  studies to observe and describe behavior?</vt:lpstr>
      <vt:lpstr>What are the strengths and limitations  of the case study method?</vt:lpstr>
      <vt:lpstr>What is naturalistic observation?</vt:lpstr>
      <vt:lpstr>How do psychologists use the  naturalistic observation method to observe and describe behavior?</vt:lpstr>
      <vt:lpstr>How else do psychologists use the  naturalistic observation method to observe and describe behavior?</vt:lpstr>
      <vt:lpstr>How can the  naturalistic observation method describe behavior?</vt:lpstr>
      <vt:lpstr>What are the strengths and limitations  of the naturalistic observation method?</vt:lpstr>
      <vt:lpstr>What is a survey?</vt:lpstr>
      <vt:lpstr>How do psychologists use  the survey method to observe and describe behavior?</vt:lpstr>
      <vt:lpstr>2. What Would You Answer? </vt:lpstr>
      <vt:lpstr>What are the strengths and limitations  of the survey method?</vt:lpstr>
      <vt:lpstr>Which of the two phrases below would you be in favor of supporting?</vt:lpstr>
      <vt:lpstr>Let’s consider the problem of  wording effects in surveys: </vt:lpstr>
      <vt:lpstr>Let’s consider the problem of  sampling bias in surveys: </vt:lpstr>
      <vt:lpstr>Why is the survey location a possible problem?</vt:lpstr>
      <vt:lpstr>Why is the survey population a possible problem?</vt:lpstr>
      <vt:lpstr>What is a representative sample?</vt:lpstr>
      <vt:lpstr>What is a population and a random sample?</vt:lpstr>
      <vt:lpstr>If you wanted to survey high school students about drug use…</vt:lpstr>
      <vt:lpstr>3. What Would You Answer? </vt:lpstr>
      <vt:lpstr>4. What Would You Answer? </vt:lpstr>
      <vt:lpstr>Learning Target 5-1 Review</vt:lpstr>
      <vt:lpstr>Learning Target 5-2 Review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Fenton</dc:creator>
  <cp:keywords/>
  <dc:description/>
  <cp:lastModifiedBy>Sabrina Van Glahn</cp:lastModifiedBy>
  <cp:revision>393</cp:revision>
  <dcterms:created xsi:type="dcterms:W3CDTF">2017-07-06T19:56:42Z</dcterms:created>
  <dcterms:modified xsi:type="dcterms:W3CDTF">2017-10-19T15:50:13Z</dcterms:modified>
  <cp:category/>
</cp:coreProperties>
</file>