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handoutMasterIdLst>
    <p:handoutMasterId r:id="rId38"/>
  </p:handoutMasterIdLst>
  <p:sldIdLst>
    <p:sldId id="256" r:id="rId2"/>
    <p:sldId id="288" r:id="rId3"/>
    <p:sldId id="289" r:id="rId4"/>
    <p:sldId id="257" r:id="rId5"/>
    <p:sldId id="258" r:id="rId6"/>
    <p:sldId id="259" r:id="rId7"/>
    <p:sldId id="272" r:id="rId8"/>
    <p:sldId id="275" r:id="rId9"/>
    <p:sldId id="280" r:id="rId10"/>
    <p:sldId id="295" r:id="rId11"/>
    <p:sldId id="296" r:id="rId12"/>
    <p:sldId id="261" r:id="rId13"/>
    <p:sldId id="260" r:id="rId14"/>
    <p:sldId id="262" r:id="rId15"/>
    <p:sldId id="276" r:id="rId16"/>
    <p:sldId id="297" r:id="rId17"/>
    <p:sldId id="298" r:id="rId18"/>
    <p:sldId id="299" r:id="rId19"/>
    <p:sldId id="300" r:id="rId20"/>
    <p:sldId id="263" r:id="rId21"/>
    <p:sldId id="290" r:id="rId22"/>
    <p:sldId id="291" r:id="rId23"/>
    <p:sldId id="287" r:id="rId24"/>
    <p:sldId id="294" r:id="rId25"/>
    <p:sldId id="293" r:id="rId26"/>
    <p:sldId id="292" r:id="rId27"/>
    <p:sldId id="264" r:id="rId28"/>
    <p:sldId id="277" r:id="rId29"/>
    <p:sldId id="265" r:id="rId30"/>
    <p:sldId id="266" r:id="rId31"/>
    <p:sldId id="286" r:id="rId32"/>
    <p:sldId id="267" r:id="rId33"/>
    <p:sldId id="269" r:id="rId34"/>
    <p:sldId id="279" r:id="rId35"/>
    <p:sldId id="271" r:id="rId36"/>
    <p:sldId id="270" r:id="rId3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47BF3867-911D-42AA-BEE5-EF2E6D55EB3F}" type="datetimeFigureOut">
              <a:rPr lang="en-US" smtClean="0"/>
              <a:t>8/29/2018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55B50DAE-9944-41BB-BAA2-5767DB8A5894}" type="slidenum">
              <a:rPr lang="en-US" smtClean="0"/>
              <a:t>‹#›</a:t>
            </a:fld>
            <a:endParaRPr lang="en-US"/>
          </a:p>
        </p:txBody>
      </p:sp>
    </p:spTree>
    <p:extLst>
      <p:ext uri="{BB962C8B-B14F-4D97-AF65-F5344CB8AC3E}">
        <p14:creationId xmlns:p14="http://schemas.microsoft.com/office/powerpoint/2010/main" val="33866156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1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982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802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15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9157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698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876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88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67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29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68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3939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18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9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928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0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0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8/29/2018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9237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frankl@mcps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mmonblackcollegeapp.com/" TargetMode="External"/><Relationship Id="rId2" Type="http://schemas.openxmlformats.org/officeDocument/2006/relationships/hyperlink" Target="http://www.commonapp.or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ollegecountsalabama.com/" TargetMode="External"/><Relationship Id="rId2" Type="http://schemas.openxmlformats.org/officeDocument/2006/relationships/hyperlink" Target="http://www.jlbedsolescholars.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omeworkalabama.org/" TargetMode="External"/><Relationship Id="rId7" Type="http://schemas.openxmlformats.org/officeDocument/2006/relationships/hyperlink" Target="http://www.varsitytutors.com/" TargetMode="External"/><Relationship Id="rId2" Type="http://schemas.openxmlformats.org/officeDocument/2006/relationships/hyperlink" Target="http://www.prepfactory.com/" TargetMode="External"/><Relationship Id="rId1" Type="http://schemas.openxmlformats.org/officeDocument/2006/relationships/slideLayout" Target="../slideLayouts/slideLayout2.xml"/><Relationship Id="rId6" Type="http://schemas.openxmlformats.org/officeDocument/2006/relationships/hyperlink" Target="http://www.march2success.com/" TargetMode="External"/><Relationship Id="rId5" Type="http://schemas.openxmlformats.org/officeDocument/2006/relationships/hyperlink" Target="http://www.number2.com/" TargetMode="External"/><Relationship Id="rId4" Type="http://schemas.openxmlformats.org/officeDocument/2006/relationships/hyperlink" Target="http://www.actstudent.org/"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lfrankl@mcps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l.kude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sz="4400" dirty="0" smtClean="0"/>
              <a:t>Senior Information Meeting</a:t>
            </a:r>
            <a:r>
              <a:rPr lang="en-US" dirty="0" smtClean="0"/>
              <a:t/>
            </a:r>
            <a:br>
              <a:rPr lang="en-US" dirty="0" smtClean="0"/>
            </a:br>
            <a:r>
              <a:rPr lang="en-US" dirty="0" smtClean="0"/>
              <a:t> </a:t>
            </a:r>
            <a:r>
              <a:rPr lang="en-US" sz="4000" dirty="0" smtClean="0"/>
              <a:t>Class of 2019</a:t>
            </a:r>
            <a:endParaRPr lang="en-US" sz="4000" dirty="0"/>
          </a:p>
        </p:txBody>
      </p:sp>
      <p:sp>
        <p:nvSpPr>
          <p:cNvPr id="11" name="Subtitle 10"/>
          <p:cNvSpPr>
            <a:spLocks noGrp="1"/>
          </p:cNvSpPr>
          <p:nvPr>
            <p:ph type="subTitle" idx="1"/>
          </p:nvPr>
        </p:nvSpPr>
        <p:spPr/>
        <p:txBody>
          <a:bodyPr>
            <a:normAutofit lnSpcReduction="10000"/>
          </a:bodyPr>
          <a:lstStyle/>
          <a:p>
            <a:r>
              <a:rPr lang="en-US" dirty="0" smtClean="0"/>
              <a:t>Mrs. Leslie Franklin, Senior Counselor</a:t>
            </a:r>
          </a:p>
          <a:p>
            <a:r>
              <a:rPr lang="en-US" dirty="0" smtClean="0"/>
              <a:t>Contact: 251-221-3084; </a:t>
            </a:r>
            <a:r>
              <a:rPr lang="en-US" dirty="0" smtClean="0">
                <a:solidFill>
                  <a:srgbClr val="FF0000"/>
                </a:solidFill>
                <a:hlinkClick r:id="rId2"/>
              </a:rPr>
              <a:t>lfrankl@mcpss.com</a:t>
            </a:r>
            <a:endParaRPr lang="en-US" dirty="0" smtClean="0">
              <a:solidFill>
                <a:srgbClr val="FF0000"/>
              </a:solidFill>
            </a:endParaRPr>
          </a:p>
          <a:p>
            <a:r>
              <a:rPr lang="en-US" dirty="0" smtClean="0"/>
              <a:t>Mrs. Rhonda Massengale, Senior Sponsor</a:t>
            </a:r>
            <a:endParaRPr lang="en-US" dirty="0"/>
          </a:p>
        </p:txBody>
      </p:sp>
    </p:spTree>
    <p:extLst>
      <p:ext uri="{BB962C8B-B14F-4D97-AF65-F5344CB8AC3E}">
        <p14:creationId xmlns:p14="http://schemas.microsoft.com/office/powerpoint/2010/main" val="2443230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Work Keys</a:t>
            </a:r>
            <a:endParaRPr lang="en-US" dirty="0"/>
          </a:p>
        </p:txBody>
      </p:sp>
      <p:sp>
        <p:nvSpPr>
          <p:cNvPr id="3" name="Content Placeholder 2"/>
          <p:cNvSpPr>
            <a:spLocks noGrp="1"/>
          </p:cNvSpPr>
          <p:nvPr>
            <p:ph idx="1"/>
          </p:nvPr>
        </p:nvSpPr>
        <p:spPr/>
        <p:txBody>
          <a:bodyPr>
            <a:normAutofit/>
          </a:bodyPr>
          <a:lstStyle/>
          <a:p>
            <a:r>
              <a:rPr lang="en-US" dirty="0" smtClean="0"/>
              <a:t>Testing window October 1-December 15</a:t>
            </a:r>
          </a:p>
          <a:p>
            <a:r>
              <a:rPr lang="en-US" dirty="0" smtClean="0"/>
              <a:t>All seniors are required to take Work Keys</a:t>
            </a:r>
          </a:p>
          <a:p>
            <a:r>
              <a:rPr lang="en-US" dirty="0" smtClean="0"/>
              <a:t>3 part test: Applied Math, Work Place Documents, Graphic Literacy</a:t>
            </a:r>
          </a:p>
          <a:p>
            <a:r>
              <a:rPr lang="en-US" dirty="0"/>
              <a:t>The assessments measure foundational skills required for success in the workplace, and help measure the workplace skills that can affect job performance. </a:t>
            </a:r>
          </a:p>
        </p:txBody>
      </p:sp>
    </p:spTree>
    <p:extLst>
      <p:ext uri="{BB962C8B-B14F-4D97-AF65-F5344CB8AC3E}">
        <p14:creationId xmlns:p14="http://schemas.microsoft.com/office/powerpoint/2010/main" val="1798920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387736" y="612845"/>
            <a:ext cx="9047182" cy="3970318"/>
          </a:xfrm>
          <a:prstGeom prst="rect">
            <a:avLst/>
          </a:prstGeom>
        </p:spPr>
        <p:txBody>
          <a:bodyPr wrap="square">
            <a:spAutoFit/>
          </a:bodyPr>
          <a:lstStyle/>
          <a:p>
            <a:r>
              <a:rPr lang="en-US" dirty="0" err="1" smtClean="0"/>
              <a:t>WorkKeys</a:t>
            </a:r>
            <a:r>
              <a:rPr lang="en-US" dirty="0" smtClean="0"/>
              <a:t> </a:t>
            </a:r>
            <a:r>
              <a:rPr lang="en-US" dirty="0"/>
              <a:t>assessments are:</a:t>
            </a:r>
          </a:p>
          <a:p>
            <a:endParaRPr lang="en-US" dirty="0" smtClean="0"/>
          </a:p>
          <a:p>
            <a:r>
              <a:rPr lang="en-US" dirty="0" smtClean="0"/>
              <a:t>Relevant—</a:t>
            </a:r>
            <a:r>
              <a:rPr lang="en-US" dirty="0" err="1" smtClean="0"/>
              <a:t>WorkKeys</a:t>
            </a:r>
            <a:r>
              <a:rPr lang="en-US" dirty="0"/>
              <a:t>® assessments are developed to solve actual workplace problems. Unlike other assessments, they don’t simply give an indication of reading and writing competency. Instead, they measure a range of hard and soft skills relevant to any occupation, at any level, and across industries.</a:t>
            </a:r>
          </a:p>
          <a:p>
            <a:endParaRPr lang="en-US" dirty="0" smtClean="0"/>
          </a:p>
          <a:p>
            <a:r>
              <a:rPr lang="en-US" dirty="0" smtClean="0"/>
              <a:t>Recognized—Successful </a:t>
            </a:r>
            <a:r>
              <a:rPr lang="en-US" dirty="0"/>
              <a:t>completion of </a:t>
            </a:r>
            <a:r>
              <a:rPr lang="en-US" dirty="0" err="1"/>
              <a:t>WorkKeys</a:t>
            </a:r>
            <a:r>
              <a:rPr lang="en-US" dirty="0"/>
              <a:t> core assessments can lead to earning an ACT </a:t>
            </a:r>
            <a:r>
              <a:rPr lang="en-US" dirty="0" err="1"/>
              <a:t>WorkKeys</a:t>
            </a:r>
            <a:r>
              <a:rPr lang="en-US" dirty="0"/>
              <a:t>® National Career Readiness Certificate™ (ACT </a:t>
            </a:r>
            <a:r>
              <a:rPr lang="en-US" dirty="0" err="1"/>
              <a:t>WorkKeys</a:t>
            </a:r>
            <a:r>
              <a:rPr lang="en-US" dirty="0"/>
              <a:t> NCRC®)—a credential that verifies the skills found to be most essential across industries and occupations. Tens of thousands of employers recognize the value of the NCRC, and many recommend the credential to candidates.</a:t>
            </a:r>
          </a:p>
          <a:p>
            <a:r>
              <a:rPr lang="en-US" dirty="0"/>
              <a:t>Each assessment offers varying levels of difficulty. The levels build on each other, incorporating the skills assessed at the previous levels. For example, at Level 5, individuals need the skills from Levels 3, 4, and 5. The complexity increases as the quantity and/or density of the information increases.</a:t>
            </a:r>
          </a:p>
        </p:txBody>
      </p:sp>
    </p:spTree>
    <p:extLst>
      <p:ext uri="{BB962C8B-B14F-4D97-AF65-F5344CB8AC3E}">
        <p14:creationId xmlns:p14="http://schemas.microsoft.com/office/powerpoint/2010/main" val="312208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on track for graduation?</a:t>
            </a:r>
            <a:endParaRPr lang="en-US" dirty="0"/>
          </a:p>
        </p:txBody>
      </p:sp>
      <p:sp>
        <p:nvSpPr>
          <p:cNvPr id="3" name="Content Placeholder 2"/>
          <p:cNvSpPr>
            <a:spLocks noGrp="1"/>
          </p:cNvSpPr>
          <p:nvPr>
            <p:ph idx="1"/>
          </p:nvPr>
        </p:nvSpPr>
        <p:spPr/>
        <p:txBody>
          <a:bodyPr>
            <a:normAutofit/>
          </a:bodyPr>
          <a:lstStyle/>
          <a:p>
            <a:r>
              <a:rPr lang="en-US" sz="3200" dirty="0" smtClean="0"/>
              <a:t>Please check your transcript carefully! Make sure you will meet the minimum graduation requirements by the end of the school year. Your transcript should be available to view on </a:t>
            </a:r>
            <a:r>
              <a:rPr lang="en-US" sz="3200" dirty="0" err="1" smtClean="0"/>
              <a:t>INow</a:t>
            </a:r>
            <a:r>
              <a:rPr lang="en-US" sz="3200" dirty="0" smtClean="0"/>
              <a:t>. </a:t>
            </a:r>
            <a:endParaRPr lang="en-US" sz="3200" dirty="0"/>
          </a:p>
        </p:txBody>
      </p:sp>
    </p:spTree>
    <p:extLst>
      <p:ext uri="{BB962C8B-B14F-4D97-AF65-F5344CB8AC3E}">
        <p14:creationId xmlns:p14="http://schemas.microsoft.com/office/powerpoint/2010/main" val="356473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Regalia	</a:t>
            </a:r>
            <a:endParaRPr lang="en-US" dirty="0"/>
          </a:p>
        </p:txBody>
      </p:sp>
      <p:sp>
        <p:nvSpPr>
          <p:cNvPr id="3" name="Content Placeholder 2"/>
          <p:cNvSpPr>
            <a:spLocks noGrp="1"/>
          </p:cNvSpPr>
          <p:nvPr>
            <p:ph idx="1"/>
          </p:nvPr>
        </p:nvSpPr>
        <p:spPr>
          <a:xfrm>
            <a:off x="1295401" y="2285999"/>
            <a:ext cx="9601196" cy="3802829"/>
          </a:xfrm>
        </p:spPr>
        <p:txBody>
          <a:bodyPr>
            <a:normAutofit/>
          </a:bodyPr>
          <a:lstStyle/>
          <a:p>
            <a:r>
              <a:rPr lang="en-US" sz="2800" dirty="0" smtClean="0"/>
              <a:t>Students who sit on stage:</a:t>
            </a:r>
            <a:r>
              <a:rPr lang="en-US" sz="2800" u="sng" dirty="0" smtClean="0"/>
              <a:t> 3.75 </a:t>
            </a:r>
            <a:r>
              <a:rPr lang="en-US" sz="2800" dirty="0" smtClean="0"/>
              <a:t>cumulative weighted GPA by the end of 1</a:t>
            </a:r>
            <a:r>
              <a:rPr lang="en-US" sz="2800" baseline="30000" dirty="0" smtClean="0"/>
              <a:t>st</a:t>
            </a:r>
            <a:r>
              <a:rPr lang="en-US" sz="2800" dirty="0" smtClean="0"/>
              <a:t> semester of the senior year. (7 semesters total)</a:t>
            </a:r>
          </a:p>
          <a:p>
            <a:r>
              <a:rPr lang="en-US" sz="2800" dirty="0" smtClean="0"/>
              <a:t>International Baccalaureate students: </a:t>
            </a:r>
            <a:r>
              <a:rPr lang="en-US" sz="2800" dirty="0" smtClean="0">
                <a:solidFill>
                  <a:srgbClr val="0070C0"/>
                </a:solidFill>
              </a:rPr>
              <a:t>IB Stole with Emblem</a:t>
            </a:r>
          </a:p>
          <a:p>
            <a:r>
              <a:rPr lang="en-US" sz="2800" dirty="0" smtClean="0"/>
              <a:t>National Honor Society: </a:t>
            </a:r>
            <a:r>
              <a:rPr lang="en-US" sz="2800" dirty="0" smtClean="0">
                <a:solidFill>
                  <a:srgbClr val="7030A0"/>
                </a:solidFill>
              </a:rPr>
              <a:t>Gold and White Tassel</a:t>
            </a:r>
          </a:p>
          <a:p>
            <a:r>
              <a:rPr lang="en-US" sz="2800" dirty="0" smtClean="0"/>
              <a:t>EPIC Majors: </a:t>
            </a:r>
            <a:r>
              <a:rPr lang="en-US" sz="2800" dirty="0" smtClean="0">
                <a:solidFill>
                  <a:srgbClr val="00B050"/>
                </a:solidFill>
              </a:rPr>
              <a:t>Black and White Cord</a:t>
            </a:r>
          </a:p>
          <a:p>
            <a:r>
              <a:rPr lang="en-US" sz="2800" dirty="0" smtClean="0"/>
              <a:t>Valedictorian and Salutatorian: </a:t>
            </a:r>
            <a:r>
              <a:rPr lang="en-US" sz="2800" dirty="0" smtClean="0">
                <a:solidFill>
                  <a:srgbClr val="FF0000"/>
                </a:solidFill>
              </a:rPr>
              <a:t>Black and Gold Stole</a:t>
            </a:r>
          </a:p>
          <a:p>
            <a:pPr lvl="1"/>
            <a:endParaRPr lang="en-US" dirty="0"/>
          </a:p>
        </p:txBody>
      </p:sp>
    </p:spTree>
    <p:extLst>
      <p:ext uri="{BB962C8B-B14F-4D97-AF65-F5344CB8AC3E}">
        <p14:creationId xmlns:p14="http://schemas.microsoft.com/office/powerpoint/2010/main" val="3238871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8922" y="809625"/>
            <a:ext cx="8596668" cy="1004047"/>
          </a:xfrm>
        </p:spPr>
        <p:txBody>
          <a:bodyPr>
            <a:normAutofit fontScale="90000"/>
          </a:bodyPr>
          <a:lstStyle/>
          <a:p>
            <a:r>
              <a:rPr lang="en-US" dirty="0" smtClean="0"/>
              <a:t>When do I start applying for college? </a:t>
            </a:r>
            <a:br>
              <a:rPr lang="en-US" dirty="0" smtClean="0"/>
            </a:br>
            <a:r>
              <a:rPr lang="en-US" dirty="0" smtClean="0"/>
              <a:t>You Can Start NOW!	</a:t>
            </a:r>
            <a:endParaRPr lang="en-US" dirty="0"/>
          </a:p>
        </p:txBody>
      </p:sp>
      <p:sp>
        <p:nvSpPr>
          <p:cNvPr id="3" name="Content Placeholder 2"/>
          <p:cNvSpPr>
            <a:spLocks noGrp="1"/>
          </p:cNvSpPr>
          <p:nvPr>
            <p:ph idx="1"/>
          </p:nvPr>
        </p:nvSpPr>
        <p:spPr>
          <a:xfrm>
            <a:off x="677334" y="2355925"/>
            <a:ext cx="8596668" cy="4077148"/>
          </a:xfrm>
        </p:spPr>
        <p:txBody>
          <a:bodyPr>
            <a:normAutofit fontScale="92500"/>
          </a:bodyPr>
          <a:lstStyle/>
          <a:p>
            <a:r>
              <a:rPr lang="en-US" sz="3200" dirty="0" smtClean="0"/>
              <a:t>1</a:t>
            </a:r>
            <a:r>
              <a:rPr lang="en-US" sz="3200" baseline="30000" dirty="0" smtClean="0"/>
              <a:t>st</a:t>
            </a:r>
            <a:r>
              <a:rPr lang="en-US" sz="3200" dirty="0"/>
              <a:t> </a:t>
            </a:r>
            <a:r>
              <a:rPr lang="en-US" sz="3200" dirty="0" smtClean="0"/>
              <a:t>check the admissions requirements for the schools you are interested in.</a:t>
            </a:r>
          </a:p>
          <a:p>
            <a:r>
              <a:rPr lang="en-US" sz="3200" dirty="0" smtClean="0"/>
              <a:t>Narrow your choices down to between 5 and 8 schools</a:t>
            </a:r>
          </a:p>
          <a:p>
            <a:pPr lvl="1"/>
            <a:r>
              <a:rPr lang="en-US" sz="3200" dirty="0"/>
              <a:t>Do you have the minimum GPA and ACT score?</a:t>
            </a:r>
          </a:p>
          <a:p>
            <a:pPr lvl="1"/>
            <a:r>
              <a:rPr lang="en-US" sz="3200" dirty="0"/>
              <a:t>Have you taken the courses needed to get into the college of your choice?</a:t>
            </a:r>
          </a:p>
          <a:p>
            <a:pPr lvl="1"/>
            <a:r>
              <a:rPr lang="en-US" sz="3200" dirty="0"/>
              <a:t>Do you have the ability to pay the application fee?</a:t>
            </a:r>
          </a:p>
          <a:p>
            <a:pPr lvl="2"/>
            <a:endParaRPr lang="en-US" dirty="0"/>
          </a:p>
          <a:p>
            <a:pPr lvl="1"/>
            <a:endParaRPr lang="en-US" dirty="0" smtClean="0"/>
          </a:p>
          <a:p>
            <a:pPr lvl="1"/>
            <a:endParaRPr lang="en-US" dirty="0"/>
          </a:p>
        </p:txBody>
      </p:sp>
    </p:spTree>
    <p:extLst>
      <p:ext uri="{BB962C8B-B14F-4D97-AF65-F5344CB8AC3E}">
        <p14:creationId xmlns:p14="http://schemas.microsoft.com/office/powerpoint/2010/main" val="2168174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Apply, Apply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2</a:t>
            </a:r>
            <a:r>
              <a:rPr lang="en-US" sz="2800" baseline="30000" dirty="0" smtClean="0"/>
              <a:t>nd</a:t>
            </a:r>
            <a:r>
              <a:rPr lang="en-US" sz="2800" dirty="0" smtClean="0"/>
              <a:t> </a:t>
            </a:r>
            <a:r>
              <a:rPr lang="en-US" sz="2800" dirty="0"/>
              <a:t>if you meet the requirements, just get started!</a:t>
            </a:r>
          </a:p>
          <a:p>
            <a:r>
              <a:rPr lang="en-US" dirty="0"/>
              <a:t>Step 1: Fill out the online application </a:t>
            </a:r>
          </a:p>
          <a:p>
            <a:r>
              <a:rPr lang="en-US" dirty="0"/>
              <a:t>Step 2: Pay the application fee or see me for an application fee waiver (explained in the next slide)</a:t>
            </a:r>
          </a:p>
          <a:p>
            <a:r>
              <a:rPr lang="en-US" dirty="0"/>
              <a:t>Step 3: Fill out the transcript request link that you were given in the senior meeting</a:t>
            </a:r>
          </a:p>
          <a:p>
            <a:r>
              <a:rPr lang="en-US" dirty="0"/>
              <a:t>Step 4: Wait on a decision from the college!</a:t>
            </a:r>
          </a:p>
          <a:p>
            <a:endParaRPr lang="en-US" dirty="0"/>
          </a:p>
        </p:txBody>
      </p:sp>
    </p:spTree>
    <p:extLst>
      <p:ext uri="{BB962C8B-B14F-4D97-AF65-F5344CB8AC3E}">
        <p14:creationId xmlns:p14="http://schemas.microsoft.com/office/powerpoint/2010/main" val="1740774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Waivers</a:t>
            </a:r>
          </a:p>
        </p:txBody>
      </p:sp>
      <p:sp>
        <p:nvSpPr>
          <p:cNvPr id="3" name="Content Placeholder 2"/>
          <p:cNvSpPr>
            <a:spLocks noGrp="1"/>
          </p:cNvSpPr>
          <p:nvPr>
            <p:ph idx="1"/>
          </p:nvPr>
        </p:nvSpPr>
        <p:spPr/>
        <p:txBody>
          <a:bodyPr>
            <a:normAutofit fontScale="92500" lnSpcReduction="20000"/>
          </a:bodyPr>
          <a:lstStyle/>
          <a:p>
            <a:r>
              <a:rPr lang="en-US" dirty="0"/>
              <a:t>Some of you will qualify for ACT/SAT fee waivers as well as college application fee waivers</a:t>
            </a:r>
          </a:p>
          <a:p>
            <a:pPr lvl="1"/>
            <a:r>
              <a:rPr lang="en-US" sz="2800" dirty="0"/>
              <a:t>Your parent must sign a paper that verifies that you qualify for a fee waiver (low-income). This paper is available in guidance.</a:t>
            </a:r>
          </a:p>
          <a:p>
            <a:pPr lvl="1"/>
            <a:r>
              <a:rPr lang="en-US" sz="2800" dirty="0"/>
              <a:t>Bring me the signed form and I will give you the fee waiver you need</a:t>
            </a:r>
          </a:p>
          <a:p>
            <a:pPr lvl="1"/>
            <a:r>
              <a:rPr lang="en-US" sz="2800" dirty="0"/>
              <a:t>You are allowed two ACT fee waivers, two SAT fee waivers, and four college application fee waivers</a:t>
            </a:r>
          </a:p>
          <a:p>
            <a:endParaRPr lang="en-US" dirty="0"/>
          </a:p>
        </p:txBody>
      </p:sp>
    </p:spTree>
    <p:extLst>
      <p:ext uri="{BB962C8B-B14F-4D97-AF65-F5344CB8AC3E}">
        <p14:creationId xmlns:p14="http://schemas.microsoft.com/office/powerpoint/2010/main" val="420911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involved applications…….</a:t>
            </a:r>
          </a:p>
        </p:txBody>
      </p:sp>
      <p:sp>
        <p:nvSpPr>
          <p:cNvPr id="3" name="Content Placeholder 2"/>
          <p:cNvSpPr>
            <a:spLocks noGrp="1"/>
          </p:cNvSpPr>
          <p:nvPr>
            <p:ph idx="1"/>
          </p:nvPr>
        </p:nvSpPr>
        <p:spPr/>
        <p:txBody>
          <a:bodyPr>
            <a:normAutofit lnSpcReduction="10000"/>
          </a:bodyPr>
          <a:lstStyle/>
          <a:p>
            <a:r>
              <a:rPr lang="en-US" dirty="0"/>
              <a:t>Some college applications require teacher recommendations and counselor recommendations. Please follow these guidelines:</a:t>
            </a:r>
          </a:p>
          <a:p>
            <a:pPr lvl="1"/>
            <a:r>
              <a:rPr lang="en-US" dirty="0"/>
              <a:t>Use the Letter of Recommendation request form that can be found in guidance. This request form lets the teacher/counselor know what the letter of recommendation is for and when it is due.</a:t>
            </a:r>
          </a:p>
          <a:p>
            <a:pPr lvl="1"/>
            <a:r>
              <a:rPr lang="en-US" dirty="0"/>
              <a:t>Provide the recommender(s) with a resume</a:t>
            </a:r>
          </a:p>
          <a:p>
            <a:pPr lvl="1"/>
            <a:r>
              <a:rPr lang="en-US" dirty="0"/>
              <a:t>Give AT LEAST 2 WEEKS NOTICE. Do not ever wait until the day before it is due to ask for a letter of recommendation</a:t>
            </a:r>
          </a:p>
          <a:p>
            <a:pPr lvl="1"/>
            <a:r>
              <a:rPr lang="en-US" dirty="0"/>
              <a:t>Follow up with your teachers/counselor to make sure we don’t forget!</a:t>
            </a:r>
          </a:p>
          <a:p>
            <a:endParaRPr lang="en-US" dirty="0"/>
          </a:p>
        </p:txBody>
      </p:sp>
    </p:spTree>
    <p:extLst>
      <p:ext uri="{BB962C8B-B14F-4D97-AF65-F5344CB8AC3E}">
        <p14:creationId xmlns:p14="http://schemas.microsoft.com/office/powerpoint/2010/main" val="359905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App	 and Common Black App</a:t>
            </a:r>
            <a:endParaRPr lang="en-US" dirty="0"/>
          </a:p>
        </p:txBody>
      </p:sp>
      <p:sp>
        <p:nvSpPr>
          <p:cNvPr id="3" name="Content Placeholder 2"/>
          <p:cNvSpPr>
            <a:spLocks noGrp="1"/>
          </p:cNvSpPr>
          <p:nvPr>
            <p:ph sz="half" idx="1"/>
          </p:nvPr>
        </p:nvSpPr>
        <p:spPr/>
        <p:txBody>
          <a:bodyPr/>
          <a:lstStyle/>
          <a:p>
            <a:r>
              <a:rPr lang="en-US" dirty="0" smtClean="0"/>
              <a:t>Common App</a:t>
            </a:r>
          </a:p>
          <a:p>
            <a:r>
              <a:rPr lang="en-US" dirty="0" smtClean="0"/>
              <a:t>Over 800 Colleges with One Application</a:t>
            </a:r>
          </a:p>
          <a:p>
            <a:r>
              <a:rPr lang="en-US" dirty="0" smtClean="0">
                <a:hlinkClick r:id="rId2"/>
              </a:rPr>
              <a:t>www.commonapp.org</a:t>
            </a:r>
            <a:endParaRPr lang="en-US" dirty="0" smtClean="0"/>
          </a:p>
          <a:p>
            <a:r>
              <a:rPr lang="en-US" dirty="0" smtClean="0"/>
              <a:t>Still have to pay separate application fees</a:t>
            </a:r>
          </a:p>
          <a:p>
            <a:r>
              <a:rPr lang="en-US" dirty="0" smtClean="0"/>
              <a:t>Some additions are required</a:t>
            </a:r>
            <a:endParaRPr lang="en-US" dirty="0"/>
          </a:p>
        </p:txBody>
      </p:sp>
      <p:sp>
        <p:nvSpPr>
          <p:cNvPr id="4" name="Content Placeholder 3"/>
          <p:cNvSpPr>
            <a:spLocks noGrp="1"/>
          </p:cNvSpPr>
          <p:nvPr>
            <p:ph sz="half" idx="2"/>
          </p:nvPr>
        </p:nvSpPr>
        <p:spPr/>
        <p:txBody>
          <a:bodyPr/>
          <a:lstStyle/>
          <a:p>
            <a:r>
              <a:rPr lang="en-US" dirty="0" smtClean="0"/>
              <a:t>Common Black App</a:t>
            </a:r>
          </a:p>
          <a:p>
            <a:r>
              <a:rPr lang="en-US" dirty="0" smtClean="0">
                <a:hlinkClick r:id="rId3"/>
              </a:rPr>
              <a:t>www.commonblackcollegeapp.com</a:t>
            </a:r>
            <a:endParaRPr lang="en-US" dirty="0" smtClean="0"/>
          </a:p>
          <a:p>
            <a:r>
              <a:rPr lang="en-US" dirty="0" smtClean="0"/>
              <a:t>Over 50 HBCUs in one application</a:t>
            </a:r>
          </a:p>
          <a:p>
            <a:r>
              <a:rPr lang="en-US" dirty="0" smtClean="0"/>
              <a:t>Fee Waiver code: mcps2018</a:t>
            </a:r>
            <a:endParaRPr lang="en-US" dirty="0"/>
          </a:p>
        </p:txBody>
      </p:sp>
    </p:spTree>
    <p:extLst>
      <p:ext uri="{BB962C8B-B14F-4D97-AF65-F5344CB8AC3E}">
        <p14:creationId xmlns:p14="http://schemas.microsoft.com/office/powerpoint/2010/main" val="23071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95402" y="982133"/>
            <a:ext cx="9601196" cy="900456"/>
          </a:xfrm>
        </p:spPr>
        <p:txBody>
          <a:bodyPr/>
          <a:lstStyle/>
          <a:p>
            <a:r>
              <a:rPr lang="en-US" dirty="0"/>
              <a:t>Organization is Key</a:t>
            </a:r>
          </a:p>
        </p:txBody>
      </p:sp>
      <p:sp>
        <p:nvSpPr>
          <p:cNvPr id="6" name="Content Placeholder 5"/>
          <p:cNvSpPr>
            <a:spLocks noGrp="1"/>
          </p:cNvSpPr>
          <p:nvPr>
            <p:ph idx="1"/>
          </p:nvPr>
        </p:nvSpPr>
        <p:spPr>
          <a:xfrm>
            <a:off x="1295401" y="2506532"/>
            <a:ext cx="9601195" cy="3593054"/>
          </a:xfrm>
        </p:spPr>
        <p:txBody>
          <a:bodyPr>
            <a:normAutofit fontScale="77500" lnSpcReduction="20000"/>
          </a:bodyPr>
          <a:lstStyle/>
          <a:p>
            <a:r>
              <a:rPr lang="en-US" dirty="0"/>
              <a:t>Begin a file box or organize a binder –this will save your life and sanity!</a:t>
            </a:r>
          </a:p>
          <a:p>
            <a:r>
              <a:rPr lang="en-US" dirty="0"/>
              <a:t>Keep lists or copies of your college and scholarship applications</a:t>
            </a:r>
          </a:p>
          <a:p>
            <a:r>
              <a:rPr lang="en-US" b="1" i="1" u="sng" dirty="0"/>
              <a:t>Keep a list of  all usernames and passwords </a:t>
            </a:r>
          </a:p>
          <a:p>
            <a:r>
              <a:rPr lang="en-US" dirty="0"/>
              <a:t>Include a copy of your resume so you can easily reference it while filling out applications</a:t>
            </a:r>
          </a:p>
          <a:p>
            <a:r>
              <a:rPr lang="en-US" u="sng" dirty="0"/>
              <a:t>Keep copies of all acceptance letters and scholarship awards</a:t>
            </a:r>
          </a:p>
          <a:p>
            <a:r>
              <a:rPr lang="en-US" dirty="0"/>
              <a:t>Keep a yearly calendar in your binder: </a:t>
            </a:r>
          </a:p>
          <a:p>
            <a:pPr lvl="1"/>
            <a:r>
              <a:rPr lang="en-US" dirty="0"/>
              <a:t>Include ACT/SAT test dates</a:t>
            </a:r>
          </a:p>
          <a:p>
            <a:pPr lvl="1"/>
            <a:r>
              <a:rPr lang="en-US" dirty="0"/>
              <a:t>Admissions deadlines</a:t>
            </a:r>
          </a:p>
          <a:p>
            <a:pPr lvl="1"/>
            <a:r>
              <a:rPr lang="en-US" dirty="0"/>
              <a:t>Scholarship deadlines</a:t>
            </a:r>
          </a:p>
          <a:p>
            <a:pPr lvl="1"/>
            <a:r>
              <a:rPr lang="en-US" dirty="0"/>
              <a:t>Senior events</a:t>
            </a:r>
          </a:p>
          <a:p>
            <a:endParaRPr lang="en-US" dirty="0"/>
          </a:p>
        </p:txBody>
      </p:sp>
    </p:spTree>
    <p:extLst>
      <p:ext uri="{BB962C8B-B14F-4D97-AF65-F5344CB8AC3E}">
        <p14:creationId xmlns:p14="http://schemas.microsoft.com/office/powerpoint/2010/main" val="428350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Communicate and Find Information</a:t>
            </a:r>
            <a:endParaRPr lang="en-US" dirty="0"/>
          </a:p>
        </p:txBody>
      </p:sp>
      <p:sp>
        <p:nvSpPr>
          <p:cNvPr id="3" name="Content Placeholder 2"/>
          <p:cNvSpPr>
            <a:spLocks noGrp="1"/>
          </p:cNvSpPr>
          <p:nvPr>
            <p:ph idx="1"/>
          </p:nvPr>
        </p:nvSpPr>
        <p:spPr/>
        <p:txBody>
          <a:bodyPr/>
          <a:lstStyle/>
          <a:p>
            <a:r>
              <a:rPr lang="en-US" dirty="0" smtClean="0"/>
              <a:t>Remind Account</a:t>
            </a:r>
          </a:p>
          <a:p>
            <a:r>
              <a:rPr lang="en-US" dirty="0" smtClean="0"/>
              <a:t>Announcements </a:t>
            </a:r>
          </a:p>
          <a:p>
            <a:r>
              <a:rPr lang="en-US" dirty="0" smtClean="0"/>
              <a:t>Tonight’s presentation and all mentioned items can be found at:</a:t>
            </a:r>
          </a:p>
          <a:p>
            <a:pPr lvl="1"/>
            <a:r>
              <a:rPr lang="en-US" dirty="0" smtClean="0"/>
              <a:t>www.wpdavidson.org (Click on Guidance)</a:t>
            </a:r>
          </a:p>
          <a:p>
            <a:pPr lvl="1"/>
            <a:endParaRPr lang="en-US" dirty="0"/>
          </a:p>
          <a:p>
            <a:pPr lvl="1"/>
            <a:endParaRPr lang="en-US" dirty="0"/>
          </a:p>
        </p:txBody>
      </p:sp>
    </p:spTree>
    <p:extLst>
      <p:ext uri="{BB962C8B-B14F-4D97-AF65-F5344CB8AC3E}">
        <p14:creationId xmlns:p14="http://schemas.microsoft.com/office/powerpoint/2010/main" val="905663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My Senior Year Grades Count?</a:t>
            </a:r>
            <a:endParaRPr lang="en-US" dirty="0"/>
          </a:p>
        </p:txBody>
      </p:sp>
      <p:sp>
        <p:nvSpPr>
          <p:cNvPr id="3" name="Content Placeholder 2"/>
          <p:cNvSpPr>
            <a:spLocks noGrp="1"/>
          </p:cNvSpPr>
          <p:nvPr>
            <p:ph idx="1"/>
          </p:nvPr>
        </p:nvSpPr>
        <p:spPr>
          <a:xfrm>
            <a:off x="1295401" y="2285999"/>
            <a:ext cx="9601196" cy="3759799"/>
          </a:xfrm>
        </p:spPr>
        <p:txBody>
          <a:bodyPr>
            <a:normAutofit fontScale="92500" lnSpcReduction="10000"/>
          </a:bodyPr>
          <a:lstStyle/>
          <a:p>
            <a:r>
              <a:rPr lang="en-US" sz="6000" dirty="0" smtClean="0"/>
              <a:t>YES!</a:t>
            </a:r>
          </a:p>
          <a:p>
            <a:r>
              <a:rPr lang="en-US" sz="2800" dirty="0" smtClean="0"/>
              <a:t>Although I submit your 6</a:t>
            </a:r>
            <a:r>
              <a:rPr lang="en-US" sz="2800" baseline="30000" dirty="0" smtClean="0"/>
              <a:t>th</a:t>
            </a:r>
            <a:r>
              <a:rPr lang="en-US" sz="2800" dirty="0" smtClean="0"/>
              <a:t> semester transcript initially, some schools require a mid-year transcript and all schools require a final transcript.  Your admission status can change if your grades tank! I have seen it happen!</a:t>
            </a:r>
          </a:p>
          <a:p>
            <a:r>
              <a:rPr lang="en-US" sz="2800" dirty="0" smtClean="0"/>
              <a:t>Many schools also require a copy of your senior schedule to make sure you are enrolled in the correct classes to meet admissions requirements. </a:t>
            </a:r>
            <a:endParaRPr lang="en-US" sz="2800" dirty="0"/>
          </a:p>
        </p:txBody>
      </p:sp>
    </p:spTree>
    <p:extLst>
      <p:ext uri="{BB962C8B-B14F-4D97-AF65-F5344CB8AC3E}">
        <p14:creationId xmlns:p14="http://schemas.microsoft.com/office/powerpoint/2010/main" val="2305845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a:t>
            </a:r>
            <a:endParaRPr lang="en-US" dirty="0"/>
          </a:p>
        </p:txBody>
      </p:sp>
      <p:sp>
        <p:nvSpPr>
          <p:cNvPr id="3" name="Content Placeholder 2"/>
          <p:cNvSpPr>
            <a:spLocks noGrp="1"/>
          </p:cNvSpPr>
          <p:nvPr>
            <p:ph idx="1"/>
          </p:nvPr>
        </p:nvSpPr>
        <p:spPr/>
        <p:txBody>
          <a:bodyPr/>
          <a:lstStyle/>
          <a:p>
            <a:r>
              <a:rPr lang="en-US" dirty="0" smtClean="0"/>
              <a:t>It’s time to take it easy because I’m a senior! I need an easy schedule so I’m not so stressed.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549" y="3138600"/>
            <a:ext cx="3780755" cy="2737267"/>
          </a:xfrm>
          <a:prstGeom prst="rect">
            <a:avLst/>
          </a:prstGeom>
        </p:spPr>
      </p:pic>
    </p:spTree>
    <p:extLst>
      <p:ext uri="{BB962C8B-B14F-4D97-AF65-F5344CB8AC3E}">
        <p14:creationId xmlns:p14="http://schemas.microsoft.com/office/powerpoint/2010/main" val="3752393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a:t>
            </a:r>
            <a:endParaRPr lang="en-US" dirty="0"/>
          </a:p>
        </p:txBody>
      </p:sp>
      <p:sp>
        <p:nvSpPr>
          <p:cNvPr id="3" name="Content Placeholder 2"/>
          <p:cNvSpPr>
            <a:spLocks noGrp="1"/>
          </p:cNvSpPr>
          <p:nvPr>
            <p:ph idx="1"/>
          </p:nvPr>
        </p:nvSpPr>
        <p:spPr/>
        <p:txBody>
          <a:bodyPr/>
          <a:lstStyle/>
          <a:p>
            <a:r>
              <a:rPr lang="en-US" dirty="0" smtClean="0"/>
              <a:t>Junior year helps prepare for college acceptance. Senior year prepares for college level work! </a:t>
            </a:r>
          </a:p>
          <a:p>
            <a:r>
              <a:rPr lang="en-US" dirty="0" smtClean="0"/>
              <a:t>Choices made during 12</a:t>
            </a:r>
            <a:r>
              <a:rPr lang="en-US" baseline="30000" dirty="0" smtClean="0"/>
              <a:t>th</a:t>
            </a:r>
            <a:r>
              <a:rPr lang="en-US" dirty="0" smtClean="0"/>
              <a:t> grade set the tone for college. Don’t set yourself up to have to pay for remedial courses!</a:t>
            </a:r>
            <a:endParaRPr lang="en-US" dirty="0"/>
          </a:p>
        </p:txBody>
      </p:sp>
    </p:spTree>
    <p:extLst>
      <p:ext uri="{BB962C8B-B14F-4D97-AF65-F5344CB8AC3E}">
        <p14:creationId xmlns:p14="http://schemas.microsoft.com/office/powerpoint/2010/main" val="862346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613" y="739628"/>
            <a:ext cx="7172325" cy="5540621"/>
          </a:xfrm>
          <a:prstGeom prst="rect">
            <a:avLst/>
          </a:prstGeom>
        </p:spPr>
      </p:pic>
    </p:spTree>
    <p:extLst>
      <p:ext uri="{BB962C8B-B14F-4D97-AF65-F5344CB8AC3E}">
        <p14:creationId xmlns:p14="http://schemas.microsoft.com/office/powerpoint/2010/main" val="1971774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37" y="41298"/>
            <a:ext cx="10203510" cy="6816702"/>
          </a:xfrm>
          <a:prstGeom prst="rect">
            <a:avLst/>
          </a:prstGeom>
        </p:spPr>
      </p:pic>
    </p:spTree>
    <p:extLst>
      <p:ext uri="{BB962C8B-B14F-4D97-AF65-F5344CB8AC3E}">
        <p14:creationId xmlns:p14="http://schemas.microsoft.com/office/powerpoint/2010/main" val="225106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High School Options</a:t>
            </a:r>
            <a:endParaRPr lang="en-US" dirty="0"/>
          </a:p>
        </p:txBody>
      </p:sp>
      <p:sp>
        <p:nvSpPr>
          <p:cNvPr id="3" name="Content Placeholder 2"/>
          <p:cNvSpPr>
            <a:spLocks noGrp="1"/>
          </p:cNvSpPr>
          <p:nvPr>
            <p:ph idx="1"/>
          </p:nvPr>
        </p:nvSpPr>
        <p:spPr/>
        <p:txBody>
          <a:bodyPr/>
          <a:lstStyle/>
          <a:p>
            <a:r>
              <a:rPr lang="en-US" dirty="0" smtClean="0"/>
              <a:t>Technical or Trade School</a:t>
            </a:r>
          </a:p>
          <a:p>
            <a:r>
              <a:rPr lang="en-US" dirty="0" smtClean="0"/>
              <a:t>Military Service, ROTC, Military Academies</a:t>
            </a:r>
          </a:p>
          <a:p>
            <a:r>
              <a:rPr lang="en-US" dirty="0" smtClean="0"/>
              <a:t>Community Colleges </a:t>
            </a:r>
          </a:p>
          <a:p>
            <a:r>
              <a:rPr lang="en-US" dirty="0" smtClean="0"/>
              <a:t>Colleges and Universities</a:t>
            </a:r>
          </a:p>
          <a:p>
            <a:r>
              <a:rPr lang="en-US" dirty="0" smtClean="0"/>
              <a:t>Apprenticeships and employment opportunities</a:t>
            </a:r>
            <a:endParaRPr lang="en-US" dirty="0"/>
          </a:p>
        </p:txBody>
      </p:sp>
    </p:spTree>
    <p:extLst>
      <p:ext uri="{BB962C8B-B14F-4D97-AF65-F5344CB8AC3E}">
        <p14:creationId xmlns:p14="http://schemas.microsoft.com/office/powerpoint/2010/main" val="3699320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going rate?</a:t>
            </a:r>
            <a:endParaRPr lang="en-US" dirty="0"/>
          </a:p>
        </p:txBody>
      </p:sp>
      <p:sp>
        <p:nvSpPr>
          <p:cNvPr id="3" name="Content Placeholder 2"/>
          <p:cNvSpPr>
            <a:spLocks noGrp="1"/>
          </p:cNvSpPr>
          <p:nvPr>
            <p:ph idx="1"/>
          </p:nvPr>
        </p:nvSpPr>
        <p:spPr/>
        <p:txBody>
          <a:bodyPr/>
          <a:lstStyle/>
          <a:p>
            <a:r>
              <a:rPr lang="en-US" dirty="0" smtClean="0"/>
              <a:t>$12,000           2 years at a local community college—all credits are transferrable to in-state colleges</a:t>
            </a:r>
          </a:p>
          <a:p>
            <a:r>
              <a:rPr lang="en-US" dirty="0" smtClean="0"/>
              <a:t>$22,000           2 years at a four-year public university living at home</a:t>
            </a:r>
          </a:p>
          <a:p>
            <a:r>
              <a:rPr lang="en-US" dirty="0" smtClean="0"/>
              <a:t>$40,000-$44,000           2 years at a four-year, in state, public university living on campus</a:t>
            </a:r>
          </a:p>
          <a:p>
            <a:r>
              <a:rPr lang="en-US" dirty="0" smtClean="0"/>
              <a:t>Pell Grant--$5,600 per year</a:t>
            </a:r>
            <a:endParaRPr lang="en-US" dirty="0"/>
          </a:p>
        </p:txBody>
      </p:sp>
      <p:sp>
        <p:nvSpPr>
          <p:cNvPr id="4" name="Right Arrow 3"/>
          <p:cNvSpPr/>
          <p:nvPr/>
        </p:nvSpPr>
        <p:spPr>
          <a:xfrm>
            <a:off x="3667125" y="4037541"/>
            <a:ext cx="685800" cy="357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643188" y="3530599"/>
            <a:ext cx="685800" cy="357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667001" y="2601910"/>
            <a:ext cx="685800" cy="357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069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apply for scholarships?</a:t>
            </a:r>
            <a:endParaRPr lang="en-US" dirty="0"/>
          </a:p>
        </p:txBody>
      </p:sp>
      <p:sp>
        <p:nvSpPr>
          <p:cNvPr id="3" name="Content Placeholder 2"/>
          <p:cNvSpPr>
            <a:spLocks noGrp="1"/>
          </p:cNvSpPr>
          <p:nvPr>
            <p:ph idx="1"/>
          </p:nvPr>
        </p:nvSpPr>
        <p:spPr>
          <a:xfrm>
            <a:off x="677334" y="2441986"/>
            <a:ext cx="8596668" cy="3603812"/>
          </a:xfrm>
        </p:spPr>
        <p:txBody>
          <a:bodyPr>
            <a:normAutofit lnSpcReduction="10000"/>
          </a:bodyPr>
          <a:lstStyle/>
          <a:p>
            <a:r>
              <a:rPr lang="en-US" sz="2800" dirty="0" smtClean="0"/>
              <a:t>Colleges and Universities offer a variety of scholarships</a:t>
            </a:r>
          </a:p>
          <a:p>
            <a:pPr lvl="1"/>
            <a:r>
              <a:rPr lang="en-US" sz="2800" dirty="0"/>
              <a:t>Merit based scholarships---based on GPA and ACT/SAT</a:t>
            </a:r>
          </a:p>
          <a:p>
            <a:pPr lvl="1"/>
            <a:r>
              <a:rPr lang="en-US" sz="2800" dirty="0"/>
              <a:t>Departmental scholarships---based on major</a:t>
            </a:r>
          </a:p>
          <a:p>
            <a:pPr lvl="1"/>
            <a:r>
              <a:rPr lang="en-US" sz="2800" dirty="0"/>
              <a:t>Privately funded scholarships---endowed scholarships</a:t>
            </a:r>
          </a:p>
          <a:p>
            <a:pPr lvl="1"/>
            <a:r>
              <a:rPr lang="en-US" sz="2800" dirty="0"/>
              <a:t>Need-based grants---for elite schools who do not offer merit based scholarships</a:t>
            </a:r>
          </a:p>
          <a:p>
            <a:endParaRPr lang="en-US" dirty="0" smtClean="0"/>
          </a:p>
          <a:p>
            <a:pPr lvl="1"/>
            <a:endParaRPr lang="en-US" dirty="0" smtClean="0"/>
          </a:p>
          <a:p>
            <a:pPr lvl="1"/>
            <a:endParaRPr lang="en-US" dirty="0"/>
          </a:p>
          <a:p>
            <a:pPr marL="457200" lvl="1" indent="0">
              <a:buNone/>
            </a:pPr>
            <a:endParaRPr lang="en-US" dirty="0" smtClean="0"/>
          </a:p>
          <a:p>
            <a:pPr lvl="1"/>
            <a:endParaRPr lang="en-US" dirty="0"/>
          </a:p>
          <a:p>
            <a:pPr marL="457200" lvl="1" indent="0">
              <a:buNone/>
            </a:pPr>
            <a:endParaRPr lang="en-US" dirty="0"/>
          </a:p>
        </p:txBody>
      </p:sp>
    </p:spTree>
    <p:extLst>
      <p:ext uri="{BB962C8B-B14F-4D97-AF65-F5344CB8AC3E}">
        <p14:creationId xmlns:p14="http://schemas.microsoft.com/office/powerpoint/2010/main" val="2447768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 Scholarships</a:t>
            </a:r>
            <a:endParaRPr lang="en-US" dirty="0"/>
          </a:p>
        </p:txBody>
      </p:sp>
      <p:sp>
        <p:nvSpPr>
          <p:cNvPr id="3" name="Content Placeholder 2"/>
          <p:cNvSpPr>
            <a:spLocks noGrp="1"/>
          </p:cNvSpPr>
          <p:nvPr>
            <p:ph idx="1"/>
          </p:nvPr>
        </p:nvSpPr>
        <p:spPr/>
        <p:txBody>
          <a:bodyPr/>
          <a:lstStyle/>
          <a:p>
            <a:pPr lvl="1"/>
            <a:r>
              <a:rPr lang="en-US" dirty="0" smtClean="0"/>
              <a:t>Remind </a:t>
            </a:r>
            <a:r>
              <a:rPr lang="en-US" dirty="0"/>
              <a:t>App</a:t>
            </a:r>
          </a:p>
          <a:p>
            <a:pPr lvl="1"/>
            <a:r>
              <a:rPr lang="en-US" dirty="0"/>
              <a:t>Google—DO YOUR OWN </a:t>
            </a:r>
            <a:r>
              <a:rPr lang="en-US" dirty="0" smtClean="0"/>
              <a:t>SEARCH</a:t>
            </a:r>
          </a:p>
          <a:p>
            <a:pPr lvl="1"/>
            <a:r>
              <a:rPr lang="en-US" dirty="0" err="1" smtClean="0"/>
              <a:t>Bedsole</a:t>
            </a:r>
            <a:r>
              <a:rPr lang="en-US" dirty="0" smtClean="0"/>
              <a:t> Foundation  </a:t>
            </a:r>
            <a:r>
              <a:rPr lang="en-US" dirty="0" smtClean="0">
                <a:hlinkClick r:id="rId2"/>
              </a:rPr>
              <a:t>www.jlbedsolescholars.org</a:t>
            </a:r>
            <a:endParaRPr lang="en-US" dirty="0" smtClean="0"/>
          </a:p>
          <a:p>
            <a:pPr lvl="1"/>
            <a:r>
              <a:rPr lang="en-US" dirty="0" smtClean="0"/>
              <a:t>College Counts   </a:t>
            </a:r>
            <a:r>
              <a:rPr lang="en-US" dirty="0" smtClean="0">
                <a:hlinkClick r:id="rId3"/>
              </a:rPr>
              <a:t>http://collegecountsalabama.com</a:t>
            </a:r>
            <a:endParaRPr lang="en-US" dirty="0" smtClean="0"/>
          </a:p>
          <a:p>
            <a:pPr lvl="1"/>
            <a:r>
              <a:rPr lang="en-US" dirty="0" smtClean="0"/>
              <a:t>Scholarships.com</a:t>
            </a:r>
            <a:endParaRPr lang="en-US" dirty="0"/>
          </a:p>
          <a:p>
            <a:pPr lvl="1"/>
            <a:r>
              <a:rPr lang="en-US" dirty="0" smtClean="0"/>
              <a:t>Fastweb.com</a:t>
            </a:r>
          </a:p>
          <a:p>
            <a:pPr lvl="1"/>
            <a:r>
              <a:rPr lang="en-US" dirty="0" smtClean="0"/>
              <a:t>www.Salliemae.com/scholarshipsearch	</a:t>
            </a:r>
          </a:p>
          <a:p>
            <a:pPr lvl="1"/>
            <a:endParaRPr lang="en-US" dirty="0"/>
          </a:p>
          <a:p>
            <a:endParaRPr lang="en-US" dirty="0"/>
          </a:p>
        </p:txBody>
      </p:sp>
    </p:spTree>
    <p:extLst>
      <p:ext uri="{BB962C8B-B14F-4D97-AF65-F5344CB8AC3E}">
        <p14:creationId xmlns:p14="http://schemas.microsoft.com/office/powerpoint/2010/main" val="1457978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67046113"/>
              </p:ext>
            </p:extLst>
          </p:nvPr>
        </p:nvGraphicFramePr>
        <p:xfrm>
          <a:off x="4002089" y="719138"/>
          <a:ext cx="4170362" cy="5397591"/>
        </p:xfrm>
        <a:graphic>
          <a:graphicData uri="http://schemas.openxmlformats.org/presentationml/2006/ole">
            <mc:AlternateContent xmlns:mc="http://schemas.openxmlformats.org/markup-compatibility/2006">
              <mc:Choice xmlns:v="urn:schemas-microsoft-com:vml" Requires="v">
                <p:oleObj spid="_x0000_s6155" name="Acrobat Document" r:id="rId3" imgW="5829298" imgH="7543706" progId="Acrobat.Document.2015">
                  <p:embed/>
                </p:oleObj>
              </mc:Choice>
              <mc:Fallback>
                <p:oleObj name="Acrobat Document" r:id="rId3" imgW="5829298" imgH="7543706" progId="Acrobat.Document.2015">
                  <p:embed/>
                  <p:pic>
                    <p:nvPicPr>
                      <p:cNvPr id="0" name=""/>
                      <p:cNvPicPr/>
                      <p:nvPr/>
                    </p:nvPicPr>
                    <p:blipFill>
                      <a:blip r:embed="rId4"/>
                      <a:stretch>
                        <a:fillRect/>
                      </a:stretch>
                    </p:blipFill>
                    <p:spPr>
                      <a:xfrm>
                        <a:off x="4002089" y="719138"/>
                        <a:ext cx="4170362" cy="5397591"/>
                      </a:xfrm>
                      <a:prstGeom prst="rect">
                        <a:avLst/>
                      </a:prstGeom>
                    </p:spPr>
                  </p:pic>
                </p:oleObj>
              </mc:Fallback>
            </mc:AlternateContent>
          </a:graphicData>
        </a:graphic>
      </p:graphicFrame>
    </p:spTree>
    <p:extLst>
      <p:ext uri="{BB962C8B-B14F-4D97-AF65-F5344CB8AC3E}">
        <p14:creationId xmlns:p14="http://schemas.microsoft.com/office/powerpoint/2010/main" val="257037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Goals for this evening:</a:t>
            </a:r>
            <a:endParaRPr lang="en-US" dirty="0"/>
          </a:p>
        </p:txBody>
      </p:sp>
      <p:sp>
        <p:nvSpPr>
          <p:cNvPr id="3" name="Content Placeholder 2"/>
          <p:cNvSpPr>
            <a:spLocks noGrp="1"/>
          </p:cNvSpPr>
          <p:nvPr>
            <p:ph idx="1"/>
          </p:nvPr>
        </p:nvSpPr>
        <p:spPr/>
        <p:txBody>
          <a:bodyPr/>
          <a:lstStyle/>
          <a:p>
            <a:r>
              <a:rPr lang="en-US" dirty="0" smtClean="0"/>
              <a:t>To help 12</a:t>
            </a:r>
            <a:r>
              <a:rPr lang="en-US" baseline="30000" dirty="0" smtClean="0"/>
              <a:t>th</a:t>
            </a:r>
            <a:r>
              <a:rPr lang="en-US" dirty="0" smtClean="0"/>
              <a:t> grade students and parents</a:t>
            </a:r>
          </a:p>
          <a:p>
            <a:pPr lvl="1"/>
            <a:r>
              <a:rPr lang="en-US" dirty="0" smtClean="0"/>
              <a:t>Understand the college application process</a:t>
            </a:r>
          </a:p>
          <a:p>
            <a:pPr lvl="1"/>
            <a:r>
              <a:rPr lang="en-US" dirty="0" smtClean="0"/>
              <a:t>Understand MCPSS and State of Alabama graduation requirements</a:t>
            </a:r>
          </a:p>
          <a:p>
            <a:pPr lvl="1"/>
            <a:endParaRPr lang="en-US" dirty="0"/>
          </a:p>
        </p:txBody>
      </p:sp>
    </p:spTree>
    <p:extLst>
      <p:ext uri="{BB962C8B-B14F-4D97-AF65-F5344CB8AC3E}">
        <p14:creationId xmlns:p14="http://schemas.microsoft.com/office/powerpoint/2010/main" val="140385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too late to take the ACT?</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Absolutely not!</a:t>
            </a:r>
          </a:p>
          <a:p>
            <a:pPr lvl="1"/>
            <a:r>
              <a:rPr lang="en-US" sz="4000" dirty="0" smtClean="0"/>
              <a:t>October 27</a:t>
            </a:r>
          </a:p>
          <a:p>
            <a:pPr lvl="1"/>
            <a:r>
              <a:rPr lang="en-US" sz="4000" dirty="0" smtClean="0"/>
              <a:t>December 8</a:t>
            </a:r>
          </a:p>
          <a:p>
            <a:pPr lvl="1"/>
            <a:r>
              <a:rPr lang="en-US" sz="4000" dirty="0" smtClean="0"/>
              <a:t>February </a:t>
            </a:r>
            <a:r>
              <a:rPr lang="en-US" sz="4000" dirty="0"/>
              <a:t>9</a:t>
            </a:r>
          </a:p>
          <a:p>
            <a:pPr lvl="1"/>
            <a:r>
              <a:rPr lang="en-US" sz="4000" dirty="0" smtClean="0"/>
              <a:t>www.actstudent.org</a:t>
            </a:r>
            <a:endParaRPr lang="en-US" sz="4000" dirty="0"/>
          </a:p>
        </p:txBody>
      </p:sp>
    </p:spTree>
    <p:extLst>
      <p:ext uri="{BB962C8B-B14F-4D97-AF65-F5344CB8AC3E}">
        <p14:creationId xmlns:p14="http://schemas.microsoft.com/office/powerpoint/2010/main" val="1089441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ACT/SAT Prep</a:t>
            </a:r>
            <a:endParaRPr lang="en-US" dirty="0"/>
          </a:p>
        </p:txBody>
      </p:sp>
      <p:sp>
        <p:nvSpPr>
          <p:cNvPr id="9" name="Content Placeholder 8"/>
          <p:cNvSpPr>
            <a:spLocks noGrp="1"/>
          </p:cNvSpPr>
          <p:nvPr>
            <p:ph idx="1"/>
          </p:nvPr>
        </p:nvSpPr>
        <p:spPr/>
        <p:txBody>
          <a:bodyPr>
            <a:normAutofit/>
          </a:bodyPr>
          <a:lstStyle/>
          <a:p>
            <a:r>
              <a:rPr lang="en-US" dirty="0" smtClean="0">
                <a:hlinkClick r:id="rId2"/>
              </a:rPr>
              <a:t>www.prepfactory.com</a:t>
            </a:r>
            <a:r>
              <a:rPr lang="en-US" dirty="0" smtClean="0"/>
              <a:t>					www.achievealabama.org</a:t>
            </a:r>
          </a:p>
          <a:p>
            <a:r>
              <a:rPr lang="en-US" dirty="0" smtClean="0">
                <a:hlinkClick r:id="rId3"/>
              </a:rPr>
              <a:t>www.homeworkalabama.org</a:t>
            </a:r>
            <a:r>
              <a:rPr lang="en-US" dirty="0" smtClean="0"/>
              <a:t>			www.westinstructionalservices.net</a:t>
            </a:r>
          </a:p>
          <a:p>
            <a:r>
              <a:rPr lang="en-US" dirty="0" smtClean="0">
                <a:hlinkClick r:id="rId4"/>
              </a:rPr>
              <a:t>www.actstudent.org</a:t>
            </a:r>
            <a:r>
              <a:rPr lang="en-US" dirty="0" smtClean="0"/>
              <a:t>					www.salliemae.com/scholarshipsearch</a:t>
            </a:r>
          </a:p>
          <a:p>
            <a:r>
              <a:rPr lang="en-US" dirty="0" smtClean="0">
                <a:hlinkClick r:id="rId5"/>
              </a:rPr>
              <a:t>www.number2.com</a:t>
            </a:r>
            <a:r>
              <a:rPr lang="en-US" dirty="0" smtClean="0"/>
              <a:t>					www.khanacademy.com</a:t>
            </a:r>
          </a:p>
          <a:p>
            <a:r>
              <a:rPr lang="en-US" dirty="0" smtClean="0">
                <a:hlinkClick r:id="rId6"/>
              </a:rPr>
              <a:t>www.march2success.com</a:t>
            </a:r>
            <a:r>
              <a:rPr lang="en-US" dirty="0" smtClean="0"/>
              <a:t>			The Official ACT Prep Guide                                                       </a:t>
            </a:r>
          </a:p>
          <a:p>
            <a:r>
              <a:rPr lang="en-US" dirty="0" smtClean="0">
                <a:hlinkClick r:id="rId7"/>
              </a:rPr>
              <a:t>www.varsitytutors.com</a:t>
            </a:r>
            <a:r>
              <a:rPr lang="en-US" dirty="0" smtClean="0"/>
              <a:t>	</a:t>
            </a:r>
            <a:endParaRPr lang="en-US" dirty="0"/>
          </a:p>
        </p:txBody>
      </p:sp>
    </p:spTree>
    <p:extLst>
      <p:ext uri="{BB962C8B-B14F-4D97-AF65-F5344CB8AC3E}">
        <p14:creationId xmlns:p14="http://schemas.microsoft.com/office/powerpoint/2010/main" val="3835709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43637"/>
          </a:xfrm>
        </p:spPr>
        <p:txBody>
          <a:bodyPr>
            <a:normAutofit fontScale="90000"/>
          </a:bodyPr>
          <a:lstStyle/>
          <a:p>
            <a:r>
              <a:rPr lang="en-US" dirty="0" smtClean="0"/>
              <a:t>Financial Aid</a:t>
            </a:r>
            <a:endParaRPr lang="en-US" dirty="0"/>
          </a:p>
        </p:txBody>
      </p:sp>
      <p:sp>
        <p:nvSpPr>
          <p:cNvPr id="3" name="Content Placeholder 2"/>
          <p:cNvSpPr>
            <a:spLocks noGrp="1"/>
          </p:cNvSpPr>
          <p:nvPr>
            <p:ph idx="1"/>
          </p:nvPr>
        </p:nvSpPr>
        <p:spPr>
          <a:xfrm>
            <a:off x="1295402" y="2034862"/>
            <a:ext cx="9601196" cy="4108361"/>
          </a:xfrm>
        </p:spPr>
        <p:txBody>
          <a:bodyPr>
            <a:normAutofit fontScale="92500" lnSpcReduction="20000"/>
          </a:bodyPr>
          <a:lstStyle/>
          <a:p>
            <a:r>
              <a:rPr lang="en-US" sz="2800" dirty="0" smtClean="0"/>
              <a:t>The road to financial aid begins OCTOBER 1</a:t>
            </a:r>
            <a:r>
              <a:rPr lang="en-US" sz="2800" baseline="30000" dirty="0" smtClean="0"/>
              <a:t>st</a:t>
            </a:r>
            <a:r>
              <a:rPr lang="en-US" sz="2800" dirty="0" smtClean="0"/>
              <a:t>! </a:t>
            </a:r>
          </a:p>
          <a:p>
            <a:pPr lvl="1"/>
            <a:r>
              <a:rPr lang="en-US" sz="2800" dirty="0" smtClean="0">
                <a:hlinkClick r:id="rId2"/>
              </a:rPr>
              <a:t>WWW.FAFSA.ED.GOV</a:t>
            </a:r>
            <a:endParaRPr lang="en-US" sz="2800" dirty="0" smtClean="0"/>
          </a:p>
          <a:p>
            <a:pPr lvl="1"/>
            <a:r>
              <a:rPr lang="en-US" sz="2800" dirty="0" smtClean="0"/>
              <a:t>Earlier information enables a more informed college choice.</a:t>
            </a:r>
          </a:p>
          <a:p>
            <a:pPr lvl="1"/>
            <a:r>
              <a:rPr lang="en-US" sz="2800" dirty="0" smtClean="0"/>
              <a:t>Simpler application, which reduces the need to estimate income and taxes paid.</a:t>
            </a:r>
          </a:p>
          <a:p>
            <a:pPr lvl="1"/>
            <a:r>
              <a:rPr lang="en-US" sz="2800" dirty="0" smtClean="0"/>
              <a:t>More aid may be available for students who file early, which facilitates greater access to higher education</a:t>
            </a:r>
          </a:p>
          <a:p>
            <a:pPr lvl="1"/>
            <a:r>
              <a:rPr lang="en-US" sz="2800" dirty="0" smtClean="0"/>
              <a:t>Allows more families to complete the FAFSA and receive financial aid.</a:t>
            </a:r>
          </a:p>
          <a:p>
            <a:pPr marL="457200" lvl="1" indent="0">
              <a:buNone/>
            </a:pPr>
            <a:endParaRPr lang="en-US" sz="2800" dirty="0"/>
          </a:p>
        </p:txBody>
      </p:sp>
    </p:spTree>
    <p:extLst>
      <p:ext uri="{BB962C8B-B14F-4D97-AF65-F5344CB8AC3E}">
        <p14:creationId xmlns:p14="http://schemas.microsoft.com/office/powerpoint/2010/main" val="3181428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Responsibilities	</a:t>
            </a:r>
            <a:endParaRPr lang="en-US" dirty="0"/>
          </a:p>
        </p:txBody>
      </p:sp>
      <p:sp>
        <p:nvSpPr>
          <p:cNvPr id="3" name="Content Placeholder 2"/>
          <p:cNvSpPr>
            <a:spLocks noGrp="1"/>
          </p:cNvSpPr>
          <p:nvPr>
            <p:ph idx="1"/>
          </p:nvPr>
        </p:nvSpPr>
        <p:spPr>
          <a:xfrm>
            <a:off x="677334" y="2495774"/>
            <a:ext cx="8369847" cy="3700630"/>
          </a:xfrm>
        </p:spPr>
        <p:txBody>
          <a:bodyPr>
            <a:normAutofit/>
          </a:bodyPr>
          <a:lstStyle/>
          <a:p>
            <a:r>
              <a:rPr lang="en-US" dirty="0" smtClean="0"/>
              <a:t>Watch your deadlines!!!</a:t>
            </a:r>
          </a:p>
          <a:p>
            <a:r>
              <a:rPr lang="en-US" dirty="0" smtClean="0"/>
              <a:t>Give your teachers and Ms. Franklin at least two weeks notice when requesting a letter of recommendation</a:t>
            </a:r>
          </a:p>
          <a:p>
            <a:r>
              <a:rPr lang="en-US" dirty="0" smtClean="0"/>
              <a:t>I MUST HAVE A RESUME IN ORDER TO WRITE A GOOD LETTER OF RECOMMENDATION</a:t>
            </a:r>
          </a:p>
          <a:p>
            <a:r>
              <a:rPr lang="en-US" dirty="0" smtClean="0"/>
              <a:t>Request you transcripts in a timely manner</a:t>
            </a:r>
          </a:p>
        </p:txBody>
      </p:sp>
    </p:spTree>
    <p:extLst>
      <p:ext uri="{BB962C8B-B14F-4D97-AF65-F5344CB8AC3E}">
        <p14:creationId xmlns:p14="http://schemas.microsoft.com/office/powerpoint/2010/main" val="232680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Parent Brag Sheets </a:t>
            </a:r>
            <a:r>
              <a:rPr lang="en-US" dirty="0" smtClean="0"/>
              <a:t>–these help guide me through writing a more personalized letter of recommendation</a:t>
            </a:r>
          </a:p>
          <a:p>
            <a:r>
              <a:rPr lang="en-US" dirty="0" smtClean="0"/>
              <a:t>Keep </a:t>
            </a:r>
            <a:r>
              <a:rPr lang="en-US" dirty="0"/>
              <a:t>up with your grades in INOW.  Do not wait until the end of the semester to ask for your username and password</a:t>
            </a:r>
          </a:p>
          <a:p>
            <a:r>
              <a:rPr lang="en-US" dirty="0"/>
              <a:t>Notify Ms. Franklin of your admission decisions</a:t>
            </a:r>
          </a:p>
          <a:p>
            <a:r>
              <a:rPr lang="en-US" dirty="0"/>
              <a:t>Notify colleges/universities which have offered admission that you will attend or will not attend. </a:t>
            </a:r>
          </a:p>
          <a:p>
            <a:r>
              <a:rPr lang="en-US" dirty="0"/>
              <a:t>Turn in ALL scholarship offers as soon as you receive them.  We expect great things from this class!! </a:t>
            </a:r>
          </a:p>
          <a:p>
            <a:endParaRPr lang="en-US" dirty="0"/>
          </a:p>
        </p:txBody>
      </p:sp>
    </p:spTree>
    <p:extLst>
      <p:ext uri="{BB962C8B-B14F-4D97-AF65-F5344CB8AC3E}">
        <p14:creationId xmlns:p14="http://schemas.microsoft.com/office/powerpoint/2010/main" val="4029811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Scheduled College Recruiters </a:t>
            </a:r>
            <a:endParaRPr lang="en-US" dirty="0"/>
          </a:p>
        </p:txBody>
      </p:sp>
      <p:sp>
        <p:nvSpPr>
          <p:cNvPr id="3" name="Content Placeholder 2"/>
          <p:cNvSpPr>
            <a:spLocks noGrp="1"/>
          </p:cNvSpPr>
          <p:nvPr>
            <p:ph idx="1"/>
          </p:nvPr>
        </p:nvSpPr>
        <p:spPr/>
        <p:txBody>
          <a:bodyPr numCol="2">
            <a:normAutofit fontScale="92500" lnSpcReduction="10000"/>
          </a:bodyPr>
          <a:lstStyle/>
          <a:p>
            <a:r>
              <a:rPr lang="en-US" sz="2900" dirty="0" smtClean="0"/>
              <a:t>University of Alabama</a:t>
            </a:r>
          </a:p>
          <a:p>
            <a:r>
              <a:rPr lang="en-US" sz="2900" dirty="0" smtClean="0"/>
              <a:t>USA </a:t>
            </a:r>
          </a:p>
          <a:p>
            <a:r>
              <a:rPr lang="en-US" sz="2900" dirty="0" smtClean="0"/>
              <a:t>Auburn</a:t>
            </a:r>
          </a:p>
          <a:p>
            <a:r>
              <a:rPr lang="en-US" sz="2900" dirty="0" smtClean="0"/>
              <a:t>UAB</a:t>
            </a:r>
          </a:p>
          <a:p>
            <a:r>
              <a:rPr lang="en-US" sz="2900" dirty="0" smtClean="0"/>
              <a:t>Troy</a:t>
            </a:r>
          </a:p>
          <a:p>
            <a:endParaRPr lang="en-US" sz="2900" dirty="0" smtClean="0"/>
          </a:p>
          <a:p>
            <a:r>
              <a:rPr lang="en-US" sz="2900" dirty="0" smtClean="0"/>
              <a:t>Vanderbilt</a:t>
            </a:r>
          </a:p>
          <a:p>
            <a:r>
              <a:rPr lang="en-US" sz="2900" dirty="0" smtClean="0"/>
              <a:t>SMU</a:t>
            </a:r>
          </a:p>
          <a:p>
            <a:r>
              <a:rPr lang="en-US" sz="2900" dirty="0" smtClean="0"/>
              <a:t>Davidson College</a:t>
            </a:r>
          </a:p>
          <a:p>
            <a:r>
              <a:rPr lang="en-US" sz="2900" dirty="0" smtClean="0"/>
              <a:t>MCPSS College and Career Fair- September 26th</a:t>
            </a:r>
          </a:p>
          <a:p>
            <a:endParaRPr lang="en-US" dirty="0"/>
          </a:p>
        </p:txBody>
      </p:sp>
    </p:spTree>
    <p:extLst>
      <p:ext uri="{BB962C8B-B14F-4D97-AF65-F5344CB8AC3E}">
        <p14:creationId xmlns:p14="http://schemas.microsoft.com/office/powerpoint/2010/main" val="1546414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p:txBody>
          <a:bodyPr/>
          <a:lstStyle/>
          <a:p>
            <a:r>
              <a:rPr lang="en-US" sz="3200" dirty="0" smtClean="0"/>
              <a:t>251-221-3084</a:t>
            </a:r>
          </a:p>
          <a:p>
            <a:r>
              <a:rPr lang="en-US" sz="3200" dirty="0" smtClean="0">
                <a:hlinkClick r:id="rId2"/>
              </a:rPr>
              <a:t>lfrankl@mcpss.com</a:t>
            </a:r>
            <a:endParaRPr lang="en-US" dirty="0"/>
          </a:p>
        </p:txBody>
      </p:sp>
    </p:spTree>
    <p:extLst>
      <p:ext uri="{BB962C8B-B14F-4D97-AF65-F5344CB8AC3E}">
        <p14:creationId xmlns:p14="http://schemas.microsoft.com/office/powerpoint/2010/main" val="1987804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71500"/>
            <a:ext cx="8596313" cy="982663"/>
          </a:xfrm>
        </p:spPr>
        <p:txBody>
          <a:bodyPr/>
          <a:lstStyle/>
          <a:p>
            <a:r>
              <a:rPr lang="en-US" u="sng" dirty="0" smtClean="0"/>
              <a:t>Some Questions You May Have</a:t>
            </a:r>
            <a:r>
              <a:rPr lang="en-US" dirty="0" smtClean="0"/>
              <a:t>	</a:t>
            </a:r>
            <a:endParaRPr lang="en-US" dirty="0"/>
          </a:p>
        </p:txBody>
      </p:sp>
      <p:sp>
        <p:nvSpPr>
          <p:cNvPr id="3" name="Content Placeholder 2"/>
          <p:cNvSpPr>
            <a:spLocks noGrp="1"/>
          </p:cNvSpPr>
          <p:nvPr>
            <p:ph idx="4294967295"/>
          </p:nvPr>
        </p:nvSpPr>
        <p:spPr>
          <a:xfrm>
            <a:off x="2590800" y="1452563"/>
            <a:ext cx="9601200" cy="4668837"/>
          </a:xfrm>
        </p:spPr>
        <p:txBody>
          <a:bodyPr>
            <a:normAutofit fontScale="92500" lnSpcReduction="20000"/>
          </a:bodyPr>
          <a:lstStyle/>
          <a:p>
            <a:r>
              <a:rPr lang="en-US" sz="2600" dirty="0" smtClean="0"/>
              <a:t>What are the graduation requirements?</a:t>
            </a:r>
          </a:p>
          <a:p>
            <a:r>
              <a:rPr lang="en-US" sz="2600" dirty="0" smtClean="0"/>
              <a:t>Am I on track for graduation?</a:t>
            </a:r>
          </a:p>
          <a:p>
            <a:r>
              <a:rPr lang="en-US" sz="2600" dirty="0" smtClean="0"/>
              <a:t>Who gets to sit on stage for graduation?</a:t>
            </a:r>
          </a:p>
          <a:p>
            <a:r>
              <a:rPr lang="en-US" sz="2600" dirty="0" smtClean="0"/>
              <a:t>When do I start applying to colleges?</a:t>
            </a:r>
          </a:p>
          <a:p>
            <a:r>
              <a:rPr lang="en-US" sz="2600" dirty="0" smtClean="0"/>
              <a:t>Do my senior year grades count?</a:t>
            </a:r>
          </a:p>
          <a:p>
            <a:r>
              <a:rPr lang="en-US" sz="2600" dirty="0" smtClean="0"/>
              <a:t>How do I apply for scholarships?</a:t>
            </a:r>
          </a:p>
          <a:p>
            <a:r>
              <a:rPr lang="en-US" sz="2600" dirty="0" smtClean="0"/>
              <a:t>Where do I find scholarships?</a:t>
            </a:r>
          </a:p>
          <a:p>
            <a:r>
              <a:rPr lang="en-US" sz="2600" dirty="0" smtClean="0"/>
              <a:t>Is it too late to take the ACT?</a:t>
            </a:r>
          </a:p>
          <a:p>
            <a:r>
              <a:rPr lang="en-US" sz="2600" dirty="0" smtClean="0"/>
              <a:t>How do I apply for a Pell Grant?</a:t>
            </a:r>
          </a:p>
          <a:p>
            <a:r>
              <a:rPr lang="en-US" sz="2600" dirty="0" smtClean="0"/>
              <a:t>Do we get excused absences for college visits?</a:t>
            </a:r>
          </a:p>
          <a:p>
            <a:endParaRPr lang="en-US" dirty="0" smtClean="0"/>
          </a:p>
          <a:p>
            <a:endParaRPr lang="en-US" dirty="0" smtClean="0"/>
          </a:p>
          <a:p>
            <a:endParaRPr lang="en-US" dirty="0"/>
          </a:p>
        </p:txBody>
      </p:sp>
    </p:spTree>
    <p:extLst>
      <p:ext uri="{BB962C8B-B14F-4D97-AF65-F5344CB8AC3E}">
        <p14:creationId xmlns:p14="http://schemas.microsoft.com/office/powerpoint/2010/main" val="1170577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Graduation Requirements for </a:t>
            </a:r>
            <a:br>
              <a:rPr lang="en-US" dirty="0" smtClean="0"/>
            </a:br>
            <a:r>
              <a:rPr lang="en-US" dirty="0" smtClean="0"/>
              <a:t>2019 Cohort</a:t>
            </a:r>
            <a:endParaRPr lang="en-US" dirty="0"/>
          </a:p>
        </p:txBody>
      </p:sp>
      <p:sp>
        <p:nvSpPr>
          <p:cNvPr id="3" name="Content Placeholder 2"/>
          <p:cNvSpPr>
            <a:spLocks noGrp="1"/>
          </p:cNvSpPr>
          <p:nvPr>
            <p:ph idx="1"/>
          </p:nvPr>
        </p:nvSpPr>
        <p:spPr>
          <a:xfrm>
            <a:off x="651576" y="2388500"/>
            <a:ext cx="8596668" cy="4173966"/>
          </a:xfrm>
        </p:spPr>
        <p:txBody>
          <a:bodyPr>
            <a:normAutofit/>
          </a:bodyPr>
          <a:lstStyle/>
          <a:p>
            <a:r>
              <a:rPr lang="en-US" dirty="0" smtClean="0"/>
              <a:t>Regular diploma—28 credits </a:t>
            </a:r>
          </a:p>
          <a:p>
            <a:pPr lvl="1"/>
            <a:r>
              <a:rPr lang="en-US" sz="2400" dirty="0"/>
              <a:t>4 math (</a:t>
            </a:r>
            <a:r>
              <a:rPr lang="en-US" sz="2400" dirty="0" smtClean="0"/>
              <a:t>Algebra 1, Geometry, Algebra 2) </a:t>
            </a:r>
            <a:r>
              <a:rPr lang="en-US" sz="2400" dirty="0"/>
              <a:t>minimum</a:t>
            </a:r>
          </a:p>
          <a:p>
            <a:pPr lvl="1"/>
            <a:r>
              <a:rPr lang="en-US" sz="2400" dirty="0"/>
              <a:t>4 English</a:t>
            </a:r>
          </a:p>
          <a:p>
            <a:pPr lvl="1"/>
            <a:r>
              <a:rPr lang="en-US" sz="2400" dirty="0"/>
              <a:t>4 Science</a:t>
            </a:r>
          </a:p>
          <a:p>
            <a:pPr lvl="1"/>
            <a:r>
              <a:rPr lang="en-US" sz="2400" dirty="0"/>
              <a:t>4 Social Studies</a:t>
            </a:r>
          </a:p>
          <a:p>
            <a:pPr lvl="1"/>
            <a:r>
              <a:rPr lang="en-US" sz="2400" dirty="0" smtClean="0"/>
              <a:t>1 credit of Career Prep, 1 </a:t>
            </a:r>
            <a:r>
              <a:rPr lang="en-US" sz="2400" dirty="0"/>
              <a:t>credit </a:t>
            </a:r>
            <a:r>
              <a:rPr lang="en-US" sz="2400" dirty="0" smtClean="0"/>
              <a:t>LIFE PE, ½ credit of Health</a:t>
            </a:r>
            <a:endParaRPr lang="en-US" sz="2400" dirty="0"/>
          </a:p>
          <a:p>
            <a:pPr lvl="1"/>
            <a:r>
              <a:rPr lang="en-US" sz="2400" dirty="0" smtClean="0"/>
              <a:t>3 electives in a pathway (Foreign Language, Fine Arts, Career Tech) </a:t>
            </a:r>
            <a:endParaRPr lang="en-US" sz="2400" dirty="0"/>
          </a:p>
          <a:p>
            <a:pPr lvl="1"/>
            <a:endParaRPr lang="en-US" sz="1500"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904844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Requirements Cont.</a:t>
            </a:r>
            <a:endParaRPr lang="en-US" dirty="0"/>
          </a:p>
        </p:txBody>
      </p:sp>
      <p:sp>
        <p:nvSpPr>
          <p:cNvPr id="3" name="Content Placeholder 2"/>
          <p:cNvSpPr>
            <a:spLocks noGrp="1"/>
          </p:cNvSpPr>
          <p:nvPr>
            <p:ph idx="1"/>
          </p:nvPr>
        </p:nvSpPr>
        <p:spPr>
          <a:xfrm>
            <a:off x="1295401" y="2119256"/>
            <a:ext cx="9601196" cy="3980330"/>
          </a:xfrm>
        </p:spPr>
        <p:txBody>
          <a:bodyPr>
            <a:normAutofit fontScale="92500" lnSpcReduction="20000"/>
          </a:bodyPr>
          <a:lstStyle/>
          <a:p>
            <a:r>
              <a:rPr lang="en-US" dirty="0" smtClean="0"/>
              <a:t>Advanced with Honors Diploma</a:t>
            </a:r>
          </a:p>
          <a:p>
            <a:pPr lvl="1"/>
            <a:r>
              <a:rPr lang="en-US" sz="2400" dirty="0" smtClean="0"/>
              <a:t>30 Credits</a:t>
            </a:r>
          </a:p>
          <a:p>
            <a:pPr lvl="1"/>
            <a:r>
              <a:rPr lang="en-US" sz="2400" dirty="0" smtClean="0"/>
              <a:t>3.5 weighted GPA by the </a:t>
            </a:r>
            <a:r>
              <a:rPr lang="en-US" sz="2400" b="1" u="sng" dirty="0" smtClean="0"/>
              <a:t>end of 1</a:t>
            </a:r>
            <a:r>
              <a:rPr lang="en-US" sz="2400" b="1" u="sng" baseline="30000" dirty="0" smtClean="0"/>
              <a:t>st</a:t>
            </a:r>
            <a:r>
              <a:rPr lang="en-US" sz="2400" b="1" u="sng" dirty="0" smtClean="0"/>
              <a:t> semester senior year</a:t>
            </a:r>
          </a:p>
          <a:p>
            <a:pPr lvl="1"/>
            <a:r>
              <a:rPr lang="en-US" sz="2400" dirty="0" smtClean="0"/>
              <a:t>4 English (honors, AP, or IB)</a:t>
            </a:r>
          </a:p>
          <a:p>
            <a:pPr lvl="1"/>
            <a:r>
              <a:rPr lang="en-US" sz="2400" dirty="0" smtClean="0"/>
              <a:t>4 Math (Algebra 1, Geometry, Algebra 2/Trig, </a:t>
            </a:r>
            <a:r>
              <a:rPr lang="en-US" sz="2400" dirty="0" err="1" smtClean="0"/>
              <a:t>Precal</a:t>
            </a:r>
            <a:r>
              <a:rPr lang="en-US" sz="2400" dirty="0" smtClean="0"/>
              <a:t>)</a:t>
            </a:r>
          </a:p>
          <a:p>
            <a:pPr lvl="1"/>
            <a:r>
              <a:rPr lang="en-US" sz="2400" dirty="0" smtClean="0"/>
              <a:t>4 Science (honors, AP, IB) </a:t>
            </a:r>
            <a:r>
              <a:rPr lang="en-US" sz="2400" u="sng" dirty="0" smtClean="0"/>
              <a:t>Must take physics</a:t>
            </a:r>
          </a:p>
          <a:p>
            <a:pPr lvl="1"/>
            <a:r>
              <a:rPr lang="en-US" sz="2400" dirty="0" smtClean="0"/>
              <a:t>4 Social Studies (honors, AP, IB)</a:t>
            </a:r>
          </a:p>
          <a:p>
            <a:pPr lvl="1"/>
            <a:r>
              <a:rPr lang="en-US" sz="2400" dirty="0" smtClean="0"/>
              <a:t>1 credit of Career Prep, ½ health, 1 LIFE PE</a:t>
            </a:r>
          </a:p>
          <a:p>
            <a:pPr lvl="1"/>
            <a:r>
              <a:rPr lang="en-US" sz="2400" dirty="0" smtClean="0"/>
              <a:t>2 years of same foreign language</a:t>
            </a:r>
          </a:p>
          <a:p>
            <a:pPr lvl="1"/>
            <a:endParaRPr lang="en-US" dirty="0"/>
          </a:p>
        </p:txBody>
      </p:sp>
    </p:spTree>
    <p:extLst>
      <p:ext uri="{BB962C8B-B14F-4D97-AF65-F5344CB8AC3E}">
        <p14:creationId xmlns:p14="http://schemas.microsoft.com/office/powerpoint/2010/main" val="827412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and Career Ready Initiative	</a:t>
            </a:r>
            <a:endParaRPr lang="en-US" dirty="0"/>
          </a:p>
        </p:txBody>
      </p:sp>
      <p:sp>
        <p:nvSpPr>
          <p:cNvPr id="3" name="Content Placeholder 2"/>
          <p:cNvSpPr>
            <a:spLocks noGrp="1"/>
          </p:cNvSpPr>
          <p:nvPr>
            <p:ph idx="1"/>
          </p:nvPr>
        </p:nvSpPr>
        <p:spPr/>
        <p:txBody>
          <a:bodyPr/>
          <a:lstStyle/>
          <a:p>
            <a:r>
              <a:rPr lang="en-US" sz="4000" dirty="0" smtClean="0"/>
              <a:t>All seniors are responsible for creating a Career Portfolio on al.kuder.com. </a:t>
            </a:r>
          </a:p>
          <a:p>
            <a:r>
              <a:rPr lang="en-US" sz="4000" dirty="0" smtClean="0"/>
              <a:t>DEADLINE: January 31, 2019</a:t>
            </a:r>
          </a:p>
          <a:p>
            <a:pPr lvl="1"/>
            <a:endParaRPr lang="en-US" sz="2400" dirty="0"/>
          </a:p>
        </p:txBody>
      </p:sp>
    </p:spTree>
    <p:extLst>
      <p:ext uri="{BB962C8B-B14F-4D97-AF65-F5344CB8AC3E}">
        <p14:creationId xmlns:p14="http://schemas.microsoft.com/office/powerpoint/2010/main" val="242990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258792"/>
          </a:xfrm>
        </p:spPr>
        <p:txBody>
          <a:bodyPr>
            <a:normAutofit fontScale="90000"/>
          </a:bodyPr>
          <a:lstStyle/>
          <a:p>
            <a:r>
              <a:rPr lang="en-US" dirty="0" smtClean="0">
                <a:hlinkClick r:id="rId2"/>
              </a:rPr>
              <a:t/>
            </a:r>
            <a:br>
              <a:rPr lang="en-US" dirty="0" smtClean="0">
                <a:hlinkClick r:id="rId2"/>
              </a:rPr>
            </a:br>
            <a:r>
              <a:rPr lang="en-US" dirty="0" smtClean="0">
                <a:solidFill>
                  <a:schemeClr val="tx2">
                    <a:lumMod val="75000"/>
                    <a:lumOff val="25000"/>
                  </a:schemeClr>
                </a:solidFill>
                <a:hlinkClick r:id="rId2"/>
              </a:rPr>
              <a:t>Alabama Career Planning System</a:t>
            </a:r>
            <a:r>
              <a:rPr lang="en-US" dirty="0">
                <a:solidFill>
                  <a:schemeClr val="tx2">
                    <a:lumMod val="75000"/>
                    <a:lumOff val="25000"/>
                  </a:schemeClr>
                </a:solidFill>
                <a:hlinkClick r:id="rId2"/>
              </a:rPr>
              <a:t/>
            </a:r>
            <a:br>
              <a:rPr lang="en-US" dirty="0">
                <a:solidFill>
                  <a:schemeClr val="tx2">
                    <a:lumMod val="75000"/>
                    <a:lumOff val="25000"/>
                  </a:schemeClr>
                </a:solidFill>
                <a:hlinkClick r:id="rId2"/>
              </a:rPr>
            </a:br>
            <a:r>
              <a:rPr lang="en-US" dirty="0" smtClean="0">
                <a:solidFill>
                  <a:schemeClr val="tx2">
                    <a:lumMod val="75000"/>
                    <a:lumOff val="25000"/>
                  </a:schemeClr>
                </a:solidFill>
                <a:hlinkClick r:id="rId2"/>
              </a:rPr>
              <a:t>www.al.kuder.com</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Interest Surveys</a:t>
            </a:r>
          </a:p>
          <a:p>
            <a:r>
              <a:rPr lang="en-US" sz="4000" dirty="0" smtClean="0"/>
              <a:t>Completed 4 year plan</a:t>
            </a:r>
          </a:p>
          <a:p>
            <a:r>
              <a:rPr lang="en-US" sz="4000" dirty="0" smtClean="0"/>
              <a:t>Resume</a:t>
            </a:r>
          </a:p>
          <a:p>
            <a:r>
              <a:rPr lang="en-US" sz="4000" dirty="0" smtClean="0"/>
              <a:t>Cover Letter</a:t>
            </a:r>
          </a:p>
          <a:p>
            <a:r>
              <a:rPr lang="en-US" sz="4000" dirty="0" smtClean="0"/>
              <a:t>Career Exploration</a:t>
            </a:r>
            <a:endParaRPr lang="en-US" sz="4000" dirty="0"/>
          </a:p>
        </p:txBody>
      </p:sp>
    </p:spTree>
    <p:extLst>
      <p:ext uri="{BB962C8B-B14F-4D97-AF65-F5344CB8AC3E}">
        <p14:creationId xmlns:p14="http://schemas.microsoft.com/office/powerpoint/2010/main" val="1808664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and Career Readiness Indicators</a:t>
            </a:r>
            <a:endParaRPr lang="en-US" dirty="0"/>
          </a:p>
        </p:txBody>
      </p:sp>
      <p:sp>
        <p:nvSpPr>
          <p:cNvPr id="3" name="Content Placeholder 2"/>
          <p:cNvSpPr>
            <a:spLocks noGrp="1"/>
          </p:cNvSpPr>
          <p:nvPr>
            <p:ph idx="1"/>
          </p:nvPr>
        </p:nvSpPr>
        <p:spPr/>
        <p:txBody>
          <a:bodyPr/>
          <a:lstStyle/>
          <a:p>
            <a:r>
              <a:rPr lang="en-US" dirty="0" smtClean="0"/>
              <a:t>Qualifying score on any section of the ACT</a:t>
            </a:r>
          </a:p>
          <a:p>
            <a:pPr lvl="1"/>
            <a:r>
              <a:rPr lang="en-US" dirty="0" smtClean="0"/>
              <a:t>English 18, Math 22, Reading 22, Science 23</a:t>
            </a:r>
          </a:p>
          <a:p>
            <a:r>
              <a:rPr lang="en-US" dirty="0" smtClean="0"/>
              <a:t>To earn a qualifying score of 3 or better on AP or IB tests</a:t>
            </a:r>
          </a:p>
          <a:p>
            <a:r>
              <a:rPr lang="en-US" dirty="0" smtClean="0"/>
              <a:t>Industry approved credential (MOS certification, Bryant Center, </a:t>
            </a:r>
            <a:r>
              <a:rPr lang="en-US" dirty="0" err="1" smtClean="0"/>
              <a:t>etc</a:t>
            </a:r>
            <a:r>
              <a:rPr lang="en-US" dirty="0" smtClean="0"/>
              <a:t>)</a:t>
            </a:r>
          </a:p>
          <a:p>
            <a:r>
              <a:rPr lang="en-US" dirty="0" smtClean="0"/>
              <a:t>Benchmark level on the ACT Work Keys</a:t>
            </a:r>
          </a:p>
          <a:p>
            <a:pPr lvl="1"/>
            <a:r>
              <a:rPr lang="en-US" dirty="0" smtClean="0"/>
              <a:t>ALL seniors must take the ACT Work Keys. The testing window is December/January</a:t>
            </a:r>
            <a:endParaRPr lang="en-US" dirty="0"/>
          </a:p>
        </p:txBody>
      </p:sp>
    </p:spTree>
    <p:extLst>
      <p:ext uri="{BB962C8B-B14F-4D97-AF65-F5344CB8AC3E}">
        <p14:creationId xmlns:p14="http://schemas.microsoft.com/office/powerpoint/2010/main" val="2356271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6D3B13"/>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1246</TotalTime>
  <Words>1684</Words>
  <Application>Microsoft Office PowerPoint</Application>
  <PresentationFormat>Widescreen</PresentationFormat>
  <Paragraphs>208</Paragraphs>
  <Slides>36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Garamond</vt:lpstr>
      <vt:lpstr>Organic</vt:lpstr>
      <vt:lpstr>Acrobat Document</vt:lpstr>
      <vt:lpstr>Senior Information Meeting  Class of 2019</vt:lpstr>
      <vt:lpstr>Ways to Communicate and Find Information</vt:lpstr>
      <vt:lpstr>Goals for this evening:</vt:lpstr>
      <vt:lpstr>Some Questions You May Have </vt:lpstr>
      <vt:lpstr>Graduation Requirements for  2019 Cohort</vt:lpstr>
      <vt:lpstr>Graduation Requirements Cont.</vt:lpstr>
      <vt:lpstr>College and Career Ready Initiative </vt:lpstr>
      <vt:lpstr> Alabama Career Planning System www.al.kuder.com </vt:lpstr>
      <vt:lpstr>College and Career Readiness Indicators</vt:lpstr>
      <vt:lpstr>ACT Work Keys</vt:lpstr>
      <vt:lpstr>PowerPoint Presentation</vt:lpstr>
      <vt:lpstr>Are you on track for graduation?</vt:lpstr>
      <vt:lpstr>Graduation Regalia </vt:lpstr>
      <vt:lpstr>When do I start applying for college?  You Can Start NOW! </vt:lpstr>
      <vt:lpstr>Apply, Apply, Apply</vt:lpstr>
      <vt:lpstr>Fee Waivers</vt:lpstr>
      <vt:lpstr>More involved applications…….</vt:lpstr>
      <vt:lpstr>Common App  and Common Black App</vt:lpstr>
      <vt:lpstr>Organization is Key</vt:lpstr>
      <vt:lpstr>Do My Senior Year Grades Count?</vt:lpstr>
      <vt:lpstr>Myth</vt:lpstr>
      <vt:lpstr>Fact</vt:lpstr>
      <vt:lpstr>PowerPoint Presentation</vt:lpstr>
      <vt:lpstr>PowerPoint Presentation</vt:lpstr>
      <vt:lpstr>Post High School Options</vt:lpstr>
      <vt:lpstr>What is the going rate?</vt:lpstr>
      <vt:lpstr>How do I apply for scholarships?</vt:lpstr>
      <vt:lpstr>Outside Scholarships</vt:lpstr>
      <vt:lpstr>PowerPoint Presentation</vt:lpstr>
      <vt:lpstr>Is it too late to take the ACT?</vt:lpstr>
      <vt:lpstr>ACT/SAT Prep</vt:lpstr>
      <vt:lpstr>Financial Aid</vt:lpstr>
      <vt:lpstr>Senior Responsibilities </vt:lpstr>
      <vt:lpstr>Senior Responsibilities</vt:lpstr>
      <vt:lpstr>Currently Scheduled College Recruiters </vt:lpstr>
      <vt:lpstr>Contact Information </vt:lpstr>
    </vt:vector>
  </TitlesOfParts>
  <Company>MCPSS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Seniors 2015</dc:title>
  <dc:creator>Franklin, Leslie/Davidson</dc:creator>
  <cp:lastModifiedBy>Franklin, Leslie/Davidson</cp:lastModifiedBy>
  <cp:revision>62</cp:revision>
  <cp:lastPrinted>2018-08-29T16:18:44Z</cp:lastPrinted>
  <dcterms:created xsi:type="dcterms:W3CDTF">2014-08-26T18:57:18Z</dcterms:created>
  <dcterms:modified xsi:type="dcterms:W3CDTF">2018-08-29T20:41:31Z</dcterms:modified>
</cp:coreProperties>
</file>