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29" r:id="rId2"/>
    <p:sldId id="437" r:id="rId3"/>
    <p:sldId id="430" r:id="rId4"/>
    <p:sldId id="431" r:id="rId5"/>
    <p:sldId id="432" r:id="rId6"/>
    <p:sldId id="433" r:id="rId7"/>
    <p:sldId id="434" r:id="rId8"/>
    <p:sldId id="435" r:id="rId9"/>
    <p:sldId id="436" r:id="rId10"/>
    <p:sldId id="401" r:id="rId11"/>
    <p:sldId id="403" r:id="rId12"/>
    <p:sldId id="404" r:id="rId13"/>
    <p:sldId id="405" r:id="rId14"/>
    <p:sldId id="406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24" r:id="rId26"/>
    <p:sldId id="419" r:id="rId27"/>
    <p:sldId id="420" r:id="rId28"/>
    <p:sldId id="421" r:id="rId29"/>
    <p:sldId id="425" r:id="rId30"/>
    <p:sldId id="426" r:id="rId31"/>
    <p:sldId id="427" r:id="rId32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01E"/>
    <a:srgbClr val="0C14A7"/>
    <a:srgbClr val="81C4FC"/>
    <a:srgbClr val="81C4FA"/>
    <a:srgbClr val="A8184B"/>
    <a:srgbClr val="77D3EF"/>
    <a:srgbClr val="452171"/>
    <a:srgbClr val="3E7848"/>
    <a:srgbClr val="802A47"/>
    <a:srgbClr val="64A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3672"/>
  </p:normalViewPr>
  <p:slideViewPr>
    <p:cSldViewPr snapToObjects="1">
      <p:cViewPr varScale="1">
        <p:scale>
          <a:sx n="48" d="100"/>
          <a:sy n="48" d="100"/>
        </p:scale>
        <p:origin x="58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93F99A8-2CCE-4E81-B475-2DC4213D153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DB8B1E3-C70C-4EC1-BFA0-E463874D2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2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327C5CE-646B-BF4B-BADE-3DC58BDD8D21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E7D77ED-BF02-F54C-9BDE-8CB7CF74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3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24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56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76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53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04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51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43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D77ED-BF02-F54C-9BDE-8CB7CF74C84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7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herry Cream Soda"/>
              </a:defRPr>
            </a:lvl1pPr>
          </a:lstStyle>
          <a:p>
            <a:fld id="{89E6B0F8-1DE7-9E41-A497-8C8D9E0A10A1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herry Cream Sod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herry Cream Soda"/>
              </a:defRPr>
            </a:lvl1pPr>
          </a:lstStyle>
          <a:p>
            <a:fld id="{2F29B628-8AA2-6B4C-A685-2EE9A85981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herry Cream Sod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herry Cream Sod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herry Cream Sod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herry Cream Sod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herry Cream Sod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herry Cream Sod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estoplans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teacherspayteachers.com/Store/Presto-Plan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0"/>
            <a:ext cx="6840760" cy="688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24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14908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/>
                <a:ea typeface="Times New Roman"/>
                <a:cs typeface="Times New Roman"/>
              </a:rPr>
              <a:t>Use what you have learned about context clues to determine the meaning of the following new words.</a:t>
            </a:r>
            <a:endParaRPr lang="en-US" dirty="0">
              <a:latin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65791"/>
            <a:ext cx="8009384" cy="363927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400"/>
            <a:ext cx="8839200" cy="6666200"/>
            <a:chOff x="152400" y="152400"/>
            <a:chExt cx="8839200" cy="6666200"/>
          </a:xfrm>
        </p:grpSpPr>
        <p:grpSp>
          <p:nvGrpSpPr>
            <p:cNvPr id="5" name="Group 4"/>
            <p:cNvGrpSpPr/>
            <p:nvPr/>
          </p:nvGrpSpPr>
          <p:grpSpPr>
            <a:xfrm>
              <a:off x="152400" y="152400"/>
              <a:ext cx="8839200" cy="6553200"/>
              <a:chOff x="152400" y="152400"/>
              <a:chExt cx="8839200" cy="65532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52400" y="152400"/>
                <a:ext cx="8839200" cy="6553200"/>
              </a:xfrm>
              <a:prstGeom prst="rect">
                <a:avLst/>
              </a:prstGeom>
              <a:noFill/>
              <a:ln w="444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8000" y="261352"/>
                <a:ext cx="8568000" cy="6271864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662374" y="6556990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19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88168"/>
            <a:ext cx="8839200" cy="6553200"/>
            <a:chOff x="152400" y="152400"/>
            <a:chExt cx="8839200" cy="6553200"/>
          </a:xfrm>
        </p:grpSpPr>
        <p:sp>
          <p:nvSpPr>
            <p:cNvPr id="9" name="Rectangle 8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000" y="261352"/>
              <a:ext cx="8568000" cy="627186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0654" y="332656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CHAPTERS 1 - 5</a:t>
            </a:r>
            <a:endParaRPr lang="en-US" sz="6800" dirty="0">
              <a:solidFill>
                <a:srgbClr val="C5001E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2374" y="65569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48" y="1412776"/>
            <a:ext cx="84049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latin typeface="Times New Roman" charset="0"/>
                <a:ea typeface="Times New Roman" charset="0"/>
                <a:cs typeface="Times New Roman" charset="0"/>
              </a:rPr>
              <a:t>1. </a:t>
            </a:r>
            <a:r>
              <a:rPr lang="en-US" sz="2900" b="1" dirty="0">
                <a:latin typeface="Times New Roman" charset="0"/>
                <a:ea typeface="Times New Roman" charset="0"/>
                <a:cs typeface="Times New Roman" charset="0"/>
              </a:rPr>
              <a:t>“I never had a brain until Freak came along and let me borrow his for a while, and that's the truth, the whole truth. The </a:t>
            </a:r>
            <a:r>
              <a:rPr lang="en-US" sz="2900" b="1" u="sng" dirty="0">
                <a:latin typeface="Times New Roman" charset="0"/>
                <a:ea typeface="Times New Roman" charset="0"/>
                <a:cs typeface="Times New Roman" charset="0"/>
              </a:rPr>
              <a:t>unvanquished</a:t>
            </a:r>
            <a:r>
              <a:rPr lang="en-US" sz="2900" b="1" dirty="0">
                <a:latin typeface="Times New Roman" charset="0"/>
                <a:ea typeface="Times New Roman" charset="0"/>
                <a:cs typeface="Times New Roman" charset="0"/>
              </a:rPr>
              <a:t> truth.” </a:t>
            </a:r>
          </a:p>
          <a:p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" y="270892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defTabSz="914400">
              <a:defRPr/>
            </a:pPr>
            <a:r>
              <a:rPr lang="en-US" sz="4000" b="1" dirty="0" smtClean="0">
                <a:solidFill>
                  <a:srgbClr val="0C14A7"/>
                </a:solidFill>
                <a:latin typeface="Times New Roman" charset="0"/>
                <a:ea typeface="Times New Roman" charset="0"/>
                <a:cs typeface="Times New Roman" charset="0"/>
              </a:rPr>
              <a:t>Not </a:t>
            </a:r>
            <a:r>
              <a:rPr lang="en-US" sz="4000" b="1" smtClean="0">
                <a:solidFill>
                  <a:srgbClr val="0C14A7"/>
                </a:solidFill>
                <a:latin typeface="Times New Roman" charset="0"/>
                <a:ea typeface="Times New Roman" charset="0"/>
                <a:cs typeface="Times New Roman" charset="0"/>
              </a:rPr>
              <a:t>able to be conquered </a:t>
            </a:r>
          </a:p>
          <a:p>
            <a:pPr marL="457200" lvl="0" indent="-457200" defTabSz="914400">
              <a:defRPr/>
            </a:pPr>
            <a:r>
              <a:rPr lang="en-US" sz="4000" b="1" dirty="0" smtClean="0">
                <a:solidFill>
                  <a:srgbClr val="0C14A7"/>
                </a:solidFill>
                <a:latin typeface="Times New Roman" charset="0"/>
                <a:ea typeface="Times New Roman" charset="0"/>
                <a:cs typeface="Times New Roman" charset="0"/>
              </a:rPr>
              <a:t>or overcome</a:t>
            </a:r>
            <a:endParaRPr lang="en-US" sz="4000" b="1" dirty="0">
              <a:solidFill>
                <a:srgbClr val="0C14A7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2" y="2592288"/>
            <a:ext cx="3111810" cy="4149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5010" y="3933056"/>
            <a:ext cx="728333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latin typeface="Times New Roman"/>
                <a:cs typeface="Times New Roman"/>
              </a:rPr>
              <a:t>2. “</a:t>
            </a:r>
            <a:r>
              <a:rPr lang="en-US" sz="2900" b="1" dirty="0">
                <a:latin typeface="Times New Roman"/>
                <a:cs typeface="Times New Roman"/>
              </a:rPr>
              <a:t>Maybe it was those crutches kept me from </a:t>
            </a:r>
            <a:r>
              <a:rPr lang="en-US" sz="2900" b="1" u="sng" dirty="0">
                <a:latin typeface="Times New Roman"/>
                <a:cs typeface="Times New Roman"/>
              </a:rPr>
              <a:t>lashing</a:t>
            </a:r>
            <a:r>
              <a:rPr lang="en-US" sz="2900" b="1" dirty="0">
                <a:latin typeface="Times New Roman"/>
                <a:cs typeface="Times New Roman"/>
              </a:rPr>
              <a:t> out at him, man those crutches were cool.”</a:t>
            </a:r>
            <a:r>
              <a:rPr lang="en-CA" sz="2900" b="1" dirty="0">
                <a:latin typeface="Times New Roman"/>
                <a:cs typeface="Times New Roman"/>
              </a:rPr>
              <a:t> </a:t>
            </a:r>
            <a:endParaRPr lang="en-US" sz="29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482" y="52292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To hit or kick out at </a:t>
            </a:r>
            <a:r>
              <a:rPr lang="en-US" sz="4000" b="1" smtClean="0">
                <a:solidFill>
                  <a:srgbClr val="0C14A7"/>
                </a:solidFill>
                <a:latin typeface="Times New Roman"/>
                <a:cs typeface="Times New Roman"/>
              </a:rPr>
              <a:t>someone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or something </a:t>
            </a:r>
            <a:endParaRPr lang="en-US" sz="40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541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88168"/>
            <a:ext cx="8839200" cy="6553200"/>
            <a:chOff x="152400" y="152400"/>
            <a:chExt cx="8839200" cy="6553200"/>
          </a:xfrm>
        </p:grpSpPr>
        <p:sp>
          <p:nvSpPr>
            <p:cNvPr id="9" name="Rectangle 8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000" y="261352"/>
              <a:ext cx="8568000" cy="627186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0654" y="332656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CHAPTERS 1 - 5</a:t>
            </a:r>
            <a:endParaRPr lang="en-US" sz="6800" dirty="0">
              <a:solidFill>
                <a:srgbClr val="C5001E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2374" y="65569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48" y="1558533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4. “</a:t>
            </a:r>
            <a:r>
              <a:rPr lang="en-US" sz="3200" b="1" dirty="0">
                <a:latin typeface="Times New Roman"/>
                <a:cs typeface="Times New Roman"/>
              </a:rPr>
              <a:t>By this time I'm </a:t>
            </a:r>
            <a:r>
              <a:rPr lang="en-US" sz="3200" b="1" u="sng" dirty="0">
                <a:latin typeface="Times New Roman"/>
                <a:cs typeface="Times New Roman"/>
              </a:rPr>
              <a:t>hunkering</a:t>
            </a:r>
            <a:r>
              <a:rPr lang="en-US" sz="3200" b="1" dirty="0">
                <a:latin typeface="Times New Roman"/>
                <a:cs typeface="Times New Roman"/>
              </a:rPr>
              <a:t> along in front of the place, trying to maintain a casual attitude.” 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3081154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To squat or crouch down low</a:t>
            </a:r>
            <a:endParaRPr lang="en-US" sz="40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2" y="2592288"/>
            <a:ext cx="3111810" cy="4149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1048" y="3933056"/>
            <a:ext cx="7211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5. “</a:t>
            </a:r>
            <a:r>
              <a:rPr lang="en-US" sz="3200" b="1" dirty="0">
                <a:latin typeface="Times New Roman"/>
                <a:cs typeface="Times New Roman"/>
              </a:rPr>
              <a:t>‘I merely </a:t>
            </a:r>
            <a:r>
              <a:rPr lang="en-US" sz="3200" b="1" u="sng" dirty="0">
                <a:latin typeface="Times New Roman"/>
                <a:cs typeface="Times New Roman"/>
              </a:rPr>
              <a:t>postulated</a:t>
            </a:r>
            <a:r>
              <a:rPr lang="en-US" sz="3200" b="1" dirty="0">
                <a:latin typeface="Times New Roman"/>
                <a:cs typeface="Times New Roman"/>
              </a:rPr>
              <a:t> that you call your grandfather Grim because he's grim.’” 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502716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To suggest or assume something</a:t>
            </a:r>
            <a:endParaRPr lang="en-US" sz="40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329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88168"/>
            <a:ext cx="8839200" cy="6553200"/>
            <a:chOff x="152400" y="152400"/>
            <a:chExt cx="8839200" cy="6553200"/>
          </a:xfrm>
        </p:grpSpPr>
        <p:sp>
          <p:nvSpPr>
            <p:cNvPr id="9" name="Rectangle 8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000" y="261352"/>
              <a:ext cx="8568000" cy="627186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0654" y="332656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CHAPTERS 1 - 5</a:t>
            </a:r>
            <a:endParaRPr lang="en-US" sz="6800" dirty="0">
              <a:solidFill>
                <a:srgbClr val="C5001E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2374" y="65569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48" y="1395933"/>
            <a:ext cx="8404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6. “</a:t>
            </a:r>
            <a:r>
              <a:rPr lang="en-US" sz="3200" b="1" dirty="0">
                <a:latin typeface="Times New Roman"/>
                <a:cs typeface="Times New Roman"/>
              </a:rPr>
              <a:t>‘I suppose I must make </a:t>
            </a:r>
            <a:r>
              <a:rPr lang="en-US" sz="3200" b="1" u="sng" dirty="0">
                <a:latin typeface="Times New Roman"/>
                <a:cs typeface="Times New Roman"/>
              </a:rPr>
              <a:t>allowances</a:t>
            </a:r>
            <a:r>
              <a:rPr lang="en-US" sz="3200" b="1" dirty="0">
                <a:latin typeface="Times New Roman"/>
                <a:cs typeface="Times New Roman"/>
              </a:rPr>
              <a:t> for your ignorance. On the subject of robots, you were clearly misinformed.” 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048" y="2852936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The act of regarding a mistake as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less serious or bad because of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special circumstances.</a:t>
            </a:r>
            <a:endParaRPr lang="en-US" sz="36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2" y="2592288"/>
            <a:ext cx="3111810" cy="4149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1048" y="4584030"/>
            <a:ext cx="6857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7. “</a:t>
            </a:r>
            <a:r>
              <a:rPr lang="en-US" sz="3200" b="1" dirty="0">
                <a:latin typeface="Times New Roman"/>
                <a:cs typeface="Times New Roman"/>
              </a:rPr>
              <a:t>Gram is uneasy, I can see her eyes </a:t>
            </a:r>
            <a:r>
              <a:rPr lang="en-US" sz="3200" b="1" u="sng" dirty="0">
                <a:latin typeface="Times New Roman"/>
                <a:cs typeface="Times New Roman"/>
              </a:rPr>
              <a:t>flitting</a:t>
            </a:r>
            <a:r>
              <a:rPr lang="en-US" sz="3200" b="1" dirty="0">
                <a:latin typeface="Times New Roman"/>
                <a:cs typeface="Times New Roman"/>
              </a:rPr>
              <a:t> nervously around the room.” 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048" y="5673442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To </a:t>
            </a:r>
            <a:r>
              <a:rPr lang="en-US" sz="4000" b="1" smtClean="0">
                <a:solidFill>
                  <a:srgbClr val="0C14A7"/>
                </a:solidFill>
                <a:latin typeface="Times New Roman"/>
                <a:cs typeface="Times New Roman"/>
              </a:rPr>
              <a:t>move swiftly </a:t>
            </a:r>
            <a:r>
              <a:rPr lang="en-US" sz="40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and lightly</a:t>
            </a:r>
            <a:endParaRPr lang="en-US" sz="40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251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88168"/>
            <a:ext cx="8839200" cy="6553200"/>
            <a:chOff x="152400" y="152400"/>
            <a:chExt cx="8839200" cy="6553200"/>
          </a:xfrm>
        </p:grpSpPr>
        <p:sp>
          <p:nvSpPr>
            <p:cNvPr id="9" name="Rectangle 8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000" y="261352"/>
              <a:ext cx="8568000" cy="627186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0654" y="332656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CHAPTERS 1 - 5</a:t>
            </a:r>
            <a:endParaRPr lang="en-US" sz="6800" dirty="0">
              <a:solidFill>
                <a:srgbClr val="C5001E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2374" y="65569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48" y="1412776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7. “</a:t>
            </a:r>
            <a:r>
              <a:rPr lang="en-US" sz="3200" b="1" dirty="0">
                <a:latin typeface="Times New Roman"/>
                <a:cs typeface="Times New Roman"/>
              </a:rPr>
              <a:t>‘Hey, Gwen, leave the guy alone, huh? You're going </a:t>
            </a:r>
            <a:r>
              <a:rPr lang="en-US" sz="3200" b="1" u="sng" dirty="0">
                <a:latin typeface="Times New Roman"/>
                <a:cs typeface="Times New Roman"/>
              </a:rPr>
              <a:t>spastic</a:t>
            </a:r>
            <a:r>
              <a:rPr lang="en-US" sz="3200" b="1" dirty="0">
                <a:latin typeface="Times New Roman"/>
                <a:cs typeface="Times New Roman"/>
              </a:rPr>
              <a:t>.’”</a:t>
            </a:r>
            <a:r>
              <a:rPr lang="en-CA" sz="3200" b="1" dirty="0">
                <a:latin typeface="Times New Roman"/>
                <a:cs typeface="Times New Roman"/>
              </a:rPr>
              <a:t> 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56" y="2564904"/>
            <a:ext cx="700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Offensive, awkward, or clumsy</a:t>
            </a:r>
            <a:endParaRPr lang="en-US" sz="36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2" y="2592288"/>
            <a:ext cx="3111810" cy="4149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1048" y="3612327"/>
            <a:ext cx="6785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8. “</a:t>
            </a:r>
            <a:r>
              <a:rPr lang="en-US" sz="3200" b="1" dirty="0">
                <a:latin typeface="Times New Roman"/>
                <a:cs typeface="Times New Roman"/>
              </a:rPr>
              <a:t>‘When do we eat? My fuel cells are </a:t>
            </a:r>
            <a:r>
              <a:rPr lang="en-US" sz="3200" b="1" u="sng" dirty="0">
                <a:latin typeface="Times New Roman"/>
                <a:cs typeface="Times New Roman"/>
              </a:rPr>
              <a:t>depleted</a:t>
            </a:r>
            <a:r>
              <a:rPr lang="en-US" sz="3200" b="1" dirty="0">
                <a:latin typeface="Times New Roman"/>
                <a:cs typeface="Times New Roman"/>
              </a:rPr>
              <a:t>.’” 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114" y="4738055"/>
            <a:ext cx="7001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To use up of the supply of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resources of something.</a:t>
            </a:r>
            <a:endParaRPr lang="en-US" sz="40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893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88168"/>
            <a:ext cx="8839200" cy="6553200"/>
            <a:chOff x="152400" y="152400"/>
            <a:chExt cx="8839200" cy="6553200"/>
          </a:xfrm>
        </p:grpSpPr>
        <p:sp>
          <p:nvSpPr>
            <p:cNvPr id="9" name="Rectangle 8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000" y="261352"/>
              <a:ext cx="8568000" cy="627186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0654" y="332656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CHAPTERS </a:t>
            </a:r>
            <a:r>
              <a:rPr lang="en-US" sz="6800" b="1" dirty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6</a:t>
            </a:r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 - 10</a:t>
            </a:r>
            <a:endParaRPr lang="en-US" sz="6800" dirty="0">
              <a:solidFill>
                <a:srgbClr val="C5001E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2374" y="65569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48" y="1412776"/>
            <a:ext cx="8225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1. “</a:t>
            </a:r>
            <a:r>
              <a:rPr lang="en-US" sz="2800" b="1" dirty="0">
                <a:latin typeface="Times New Roman"/>
                <a:cs typeface="Times New Roman"/>
              </a:rPr>
              <a:t>They don't see what's really going on, which like I say is the dad's </a:t>
            </a:r>
            <a:r>
              <a:rPr lang="en-US" sz="2800" b="1" u="sng" dirty="0">
                <a:latin typeface="Times New Roman"/>
                <a:cs typeface="Times New Roman"/>
              </a:rPr>
              <a:t>swilling</a:t>
            </a:r>
            <a:r>
              <a:rPr lang="en-US" sz="2800" b="1" dirty="0">
                <a:latin typeface="Times New Roman"/>
                <a:cs typeface="Times New Roman"/>
              </a:rPr>
              <a:t> beer and acting dumb, that's the basic formula.” 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048" y="2852936"/>
            <a:ext cx="664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To drink something in large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quantities</a:t>
            </a:r>
            <a:endParaRPr lang="en-US" sz="36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2" y="2592288"/>
            <a:ext cx="3111810" cy="4149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9040" y="4224554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2. “</a:t>
            </a:r>
            <a:r>
              <a:rPr lang="en-US" sz="2800" b="1" dirty="0">
                <a:latin typeface="Times New Roman"/>
                <a:cs typeface="Times New Roman"/>
              </a:rPr>
              <a:t>Anyhow, big mistake, we stop and </a:t>
            </a:r>
            <a:r>
              <a:rPr lang="en-US" sz="2800" b="1" dirty="0" smtClean="0">
                <a:latin typeface="Times New Roman"/>
                <a:cs typeface="Times New Roman"/>
              </a:rPr>
              <a:t>wait</a:t>
            </a:r>
          </a:p>
          <a:p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for Tony D., </a:t>
            </a:r>
            <a:r>
              <a:rPr lang="en-US" sz="2800" b="1" u="sng" dirty="0">
                <a:latin typeface="Times New Roman"/>
                <a:cs typeface="Times New Roman"/>
              </a:rPr>
              <a:t>alias</a:t>
            </a:r>
            <a:r>
              <a:rPr lang="en-US" sz="2800" b="1" dirty="0">
                <a:latin typeface="Times New Roman"/>
                <a:cs typeface="Times New Roman"/>
              </a:rPr>
              <a:t> the bad-news Blade.” 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056" y="52292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Indicating that a person </a:t>
            </a:r>
            <a:r>
              <a:rPr lang="en-US" sz="4000" b="1" smtClean="0">
                <a:solidFill>
                  <a:srgbClr val="0C14A7"/>
                </a:solidFill>
                <a:latin typeface="Times New Roman"/>
                <a:cs typeface="Times New Roman"/>
              </a:rPr>
              <a:t>is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known by another name</a:t>
            </a:r>
            <a:endParaRPr lang="en-US" sz="40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932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88168"/>
            <a:ext cx="8839200" cy="6553200"/>
            <a:chOff x="152400" y="152400"/>
            <a:chExt cx="8839200" cy="6553200"/>
          </a:xfrm>
        </p:grpSpPr>
        <p:sp>
          <p:nvSpPr>
            <p:cNvPr id="9" name="Rectangle 8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000" y="261352"/>
              <a:ext cx="8568000" cy="627186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0654" y="332656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CHAPTERS </a:t>
            </a:r>
            <a:r>
              <a:rPr lang="en-US" sz="6800" b="1" dirty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6</a:t>
            </a:r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 - 10</a:t>
            </a:r>
            <a:endParaRPr lang="en-US" sz="6800" dirty="0">
              <a:solidFill>
                <a:srgbClr val="C5001E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2374" y="65569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48" y="1412776"/>
            <a:ext cx="8404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/>
                <a:cs typeface="Times New Roman"/>
              </a:rPr>
              <a:t>3. "</a:t>
            </a:r>
            <a:r>
              <a:rPr lang="en-US" sz="3600" b="1" dirty="0">
                <a:latin typeface="Times New Roman"/>
                <a:cs typeface="Times New Roman"/>
              </a:rPr>
              <a:t>'They've locked onto us. Their </a:t>
            </a:r>
            <a:r>
              <a:rPr lang="en-US" sz="3600" b="1" u="sng" dirty="0">
                <a:latin typeface="Times New Roman"/>
                <a:cs typeface="Times New Roman"/>
              </a:rPr>
              <a:t>trajectory</a:t>
            </a:r>
            <a:r>
              <a:rPr lang="en-US" sz="3600" b="1" dirty="0">
                <a:latin typeface="Times New Roman"/>
                <a:cs typeface="Times New Roman"/>
              </a:rPr>
              <a:t> is </a:t>
            </a:r>
            <a:r>
              <a:rPr lang="en-US" sz="3600" b="1" u="sng" dirty="0">
                <a:latin typeface="Times New Roman"/>
                <a:cs typeface="Times New Roman"/>
              </a:rPr>
              <a:t>converging</a:t>
            </a:r>
            <a:r>
              <a:rPr lang="en-US" sz="3600" b="1" dirty="0">
                <a:latin typeface="Times New Roman"/>
                <a:cs typeface="Times New Roman"/>
              </a:rPr>
              <a:t>.  Go to the left.'"</a:t>
            </a:r>
            <a:r>
              <a:rPr lang="en-CA" sz="3600" b="1" dirty="0">
                <a:latin typeface="Times New Roman"/>
                <a:cs typeface="Times New Roman"/>
              </a:rPr>
              <a:t> 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942" y="3041184"/>
            <a:ext cx="688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Trajectory: A path followed by a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projectile or flying object </a:t>
            </a:r>
            <a:endParaRPr lang="en-US" sz="36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2" y="2592288"/>
            <a:ext cx="3111810" cy="41490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544" y="4728046"/>
            <a:ext cx="6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Converging: Objects that come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together from different directions </a:t>
            </a:r>
            <a:endParaRPr lang="en-US" sz="36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564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88168"/>
            <a:ext cx="8839200" cy="6553200"/>
            <a:chOff x="152400" y="152400"/>
            <a:chExt cx="8839200" cy="6553200"/>
          </a:xfrm>
        </p:grpSpPr>
        <p:sp>
          <p:nvSpPr>
            <p:cNvPr id="9" name="Rectangle 8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000" y="261352"/>
              <a:ext cx="8568000" cy="627186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0654" y="332656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CHAPTERS </a:t>
            </a:r>
            <a:r>
              <a:rPr lang="en-US" sz="6800" b="1" dirty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6</a:t>
            </a:r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 - 10</a:t>
            </a:r>
            <a:endParaRPr lang="en-US" sz="6800" dirty="0">
              <a:solidFill>
                <a:srgbClr val="C5001E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2374" y="65569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48" y="1412776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4. “</a:t>
            </a:r>
            <a:r>
              <a:rPr lang="en-US" sz="3200" b="1" dirty="0">
                <a:latin typeface="Times New Roman"/>
                <a:cs typeface="Times New Roman"/>
              </a:rPr>
              <a:t>The </a:t>
            </a:r>
            <a:r>
              <a:rPr lang="en-US" sz="3200" b="1" u="sng" dirty="0">
                <a:latin typeface="Times New Roman"/>
                <a:cs typeface="Times New Roman"/>
              </a:rPr>
              <a:t>cavalry</a:t>
            </a:r>
            <a:r>
              <a:rPr lang="en-US" sz="3200" b="1" dirty="0">
                <a:latin typeface="Times New Roman"/>
                <a:cs typeface="Times New Roman"/>
              </a:rPr>
              <a:t> is coming, can't you hear the bugle?”</a:t>
            </a:r>
            <a:r>
              <a:rPr lang="en-CA" sz="3200" b="1" dirty="0">
                <a:latin typeface="Times New Roman"/>
                <a:cs typeface="Times New Roman"/>
              </a:rPr>
              <a:t> 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566" y="2508907"/>
            <a:ext cx="815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Soldiers who fought on horseback.</a:t>
            </a:r>
            <a:endParaRPr lang="en-US" sz="32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2" y="2592288"/>
            <a:ext cx="3111810" cy="4149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1048" y="3196133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5. “</a:t>
            </a:r>
            <a:r>
              <a:rPr lang="en-US" sz="2800" b="1" dirty="0">
                <a:latin typeface="Times New Roman"/>
                <a:cs typeface="Times New Roman"/>
              </a:rPr>
              <a:t>He's taking </a:t>
            </a:r>
            <a:r>
              <a:rPr lang="en-US" sz="2800" b="1" u="sng" dirty="0">
                <a:latin typeface="Times New Roman"/>
                <a:cs typeface="Times New Roman"/>
              </a:rPr>
              <a:t>evasive</a:t>
            </a:r>
            <a:r>
              <a:rPr lang="en-US" sz="2800" b="1" dirty="0">
                <a:latin typeface="Times New Roman"/>
                <a:cs typeface="Times New Roman"/>
              </a:rPr>
              <a:t> action. Avoiding a </a:t>
            </a:r>
            <a:r>
              <a:rPr lang="en-US" sz="2800" b="1" u="sng" dirty="0">
                <a:latin typeface="Times New Roman"/>
                <a:cs typeface="Times New Roman"/>
              </a:rPr>
              <a:t>confrontation</a:t>
            </a:r>
            <a:r>
              <a:rPr lang="en-US" sz="2800" b="1" dirty="0">
                <a:latin typeface="Times New Roman"/>
                <a:cs typeface="Times New Roman"/>
              </a:rPr>
              <a:t>. That's a very different thing </a:t>
            </a:r>
            <a:r>
              <a:rPr lang="en-US" sz="2800" b="1" dirty="0" smtClean="0">
                <a:latin typeface="Times New Roman"/>
                <a:cs typeface="Times New Roman"/>
              </a:rPr>
              <a:t>           right</a:t>
            </a:r>
            <a:r>
              <a:rPr lang="en-US" sz="2800" b="1" dirty="0">
                <a:latin typeface="Times New Roman"/>
                <a:cs typeface="Times New Roman"/>
              </a:rPr>
              <a:t>, Max?”</a:t>
            </a:r>
            <a:r>
              <a:rPr lang="en-CA" sz="2800" b="1" dirty="0">
                <a:latin typeface="Times New Roman"/>
                <a:cs typeface="Times New Roman"/>
              </a:rPr>
              <a:t> </a:t>
            </a:r>
            <a:r>
              <a:rPr lang="en-US" sz="2700" b="1" dirty="0" smtClean="0">
                <a:latin typeface="Times New Roman"/>
                <a:cs typeface="Times New Roman"/>
              </a:rPr>
              <a:t> 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048" y="5407874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Confrontation: A hostile or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argumentative situation</a:t>
            </a:r>
            <a:endParaRPr lang="en-US" sz="32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566" y="450912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Evasive: To get around or avoid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something</a:t>
            </a:r>
            <a:endParaRPr lang="en-US" sz="32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094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88168"/>
            <a:ext cx="8839200" cy="6553200"/>
            <a:chOff x="152400" y="152400"/>
            <a:chExt cx="8839200" cy="6553200"/>
          </a:xfrm>
        </p:grpSpPr>
        <p:sp>
          <p:nvSpPr>
            <p:cNvPr id="9" name="Rectangle 8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000" y="261352"/>
              <a:ext cx="8568000" cy="627186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0654" y="332656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CHAPTERS </a:t>
            </a:r>
            <a:r>
              <a:rPr lang="en-US" sz="6800" b="1" dirty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6</a:t>
            </a:r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 - 10</a:t>
            </a:r>
            <a:endParaRPr lang="en-US" sz="6800" dirty="0">
              <a:solidFill>
                <a:srgbClr val="C5001E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2374" y="65569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48" y="1340768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/>
                <a:cs typeface="Times New Roman"/>
              </a:rPr>
              <a:t>6</a:t>
            </a:r>
            <a:r>
              <a:rPr lang="en-US" sz="2800" b="1" dirty="0" smtClean="0">
                <a:latin typeface="Times New Roman"/>
                <a:cs typeface="Times New Roman"/>
              </a:rPr>
              <a:t>. “</a:t>
            </a:r>
            <a:r>
              <a:rPr lang="en-US" sz="2800" b="1" dirty="0">
                <a:latin typeface="Times New Roman"/>
                <a:cs typeface="Times New Roman"/>
              </a:rPr>
              <a:t>Now swear on your heart that the data you are about to receive will be </a:t>
            </a:r>
            <a:r>
              <a:rPr lang="en-US" sz="2800" b="1" u="sng" dirty="0">
                <a:latin typeface="Times New Roman"/>
                <a:cs typeface="Times New Roman"/>
              </a:rPr>
              <a:t>divulged</a:t>
            </a:r>
            <a:r>
              <a:rPr lang="en-US" sz="2800" b="1" dirty="0">
                <a:latin typeface="Times New Roman"/>
                <a:cs typeface="Times New Roman"/>
              </a:rPr>
              <a:t> to no one.”</a:t>
            </a:r>
            <a:r>
              <a:rPr lang="en-CA" sz="2800" b="1" dirty="0">
                <a:latin typeface="Times New Roman"/>
                <a:cs typeface="Times New Roman"/>
              </a:rPr>
              <a:t> 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365" y="2345261"/>
            <a:ext cx="815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To make known of sensitive information</a:t>
            </a:r>
            <a:endParaRPr lang="en-US" sz="32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2" y="2664296"/>
            <a:ext cx="3111810" cy="4149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1048" y="3212976"/>
            <a:ext cx="6857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7. “</a:t>
            </a:r>
            <a:r>
              <a:rPr lang="en-US" sz="2800" b="1" dirty="0">
                <a:latin typeface="Times New Roman"/>
                <a:cs typeface="Times New Roman"/>
              </a:rPr>
              <a:t>He goes, ‘Pledge me your </a:t>
            </a:r>
            <a:r>
              <a:rPr lang="en-US" sz="2800" b="1" u="sng" dirty="0">
                <a:latin typeface="Times New Roman"/>
                <a:cs typeface="Times New Roman"/>
              </a:rPr>
              <a:t>fealty</a:t>
            </a:r>
            <a:r>
              <a:rPr lang="en-US" sz="2800" b="1" dirty="0">
                <a:latin typeface="Times New Roman"/>
                <a:cs typeface="Times New Roman"/>
              </a:rPr>
              <a:t>,’ and I say, ‘Huh?’ and he says, ‘never mind, there's no time to look up </a:t>
            </a:r>
            <a:r>
              <a:rPr lang="en-US" sz="2800" b="1" u="sng" dirty="0">
                <a:latin typeface="Times New Roman"/>
                <a:cs typeface="Times New Roman"/>
              </a:rPr>
              <a:t>'fealty</a:t>
            </a:r>
            <a:r>
              <a:rPr lang="en-US" sz="2800" b="1" dirty="0">
                <a:latin typeface="Times New Roman"/>
                <a:cs typeface="Times New Roman"/>
              </a:rPr>
              <a:t>.' Just promise you'll do what I say.’”</a:t>
            </a:r>
            <a:r>
              <a:rPr lang="en-CA" sz="2800" b="1" dirty="0"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562" y="5168703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To give loyalty and faithfulness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to a lord.</a:t>
            </a:r>
            <a:endParaRPr lang="en-US" sz="32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578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88168"/>
            <a:ext cx="8839200" cy="6553200"/>
            <a:chOff x="152400" y="152400"/>
            <a:chExt cx="8839200" cy="6553200"/>
          </a:xfrm>
        </p:grpSpPr>
        <p:sp>
          <p:nvSpPr>
            <p:cNvPr id="9" name="Rectangle 8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000" y="261352"/>
              <a:ext cx="8568000" cy="627186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0654" y="332656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CHAPTERS 11 - 15</a:t>
            </a:r>
            <a:endParaRPr lang="en-US" sz="6800" dirty="0">
              <a:solidFill>
                <a:srgbClr val="C5001E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2374" y="65569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48" y="1412776"/>
            <a:ext cx="72113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1. </a:t>
            </a:r>
            <a:r>
              <a:rPr lang="en-US" sz="3600" b="1" dirty="0">
                <a:latin typeface="Times New Roman"/>
                <a:cs typeface="Times New Roman"/>
              </a:rPr>
              <a:t>“Freak is </a:t>
            </a:r>
            <a:r>
              <a:rPr lang="en-US" sz="3600" b="1" u="sng" dirty="0">
                <a:latin typeface="Times New Roman"/>
                <a:cs typeface="Times New Roman"/>
              </a:rPr>
              <a:t>scuttling</a:t>
            </a:r>
            <a:r>
              <a:rPr lang="en-US" sz="3600" b="1" dirty="0">
                <a:latin typeface="Times New Roman"/>
                <a:cs typeface="Times New Roman"/>
              </a:rPr>
              <a:t> around behind me, keeping out of her way, but when she says that, I can tell he wants to know about his father, if maybe he really was a magician.”</a:t>
            </a:r>
            <a:r>
              <a:rPr lang="en-CA" sz="3600" b="1" dirty="0">
                <a:latin typeface="Times New Roman"/>
                <a:cs typeface="Times New Roman"/>
              </a:rPr>
              <a:t> 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4686608"/>
            <a:ext cx="6425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To run hurriedly with short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quick steps</a:t>
            </a:r>
            <a:endParaRPr lang="en-US" sz="40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2" y="2592288"/>
            <a:ext cx="311181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7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67544" y="476672"/>
            <a:ext cx="8229600" cy="281351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Times"/>
                <a:cs typeface="Times"/>
              </a:rPr>
              <a:t>This presentation is for single teacher use.  To purchase additional licenses at a discount, visit your My Purchases page.  Redistributing</a:t>
            </a:r>
            <a:r>
              <a:rPr lang="en-US" sz="2000" b="1" dirty="0">
                <a:latin typeface="Times"/>
                <a:cs typeface="Times"/>
              </a:rPr>
              <a:t>, editing, selling, or posting this item or any part </a:t>
            </a:r>
            <a:r>
              <a:rPr lang="en-US" sz="2000" b="1" dirty="0" smtClean="0">
                <a:latin typeface="Times"/>
                <a:cs typeface="Times"/>
              </a:rPr>
              <a:t>thereof </a:t>
            </a:r>
            <a:r>
              <a:rPr lang="en-US" sz="2000" b="1" dirty="0">
                <a:latin typeface="Times"/>
                <a:cs typeface="Times"/>
              </a:rPr>
              <a:t>on the Internet are strictly prohibited without first gaining permission from the author. Violations are subject to the penalties of </a:t>
            </a:r>
            <a:r>
              <a:rPr lang="en-US" sz="2000" b="1" dirty="0" smtClean="0">
                <a:latin typeface="Times"/>
                <a:cs typeface="Times"/>
              </a:rPr>
              <a:t>the </a:t>
            </a:r>
            <a:r>
              <a:rPr lang="en-US" sz="2000" b="1" dirty="0">
                <a:latin typeface="Times"/>
                <a:cs typeface="Times"/>
              </a:rPr>
              <a:t>Digital Millennium Copyright Act. Please contact me at </a:t>
            </a:r>
            <a:r>
              <a:rPr lang="en-US" sz="2000" b="1" u="sng" dirty="0">
                <a:latin typeface="Times"/>
                <a:cs typeface="Times"/>
                <a:hlinkClick r:id="rId3"/>
              </a:rPr>
              <a:t>prestoplans@gmail.com</a:t>
            </a:r>
            <a:r>
              <a:rPr lang="en-US" sz="2000" b="1" u="sng" dirty="0">
                <a:latin typeface="Times"/>
                <a:cs typeface="Times"/>
              </a:rPr>
              <a:t> </a:t>
            </a:r>
            <a:r>
              <a:rPr lang="en-US" sz="2000" b="1" dirty="0">
                <a:latin typeface="Times"/>
                <a:cs typeface="Times"/>
              </a:rPr>
              <a:t> </a:t>
            </a:r>
            <a:r>
              <a:rPr lang="en-US" sz="2000" b="1" dirty="0" smtClean="0">
                <a:latin typeface="Times"/>
                <a:cs typeface="Times"/>
              </a:rPr>
              <a:t>for special permission.</a:t>
            </a:r>
            <a:endParaRPr lang="en-US" sz="2000" b="1" dirty="0">
              <a:latin typeface="Times"/>
              <a:cs typeface="Times"/>
            </a:endParaRPr>
          </a:p>
        </p:txBody>
      </p:sp>
      <p:pic>
        <p:nvPicPr>
          <p:cNvPr id="12" name="Picture 11" descr="logo2.fw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3276600"/>
            <a:ext cx="2362200" cy="22469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3444" y="5502296"/>
            <a:ext cx="8167157" cy="150810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You can visit my store at </a:t>
            </a:r>
          </a:p>
          <a:p>
            <a:pPr algn="ctr"/>
            <a:r>
              <a:rPr lang="en-US" sz="2000" dirty="0">
                <a:latin typeface="Times"/>
                <a:cs typeface="Times"/>
                <a:hlinkClick r:id="rId4"/>
              </a:rPr>
              <a:t>http://www.teacherspayteachers.com/Store/Presto-Plans</a:t>
            </a:r>
            <a:endParaRPr lang="en-US" sz="2000" dirty="0">
              <a:latin typeface="Times"/>
              <a:cs typeface="Times"/>
            </a:endParaRPr>
          </a:p>
          <a:p>
            <a:pPr algn="ctr"/>
            <a:endParaRPr lang="en-US" sz="2400" dirty="0">
              <a:latin typeface="Times New Roman"/>
              <a:cs typeface="Times New Roman"/>
            </a:endParaRPr>
          </a:p>
          <a:p>
            <a:pPr algn="ctr"/>
            <a:r>
              <a:rPr lang="en-US" sz="2400" dirty="0">
                <a:latin typeface="Times New Roman"/>
                <a:cs typeface="Times New Roman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0" y="152400"/>
            <a:ext cx="8839200" cy="6666200"/>
            <a:chOff x="152400" y="152400"/>
            <a:chExt cx="8839200" cy="6666200"/>
          </a:xfrm>
        </p:grpSpPr>
        <p:grpSp>
          <p:nvGrpSpPr>
            <p:cNvPr id="14" name="Group 13"/>
            <p:cNvGrpSpPr/>
            <p:nvPr/>
          </p:nvGrpSpPr>
          <p:grpSpPr>
            <a:xfrm>
              <a:off x="152400" y="152400"/>
              <a:ext cx="8839200" cy="6553200"/>
              <a:chOff x="152400" y="152400"/>
              <a:chExt cx="8839200" cy="65532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52400" y="152400"/>
                <a:ext cx="8839200" cy="6553200"/>
              </a:xfrm>
              <a:prstGeom prst="rect">
                <a:avLst/>
              </a:prstGeom>
              <a:noFill/>
              <a:ln w="444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88000" y="261352"/>
                <a:ext cx="8568000" cy="6271864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662374" y="6556990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1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88168"/>
            <a:ext cx="8839200" cy="6553200"/>
            <a:chOff x="152400" y="152400"/>
            <a:chExt cx="8839200" cy="6553200"/>
          </a:xfrm>
        </p:grpSpPr>
        <p:sp>
          <p:nvSpPr>
            <p:cNvPr id="9" name="Rectangle 8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000" y="261352"/>
              <a:ext cx="8568000" cy="627186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0654" y="332656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CHAPTERS 11 - 15</a:t>
            </a:r>
            <a:endParaRPr lang="en-US" sz="6800" dirty="0">
              <a:solidFill>
                <a:srgbClr val="C5001E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2374" y="65569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48" y="1412776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2. "</a:t>
            </a:r>
            <a:r>
              <a:rPr lang="en-US" sz="3200" b="1" dirty="0">
                <a:latin typeface="Times New Roman"/>
                <a:cs typeface="Times New Roman"/>
              </a:rPr>
              <a:t>But I know he ran away because of me." "And you know what?" "What?" "Good </a:t>
            </a:r>
            <a:r>
              <a:rPr lang="en-US" sz="3200" b="1" u="sng" dirty="0">
                <a:latin typeface="Times New Roman"/>
                <a:cs typeface="Times New Roman"/>
              </a:rPr>
              <a:t>riddance</a:t>
            </a:r>
            <a:r>
              <a:rPr lang="en-US" sz="3200" b="1" dirty="0">
                <a:latin typeface="Times New Roman"/>
                <a:cs typeface="Times New Roman"/>
              </a:rPr>
              <a:t> to bad </a:t>
            </a:r>
            <a:r>
              <a:rPr lang="en-US" sz="3200" b="1" u="sng" dirty="0">
                <a:latin typeface="Times New Roman"/>
                <a:cs typeface="Times New Roman"/>
              </a:rPr>
              <a:t>rubbish</a:t>
            </a:r>
            <a:r>
              <a:rPr lang="en-US" sz="3200" b="1" dirty="0">
                <a:latin typeface="Times New Roman"/>
                <a:cs typeface="Times New Roman"/>
              </a:rPr>
              <a:t>."</a:t>
            </a:r>
            <a:r>
              <a:rPr lang="en-CA" sz="3200" b="1" dirty="0">
                <a:latin typeface="Times New Roman"/>
                <a:cs typeface="Times New Roman"/>
              </a:rPr>
              <a:t> 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092" y="3212976"/>
            <a:ext cx="6809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Riddance: The act of getting rid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of something unwanted</a:t>
            </a:r>
            <a:endParaRPr lang="en-US" sz="36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2" y="2592288"/>
            <a:ext cx="3111810" cy="41490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6833" y="4725144"/>
            <a:ext cx="6809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mtClean="0">
                <a:solidFill>
                  <a:srgbClr val="0C14A7"/>
                </a:solidFill>
                <a:latin typeface="Times New Roman"/>
                <a:cs typeface="Times New Roman"/>
              </a:rPr>
              <a:t>Rubbish: Waste </a:t>
            </a:r>
            <a:r>
              <a:rPr lang="en-US" sz="36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material that </a:t>
            </a:r>
            <a:r>
              <a:rPr lang="en-US" sz="3600" b="1" smtClean="0">
                <a:solidFill>
                  <a:srgbClr val="0C14A7"/>
                </a:solidFill>
                <a:latin typeface="Times New Roman"/>
                <a:cs typeface="Times New Roman"/>
              </a:rPr>
              <a:t>is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considered unimportant </a:t>
            </a:r>
            <a:endParaRPr lang="en-US" sz="36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245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88168"/>
            <a:ext cx="8839200" cy="6553200"/>
            <a:chOff x="152400" y="152400"/>
            <a:chExt cx="8839200" cy="6553200"/>
          </a:xfrm>
        </p:grpSpPr>
        <p:sp>
          <p:nvSpPr>
            <p:cNvPr id="9" name="Rectangle 8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000" y="261352"/>
              <a:ext cx="8568000" cy="627186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0654" y="332656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CHAPTERS 11 - 15</a:t>
            </a:r>
            <a:endParaRPr lang="en-US" sz="6800" dirty="0">
              <a:solidFill>
                <a:srgbClr val="C5001E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2374" y="65569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48" y="1412776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Times New Roman"/>
                <a:cs typeface="Times New Roman"/>
              </a:rPr>
              <a:t>3. </a:t>
            </a:r>
            <a:r>
              <a:rPr lang="en-US" sz="2800" b="1" dirty="0">
                <a:latin typeface="Times New Roman"/>
                <a:cs typeface="Times New Roman"/>
              </a:rPr>
              <a:t>“This girl at the shoe store, she's got a little </a:t>
            </a:r>
            <a:r>
              <a:rPr lang="en-US" sz="2800" b="1" u="sng" dirty="0">
                <a:latin typeface="Times New Roman"/>
                <a:cs typeface="Times New Roman"/>
              </a:rPr>
              <a:t>smirk</a:t>
            </a:r>
            <a:r>
              <a:rPr lang="en-US" sz="2800" b="1" dirty="0">
                <a:latin typeface="Times New Roman"/>
                <a:cs typeface="Times New Roman"/>
              </a:rPr>
              <a:t> and she goes, "13 Triple E? Do they make shoes that big?"</a:t>
            </a:r>
            <a:r>
              <a:rPr lang="en-CA" sz="2800" b="1" dirty="0">
                <a:latin typeface="Times New Roman"/>
                <a:cs typeface="Times New Roman"/>
              </a:rPr>
              <a:t> 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046" y="2844224"/>
            <a:ext cx="74253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Smile in a smug, conceited, or silly way</a:t>
            </a:r>
            <a:endParaRPr lang="en-US" sz="32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2" y="2592288"/>
            <a:ext cx="3111810" cy="4149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1048" y="3645024"/>
            <a:ext cx="72113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Times New Roman"/>
                <a:cs typeface="Times New Roman"/>
              </a:rPr>
              <a:t>4. </a:t>
            </a:r>
            <a:r>
              <a:rPr lang="en-US" sz="2800" b="1" dirty="0">
                <a:latin typeface="Times New Roman"/>
                <a:cs typeface="Times New Roman"/>
              </a:rPr>
              <a:t>“Anyhow, I don't take F</a:t>
            </a:r>
            <a:r>
              <a:rPr lang="en-US" sz="2800" b="1" dirty="0" smtClean="0">
                <a:latin typeface="Times New Roman"/>
                <a:cs typeface="Times New Roman"/>
              </a:rPr>
              <a:t>reak’s </a:t>
            </a:r>
            <a:r>
              <a:rPr lang="en-US" sz="2800" b="1" dirty="0">
                <a:latin typeface="Times New Roman"/>
                <a:cs typeface="Times New Roman"/>
              </a:rPr>
              <a:t>dictionary along because my hands are </a:t>
            </a:r>
            <a:r>
              <a:rPr lang="en-US" sz="2800" b="1" u="sng" dirty="0" err="1">
                <a:latin typeface="Times New Roman"/>
                <a:cs typeface="Times New Roman"/>
              </a:rPr>
              <a:t>trembly</a:t>
            </a:r>
            <a:r>
              <a:rPr lang="en-US" sz="2800" b="1" dirty="0">
                <a:latin typeface="Times New Roman"/>
                <a:cs typeface="Times New Roman"/>
              </a:rPr>
              <a:t> and I might drop it.”</a:t>
            </a:r>
            <a:r>
              <a:rPr lang="en-CA" sz="2800" b="1" dirty="0">
                <a:latin typeface="Times New Roman"/>
                <a:cs typeface="Times New Roman"/>
              </a:rPr>
              <a:t> 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379" y="5312237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To shake involuntarily, usually as a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result </a:t>
            </a:r>
            <a:r>
              <a:rPr lang="en-US" sz="3200" b="1" dirty="0">
                <a:solidFill>
                  <a:srgbClr val="0C14A7"/>
                </a:solidFill>
                <a:latin typeface="Times New Roman"/>
                <a:cs typeface="Times New Roman"/>
              </a:rPr>
              <a:t>o</a:t>
            </a:r>
            <a:r>
              <a:rPr lang="en-US" sz="32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f excitement or anxiety</a:t>
            </a:r>
            <a:endParaRPr lang="en-US" sz="32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753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88168"/>
            <a:ext cx="8839200" cy="6553200"/>
            <a:chOff x="152400" y="152400"/>
            <a:chExt cx="8839200" cy="6553200"/>
          </a:xfrm>
        </p:grpSpPr>
        <p:sp>
          <p:nvSpPr>
            <p:cNvPr id="9" name="Rectangle 8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000" y="261352"/>
              <a:ext cx="8568000" cy="627186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0654" y="332656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CHAPTERS 11 - 15</a:t>
            </a:r>
            <a:endParaRPr lang="en-US" sz="6800" dirty="0">
              <a:solidFill>
                <a:srgbClr val="C5001E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2374" y="65569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48" y="1412776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/>
                <a:cs typeface="Times New Roman"/>
              </a:rPr>
              <a:t>5</a:t>
            </a:r>
            <a:r>
              <a:rPr lang="en-US" sz="2400" b="1" dirty="0" smtClean="0">
                <a:latin typeface="Times New Roman"/>
                <a:cs typeface="Times New Roman"/>
              </a:rPr>
              <a:t>. </a:t>
            </a:r>
            <a:r>
              <a:rPr lang="en-US" sz="2800" b="1" dirty="0">
                <a:latin typeface="Times New Roman"/>
                <a:cs typeface="Times New Roman"/>
              </a:rPr>
              <a:t>“She's trying to </a:t>
            </a:r>
            <a:r>
              <a:rPr lang="en-US" sz="2800" b="1" u="sng" dirty="0">
                <a:latin typeface="Times New Roman"/>
                <a:cs typeface="Times New Roman"/>
              </a:rPr>
              <a:t>pry</a:t>
            </a:r>
            <a:r>
              <a:rPr lang="en-US" sz="2800" b="1" dirty="0">
                <a:latin typeface="Times New Roman"/>
                <a:cs typeface="Times New Roman"/>
              </a:rPr>
              <a:t> my hands away from my ears.” </a:t>
            </a:r>
            <a:r>
              <a:rPr lang="en-CA" sz="2800" b="1" dirty="0">
                <a:latin typeface="Times New Roman"/>
                <a:cs typeface="Times New Roman"/>
              </a:rPr>
              <a:t> 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048" y="2366883"/>
            <a:ext cx="6929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Use force in order to move or open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something</a:t>
            </a:r>
            <a:endParaRPr lang="en-US" sz="32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2" y="2592288"/>
            <a:ext cx="3111810" cy="4149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1048" y="3645024"/>
            <a:ext cx="6929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/>
                <a:cs typeface="Times New Roman"/>
              </a:rPr>
              <a:t>6</a:t>
            </a:r>
            <a:r>
              <a:rPr lang="en-US" sz="2700" b="1" dirty="0" smtClean="0">
                <a:latin typeface="Times New Roman"/>
                <a:cs typeface="Times New Roman"/>
              </a:rPr>
              <a:t>. </a:t>
            </a:r>
            <a:r>
              <a:rPr lang="en-US" sz="2800" b="1" dirty="0">
                <a:latin typeface="Times New Roman"/>
                <a:cs typeface="Times New Roman"/>
              </a:rPr>
              <a:t>“Freak gets this </a:t>
            </a:r>
            <a:r>
              <a:rPr lang="en-US" sz="2800" b="1" u="sng" dirty="0">
                <a:latin typeface="Times New Roman"/>
                <a:cs typeface="Times New Roman"/>
              </a:rPr>
              <a:t>faraway</a:t>
            </a:r>
            <a:r>
              <a:rPr lang="en-US" sz="2800" b="1" dirty="0">
                <a:latin typeface="Times New Roman"/>
                <a:cs typeface="Times New Roman"/>
              </a:rPr>
              <a:t> look and he says, ‘I'm not sure. Dr. </a:t>
            </a:r>
            <a:r>
              <a:rPr lang="en-US" sz="2800" b="1" dirty="0" err="1">
                <a:latin typeface="Times New Roman"/>
                <a:cs typeface="Times New Roman"/>
              </a:rPr>
              <a:t>Spivak</a:t>
            </a:r>
            <a:r>
              <a:rPr lang="en-US" sz="2800" b="1" dirty="0">
                <a:latin typeface="Times New Roman"/>
                <a:cs typeface="Times New Roman"/>
              </a:rPr>
              <a:t>, she's my doctor, she says maybe a year or two.</a:t>
            </a:r>
            <a:r>
              <a:rPr lang="en-CA" sz="2800" b="1" dirty="0">
                <a:latin typeface="Times New Roman"/>
                <a:cs typeface="Times New Roman"/>
              </a:rPr>
              <a:t> 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056" y="5173303"/>
            <a:ext cx="8153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Distant in space or time</a:t>
            </a:r>
            <a:endParaRPr lang="en-US" sz="35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730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88168"/>
            <a:ext cx="8839200" cy="6553200"/>
            <a:chOff x="152400" y="152400"/>
            <a:chExt cx="8839200" cy="6553200"/>
          </a:xfrm>
        </p:grpSpPr>
        <p:sp>
          <p:nvSpPr>
            <p:cNvPr id="9" name="Rectangle 8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000" y="261352"/>
              <a:ext cx="8568000" cy="627186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0654" y="332656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CHAPTERS 11 - 15</a:t>
            </a:r>
            <a:endParaRPr lang="en-US" sz="6800" dirty="0">
              <a:solidFill>
                <a:srgbClr val="C5001E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2374" y="65569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48" y="1412776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Times New Roman"/>
                <a:cs typeface="Times New Roman"/>
              </a:rPr>
              <a:t>7. </a:t>
            </a:r>
            <a:r>
              <a:rPr lang="en-US" sz="2800" b="1" dirty="0" smtClean="0">
                <a:latin typeface="Times New Roman"/>
                <a:cs typeface="Times New Roman"/>
              </a:rPr>
              <a:t>“</a:t>
            </a:r>
            <a:r>
              <a:rPr lang="en-US" sz="2800" b="1" dirty="0">
                <a:latin typeface="Times New Roman"/>
                <a:cs typeface="Times New Roman"/>
              </a:rPr>
              <a:t>‘I have an </a:t>
            </a:r>
            <a:r>
              <a:rPr lang="en-US" sz="2800" b="1" u="sng" dirty="0">
                <a:latin typeface="Times New Roman"/>
                <a:cs typeface="Times New Roman"/>
              </a:rPr>
              <a:t>obligation</a:t>
            </a:r>
            <a:r>
              <a:rPr lang="en-US" sz="2800" b="1" dirty="0">
                <a:latin typeface="Times New Roman"/>
                <a:cs typeface="Times New Roman"/>
              </a:rPr>
              <a:t>,’ he saying ‘A man has to protect his family.’”</a:t>
            </a:r>
            <a:r>
              <a:rPr lang="en-CA" sz="2800" b="1" dirty="0">
                <a:latin typeface="Times New Roman"/>
                <a:cs typeface="Times New Roman"/>
              </a:rPr>
              <a:t> 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048" y="2379922"/>
            <a:ext cx="8153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A duty or commitment </a:t>
            </a:r>
            <a:endParaRPr lang="en-US" sz="35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2" y="2592288"/>
            <a:ext cx="3111810" cy="4149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1048" y="3601912"/>
            <a:ext cx="7361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Times New Roman"/>
                <a:cs typeface="Times New Roman"/>
              </a:rPr>
              <a:t>8. </a:t>
            </a:r>
            <a:r>
              <a:rPr lang="en-US" sz="2800" b="1" dirty="0">
                <a:latin typeface="Times New Roman"/>
                <a:cs typeface="Times New Roman"/>
              </a:rPr>
              <a:t>“Your grandma gets so upset, bless her heart. Can't </a:t>
            </a:r>
            <a:r>
              <a:rPr lang="en-US" sz="2800" b="1" u="sng" dirty="0">
                <a:latin typeface="Times New Roman"/>
                <a:cs typeface="Times New Roman"/>
              </a:rPr>
              <a:t>abide</a:t>
            </a:r>
            <a:r>
              <a:rPr lang="en-US" sz="2800" b="1" dirty="0">
                <a:latin typeface="Times New Roman"/>
                <a:cs typeface="Times New Roman"/>
              </a:rPr>
              <a:t> the idea of violence.”</a:t>
            </a:r>
            <a:r>
              <a:rPr lang="en-CA" sz="2800" b="1" dirty="0">
                <a:latin typeface="Times New Roman"/>
                <a:cs typeface="Times New Roman"/>
              </a:rPr>
              <a:t> 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935" y="4696222"/>
            <a:ext cx="67533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Act in accordance with a rule or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recommendation</a:t>
            </a:r>
            <a:endParaRPr lang="en-US" sz="35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789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88168"/>
            <a:ext cx="8839200" cy="6553200"/>
            <a:chOff x="152400" y="152400"/>
            <a:chExt cx="8839200" cy="6553200"/>
          </a:xfrm>
        </p:grpSpPr>
        <p:sp>
          <p:nvSpPr>
            <p:cNvPr id="9" name="Rectangle 8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000" y="261352"/>
              <a:ext cx="8568000" cy="627186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0654" y="332656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CHAPTERS 16 - 20</a:t>
            </a:r>
            <a:endParaRPr lang="en-US" sz="6800" dirty="0">
              <a:solidFill>
                <a:srgbClr val="C5001E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2374" y="65569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48" y="1412776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/>
                <a:cs typeface="Times New Roman"/>
              </a:rPr>
              <a:t>1</a:t>
            </a:r>
            <a:r>
              <a:rPr lang="en-US" sz="2700" b="1" dirty="0" smtClean="0">
                <a:latin typeface="Times New Roman"/>
                <a:cs typeface="Times New Roman"/>
              </a:rPr>
              <a:t>. </a:t>
            </a:r>
            <a:r>
              <a:rPr lang="en-US" sz="2800" b="1" dirty="0">
                <a:latin typeface="Times New Roman"/>
                <a:cs typeface="Times New Roman"/>
              </a:rPr>
              <a:t>“You know how many Christmas </a:t>
            </a:r>
            <a:r>
              <a:rPr lang="en-US" sz="2800" b="1" dirty="0" smtClean="0">
                <a:latin typeface="Times New Roman"/>
                <a:cs typeface="Times New Roman"/>
              </a:rPr>
              <a:t>Eves  </a:t>
            </a:r>
            <a:r>
              <a:rPr lang="en-US" sz="2800" b="1" dirty="0">
                <a:latin typeface="Times New Roman"/>
                <a:cs typeface="Times New Roman"/>
              </a:rPr>
              <a:t>I've been </a:t>
            </a:r>
            <a:r>
              <a:rPr lang="en-US" sz="2800" b="1" u="sng" dirty="0">
                <a:latin typeface="Times New Roman"/>
                <a:cs typeface="Times New Roman"/>
              </a:rPr>
              <a:t>deprived</a:t>
            </a:r>
            <a:r>
              <a:rPr lang="en-US" sz="2800" b="1" dirty="0">
                <a:latin typeface="Times New Roman"/>
                <a:cs typeface="Times New Roman"/>
              </a:rPr>
              <a:t> of my own blood kin?”</a:t>
            </a:r>
            <a:r>
              <a:rPr lang="en-CA" sz="2800" b="1" dirty="0">
                <a:latin typeface="Times New Roman"/>
                <a:cs typeface="Times New Roman"/>
              </a:rPr>
              <a:t> 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56" y="2403465"/>
            <a:ext cx="6857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To deny the possession or use of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something</a:t>
            </a:r>
            <a:endParaRPr lang="en-US" sz="35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2" y="2592288"/>
            <a:ext cx="3111810" cy="4149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1048" y="3612327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/>
                <a:cs typeface="Times New Roman"/>
              </a:rPr>
              <a:t>2</a:t>
            </a:r>
            <a:r>
              <a:rPr lang="en-US" sz="2700" b="1" dirty="0" smtClean="0">
                <a:latin typeface="Times New Roman"/>
                <a:cs typeface="Times New Roman"/>
              </a:rPr>
              <a:t>. </a:t>
            </a:r>
            <a:r>
              <a:rPr lang="en-US" sz="2800" b="1" dirty="0">
                <a:latin typeface="Times New Roman"/>
                <a:cs typeface="Times New Roman"/>
              </a:rPr>
              <a:t>“Now, your grandparents say you're </a:t>
            </a:r>
            <a:r>
              <a:rPr lang="en-US" sz="2800" b="1" dirty="0" smtClean="0">
                <a:latin typeface="Times New Roman"/>
                <a:cs typeface="Times New Roman"/>
              </a:rPr>
              <a:t>                    nothing </a:t>
            </a:r>
            <a:r>
              <a:rPr lang="en-US" sz="2800" b="1" dirty="0">
                <a:latin typeface="Times New Roman"/>
                <a:cs typeface="Times New Roman"/>
              </a:rPr>
              <a:t>but a </a:t>
            </a:r>
            <a:r>
              <a:rPr lang="en-US" sz="2800" b="1" u="sng" dirty="0">
                <a:latin typeface="Times New Roman"/>
                <a:cs typeface="Times New Roman"/>
              </a:rPr>
              <a:t>dysfunctional</a:t>
            </a:r>
            <a:r>
              <a:rPr lang="en-US" sz="2800" b="1" dirty="0">
                <a:latin typeface="Times New Roman"/>
                <a:cs typeface="Times New Roman"/>
              </a:rPr>
              <a:t> retard, but no </a:t>
            </a:r>
            <a:r>
              <a:rPr lang="en-US" sz="2800" b="1" dirty="0" smtClean="0">
                <a:latin typeface="Times New Roman"/>
                <a:cs typeface="Times New Roman"/>
              </a:rPr>
              <a:t>                  </a:t>
            </a:r>
            <a:r>
              <a:rPr lang="en-US" sz="2800" b="1" dirty="0" smtClean="0">
                <a:latin typeface="Times New Roman"/>
                <a:cs typeface="Times New Roman"/>
              </a:rPr>
              <a:t>kid </a:t>
            </a:r>
            <a:r>
              <a:rPr lang="en-US" sz="2800" b="1" dirty="0">
                <a:latin typeface="Times New Roman"/>
                <a:cs typeface="Times New Roman"/>
              </a:rPr>
              <a:t>of mine </a:t>
            </a:r>
            <a:r>
              <a:rPr lang="en-US" sz="2800" b="1" dirty="0" smtClean="0">
                <a:latin typeface="Times New Roman"/>
                <a:cs typeface="Times New Roman"/>
              </a:rPr>
              <a:t>is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a retard, and that's a fact.”</a:t>
            </a:r>
            <a:r>
              <a:rPr lang="en-CA" sz="2800" b="1" dirty="0">
                <a:latin typeface="Times New Roman"/>
                <a:cs typeface="Times New Roman"/>
              </a:rPr>
              <a:t> 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5067761"/>
            <a:ext cx="69636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Not operating normally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or properly in some way.</a:t>
            </a:r>
            <a:endParaRPr lang="en-US" sz="35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95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88168"/>
            <a:ext cx="8839200" cy="6553200"/>
            <a:chOff x="152400" y="152400"/>
            <a:chExt cx="8839200" cy="6553200"/>
          </a:xfrm>
        </p:grpSpPr>
        <p:sp>
          <p:nvSpPr>
            <p:cNvPr id="9" name="Rectangle 8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000" y="261352"/>
              <a:ext cx="8568000" cy="627186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0654" y="332656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CHAPTERS 16 - 20</a:t>
            </a:r>
            <a:endParaRPr lang="en-US" sz="6800" dirty="0">
              <a:solidFill>
                <a:srgbClr val="C5001E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2374" y="65569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48" y="1412776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Times New Roman"/>
                <a:cs typeface="Times New Roman"/>
              </a:rPr>
              <a:t>3. </a:t>
            </a:r>
            <a:r>
              <a:rPr lang="en-US" sz="2800" b="1" dirty="0">
                <a:latin typeface="Times New Roman"/>
                <a:cs typeface="Times New Roman"/>
              </a:rPr>
              <a:t>“He shakes his head real </a:t>
            </a:r>
            <a:r>
              <a:rPr lang="en-US" sz="2800" b="1" u="sng" dirty="0">
                <a:latin typeface="Times New Roman"/>
                <a:cs typeface="Times New Roman"/>
              </a:rPr>
              <a:t>sorrowful</a:t>
            </a:r>
            <a:r>
              <a:rPr lang="en-US" sz="2800" b="1" dirty="0">
                <a:latin typeface="Times New Roman"/>
                <a:cs typeface="Times New Roman"/>
              </a:rPr>
              <a:t>. "That's a crime, not giving up my presents from his father.”</a:t>
            </a:r>
            <a:r>
              <a:rPr lang="en-CA" sz="2800" b="1" dirty="0">
                <a:latin typeface="Times New Roman"/>
                <a:cs typeface="Times New Roman"/>
              </a:rPr>
              <a:t> 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048" y="2398596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Feeling or showing grief</a:t>
            </a:r>
            <a:endParaRPr lang="en-US" sz="36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2" y="2592288"/>
            <a:ext cx="3111810" cy="4149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1048" y="3311227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Times New Roman"/>
                <a:cs typeface="Times New Roman"/>
              </a:rPr>
              <a:t>4. </a:t>
            </a:r>
            <a:r>
              <a:rPr lang="en-US" sz="2800" b="1" dirty="0">
                <a:latin typeface="Times New Roman"/>
                <a:cs typeface="Times New Roman"/>
              </a:rPr>
              <a:t>“It was like that, only these were kids, </a:t>
            </a:r>
            <a:endParaRPr lang="en-US" sz="2800" b="1" dirty="0" smtClean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they </a:t>
            </a:r>
            <a:r>
              <a:rPr lang="en-US" sz="2800" b="1" dirty="0">
                <a:latin typeface="Times New Roman"/>
                <a:cs typeface="Times New Roman"/>
              </a:rPr>
              <a:t>were adults who should know better, </a:t>
            </a:r>
            <a:endParaRPr lang="en-US" sz="2800" b="1" dirty="0" smtClean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except </a:t>
            </a:r>
            <a:r>
              <a:rPr lang="en-US" sz="2800" b="1" dirty="0">
                <a:latin typeface="Times New Roman"/>
                <a:cs typeface="Times New Roman"/>
              </a:rPr>
              <a:t>there so </a:t>
            </a:r>
            <a:r>
              <a:rPr lang="en-US" sz="2800" b="1" u="sng" dirty="0">
                <a:latin typeface="Times New Roman"/>
                <a:cs typeface="Times New Roman"/>
              </a:rPr>
              <a:t>ignorant</a:t>
            </a:r>
            <a:r>
              <a:rPr lang="en-US" sz="2800" b="1" dirty="0">
                <a:latin typeface="Times New Roman"/>
                <a:cs typeface="Times New Roman"/>
              </a:rPr>
              <a:t> and hateful they </a:t>
            </a:r>
            <a:endParaRPr lang="en-US" sz="2800" b="1" dirty="0" smtClean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believe </a:t>
            </a:r>
            <a:r>
              <a:rPr lang="en-US" sz="2800" b="1" dirty="0">
                <a:latin typeface="Times New Roman"/>
                <a:cs typeface="Times New Roman"/>
              </a:rPr>
              <a:t>the worst.”</a:t>
            </a:r>
            <a:r>
              <a:rPr lang="en-CA" sz="2800" b="1" dirty="0">
                <a:latin typeface="Times New Roman"/>
                <a:cs typeface="Times New Roman"/>
              </a:rPr>
              <a:t> 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" y="5374962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Lacking knowledge or awareness.</a:t>
            </a:r>
            <a:endParaRPr lang="en-US" sz="36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659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88168"/>
            <a:ext cx="8839200" cy="6553200"/>
            <a:chOff x="152400" y="152400"/>
            <a:chExt cx="8839200" cy="6553200"/>
          </a:xfrm>
        </p:grpSpPr>
        <p:sp>
          <p:nvSpPr>
            <p:cNvPr id="9" name="Rectangle 8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000" y="261352"/>
              <a:ext cx="8568000" cy="627186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0654" y="332656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CHAPTERS 16 - 20</a:t>
            </a:r>
            <a:endParaRPr lang="en-US" sz="6800" dirty="0">
              <a:solidFill>
                <a:srgbClr val="C5001E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2374" y="65569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48" y="1412776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Times New Roman"/>
                <a:cs typeface="Times New Roman"/>
              </a:rPr>
              <a:t>5. </a:t>
            </a:r>
            <a:r>
              <a:rPr lang="en-US" sz="2800" b="1" dirty="0">
                <a:latin typeface="Times New Roman"/>
                <a:cs typeface="Times New Roman"/>
              </a:rPr>
              <a:t>“I had a lot of time to plan this out. A lot of time to study people, figure out what makes them </a:t>
            </a:r>
            <a:r>
              <a:rPr lang="en-US" sz="2800" b="1" u="sng" dirty="0">
                <a:latin typeface="Times New Roman"/>
                <a:cs typeface="Times New Roman"/>
              </a:rPr>
              <a:t>tick</a:t>
            </a:r>
            <a:r>
              <a:rPr lang="en-US" sz="2800" b="1" dirty="0" smtClean="0">
                <a:latin typeface="Times New Roman"/>
                <a:cs typeface="Times New Roman"/>
              </a:rPr>
              <a:t>.”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332" y="2592288"/>
            <a:ext cx="8153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What motivates someone</a:t>
            </a:r>
            <a:endParaRPr lang="en-US" sz="35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2" y="2592288"/>
            <a:ext cx="3111810" cy="4149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1048" y="3612327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Times New Roman"/>
                <a:cs typeface="Times New Roman"/>
              </a:rPr>
              <a:t>6. </a:t>
            </a:r>
            <a:r>
              <a:rPr lang="en-US" sz="2800" b="1" dirty="0">
                <a:latin typeface="Times New Roman"/>
                <a:cs typeface="Times New Roman"/>
              </a:rPr>
              <a:t>“What they love to hear about is a bad </a:t>
            </a:r>
            <a:endParaRPr lang="en-US" sz="2800" b="1" dirty="0" smtClean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man </a:t>
            </a:r>
            <a:r>
              <a:rPr lang="en-US" sz="2800" b="1" dirty="0">
                <a:latin typeface="Times New Roman"/>
                <a:cs typeface="Times New Roman"/>
              </a:rPr>
              <a:t>who has </a:t>
            </a:r>
            <a:r>
              <a:rPr lang="en-US" sz="2800" b="1" u="sng" dirty="0">
                <a:latin typeface="Times New Roman"/>
                <a:cs typeface="Times New Roman"/>
              </a:rPr>
              <a:t>redeemed</a:t>
            </a:r>
            <a:r>
              <a:rPr lang="en-US" sz="2800" b="1" dirty="0">
                <a:latin typeface="Times New Roman"/>
                <a:cs typeface="Times New Roman"/>
              </a:rPr>
              <a:t> himself.”</a:t>
            </a:r>
            <a:r>
              <a:rPr lang="en-CA" sz="2800" b="1" dirty="0">
                <a:latin typeface="Times New Roman"/>
                <a:cs typeface="Times New Roman"/>
              </a:rPr>
              <a:t> </a:t>
            </a:r>
            <a:r>
              <a:rPr lang="en-US" sz="2700" b="1" dirty="0" smtClean="0">
                <a:latin typeface="Times New Roman"/>
                <a:cs typeface="Times New Roman"/>
              </a:rPr>
              <a:t> 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872" y="4696222"/>
            <a:ext cx="6667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Do something that makes up for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poor past behavior </a:t>
            </a:r>
            <a:endParaRPr lang="en-US" sz="35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41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88168"/>
            <a:ext cx="8839200" cy="6553200"/>
            <a:chOff x="152400" y="152400"/>
            <a:chExt cx="8839200" cy="6553200"/>
          </a:xfrm>
        </p:grpSpPr>
        <p:sp>
          <p:nvSpPr>
            <p:cNvPr id="9" name="Rectangle 8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000" y="261352"/>
              <a:ext cx="8568000" cy="627186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0654" y="332656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CHAPTERS 16 - 20</a:t>
            </a:r>
            <a:endParaRPr lang="en-US" sz="6800" dirty="0">
              <a:solidFill>
                <a:srgbClr val="C5001E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2374" y="65569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48" y="1412776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Times New Roman"/>
                <a:cs typeface="Times New Roman"/>
              </a:rPr>
              <a:t>7. </a:t>
            </a:r>
            <a:r>
              <a:rPr lang="en-US" sz="2800" b="1" dirty="0">
                <a:latin typeface="Times New Roman"/>
                <a:cs typeface="Times New Roman"/>
              </a:rPr>
              <a:t>“At first </a:t>
            </a:r>
            <a:r>
              <a:rPr lang="en-US" sz="2800" b="1" dirty="0" smtClean="0">
                <a:latin typeface="Times New Roman"/>
                <a:cs typeface="Times New Roman"/>
              </a:rPr>
              <a:t>he’s </a:t>
            </a:r>
            <a:r>
              <a:rPr lang="en-US" sz="2800" b="1" dirty="0">
                <a:latin typeface="Times New Roman"/>
                <a:cs typeface="Times New Roman"/>
              </a:rPr>
              <a:t>surprised to see me </a:t>
            </a:r>
            <a:r>
              <a:rPr lang="en-US" sz="2800" b="1" u="sng" dirty="0">
                <a:latin typeface="Times New Roman"/>
                <a:cs typeface="Times New Roman"/>
              </a:rPr>
              <a:t>trussed</a:t>
            </a:r>
            <a:r>
              <a:rPr lang="en-US" sz="2800" b="1" dirty="0">
                <a:latin typeface="Times New Roman"/>
                <a:cs typeface="Times New Roman"/>
              </a:rPr>
              <a:t> up, then he shrugs and doesn't look at me anymore.”</a:t>
            </a:r>
            <a:r>
              <a:rPr lang="en-CA" sz="2800" b="1" dirty="0">
                <a:latin typeface="Times New Roman"/>
                <a:cs typeface="Times New Roman"/>
              </a:rPr>
              <a:t> 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077" y="2431067"/>
            <a:ext cx="8153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Tied up with arms at their sides</a:t>
            </a:r>
            <a:endParaRPr lang="en-US" sz="35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2" y="2592288"/>
            <a:ext cx="3111810" cy="4149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4808" y="3429000"/>
            <a:ext cx="6945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Times New Roman"/>
                <a:cs typeface="Times New Roman"/>
              </a:rPr>
              <a:t>8. </a:t>
            </a:r>
            <a:r>
              <a:rPr lang="en-US" sz="2800" b="1" dirty="0">
                <a:latin typeface="Times New Roman"/>
                <a:cs typeface="Times New Roman"/>
              </a:rPr>
              <a:t>“Good old reliable H</a:t>
            </a:r>
            <a:r>
              <a:rPr lang="en-US" sz="2800" b="1" baseline="-25000" dirty="0">
                <a:latin typeface="Times New Roman"/>
                <a:cs typeface="Times New Roman"/>
              </a:rPr>
              <a:t>2</a:t>
            </a:r>
            <a:r>
              <a:rPr lang="en-US" sz="2800" b="1" dirty="0">
                <a:latin typeface="Times New Roman"/>
                <a:cs typeface="Times New Roman"/>
              </a:rPr>
              <a:t>S0</a:t>
            </a:r>
            <a:r>
              <a:rPr lang="en-US" sz="2800" b="1" baseline="-25000" dirty="0">
                <a:latin typeface="Times New Roman"/>
                <a:cs typeface="Times New Roman"/>
              </a:rPr>
              <a:t>4</a:t>
            </a:r>
            <a:r>
              <a:rPr lang="en-US" sz="2800" b="1">
                <a:latin typeface="Times New Roman"/>
                <a:cs typeface="Times New Roman"/>
              </a:rPr>
              <a:t>, </a:t>
            </a:r>
            <a:r>
              <a:rPr lang="en-US" sz="2800" b="1" smtClean="0">
                <a:latin typeface="Times New Roman"/>
                <a:cs typeface="Times New Roman"/>
              </a:rPr>
              <a:t>an </a:t>
            </a:r>
            <a:r>
              <a:rPr lang="en-US" sz="2800" b="1" dirty="0">
                <a:latin typeface="Times New Roman"/>
                <a:cs typeface="Times New Roman"/>
              </a:rPr>
              <a:t>oily, colorless, </a:t>
            </a:r>
            <a:r>
              <a:rPr lang="en-US" sz="2800" b="1" u="sng" dirty="0">
                <a:latin typeface="Times New Roman"/>
                <a:cs typeface="Times New Roman"/>
              </a:rPr>
              <a:t>corrosive</a:t>
            </a:r>
            <a:r>
              <a:rPr lang="en-US" sz="2800" b="1" dirty="0">
                <a:latin typeface="Times New Roman"/>
                <a:cs typeface="Times New Roman"/>
              </a:rPr>
              <a:t> liquid used </a:t>
            </a:r>
            <a:r>
              <a:rPr lang="en-US" sz="2800" b="1">
                <a:latin typeface="Times New Roman"/>
                <a:cs typeface="Times New Roman"/>
              </a:rPr>
              <a:t>in </a:t>
            </a:r>
            <a:r>
              <a:rPr lang="en-US" sz="2800" b="1" smtClean="0">
                <a:latin typeface="Times New Roman"/>
                <a:cs typeface="Times New Roman"/>
              </a:rPr>
              <a:t>dyes</a:t>
            </a:r>
            <a:r>
              <a:rPr lang="en-US" sz="2800" b="1" dirty="0">
                <a:latin typeface="Times New Roman"/>
                <a:cs typeface="Times New Roman"/>
              </a:rPr>
              <a:t>, paints, explosives, and many chemical experiments."</a:t>
            </a:r>
            <a:r>
              <a:rPr lang="en-CA" sz="2800" b="1" dirty="0">
                <a:latin typeface="Times New Roman"/>
                <a:cs typeface="Times New Roman"/>
              </a:rPr>
              <a:t> 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808" y="5229200"/>
            <a:ext cx="815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smtClean="0">
                <a:solidFill>
                  <a:srgbClr val="0C14A7"/>
                </a:solidFill>
                <a:latin typeface="Times New Roman"/>
                <a:cs typeface="Times New Roman"/>
              </a:rPr>
              <a:t>Tending to cause something to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eat away.</a:t>
            </a:r>
            <a:endParaRPr lang="en-US" sz="35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19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742" y="2736304"/>
            <a:ext cx="3111810" cy="41490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2400" y="188168"/>
            <a:ext cx="8839200" cy="6553200"/>
            <a:chOff x="152400" y="152400"/>
            <a:chExt cx="8839200" cy="6553200"/>
          </a:xfrm>
        </p:grpSpPr>
        <p:sp>
          <p:nvSpPr>
            <p:cNvPr id="9" name="Rectangle 8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000" y="261352"/>
              <a:ext cx="8568000" cy="627186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0654" y="260648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CHAPTERS 21 - 25</a:t>
            </a:r>
            <a:endParaRPr lang="en-US" sz="6800" dirty="0">
              <a:solidFill>
                <a:srgbClr val="C5001E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2374" y="65569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48" y="1340768"/>
            <a:ext cx="8540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Times New Roman"/>
                <a:cs typeface="Times New Roman"/>
              </a:rPr>
              <a:t>1. “</a:t>
            </a:r>
            <a:r>
              <a:rPr lang="en-US" sz="2800" b="1" dirty="0" smtClean="0">
                <a:latin typeface="Times New Roman"/>
                <a:cs typeface="Times New Roman"/>
              </a:rPr>
              <a:t>Dr</a:t>
            </a:r>
            <a:r>
              <a:rPr lang="en-US" sz="2800" b="1" dirty="0">
                <a:latin typeface="Times New Roman"/>
                <a:cs typeface="Times New Roman"/>
              </a:rPr>
              <a:t>. </a:t>
            </a:r>
            <a:r>
              <a:rPr lang="en-US" sz="2800" b="1" dirty="0" err="1">
                <a:latin typeface="Times New Roman"/>
                <a:cs typeface="Times New Roman"/>
              </a:rPr>
              <a:t>Spivack</a:t>
            </a:r>
            <a:r>
              <a:rPr lang="en-US" sz="2800" b="1" dirty="0">
                <a:latin typeface="Times New Roman"/>
                <a:cs typeface="Times New Roman"/>
              </a:rPr>
              <a:t> says my unique status as a </a:t>
            </a:r>
            <a:r>
              <a:rPr lang="en-US" sz="2800" b="1" u="sng" dirty="0">
                <a:latin typeface="Times New Roman"/>
                <a:cs typeface="Times New Roman"/>
              </a:rPr>
              <a:t>marvel</a:t>
            </a:r>
            <a:r>
              <a:rPr lang="en-US" sz="2800" b="1" dirty="0">
                <a:latin typeface="Times New Roman"/>
                <a:cs typeface="Times New Roman"/>
              </a:rPr>
              <a:t> of genetic </a:t>
            </a:r>
            <a:r>
              <a:rPr lang="en-US" sz="2800" b="1" u="sng" dirty="0">
                <a:latin typeface="Times New Roman"/>
                <a:cs typeface="Times New Roman"/>
              </a:rPr>
              <a:t>aberration</a:t>
            </a:r>
            <a:r>
              <a:rPr lang="en-US" sz="2800" b="1" dirty="0">
                <a:latin typeface="Times New Roman"/>
                <a:cs typeface="Times New Roman"/>
              </a:rPr>
              <a:t> makes me an object of…curiosity</a:t>
            </a:r>
            <a:r>
              <a:rPr lang="en-US" sz="2800" b="1" dirty="0" smtClean="0">
                <a:latin typeface="Times New Roman"/>
                <a:cs typeface="Times New Roman"/>
              </a:rPr>
              <a:t>.”</a:t>
            </a:r>
            <a:r>
              <a:rPr lang="en-CA" sz="2800" b="1" dirty="0" smtClean="0">
                <a:latin typeface="Times New Roman"/>
                <a:cs typeface="Times New Roman"/>
              </a:rPr>
              <a:t> 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913" y="2352410"/>
            <a:ext cx="8153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Marvel: An astonishing person or thing</a:t>
            </a:r>
            <a:endParaRPr lang="en-US" sz="33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3933056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Times New Roman"/>
                <a:cs typeface="Times New Roman"/>
              </a:rPr>
              <a:t>2. “</a:t>
            </a:r>
            <a:r>
              <a:rPr lang="en-US" sz="2800" b="1" dirty="0" smtClean="0">
                <a:latin typeface="Times New Roman"/>
                <a:cs typeface="Times New Roman"/>
              </a:rPr>
              <a:t>I </a:t>
            </a:r>
            <a:r>
              <a:rPr lang="en-US" sz="2800" b="1" dirty="0">
                <a:latin typeface="Times New Roman"/>
                <a:cs typeface="Times New Roman"/>
              </a:rPr>
              <a:t>kept trying to invent stuff - the wheel, central heating, indoor plumbing - but the </a:t>
            </a:r>
            <a:r>
              <a:rPr lang="en-US" sz="2800" b="1" u="sng" dirty="0">
                <a:latin typeface="Times New Roman"/>
                <a:cs typeface="Times New Roman"/>
              </a:rPr>
              <a:t>Neanderthals</a:t>
            </a:r>
            <a:r>
              <a:rPr lang="en-US" sz="2800" b="1" dirty="0">
                <a:latin typeface="Times New Roman"/>
                <a:cs typeface="Times New Roman"/>
              </a:rPr>
              <a:t> were happy with just a campfire in a fur coat</a:t>
            </a:r>
            <a:r>
              <a:rPr lang="en-US" sz="2800" b="1" dirty="0" smtClean="0">
                <a:latin typeface="Times New Roman"/>
                <a:cs typeface="Times New Roman"/>
              </a:rPr>
              <a:t>.”</a:t>
            </a:r>
            <a:r>
              <a:rPr lang="en-CA" sz="2800" b="1" dirty="0" smtClean="0">
                <a:latin typeface="Times New Roman"/>
                <a:cs typeface="Times New Roman"/>
              </a:rPr>
              <a:t> 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517232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An extinct species of human known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for being uncivilized and unintelligent</a:t>
            </a:r>
            <a:endParaRPr lang="en-US" sz="30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048" y="2780928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mtClean="0">
                <a:solidFill>
                  <a:srgbClr val="0C14A7"/>
                </a:solidFill>
                <a:latin typeface="Times New Roman"/>
                <a:cs typeface="Times New Roman"/>
              </a:rPr>
              <a:t>Aberration: A </a:t>
            </a:r>
            <a:r>
              <a:rPr lang="en-US" sz="36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departure </a:t>
            </a:r>
            <a:r>
              <a:rPr lang="en-US" sz="3600" b="1" smtClean="0">
                <a:solidFill>
                  <a:srgbClr val="0C14A7"/>
                </a:solidFill>
                <a:latin typeface="Times New Roman"/>
                <a:cs typeface="Times New Roman"/>
              </a:rPr>
              <a:t>from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what is normal </a:t>
            </a:r>
            <a:endParaRPr lang="en-US" sz="36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953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88168"/>
            <a:ext cx="8839200" cy="6553200"/>
            <a:chOff x="152400" y="152400"/>
            <a:chExt cx="8839200" cy="6553200"/>
          </a:xfrm>
        </p:grpSpPr>
        <p:sp>
          <p:nvSpPr>
            <p:cNvPr id="9" name="Rectangle 8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000" y="261352"/>
              <a:ext cx="8568000" cy="627186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0654" y="332656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CHAPTERS 21 - 25</a:t>
            </a:r>
            <a:endParaRPr lang="en-US" sz="6800" dirty="0">
              <a:solidFill>
                <a:srgbClr val="C5001E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2374" y="65569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030" y="1471429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/>
                <a:cs typeface="Times New Roman"/>
              </a:rPr>
              <a:t>3</a:t>
            </a:r>
            <a:r>
              <a:rPr lang="en-US" sz="2800" b="1" dirty="0" smtClean="0">
                <a:latin typeface="Times New Roman"/>
                <a:cs typeface="Times New Roman"/>
              </a:rPr>
              <a:t>. “</a:t>
            </a:r>
            <a:r>
              <a:rPr lang="en-US" sz="3200" b="1" dirty="0" smtClean="0">
                <a:latin typeface="Times New Roman"/>
                <a:cs typeface="Times New Roman"/>
              </a:rPr>
              <a:t>I </a:t>
            </a:r>
            <a:r>
              <a:rPr lang="en-US" sz="3200" b="1" dirty="0">
                <a:latin typeface="Times New Roman"/>
                <a:cs typeface="Times New Roman"/>
              </a:rPr>
              <a:t>suppose this means you're going to be an </a:t>
            </a:r>
            <a:r>
              <a:rPr lang="en-US" sz="3200" b="1" u="sng" dirty="0">
                <a:latin typeface="Times New Roman"/>
                <a:cs typeface="Times New Roman"/>
              </a:rPr>
              <a:t>obnoxious</a:t>
            </a:r>
            <a:r>
              <a:rPr lang="en-US" sz="3200" b="1" dirty="0">
                <a:latin typeface="Times New Roman"/>
                <a:cs typeface="Times New Roman"/>
              </a:rPr>
              <a:t> teenager</a:t>
            </a:r>
            <a:r>
              <a:rPr lang="en-US" sz="3200" b="1" dirty="0" smtClean="0">
                <a:latin typeface="Times New Roman"/>
                <a:cs typeface="Times New Roman"/>
              </a:rPr>
              <a:t>.”</a:t>
            </a:r>
            <a:r>
              <a:rPr lang="en-CA" sz="32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56" y="2605327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Extremely unpleasant </a:t>
            </a:r>
            <a:endParaRPr lang="en-US" sz="35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2" y="2592288"/>
            <a:ext cx="3111810" cy="4149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1048" y="3612327"/>
            <a:ext cx="72113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/>
                <a:cs typeface="Times New Roman"/>
              </a:rPr>
              <a:t>4</a:t>
            </a:r>
            <a:r>
              <a:rPr lang="en-US" sz="2700" b="1" dirty="0" smtClean="0">
                <a:latin typeface="Times New Roman"/>
                <a:cs typeface="Times New Roman"/>
              </a:rPr>
              <a:t>. “</a:t>
            </a:r>
            <a:r>
              <a:rPr lang="en-US" sz="2800" b="1" dirty="0" smtClean="0">
                <a:latin typeface="Times New Roman"/>
                <a:cs typeface="Times New Roman"/>
              </a:rPr>
              <a:t>‘Talk </a:t>
            </a:r>
            <a:r>
              <a:rPr lang="en-US" sz="2800" b="1" dirty="0">
                <a:latin typeface="Times New Roman"/>
                <a:cs typeface="Times New Roman"/>
              </a:rPr>
              <a:t>about a </a:t>
            </a:r>
            <a:r>
              <a:rPr lang="en-US" sz="2800" b="1" u="sng" dirty="0">
                <a:latin typeface="Times New Roman"/>
                <a:cs typeface="Times New Roman"/>
              </a:rPr>
              <a:t>prodigy</a:t>
            </a:r>
            <a:r>
              <a:rPr lang="en-US" sz="2800" b="1" dirty="0" smtClean="0">
                <a:latin typeface="Times New Roman"/>
                <a:cs typeface="Times New Roman"/>
              </a:rPr>
              <a:t>,’ </a:t>
            </a:r>
            <a:r>
              <a:rPr lang="en-US" sz="2800" b="1" dirty="0">
                <a:latin typeface="Times New Roman"/>
                <a:cs typeface="Times New Roman"/>
              </a:rPr>
              <a:t>Freak says </a:t>
            </a:r>
            <a:r>
              <a:rPr lang="en-US" sz="2800" b="1" dirty="0" smtClean="0">
                <a:latin typeface="Times New Roman"/>
                <a:cs typeface="Times New Roman"/>
              </a:rPr>
              <a:t>‘One </a:t>
            </a:r>
            <a:r>
              <a:rPr lang="en-US" sz="2800" b="1" dirty="0">
                <a:latin typeface="Times New Roman"/>
                <a:cs typeface="Times New Roman"/>
              </a:rPr>
              <a:t>year old and already he's on his way to ninth grade</a:t>
            </a:r>
            <a:r>
              <a:rPr lang="en-US" sz="2800" b="1" dirty="0" smtClean="0">
                <a:latin typeface="Times New Roman"/>
                <a:cs typeface="Times New Roman"/>
              </a:rPr>
              <a:t>.’”</a:t>
            </a:r>
            <a:r>
              <a:rPr lang="en-CA" sz="2800" b="1" dirty="0" smtClean="0">
                <a:latin typeface="Times New Roman"/>
                <a:cs typeface="Times New Roman"/>
              </a:rPr>
              <a:t> 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024" y="5011121"/>
            <a:ext cx="68596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A young person with exceptional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qualities or abilities</a:t>
            </a:r>
          </a:p>
        </p:txBody>
      </p:sp>
    </p:spTree>
    <p:extLst>
      <p:ext uri="{BB962C8B-B14F-4D97-AF65-F5344CB8AC3E}">
        <p14:creationId xmlns:p14="http://schemas.microsoft.com/office/powerpoint/2010/main" val="192231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514707"/>
            <a:ext cx="8382000" cy="1909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DEFINING </a:t>
            </a:r>
          </a:p>
          <a:p>
            <a:pPr algn="ctr">
              <a:lnSpc>
                <a:spcPct val="90000"/>
              </a:lnSpc>
            </a:pPr>
            <a:r>
              <a:rPr lang="en-US" sz="65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DIFFICULT WORDS</a:t>
            </a:r>
            <a:endParaRPr lang="en-US" sz="65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5016" y="2843351"/>
            <a:ext cx="7391400" cy="21698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Times New Roman"/>
                <a:cs typeface="Times New Roman"/>
              </a:rPr>
              <a:t>If you were asked to define the </a:t>
            </a:r>
            <a:r>
              <a:rPr lang="en-US" sz="4500" b="1" dirty="0" smtClean="0">
                <a:latin typeface="Times New Roman"/>
                <a:cs typeface="Times New Roman"/>
              </a:rPr>
              <a:t>word </a:t>
            </a:r>
            <a:r>
              <a:rPr lang="en-US" sz="4500" b="1" dirty="0" smtClean="0">
                <a:solidFill>
                  <a:srgbClr val="C5001E"/>
                </a:solidFill>
                <a:latin typeface="Times New Roman"/>
                <a:cs typeface="Times New Roman"/>
              </a:rPr>
              <a:t>garrulous</a:t>
            </a:r>
            <a:r>
              <a:rPr lang="en-US" sz="4500" b="1" i="1" dirty="0" smtClean="0">
                <a:latin typeface="Times New Roman"/>
                <a:cs typeface="Times New Roman"/>
              </a:rPr>
              <a:t>, </a:t>
            </a:r>
            <a:r>
              <a:rPr lang="en-US" sz="4500" b="1" dirty="0" smtClean="0">
                <a:latin typeface="Times New Roman"/>
                <a:cs typeface="Times New Roman"/>
              </a:rPr>
              <a:t>what might you guess it means?</a:t>
            </a:r>
            <a:endParaRPr lang="en-US" sz="4500" b="1" dirty="0">
              <a:latin typeface="Times New Roman"/>
              <a:cs typeface="Times New Rom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400" y="152400"/>
            <a:ext cx="8839200" cy="6666200"/>
            <a:chOff x="152400" y="152400"/>
            <a:chExt cx="8839200" cy="6666200"/>
          </a:xfrm>
        </p:grpSpPr>
        <p:grpSp>
          <p:nvGrpSpPr>
            <p:cNvPr id="17" name="Group 16"/>
            <p:cNvGrpSpPr/>
            <p:nvPr/>
          </p:nvGrpSpPr>
          <p:grpSpPr>
            <a:xfrm>
              <a:off x="152400" y="152400"/>
              <a:ext cx="8839200" cy="6553200"/>
              <a:chOff x="152400" y="152400"/>
              <a:chExt cx="8839200" cy="65532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52400" y="152400"/>
                <a:ext cx="8839200" cy="6553200"/>
              </a:xfrm>
              <a:prstGeom prst="rect">
                <a:avLst/>
              </a:prstGeom>
              <a:noFill/>
              <a:ln w="444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88000" y="261352"/>
                <a:ext cx="8568000" cy="6271864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662374" y="6556990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63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88168"/>
            <a:ext cx="8839200" cy="6553200"/>
            <a:chOff x="152400" y="152400"/>
            <a:chExt cx="8839200" cy="6553200"/>
          </a:xfrm>
        </p:grpSpPr>
        <p:sp>
          <p:nvSpPr>
            <p:cNvPr id="9" name="Rectangle 8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000" y="261352"/>
              <a:ext cx="8568000" cy="627186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0654" y="332656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CHAPTERS 21 - 25</a:t>
            </a:r>
            <a:endParaRPr lang="en-US" sz="6800" dirty="0">
              <a:solidFill>
                <a:srgbClr val="C5001E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2374" y="65569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48" y="1412776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Times New Roman"/>
                <a:cs typeface="Times New Roman"/>
              </a:rPr>
              <a:t>5. “</a:t>
            </a:r>
            <a:r>
              <a:rPr lang="en-US" sz="2800" b="1" dirty="0" smtClean="0">
                <a:latin typeface="Times New Roman"/>
                <a:cs typeface="Times New Roman"/>
              </a:rPr>
              <a:t>All </a:t>
            </a:r>
            <a:r>
              <a:rPr lang="en-US" sz="2800" b="1" dirty="0">
                <a:latin typeface="Times New Roman"/>
                <a:cs typeface="Times New Roman"/>
              </a:rPr>
              <a:t>I keep thinking is, </a:t>
            </a:r>
            <a:r>
              <a:rPr lang="en-US" sz="2800" b="1" dirty="0" smtClean="0">
                <a:latin typeface="Times New Roman"/>
                <a:cs typeface="Times New Roman"/>
              </a:rPr>
              <a:t>what a </a:t>
            </a:r>
            <a:r>
              <a:rPr lang="en-US" sz="2800" b="1" u="sng" dirty="0">
                <a:latin typeface="Times New Roman"/>
                <a:cs typeface="Times New Roman"/>
              </a:rPr>
              <a:t>gyp</a:t>
            </a:r>
            <a:r>
              <a:rPr lang="en-US" sz="2800" b="1" dirty="0">
                <a:latin typeface="Times New Roman"/>
                <a:cs typeface="Times New Roman"/>
              </a:rPr>
              <a:t> it is to have to go to the hospital on your birthday</a:t>
            </a:r>
            <a:r>
              <a:rPr lang="en-US" sz="2800" b="1" dirty="0" smtClean="0">
                <a:latin typeface="Times New Roman"/>
                <a:cs typeface="Times New Roman"/>
              </a:rPr>
              <a:t>."</a:t>
            </a:r>
            <a:r>
              <a:rPr lang="en-CA" sz="2800" b="1" dirty="0" smtClean="0">
                <a:latin typeface="Times New Roman"/>
                <a:cs typeface="Times New Roman"/>
              </a:rPr>
              <a:t> 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56" y="2379922"/>
            <a:ext cx="815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The act of cheating or stealing </a:t>
            </a:r>
            <a:endParaRPr lang="en-US" sz="34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2" y="2592288"/>
            <a:ext cx="3111810" cy="4149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1048" y="3266981"/>
            <a:ext cx="7211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Times New Roman"/>
                <a:cs typeface="Times New Roman"/>
              </a:rPr>
              <a:t>6. </a:t>
            </a:r>
            <a:r>
              <a:rPr lang="en-US" sz="2800" b="1" dirty="0">
                <a:latin typeface="Times New Roman"/>
                <a:cs typeface="Times New Roman"/>
              </a:rPr>
              <a:t>"It's called a </a:t>
            </a:r>
            <a:r>
              <a:rPr lang="en-US" sz="2800" b="1" u="sng" dirty="0">
                <a:latin typeface="Times New Roman"/>
                <a:cs typeface="Times New Roman"/>
              </a:rPr>
              <a:t>tracheotomy</a:t>
            </a:r>
            <a:r>
              <a:rPr lang="en-US" sz="2800" b="1" dirty="0">
                <a:latin typeface="Times New Roman"/>
                <a:cs typeface="Times New Roman"/>
              </a:rPr>
              <a:t> he says… standard procedure to </a:t>
            </a:r>
            <a:r>
              <a:rPr lang="en-US" sz="2800" b="1" u="sng" dirty="0">
                <a:latin typeface="Times New Roman"/>
                <a:cs typeface="Times New Roman"/>
              </a:rPr>
              <a:t>facilitate</a:t>
            </a:r>
            <a:r>
              <a:rPr lang="en-US" sz="2800" b="1" dirty="0">
                <a:latin typeface="Times New Roman"/>
                <a:cs typeface="Times New Roman"/>
              </a:rPr>
              <a:t> breathing."</a:t>
            </a:r>
            <a:r>
              <a:rPr lang="en-CA" sz="2800" b="1" dirty="0">
                <a:latin typeface="Times New Roman"/>
                <a:cs typeface="Times New Roman"/>
              </a:rPr>
              <a:t> </a:t>
            </a:r>
            <a:endParaRPr lang="en-US" sz="27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026" y="4437112"/>
            <a:ext cx="7139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Tracheotomy: An incision in the </a:t>
            </a:r>
            <a:r>
              <a:rPr lang="en-US" sz="2700" b="1" smtClean="0">
                <a:solidFill>
                  <a:srgbClr val="0C14A7"/>
                </a:solidFill>
                <a:latin typeface="Times New Roman"/>
                <a:cs typeface="Times New Roman"/>
              </a:rPr>
              <a:t>windpipe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made to relieve an obstruction to breathing</a:t>
            </a:r>
            <a:endParaRPr lang="en-US" sz="27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5517232"/>
            <a:ext cx="815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Facilitate: To make a process easier</a:t>
            </a:r>
            <a:endParaRPr lang="en-US" sz="30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920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88168"/>
            <a:ext cx="8839200" cy="6553200"/>
            <a:chOff x="152400" y="152400"/>
            <a:chExt cx="8839200" cy="6553200"/>
          </a:xfrm>
        </p:grpSpPr>
        <p:sp>
          <p:nvSpPr>
            <p:cNvPr id="9" name="Rectangle 8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000" y="261352"/>
              <a:ext cx="8568000" cy="627186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0654" y="332656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 smtClean="0">
                <a:solidFill>
                  <a:srgbClr val="C5001E"/>
                </a:solidFill>
                <a:latin typeface="Times New Roman"/>
                <a:ea typeface="Times New Roman"/>
                <a:cs typeface="Times New Roman"/>
              </a:rPr>
              <a:t>CHAPTERS 21 - 25</a:t>
            </a:r>
            <a:endParaRPr lang="en-US" sz="6800" dirty="0">
              <a:solidFill>
                <a:srgbClr val="C5001E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2374" y="65569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"/>
                <a:cs typeface="Times"/>
              </a:rPr>
              <a:t>© Presto Plans </a:t>
            </a:r>
            <a:endParaRPr lang="en-US" sz="11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48" y="1412776"/>
            <a:ext cx="8404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7. “</a:t>
            </a:r>
            <a:r>
              <a:rPr lang="en-US" sz="3200" b="1" dirty="0" smtClean="0">
                <a:latin typeface="Times New Roman"/>
                <a:cs typeface="Times New Roman"/>
              </a:rPr>
              <a:t>When </a:t>
            </a:r>
            <a:r>
              <a:rPr lang="en-US" sz="3200" b="1" dirty="0">
                <a:latin typeface="Times New Roman"/>
                <a:cs typeface="Times New Roman"/>
              </a:rPr>
              <a:t>he starts to cough before I can say anything, the room is </a:t>
            </a:r>
            <a:r>
              <a:rPr lang="en-US" sz="3200" b="1" u="sng" dirty="0">
                <a:latin typeface="Times New Roman"/>
                <a:cs typeface="Times New Roman"/>
              </a:rPr>
              <a:t>swarming</a:t>
            </a:r>
            <a:r>
              <a:rPr lang="en-US" sz="3200" b="1" dirty="0">
                <a:latin typeface="Times New Roman"/>
                <a:cs typeface="Times New Roman"/>
              </a:rPr>
              <a:t> with nurses</a:t>
            </a:r>
            <a:r>
              <a:rPr lang="en-US" sz="3200" b="1" dirty="0" smtClean="0">
                <a:latin typeface="Times New Roman"/>
                <a:cs typeface="Times New Roman"/>
              </a:rPr>
              <a:t>.”</a:t>
            </a:r>
            <a:r>
              <a:rPr lang="en-CA" sz="3200" b="1" dirty="0" smtClean="0">
                <a:latin typeface="Times New Roman"/>
                <a:cs typeface="Times New Roman"/>
              </a:rPr>
              <a:t> 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048" y="2693450"/>
            <a:ext cx="6497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To be crowded or overrun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with people or things</a:t>
            </a:r>
            <a:endParaRPr lang="en-US" sz="40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2" y="2592288"/>
            <a:ext cx="311181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3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514707"/>
            <a:ext cx="8382000" cy="1909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DEFINING </a:t>
            </a:r>
          </a:p>
          <a:p>
            <a:pPr algn="ctr">
              <a:lnSpc>
                <a:spcPct val="90000"/>
              </a:lnSpc>
            </a:pPr>
            <a:r>
              <a:rPr lang="en-US" sz="65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DIFFICULT WORDS</a:t>
            </a:r>
            <a:endParaRPr lang="en-US" sz="65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1151" y="2609617"/>
            <a:ext cx="4869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/>
                <a:cs typeface="Times New Roman"/>
              </a:rPr>
              <a:t>What if you read the word in a sentence?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6985" y="3933056"/>
            <a:ext cx="508746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atin typeface="Times New Roman"/>
                <a:cs typeface="Times New Roman"/>
              </a:rPr>
              <a:t>Unlike his quiet and low key family, Brad is </a:t>
            </a:r>
            <a:r>
              <a:rPr lang="en-US" sz="4500" b="1" u="sng" dirty="0" smtClean="0">
                <a:solidFill>
                  <a:srgbClr val="C5001E"/>
                </a:solidFill>
                <a:latin typeface="Times New Roman"/>
                <a:cs typeface="Times New Roman"/>
              </a:rPr>
              <a:t>garrulous</a:t>
            </a:r>
            <a:r>
              <a:rPr lang="en-US" sz="4500" b="1" dirty="0" smtClean="0">
                <a:latin typeface="Times New Roman"/>
                <a:cs typeface="Times New Roman"/>
              </a:rPr>
              <a:t>.	</a:t>
            </a:r>
            <a:endParaRPr lang="en-US" sz="4500" b="1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424204"/>
            <a:ext cx="2929377" cy="390039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2400" y="152400"/>
            <a:ext cx="8839200" cy="6666200"/>
            <a:chOff x="152400" y="152400"/>
            <a:chExt cx="8839200" cy="6666200"/>
          </a:xfrm>
        </p:grpSpPr>
        <p:grpSp>
          <p:nvGrpSpPr>
            <p:cNvPr id="20" name="Group 19"/>
            <p:cNvGrpSpPr/>
            <p:nvPr/>
          </p:nvGrpSpPr>
          <p:grpSpPr>
            <a:xfrm>
              <a:off x="152400" y="152400"/>
              <a:ext cx="8839200" cy="6553200"/>
              <a:chOff x="152400" y="152400"/>
              <a:chExt cx="8839200" cy="65532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52400" y="152400"/>
                <a:ext cx="8839200" cy="6553200"/>
              </a:xfrm>
              <a:prstGeom prst="rect">
                <a:avLst/>
              </a:prstGeom>
              <a:noFill/>
              <a:ln w="444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88000" y="261352"/>
                <a:ext cx="8568000" cy="6271864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662374" y="6556990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4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456" y="514707"/>
            <a:ext cx="8382000" cy="100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CONTEXT CLUES</a:t>
            </a:r>
            <a:endParaRPr lang="en-US" sz="65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7592" y="1268760"/>
            <a:ext cx="7162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Times New Roman"/>
                <a:cs typeface="Times New Roman"/>
              </a:rPr>
              <a:t>Unlike his quiet and low key family, Brad </a:t>
            </a:r>
            <a:r>
              <a:rPr lang="en-US" sz="4500" b="1" dirty="0" smtClean="0">
                <a:latin typeface="Times New Roman"/>
                <a:cs typeface="Times New Roman"/>
              </a:rPr>
              <a:t>is </a:t>
            </a:r>
            <a:r>
              <a:rPr lang="en-US" sz="4500" b="1" dirty="0" smtClean="0">
                <a:solidFill>
                  <a:srgbClr val="C5001E"/>
                </a:solidFill>
                <a:latin typeface="Times New Roman"/>
                <a:cs typeface="Times New Roman"/>
              </a:rPr>
              <a:t>garrulous</a:t>
            </a:r>
            <a:r>
              <a:rPr lang="en-US" sz="4500" b="1" dirty="0" smtClean="0">
                <a:latin typeface="Times New Roman"/>
                <a:cs typeface="Times New Roman"/>
              </a:rPr>
              <a:t>.</a:t>
            </a:r>
            <a:r>
              <a:rPr lang="en-US" sz="4500" b="1" dirty="0">
                <a:latin typeface="Times New Roman"/>
                <a:cs typeface="Times New Roman"/>
              </a:rPr>
              <a:t>	</a:t>
            </a:r>
            <a:endParaRPr lang="en-US" sz="4500" b="1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" y="2780928"/>
            <a:ext cx="8066856" cy="3744416"/>
            <a:chOff x="609600" y="2780928"/>
            <a:chExt cx="8066856" cy="3744416"/>
          </a:xfrm>
        </p:grpSpPr>
        <p:sp>
          <p:nvSpPr>
            <p:cNvPr id="10" name="TextBox 9"/>
            <p:cNvSpPr txBox="1"/>
            <p:nvPr/>
          </p:nvSpPr>
          <p:spPr>
            <a:xfrm>
              <a:off x="609600" y="2780928"/>
              <a:ext cx="8066856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>
                  <a:latin typeface="Times New Roman"/>
                  <a:cs typeface="Times New Roman"/>
                </a:rPr>
                <a:t>If you read these words in a sentence, you might be able to determine the meaning based on context clues. In this sentence, </a:t>
              </a:r>
              <a:r>
                <a:rPr lang="en-US" sz="2700" b="1" dirty="0">
                  <a:latin typeface="Times New Roman"/>
                  <a:cs typeface="Times New Roman"/>
                </a:rPr>
                <a:t>the context—the words surrounding the</a:t>
              </a:r>
              <a:r>
                <a:rPr lang="en-US" sz="2700" b="1" dirty="0" smtClean="0">
                  <a:latin typeface="Times New Roman"/>
                  <a:cs typeface="Times New Roman"/>
                </a:rPr>
                <a:t> new vocabulary word</a:t>
              </a:r>
              <a:r>
                <a:rPr lang="en-US" sz="2700" b="1" dirty="0">
                  <a:latin typeface="Times New Roman"/>
                  <a:cs typeface="Times New Roman"/>
                </a:rPr>
                <a:t>—</a:t>
              </a:r>
              <a:r>
                <a:rPr lang="en-US" sz="2700" b="1" dirty="0" smtClean="0">
                  <a:latin typeface="Times New Roman"/>
                  <a:cs typeface="Times New Roman"/>
                </a:rPr>
                <a:t>provide </a:t>
              </a:r>
              <a:r>
                <a:rPr lang="en-US" sz="2700" b="1" dirty="0">
                  <a:latin typeface="Times New Roman"/>
                  <a:cs typeface="Times New Roman"/>
                </a:rPr>
                <a:t>clues to</a:t>
              </a:r>
              <a:r>
                <a:rPr lang="en-US" sz="2700" b="1" dirty="0" smtClean="0">
                  <a:latin typeface="Times New Roman"/>
                  <a:cs typeface="Times New Roman"/>
                </a:rPr>
                <a:t> help you determine garrulous means </a:t>
              </a:r>
              <a:r>
                <a:rPr lang="en-US" sz="2700" b="1" u="sng" dirty="0" smtClean="0">
                  <a:latin typeface="Times New Roman"/>
                  <a:cs typeface="Times New Roman"/>
                </a:rPr>
                <a:t>talkative.</a:t>
              </a:r>
              <a:endParaRPr lang="en-US" sz="2700" b="1" u="sng" dirty="0">
                <a:latin typeface="Times New Roman"/>
                <a:cs typeface="Times New Roman"/>
              </a:endParaRPr>
            </a:p>
          </p:txBody>
        </p:sp>
        <p:pic>
          <p:nvPicPr>
            <p:cNvPr id="15" name="Picture 14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4696544"/>
              <a:ext cx="1828800" cy="1828800"/>
            </a:xfrm>
            <a:prstGeom prst="rect">
              <a:avLst/>
            </a:prstGeom>
          </p:spPr>
        </p:pic>
        <p:pic>
          <p:nvPicPr>
            <p:cNvPr id="16" name="Picture 15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4696544"/>
              <a:ext cx="1828800" cy="1828800"/>
            </a:xfrm>
            <a:prstGeom prst="rect">
              <a:avLst/>
            </a:prstGeom>
          </p:spPr>
        </p:pic>
        <p:pic>
          <p:nvPicPr>
            <p:cNvPr id="17" name="Picture 16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4696544"/>
              <a:ext cx="1828800" cy="1828800"/>
            </a:xfrm>
            <a:prstGeom prst="rect">
              <a:avLst/>
            </a:prstGeom>
          </p:spPr>
        </p:pic>
        <p:pic>
          <p:nvPicPr>
            <p:cNvPr id="19" name="Picture 18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3200" y="4696544"/>
              <a:ext cx="1828800" cy="182880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52400" y="152400"/>
            <a:ext cx="8839200" cy="6666200"/>
            <a:chOff x="152400" y="152400"/>
            <a:chExt cx="8839200" cy="6666200"/>
          </a:xfrm>
        </p:grpSpPr>
        <p:grpSp>
          <p:nvGrpSpPr>
            <p:cNvPr id="29" name="Group 28"/>
            <p:cNvGrpSpPr/>
            <p:nvPr/>
          </p:nvGrpSpPr>
          <p:grpSpPr>
            <a:xfrm>
              <a:off x="152400" y="152400"/>
              <a:ext cx="8839200" cy="6553200"/>
              <a:chOff x="152400" y="152400"/>
              <a:chExt cx="8839200" cy="65532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52400" y="152400"/>
                <a:ext cx="8839200" cy="6553200"/>
              </a:xfrm>
              <a:prstGeom prst="rect">
                <a:avLst/>
              </a:prstGeom>
              <a:noFill/>
              <a:ln w="444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8000" y="261352"/>
                <a:ext cx="8568000" cy="6271864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7662374" y="6556990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60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880" y="514707"/>
            <a:ext cx="8610600" cy="75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7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TYPES OF CONTEXT CLUES</a:t>
            </a:r>
            <a:endParaRPr lang="en-US" sz="47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1126485"/>
            <a:ext cx="8001000" cy="1517978"/>
            <a:chOff x="609600" y="1126485"/>
            <a:chExt cx="8001000" cy="1517978"/>
          </a:xfrm>
        </p:grpSpPr>
        <p:sp>
          <p:nvSpPr>
            <p:cNvPr id="20" name="TextBox 19"/>
            <p:cNvSpPr txBox="1"/>
            <p:nvPr/>
          </p:nvSpPr>
          <p:spPr>
            <a:xfrm>
              <a:off x="609600" y="1628800"/>
              <a:ext cx="8001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latin typeface="Times New Roman"/>
                  <a:cs typeface="Times New Roman"/>
                </a:rPr>
                <a:t>An author may give you examples to help you understand the meaning of an unknown word.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1200" y="1126485"/>
              <a:ext cx="487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/>
                  <a:cs typeface="Times New Roman"/>
                </a:rPr>
                <a:t>1. Using Examples</a:t>
              </a:r>
              <a:endParaRPr lang="en-US" sz="3600" b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7544" y="2765246"/>
            <a:ext cx="8280920" cy="4048130"/>
            <a:chOff x="467544" y="2765246"/>
            <a:chExt cx="8280920" cy="4048130"/>
          </a:xfrm>
        </p:grpSpPr>
        <p:pic>
          <p:nvPicPr>
            <p:cNvPr id="22" name="Picture 21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9400" y="4588526"/>
              <a:ext cx="3886200" cy="22248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7544" y="2765246"/>
              <a:ext cx="828092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/>
                  <a:cs typeface="Times New Roman"/>
                </a:rPr>
                <a:t> “Suzanne had many </a:t>
              </a:r>
              <a:r>
                <a:rPr lang="en-US" sz="2800" b="1" dirty="0">
                  <a:solidFill>
                    <a:srgbClr val="C5001E"/>
                  </a:solidFill>
                  <a:latin typeface="Times New Roman"/>
                  <a:cs typeface="Times New Roman"/>
                </a:rPr>
                <a:t>ailments </a:t>
              </a:r>
              <a:r>
                <a:rPr lang="en-US" sz="2800" b="1" dirty="0">
                  <a:latin typeface="Times New Roman"/>
                  <a:cs typeface="Times New Roman"/>
                </a:rPr>
                <a:t>including a rash, allergies, and a chronic headaches” . The examples—rash, allergies, headaches— help you figure out that the word ailment means “a minor illness.”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2400" y="152400"/>
            <a:ext cx="8839200" cy="6666200"/>
            <a:chOff x="152400" y="152400"/>
            <a:chExt cx="8839200" cy="6666200"/>
          </a:xfrm>
        </p:grpSpPr>
        <p:grpSp>
          <p:nvGrpSpPr>
            <p:cNvPr id="15" name="Group 14"/>
            <p:cNvGrpSpPr/>
            <p:nvPr/>
          </p:nvGrpSpPr>
          <p:grpSpPr>
            <a:xfrm>
              <a:off x="152400" y="152400"/>
              <a:ext cx="8839200" cy="6553200"/>
              <a:chOff x="152400" y="152400"/>
              <a:chExt cx="8839200" cy="65532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52400" y="152400"/>
                <a:ext cx="8839200" cy="6553200"/>
              </a:xfrm>
              <a:prstGeom prst="rect">
                <a:avLst/>
              </a:prstGeom>
              <a:noFill/>
              <a:ln w="444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88000" y="261352"/>
                <a:ext cx="8568000" cy="6271864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662374" y="6556990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3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880" y="514707"/>
            <a:ext cx="8610600" cy="75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7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TYPES OF CONTEXT CLUES</a:t>
            </a:r>
            <a:endParaRPr lang="en-US" sz="47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1143000"/>
            <a:ext cx="8153400" cy="2378571"/>
            <a:chOff x="457200" y="1143000"/>
            <a:chExt cx="8153400" cy="2378571"/>
          </a:xfrm>
        </p:grpSpPr>
        <p:sp>
          <p:nvSpPr>
            <p:cNvPr id="10" name="TextBox 9"/>
            <p:cNvSpPr txBox="1"/>
            <p:nvPr/>
          </p:nvSpPr>
          <p:spPr>
            <a:xfrm>
              <a:off x="457200" y="1828800"/>
              <a:ext cx="81534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latin typeface="Times New Roman"/>
                  <a:cs typeface="Times New Roman"/>
                </a:rPr>
                <a:t>A context clue</a:t>
              </a:r>
              <a:r>
                <a:rPr lang="en-US" sz="2600" b="1" dirty="0" smtClean="0">
                  <a:latin typeface="Times New Roman"/>
                  <a:cs typeface="Times New Roman"/>
                </a:rPr>
                <a:t> can be in </a:t>
              </a:r>
              <a:r>
                <a:rPr lang="en-US" sz="2600" b="1" dirty="0">
                  <a:latin typeface="Times New Roman"/>
                  <a:cs typeface="Times New Roman"/>
                </a:rPr>
                <a:t>the form of a synonym: a word that means the same or almost the same as the unknown word. A synonym may appear anywhere in a passage to provide the same meaning as the unknown word</a:t>
              </a:r>
              <a:r>
                <a:rPr lang="en-US" sz="2600" b="1" dirty="0" smtClean="0">
                  <a:latin typeface="Times New Roman"/>
                  <a:cs typeface="Times New Roman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1143000"/>
              <a:ext cx="563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/>
                  <a:cs typeface="Times New Roman"/>
                </a:rPr>
                <a:t>2. Using </a:t>
              </a:r>
              <a:r>
                <a:rPr lang="en-US" sz="3600" b="1" dirty="0">
                  <a:latin typeface="Times New Roman"/>
                  <a:cs typeface="Times New Roman"/>
                </a:rPr>
                <a:t>Synonyms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3596823"/>
            <a:ext cx="8305800" cy="2713241"/>
            <a:chOff x="457200" y="3596823"/>
            <a:chExt cx="8305800" cy="2713241"/>
          </a:xfrm>
        </p:grpSpPr>
        <p:sp>
          <p:nvSpPr>
            <p:cNvPr id="13" name="TextBox 12"/>
            <p:cNvSpPr txBox="1"/>
            <p:nvPr/>
          </p:nvSpPr>
          <p:spPr>
            <a:xfrm>
              <a:off x="965448" y="4754468"/>
              <a:ext cx="40386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>
                  <a:latin typeface="Times New Roman"/>
                  <a:cs typeface="Times New Roman"/>
                </a:rPr>
                <a:t>The </a:t>
              </a:r>
              <a:r>
                <a:rPr lang="en-US" sz="2700" b="1" dirty="0">
                  <a:latin typeface="Times New Roman"/>
                  <a:cs typeface="Times New Roman"/>
                </a:rPr>
                <a:t>synonym that helps you understand the word </a:t>
              </a:r>
              <a:r>
                <a:rPr lang="en-US" sz="2700" b="1" i="1" dirty="0">
                  <a:latin typeface="Times New Roman"/>
                  <a:cs typeface="Times New Roman"/>
                </a:rPr>
                <a:t>terminate is “end.”</a:t>
              </a:r>
              <a:endParaRPr lang="en-US" sz="2700" b="1" dirty="0">
                <a:latin typeface="Times New Roman"/>
                <a:cs typeface="Times New Roman"/>
              </a:endParaRPr>
            </a:p>
          </p:txBody>
        </p:sp>
        <p:pic>
          <p:nvPicPr>
            <p:cNvPr id="15" name="Picture 14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1416" y="4509120"/>
              <a:ext cx="1800944" cy="180094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57200" y="3596823"/>
              <a:ext cx="8305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smtClean="0">
                  <a:latin typeface="Times New Roman"/>
                  <a:cs typeface="Times New Roman"/>
                </a:rPr>
                <a:t>“My doctor said smoking could </a:t>
              </a:r>
              <a:r>
                <a:rPr lang="en-US" sz="2700" b="1" u="sng" dirty="0" smtClean="0">
                  <a:solidFill>
                    <a:srgbClr val="C5001E"/>
                  </a:solidFill>
                  <a:latin typeface="Times New Roman"/>
                  <a:cs typeface="Times New Roman"/>
                </a:rPr>
                <a:t>terminate</a:t>
              </a:r>
              <a:r>
                <a:rPr lang="en-US" sz="2700" b="1" u="sng" dirty="0" smtClean="0">
                  <a:solidFill>
                    <a:srgbClr val="A8184B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700" b="1" dirty="0" smtClean="0">
                  <a:latin typeface="Times New Roman"/>
                  <a:cs typeface="Times New Roman"/>
                </a:rPr>
                <a:t>my life. But I told him, ‘Everybody’s life has to end some time.’ ” </a:t>
              </a:r>
            </a:p>
            <a:p>
              <a:endParaRPr lang="en-US" b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2400" y="152400"/>
            <a:ext cx="8839200" cy="6666200"/>
            <a:chOff x="152400" y="152400"/>
            <a:chExt cx="8839200" cy="6666200"/>
          </a:xfrm>
        </p:grpSpPr>
        <p:grpSp>
          <p:nvGrpSpPr>
            <p:cNvPr id="19" name="Group 18"/>
            <p:cNvGrpSpPr/>
            <p:nvPr/>
          </p:nvGrpSpPr>
          <p:grpSpPr>
            <a:xfrm>
              <a:off x="152400" y="152400"/>
              <a:ext cx="8839200" cy="6553200"/>
              <a:chOff x="152400" y="152400"/>
              <a:chExt cx="8839200" cy="65532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52400" y="152400"/>
                <a:ext cx="8839200" cy="6553200"/>
              </a:xfrm>
              <a:prstGeom prst="rect">
                <a:avLst/>
              </a:prstGeom>
              <a:noFill/>
              <a:ln w="444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88000" y="261352"/>
                <a:ext cx="8568000" cy="6271864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662374" y="6556990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41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880" y="514707"/>
            <a:ext cx="8610600" cy="75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7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TYPES OF CONTEXT CLUES</a:t>
            </a:r>
            <a:endParaRPr lang="en-US" sz="47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5536" y="1143000"/>
            <a:ext cx="8153400" cy="2384143"/>
            <a:chOff x="395536" y="1143000"/>
            <a:chExt cx="8153400" cy="2384143"/>
          </a:xfrm>
        </p:grpSpPr>
        <p:sp>
          <p:nvSpPr>
            <p:cNvPr id="17" name="TextBox 16"/>
            <p:cNvSpPr txBox="1"/>
            <p:nvPr/>
          </p:nvSpPr>
          <p:spPr>
            <a:xfrm>
              <a:off x="395536" y="1772816"/>
              <a:ext cx="81534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>
                  <a:latin typeface="Times New Roman"/>
                  <a:cs typeface="Times New Roman"/>
                </a:rPr>
                <a:t>An </a:t>
              </a:r>
              <a:r>
                <a:rPr lang="en-US" sz="2700" b="1" dirty="0" smtClean="0">
                  <a:latin typeface="Times New Roman"/>
                  <a:cs typeface="Times New Roman"/>
                </a:rPr>
                <a:t>antonym is a </a:t>
              </a:r>
              <a:r>
                <a:rPr lang="en-US" sz="2700" b="1" dirty="0">
                  <a:latin typeface="Times New Roman"/>
                  <a:cs typeface="Times New Roman"/>
                </a:rPr>
                <a:t>word that means the opposite of another </a:t>
              </a:r>
              <a:r>
                <a:rPr lang="en-US" sz="2700" b="1" dirty="0" smtClean="0">
                  <a:latin typeface="Times New Roman"/>
                  <a:cs typeface="Times New Roman"/>
                </a:rPr>
                <a:t>word. Antonyms as context clues </a:t>
              </a:r>
              <a:r>
                <a:rPr lang="en-US" sz="2700" b="1" dirty="0">
                  <a:latin typeface="Times New Roman"/>
                  <a:cs typeface="Times New Roman"/>
                </a:rPr>
                <a:t>are often signaled by words and phrases such as however, but, yet, on the other hand, and in contrast.</a:t>
              </a:r>
              <a:endParaRPr lang="en-US" sz="2700" b="1" dirty="0" smtClean="0">
                <a:latin typeface="Times New Roman"/>
                <a:cs typeface="Times New Roman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76400" y="1143000"/>
              <a:ext cx="56668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/>
                  <a:cs typeface="Times New Roman"/>
                </a:rPr>
                <a:t>3. Using Antonyms</a:t>
              </a:r>
              <a:endParaRPr lang="en-US" sz="3600" b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3405880"/>
            <a:ext cx="8147248" cy="3047456"/>
            <a:chOff x="457200" y="3405880"/>
            <a:chExt cx="8147248" cy="3047456"/>
          </a:xfrm>
        </p:grpSpPr>
        <p:sp>
          <p:nvSpPr>
            <p:cNvPr id="20" name="TextBox 19"/>
            <p:cNvSpPr txBox="1"/>
            <p:nvPr/>
          </p:nvSpPr>
          <p:spPr>
            <a:xfrm>
              <a:off x="457200" y="3712964"/>
              <a:ext cx="688609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latin typeface="Times New Roman"/>
                  <a:cs typeface="Times New Roman"/>
                </a:rPr>
                <a:t>Many people have pointed out the harmful effects</a:t>
              </a:r>
              <a:r>
                <a:rPr lang="en-US" sz="2600" b="1" dirty="0" smtClean="0">
                  <a:latin typeface="Times New Roman"/>
                  <a:cs typeface="Times New Roman"/>
                </a:rPr>
                <a:t> that cell phones in school have had, </a:t>
              </a:r>
              <a:r>
                <a:rPr lang="en-US" sz="2600" b="1" dirty="0">
                  <a:latin typeface="Times New Roman"/>
                  <a:cs typeface="Times New Roman"/>
                </a:rPr>
                <a:t>yet there are many </a:t>
              </a:r>
              <a:r>
                <a:rPr lang="en-US" sz="2600" b="1" u="sng" dirty="0">
                  <a:solidFill>
                    <a:srgbClr val="C5001E"/>
                  </a:solidFill>
                  <a:latin typeface="Times New Roman"/>
                  <a:cs typeface="Times New Roman"/>
                </a:rPr>
                <a:t>salutary</a:t>
              </a:r>
              <a:r>
                <a:rPr lang="en-US" sz="2600" b="1" i="1" dirty="0">
                  <a:solidFill>
                    <a:srgbClr val="C5001E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600" b="1" dirty="0">
                  <a:latin typeface="Times New Roman"/>
                  <a:cs typeface="Times New Roman"/>
                </a:rPr>
                <a:t>effects as well</a:t>
              </a:r>
              <a:r>
                <a:rPr lang="en-US" sz="2600" b="1" dirty="0" smtClean="0">
                  <a:latin typeface="Times New Roman"/>
                  <a:cs typeface="Times New Roman"/>
                </a:rPr>
                <a:t>.</a:t>
              </a:r>
            </a:p>
            <a:p>
              <a:pPr algn="ctr"/>
              <a:endParaRPr lang="en-US" sz="2600" b="1" i="1" dirty="0" smtClean="0">
                <a:latin typeface="Times New Roman"/>
                <a:cs typeface="Times New Roman"/>
              </a:endParaRPr>
            </a:p>
            <a:p>
              <a:pPr algn="ctr"/>
              <a:r>
                <a:rPr lang="en-US" sz="2600" b="1" dirty="0" smtClean="0">
                  <a:latin typeface="Times New Roman"/>
                  <a:cs typeface="Times New Roman"/>
                </a:rPr>
                <a:t>Using the antonym context clue ‘harmful’, we can figure out that salutary means beneficial.</a:t>
              </a:r>
            </a:p>
          </p:txBody>
        </p:sp>
        <p:pic>
          <p:nvPicPr>
            <p:cNvPr id="21" name="Picture 20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4995" y="3405880"/>
              <a:ext cx="1329453" cy="304745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52400" y="152400"/>
            <a:ext cx="8839200" cy="6666200"/>
            <a:chOff x="152400" y="152400"/>
            <a:chExt cx="8839200" cy="6666200"/>
          </a:xfrm>
        </p:grpSpPr>
        <p:grpSp>
          <p:nvGrpSpPr>
            <p:cNvPr id="15" name="Group 14"/>
            <p:cNvGrpSpPr/>
            <p:nvPr/>
          </p:nvGrpSpPr>
          <p:grpSpPr>
            <a:xfrm>
              <a:off x="152400" y="152400"/>
              <a:ext cx="8839200" cy="6553200"/>
              <a:chOff x="152400" y="152400"/>
              <a:chExt cx="8839200" cy="65532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52400" y="152400"/>
                <a:ext cx="8839200" cy="6553200"/>
              </a:xfrm>
              <a:prstGeom prst="rect">
                <a:avLst/>
              </a:prstGeom>
              <a:noFill/>
              <a:ln w="444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88000" y="261352"/>
                <a:ext cx="8568000" cy="6271864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662374" y="6556990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33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880" y="514707"/>
            <a:ext cx="8610600" cy="75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700" b="1" dirty="0" smtClean="0">
                <a:solidFill>
                  <a:srgbClr val="0C14A7"/>
                </a:solidFill>
                <a:latin typeface="Times New Roman"/>
                <a:cs typeface="Times New Roman"/>
              </a:rPr>
              <a:t>TYPES OF CONTEXT CLUES</a:t>
            </a:r>
            <a:endParaRPr lang="en-US" sz="4700" b="1" dirty="0">
              <a:solidFill>
                <a:srgbClr val="0C14A7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1126485"/>
            <a:ext cx="8077200" cy="2328650"/>
            <a:chOff x="533400" y="1126485"/>
            <a:chExt cx="8077200" cy="2328650"/>
          </a:xfrm>
        </p:grpSpPr>
        <p:sp>
          <p:nvSpPr>
            <p:cNvPr id="12" name="TextBox 11"/>
            <p:cNvSpPr txBox="1"/>
            <p:nvPr/>
          </p:nvSpPr>
          <p:spPr>
            <a:xfrm>
              <a:off x="533400" y="1700808"/>
              <a:ext cx="80772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>
                  <a:latin typeface="Times New Roman"/>
                  <a:cs typeface="Times New Roman"/>
                </a:rPr>
                <a:t>Sometimes it takes a bit </a:t>
              </a:r>
              <a:r>
                <a:rPr lang="en-US" sz="2700" b="1" dirty="0" smtClean="0">
                  <a:latin typeface="Times New Roman"/>
                  <a:cs typeface="Times New Roman"/>
                </a:rPr>
                <a:t>more </a:t>
              </a:r>
              <a:r>
                <a:rPr lang="en-US" sz="2700" b="1" dirty="0">
                  <a:latin typeface="Times New Roman"/>
                  <a:cs typeface="Times New Roman"/>
                </a:rPr>
                <a:t>work to</a:t>
              </a:r>
              <a:r>
                <a:rPr lang="en-US" sz="2700" b="1" dirty="0" smtClean="0">
                  <a:latin typeface="Times New Roman"/>
                  <a:cs typeface="Times New Roman"/>
                </a:rPr>
                <a:t> figure out </a:t>
              </a:r>
              <a:r>
                <a:rPr lang="en-US" sz="2700" b="1" dirty="0">
                  <a:latin typeface="Times New Roman"/>
                  <a:cs typeface="Times New Roman"/>
                </a:rPr>
                <a:t>the meaning of an unfamiliar word.</a:t>
              </a:r>
              <a:r>
                <a:rPr lang="en-US" sz="2700" b="1" dirty="0" smtClean="0">
                  <a:latin typeface="Times New Roman"/>
                  <a:cs typeface="Times New Roman"/>
                </a:rPr>
                <a:t> When this happens, you </a:t>
              </a:r>
              <a:r>
                <a:rPr lang="en-US" sz="2700" b="1" dirty="0">
                  <a:latin typeface="Times New Roman"/>
                  <a:cs typeface="Times New Roman"/>
                </a:rPr>
                <a:t>must draw </a:t>
              </a:r>
              <a:r>
                <a:rPr lang="en-US" sz="2700" b="1" dirty="0" smtClean="0">
                  <a:latin typeface="Times New Roman"/>
                  <a:cs typeface="Times New Roman"/>
                </a:rPr>
                <a:t>conclusions and ask questions about the </a:t>
              </a:r>
              <a:r>
                <a:rPr lang="en-US" sz="2700" b="1" dirty="0">
                  <a:latin typeface="Times New Roman"/>
                  <a:cs typeface="Times New Roman"/>
                </a:rPr>
                <a:t>information given with the </a:t>
              </a:r>
              <a:r>
                <a:rPr lang="en-US" sz="2700" b="1" dirty="0" smtClean="0">
                  <a:latin typeface="Times New Roman"/>
                  <a:cs typeface="Times New Roman"/>
                </a:rPr>
                <a:t>word.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28800" y="1126485"/>
              <a:ext cx="556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/>
                  <a:cs typeface="Times New Roman"/>
                </a:rPr>
                <a:t>4. General Meaning</a:t>
              </a:r>
              <a:endParaRPr lang="en-US" sz="3600" b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3400" y="3573016"/>
            <a:ext cx="8302492" cy="3000821"/>
            <a:chOff x="533400" y="3573016"/>
            <a:chExt cx="8302492" cy="3000821"/>
          </a:xfrm>
        </p:grpSpPr>
        <p:sp>
          <p:nvSpPr>
            <p:cNvPr id="15" name="TextBox 14"/>
            <p:cNvSpPr txBox="1"/>
            <p:nvPr/>
          </p:nvSpPr>
          <p:spPr>
            <a:xfrm>
              <a:off x="533400" y="3573016"/>
              <a:ext cx="7924800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smtClean="0">
                  <a:latin typeface="Times New Roman"/>
                  <a:cs typeface="Times New Roman"/>
                </a:rPr>
                <a:t>An employee</a:t>
              </a:r>
              <a:r>
                <a:rPr lang="en-US" sz="2700" b="1" dirty="0">
                  <a:latin typeface="Times New Roman"/>
                  <a:cs typeface="Times New Roman"/>
                </a:rPr>
                <a:t>, </a:t>
              </a:r>
              <a:r>
                <a:rPr lang="en-US" sz="2700" b="1" u="sng" dirty="0">
                  <a:solidFill>
                    <a:srgbClr val="C5001E"/>
                  </a:solidFill>
                  <a:latin typeface="Times New Roman"/>
                  <a:cs typeface="Times New Roman"/>
                </a:rPr>
                <a:t>irate</a:t>
              </a:r>
              <a:r>
                <a:rPr lang="en-US" sz="2700" b="1" u="sng" dirty="0">
                  <a:solidFill>
                    <a:srgbClr val="A8184B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700" b="1" dirty="0">
                  <a:latin typeface="Times New Roman"/>
                  <a:cs typeface="Times New Roman"/>
                </a:rPr>
                <a:t>over</a:t>
              </a:r>
              <a:r>
                <a:rPr lang="en-US" sz="2700" b="1" dirty="0" smtClean="0">
                  <a:latin typeface="Times New Roman"/>
                  <a:cs typeface="Times New Roman"/>
                </a:rPr>
                <a:t> being fired</a:t>
              </a:r>
              <a:r>
                <a:rPr lang="en-US" sz="2700" b="1" dirty="0">
                  <a:latin typeface="Times New Roman"/>
                  <a:cs typeface="Times New Roman"/>
                </a:rPr>
                <a:t>,</a:t>
              </a:r>
              <a:r>
                <a:rPr lang="en-US" sz="2700" b="1" dirty="0" smtClean="0">
                  <a:latin typeface="Times New Roman"/>
                  <a:cs typeface="Times New Roman"/>
                </a:rPr>
                <a:t> stormed out of the office  pushing everyone in his way.</a:t>
              </a:r>
            </a:p>
            <a:p>
              <a:pPr algn="ctr">
                <a:lnSpc>
                  <a:spcPct val="80000"/>
                </a:lnSpc>
              </a:pPr>
              <a:endParaRPr lang="en-US" sz="2700" b="1" dirty="0" smtClean="0">
                <a:latin typeface="Times New Roman"/>
                <a:cs typeface="Times New Roman"/>
              </a:endParaRPr>
            </a:p>
            <a:p>
              <a:r>
                <a:rPr lang="en-US" sz="2700" b="1" dirty="0" smtClean="0">
                  <a:latin typeface="Times New Roman"/>
                  <a:cs typeface="Times New Roman"/>
                </a:rPr>
                <a:t>Using the information in this </a:t>
              </a:r>
            </a:p>
            <a:p>
              <a:r>
                <a:rPr lang="en-US" sz="2700" b="1" dirty="0" smtClean="0">
                  <a:latin typeface="Times New Roman"/>
                  <a:cs typeface="Times New Roman"/>
                </a:rPr>
                <a:t>sentence, we can assume the </a:t>
              </a:r>
            </a:p>
            <a:p>
              <a:r>
                <a:rPr lang="en-US" sz="2700" b="1" dirty="0" smtClean="0">
                  <a:latin typeface="Times New Roman"/>
                  <a:cs typeface="Times New Roman"/>
                </a:rPr>
                <a:t>man is angry – which is the </a:t>
              </a:r>
            </a:p>
            <a:p>
              <a:r>
                <a:rPr lang="en-US" sz="2700" b="1" dirty="0" smtClean="0">
                  <a:latin typeface="Times New Roman"/>
                  <a:cs typeface="Times New Roman"/>
                </a:rPr>
                <a:t>meaning of irate. </a:t>
              </a:r>
            </a:p>
          </p:txBody>
        </p:sp>
        <p:pic>
          <p:nvPicPr>
            <p:cNvPr id="16" name="Picture 15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6016" y="4488149"/>
              <a:ext cx="4119876" cy="208568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52400" y="152400"/>
            <a:ext cx="8839200" cy="6666200"/>
            <a:chOff x="152400" y="152400"/>
            <a:chExt cx="8839200" cy="6666200"/>
          </a:xfrm>
        </p:grpSpPr>
        <p:grpSp>
          <p:nvGrpSpPr>
            <p:cNvPr id="19" name="Group 18"/>
            <p:cNvGrpSpPr/>
            <p:nvPr/>
          </p:nvGrpSpPr>
          <p:grpSpPr>
            <a:xfrm>
              <a:off x="152400" y="152400"/>
              <a:ext cx="8839200" cy="6553200"/>
              <a:chOff x="152400" y="152400"/>
              <a:chExt cx="8839200" cy="65532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52400" y="152400"/>
                <a:ext cx="8839200" cy="6553200"/>
              </a:xfrm>
              <a:prstGeom prst="rect">
                <a:avLst/>
              </a:prstGeom>
              <a:noFill/>
              <a:ln w="444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88000" y="261352"/>
                <a:ext cx="8568000" cy="6271864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662374" y="6556990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6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1957</Words>
  <Application>Microsoft Office PowerPoint</Application>
  <PresentationFormat>On-screen Show (4:3)</PresentationFormat>
  <Paragraphs>227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Cherry Cream Soda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Teacher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Bonnie Collins</dc:creator>
  <cp:lastModifiedBy>Shawna Short</cp:lastModifiedBy>
  <cp:revision>216</cp:revision>
  <cp:lastPrinted>2018-11-27T19:24:54Z</cp:lastPrinted>
  <dcterms:created xsi:type="dcterms:W3CDTF">2014-05-26T13:28:34Z</dcterms:created>
  <dcterms:modified xsi:type="dcterms:W3CDTF">2019-11-19T15:57:30Z</dcterms:modified>
</cp:coreProperties>
</file>