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y="54863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y="4844510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y="5757014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9" name="Shape 29"/>
          <p:cNvCxnSpPr/>
          <p:nvPr/>
        </p:nvCxnSpPr>
        <p:spPr>
          <a:xfrm>
            <a:off y="150852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669767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d.gov/policy/gen/guid/fpco/ferpa/index.html" Type="http://schemas.openxmlformats.org/officeDocument/2006/relationships/hyperlink" TargetMode="External" Id="rId4"/><Relationship Target="http://www.ed.gov/policy/gen/guid/fpco/ferpa/index.html" Type="http://schemas.openxmlformats.org/officeDocument/2006/relationships/hyperlink" TargetMode="External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taalliance.org" Type="http://schemas.openxmlformats.org/officeDocument/2006/relationships/hyperlink" TargetMode="External" Id="rId4"/><Relationship Target="http://www.ed.gov" Type="http://schemas.openxmlformats.org/officeDocument/2006/relationships/hyperlink" TargetMode="External" Id="rId3"/><Relationship Target="http://www.free.ed.gov" Type="http://schemas.openxmlformats.org/officeDocument/2006/relationships/hyperlink" TargetMode="External" Id="rId6"/><Relationship Target="http://www.nationalpirc.org" Type="http://schemas.openxmlformats.org/officeDocument/2006/relationships/hyperlink" TargetMode="External" Id="rId5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pbs.org/readytolearn" Type="http://schemas.openxmlformats.org/officeDocument/2006/relationships/hyperlink" TargetMode="External" Id="rId4"/><Relationship Target="http://www.nifl.gov/" Type="http://schemas.openxmlformats.org/officeDocument/2006/relationships/hyperlink" TargetMode="External" Id="rId3"/><Relationship Target="http://www.college.gov" Type="http://schemas.openxmlformats.org/officeDocument/2006/relationships/hyperlink" TargetMode="External" Id="rId6"/><Relationship Target="http://www.fafsa.ed.gov" Type="http://schemas.openxmlformats.org/officeDocument/2006/relationships/hyperlink" TargetMode="External" Id="rId5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andalusiahighschool.al.ach.schoolinsites.com/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High School:</a:t>
            </a:r>
            <a:r>
              <a:rPr lang="en">
                <a:solidFill>
                  <a:srgbClr val="CC0000"/>
                </a:solidFill>
              </a:rPr>
              <a:t> </a:t>
            </a:r>
            <a:r>
              <a:rPr lang="en" i="1">
                <a:solidFill>
                  <a:srgbClr val="CC0000"/>
                </a:solidFill>
              </a:rPr>
              <a:t>Serve as your child’s best coach and mentor.</a:t>
            </a:r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524000" x="457200"/>
            <a:ext cy="51887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Foster your child’s independence, and continue to be aware of and support your child’s studies and after- school activities.</a:t>
            </a:r>
          </a:p>
          <a:p>
            <a:r>
              <a:t/>
            </a:r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Continue to stay involved with the school as your child progresses through high school.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74650" x="316575"/>
            <a:ext cy="1143000" cx="8604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sz="3500" lang="en"/>
              <a:t>High School: </a:t>
            </a:r>
            <a:r>
              <a:rPr sz="3500" lang="en" i="1">
                <a:solidFill>
                  <a:srgbClr val="CC0000"/>
                </a:solidFill>
              </a:rPr>
              <a:t>When your child turns 18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Be aware that when your child turns 18 years old or enters a college or university at any age, the rights under the </a:t>
            </a:r>
            <a:r>
              <a:rPr lang="en" i="1"/>
              <a:t>Family Educational Rights and Privacy Act </a:t>
            </a:r>
            <a:r>
              <a:rPr lang="en"/>
              <a:t>(</a:t>
            </a:r>
            <a:r>
              <a:rPr lang="en" i="1"/>
              <a:t>FERPA</a:t>
            </a:r>
            <a:r>
              <a:rPr lang="en"/>
              <a:t>) transfer from you to your child. You may become informed about this law at </a:t>
            </a:r>
          </a:p>
          <a:p>
            <a:pPr lvl="0">
              <a:buNone/>
            </a:pPr>
            <a:r>
              <a:rPr sz="2400" lang="en"/>
              <a:t>     http://</a:t>
            </a:r>
            <a:r>
              <a:rPr sz="2400" lang="en">
                <a:hlinkClick r:id="rId3"/>
              </a:rPr>
              <a:t> </a:t>
            </a:r>
            <a:r>
              <a:rPr u="sng" sz="2400" lang="en">
                <a:solidFill>
                  <a:srgbClr val="1155CC"/>
                </a:solidFill>
                <a:hlinkClick r:id="rId4"/>
              </a:rPr>
              <a:t>www.ed.gov/policy/gen/guid/fpco/ferpa/index.html</a:t>
            </a:r>
            <a:r>
              <a:rPr sz="2400" lang="en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Internet Resources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1600200" x="457200"/>
            <a:ext cy="5094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rgbClr val="1155CC"/>
                </a:solidFill>
                <a:hlinkClick r:id="rId3"/>
              </a:rPr>
              <a:t>www.ed.gov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U.S. Department of Education  1-800-USA-LEARN 	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rgbClr val="1155CC"/>
                </a:solidFill>
                <a:hlinkClick r:id="rId4"/>
              </a:rPr>
              <a:t>http://www.taalliance.org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Parent Training and Information Centers (PTIs)	</a:t>
            </a:r>
          </a:p>
          <a:p>
            <a:r>
              <a:t/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rgbClr val="1155CC"/>
                </a:solidFill>
                <a:hlinkClick r:id="rId5"/>
              </a:rPr>
              <a:t>http://www.nationalpirc.org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Parental Information and Resource Centers (PIRC)</a:t>
            </a:r>
          </a:p>
          <a:p>
            <a:pPr rtl="0" lvl="0" indent="0" marL="45720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en"/>
              <a:t>	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rgbClr val="1155CC"/>
                </a:solidFill>
                <a:hlinkClick r:id="rId6"/>
              </a:rPr>
              <a:t>http://www.free.ed.gov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Help With Homework or School Projects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Free Resources for Educational Excellence	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en"/>
              <a:t>							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Internet Resources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15868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rgbClr val="1155CC"/>
                </a:solidFill>
                <a:hlinkClick r:id="rId3"/>
              </a:rPr>
              <a:t>http://www.nifl.gov/</a:t>
            </a:r>
            <a:r>
              <a:rPr sz="2400" lang="en"/>
              <a:t>	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sz="2400" lang="en"/>
              <a:t>Reading - National Institute for Literacy (NIFL)		</a:t>
            </a:r>
          </a:p>
          <a:p>
            <a:r>
              <a:t/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rgbClr val="1155CC"/>
                </a:solidFill>
                <a:hlinkClick r:id="rId4"/>
              </a:rPr>
              <a:t>www.pbs.org/readytolearn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sz="2400" lang="en"/>
              <a:t>Preschool - Ready to Learn TV</a:t>
            </a:r>
            <a:r>
              <a:rPr b="1" sz="2400" lang="en" i="1"/>
              <a:t>	</a:t>
            </a:r>
            <a:r>
              <a:rPr sz="2400" lang="en"/>
              <a:t>	</a:t>
            </a:r>
          </a:p>
          <a:p>
            <a:r>
              <a:t/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rgbClr val="1155CC"/>
                </a:solidFill>
                <a:hlinkClick r:id="rId5"/>
              </a:rPr>
              <a:t>www.fafsa.ed.gov</a:t>
            </a:r>
            <a:r>
              <a:rPr sz="2400" lang="en"/>
              <a:t>	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sz="2400" lang="en"/>
              <a:t>Federal student financial aid			</a:t>
            </a:r>
          </a:p>
          <a:p>
            <a:r>
              <a:t/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rgbClr val="1155CC"/>
                </a:solidFill>
                <a:hlinkClick r:id="rId6"/>
              </a:rPr>
              <a:t>www.college.gov</a:t>
            </a:r>
          </a:p>
          <a:p>
            <a:pPr lvl="1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sz="2400" lang="en"/>
              <a:t>Postsecondary Education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3716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2600" lang="en" i="1"/>
              <a:t>No government policy will make any </a:t>
            </a:r>
            <a:br>
              <a:rPr b="1" sz="2600" lang="en" i="1"/>
            </a:br>
            <a:r>
              <a:rPr b="1" sz="2600" lang="en" i="1"/>
              <a:t>difference unless we also hold ourselves more accountable as parents—because government, no matter how wise or efficient, cannot turn off the TV or put away the video games. </a:t>
            </a:r>
            <a:br>
              <a:rPr b="1" sz="2600" lang="en" i="1"/>
            </a:br>
            <a:r>
              <a:rPr b="1" sz="2600" lang="en" i="1"/>
              <a:t>Teachers, no matter how dedicated or effective, cannot make sure your child leaves for school </a:t>
            </a:r>
            <a:br>
              <a:rPr b="1" sz="2600" lang="en" i="1"/>
            </a:br>
            <a:r>
              <a:rPr b="1" sz="2600" lang="en" i="1"/>
              <a:t>on time and does their homework when </a:t>
            </a:r>
            <a:br>
              <a:rPr b="1" sz="2600" lang="en" i="1"/>
            </a:br>
            <a:r>
              <a:rPr b="1" sz="2600" lang="en" i="1"/>
              <a:t>they get back at night. </a:t>
            </a:r>
            <a:br>
              <a:rPr b="1" sz="2600" lang="en" i="1"/>
            </a:br>
            <a:r>
              <a:rPr b="1" sz="2600" lang="en" i="1"/>
              <a:t>These are things only a parent can do. </a:t>
            </a:r>
            <a:br>
              <a:rPr b="1" sz="2600" lang="en" i="1"/>
            </a:br>
            <a:r>
              <a:rPr b="1" sz="2600" lang="en" i="1"/>
              <a:t>These are things that our parents must do. </a:t>
            </a:r>
          </a:p>
          <a:p>
            <a:pPr algn="r">
              <a:buNone/>
            </a:pPr>
            <a:r>
              <a:rPr b="1" sz="2600" lang="en" i="1"/>
              <a:t>—President Barack Obama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lang="en"/>
              <a:t>
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High School: </a:t>
            </a:r>
            <a:r>
              <a:rPr lang="en" i="1">
                <a:solidFill>
                  <a:srgbClr val="CC0000"/>
                </a:solidFill>
              </a:rPr>
              <a:t>Know what your high school child needs to succeed.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2800" lang="en"/>
              <a:t>Look for programs designed to help students succeed in college and in a career–those that teach study skills, provide tutoring to enhance skills and knowledge and help students choose the right courses to succeed.</a:t>
            </a:r>
          </a:p>
          <a:p>
            <a:r>
              <a:t/>
            </a:r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78571"/>
              <a:buFont typeface="Arial"/>
              <a:buChar char="•"/>
            </a:pPr>
            <a:r>
              <a:rPr sz="2800" lang="en"/>
              <a:t>Provide structure. Show your child how to manage time for studies, activities, friends and family.</a:t>
            </a:r>
            <a:r>
              <a:rPr lang="en"/>
              <a:t>	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427050" x="457200"/>
            <a:ext cy="1143000" cx="8686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sz="4000" lang="en"/>
              <a:t>High School: </a:t>
            </a:r>
            <a:r>
              <a:rPr sz="4000" lang="en" i="1">
                <a:solidFill>
                  <a:srgbClr val="CC0000"/>
                </a:solidFill>
              </a:rPr>
              <a:t>Keep on reading.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640375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3000" lang="en"/>
              <a:t>Continue to make sure your child is reading.</a:t>
            </a:r>
          </a:p>
          <a:p>
            <a:r>
              <a:t/>
            </a:r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3000" lang="en"/>
              <a:t>Buy or make available books in which your child may have an interest. Students who have more reading materials available to them read more and do better in school.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High School: </a:t>
            </a:r>
            <a:r>
              <a:rPr lang="en" i="1">
                <a:solidFill>
                  <a:srgbClr val="CC0000"/>
                </a:solidFill>
              </a:rPr>
              <a:t>Partner with teachers and counselors.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600200" x="457200"/>
            <a:ext cy="5094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3200" lang="en"/>
              <a:t>Get to know your child’s teachers and counselors.</a:t>
            </a:r>
          </a:p>
          <a:p>
            <a:r>
              <a:t/>
            </a:r>
          </a:p>
          <a:p>
            <a:pPr rtl="0" lvl="0" indent="-4318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3200" lang="en"/>
              <a:t>Continue to attend open houses or parent nights at school to meet your child’s teachers.</a:t>
            </a:r>
          </a:p>
          <a:p>
            <a:r>
              <a:t/>
            </a:r>
          </a:p>
          <a:p>
            <a:pPr rtl="0" lvl="0" indent="-4318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3200" lang="en"/>
              <a:t>Request parent-teacher conferences when you think they are needed.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High School: </a:t>
            </a:r>
            <a:r>
              <a:rPr lang="en" i="1">
                <a:solidFill>
                  <a:srgbClr val="CC0000"/>
                </a:solidFill>
              </a:rPr>
              <a:t>Communicate with teachers.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2800" lang="en"/>
              <a:t>Find out the best time to contact them by telephone.</a:t>
            </a:r>
          </a:p>
          <a:p>
            <a:r>
              <a:t/>
            </a:r>
          </a:p>
          <a:p>
            <a:pPr rtl="0" lvl="0" indent="-4064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2800" lang="en"/>
              <a:t>Ask for teachers’ e-mail addresses so you may contact them outside of school hours, as teachers are usually not available during school hours.</a:t>
            </a:r>
          </a:p>
          <a:p>
            <a:r>
              <a:t/>
            </a:r>
          </a:p>
          <a:p>
            <a:pPr rtl="0" lvl="0" indent="-4064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2800" lang="en"/>
              <a:t>Find out about Web sites where teachers may list class notes and homework assignments.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High School: </a:t>
            </a:r>
            <a:r>
              <a:rPr lang="en" i="1"/>
              <a:t>Know that counselors: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2600" lang="en"/>
              <a:t>Handle class registration and schedules;</a:t>
            </a:r>
          </a:p>
          <a:p>
            <a:r>
              <a:t/>
            </a:r>
          </a:p>
          <a:p>
            <a:pPr rtl="0" lvl="0" indent="-3937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2600" lang="en"/>
              <a:t>Can help if there are problems at home, such as divorce or illness, which could affect your child’s school work;</a:t>
            </a:r>
          </a:p>
          <a:p>
            <a:r>
              <a:t/>
            </a:r>
          </a:p>
          <a:p>
            <a:pPr rtl="0" lvl="0" indent="-3937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2600" lang="en"/>
              <a:t>Have lists of where to get college financial aid;</a:t>
            </a:r>
          </a:p>
          <a:p>
            <a:r>
              <a:t/>
            </a:r>
          </a:p>
          <a:p>
            <a:pPr rtl="0" lvl="0" indent="-3937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2600" lang="en"/>
              <a:t>Can tell you when college entrance exams are given, especially the SAT and the American College Test (ACT).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lang="en"/>
              <a:t>High School: </a:t>
            </a:r>
            <a:r>
              <a:rPr lang="en" i="1">
                <a:solidFill>
                  <a:srgbClr val="CC0000"/>
                </a:solidFill>
              </a:rPr>
              <a:t>Consider safety.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600200" x="343350"/>
            <a:ext cy="4967700" cx="8484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2800" lang="en"/>
              <a:t>Pay attention to your child’s behavior and friends.	</a:t>
            </a:r>
          </a:p>
          <a:p>
            <a:pPr rtl="0" lvl="0" indent="-4064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2800" lang="en"/>
              <a:t>Tell your child to leave valuables at home and to keep belongings locked up, as theft is the most common school crime.			</a:t>
            </a:r>
          </a:p>
          <a:p>
            <a:pPr rtl="0" lvl="0" indent="-4064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2800" lang="en"/>
              <a:t>Be aware if your child’s grades drop or if your child is sad or angry.				</a:t>
            </a:r>
          </a:p>
          <a:p>
            <a:pPr rtl="0" lvl="0" indent="-4064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2800" lang="en"/>
              <a:t>Talk to your child about any concerns you have.	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42857"/>
              <a:buFont typeface="Arial"/>
              <a:buChar char="•"/>
            </a:pPr>
            <a:r>
              <a:rPr sz="2800" lang="en"/>
              <a:t>Consult with counselors, social workers, school psychologists or others trained in and helpful with solving adolescents’ problems.</a:t>
            </a:r>
            <a:r>
              <a:rPr sz="2400" lang="en"/>
              <a:t>	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350850" x="329975"/>
            <a:ext cy="1143000" cx="85106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lang="en"/>
              <a:t>
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High School: </a:t>
            </a:r>
            <a:r>
              <a:rPr lang="en" i="1">
                <a:solidFill>
                  <a:srgbClr val="CC0000"/>
                </a:solidFill>
              </a:rPr>
              <a:t>Stay involved with the school.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3600" lang="en"/>
              <a:t>Be informed through your school’s parent-teacher organization and the school newsletter or Web site.</a:t>
            </a:r>
          </a:p>
          <a:p>
            <a:r>
              <a:t/>
            </a:r>
          </a:p>
          <a:p>
            <a:pPr rtl="0" lvl="0" indent="-4572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3600" lang="en"/>
              <a:t>Continue to be an advocate for your child and other students in the process.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High School: </a:t>
            </a:r>
            <a:r>
              <a:rPr lang="en" i="1">
                <a:solidFill>
                  <a:srgbClr val="CC0000"/>
                </a:solidFill>
              </a:rPr>
              <a:t>Tips on paying for college.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600200" x="457200"/>
            <a:ext cy="4967700" cx="853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3600" lang="en"/>
              <a:t>Loans, grants and work-study aid are available for low- income students through the Federal Student Aid program. </a:t>
            </a:r>
          </a:p>
          <a:p>
            <a:r>
              <a:t/>
            </a:r>
          </a:p>
          <a:p>
            <a:pPr rtl="0" lvl="0" indent="-4572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3600" lang="en"/>
              <a:t>Visit: </a:t>
            </a:r>
            <a:r>
              <a:rPr u="sng" lang="en">
                <a:solidFill>
                  <a:schemeClr val="hlink"/>
                </a:solidFill>
                <a:hlinkClick r:id="rId3"/>
              </a:rPr>
              <a:t>andalusiahighschool.al.ach.schoolinsites.com/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