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3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x="9144000" cy="5143500" type="screen16x9"/>
  <p:notesSz cx="6858000" cy="9144000"/>
  <p:embeddedFontLst>
    <p:embeddedFont>
      <p:font typeface="Alfa Slab One" panose="020B0604020202020204" charset="0"/>
      <p:regular r:id="rId34"/>
    </p:embeddedFont>
    <p:embeddedFont>
      <p:font typeface="Calibri" panose="020F0502020204030204" pitchFamily="34" charset="0"/>
      <p:regular r:id="rId35"/>
      <p:bold r:id="rId36"/>
      <p:italic r:id="rId37"/>
      <p:boldItalic r:id="rId38"/>
    </p:embeddedFont>
    <p:embeddedFont>
      <p:font typeface="Comic Sans MS" panose="030F0702030302020204" pitchFamily="66" charset="0"/>
      <p:regular r:id="rId39"/>
      <p:bold r:id="rId40"/>
      <p:italic r:id="rId41"/>
      <p:boldItalic r:id="rId42"/>
    </p:embeddedFont>
    <p:embeddedFont>
      <p:font typeface="Impact" panose="020B0806030902050204" pitchFamily="34" charset="0"/>
      <p:regular r:id="rId43"/>
    </p:embeddedFont>
    <p:embeddedFont>
      <p:font typeface="Proxima Nova" panose="020B060402020202020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11"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1ef91e8d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71ef91e8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1ef91e8d8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71ef91e8d8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1ef91e8d8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71ef91e8d8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71ef91e8d8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71ef91e8d8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71ef91e8d8_0_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71ef91e8d8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65886eb394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65886eb39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194413810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819441381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6e101c5c6b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6e101c5c6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6c211347db_3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6c211347db_3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81c8bf5b5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81c8bf5b52_0_0:notes"/>
          <p:cNvSpPr>
            <a:spLocks noGrp="1" noRot="1" noChangeAspect="1"/>
          </p:cNvSpPr>
          <p:nvPr>
            <p:ph type="sldImg" idx="2"/>
          </p:nvPr>
        </p:nvSpPr>
        <p:spPr>
          <a:xfrm>
            <a:off x="288805" y="685800"/>
            <a:ext cx="6281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ba8991bcf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ba8991bc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81c8bf5b5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g81c8bf5b52_0_4:notes"/>
          <p:cNvSpPr>
            <a:spLocks noGrp="1" noRot="1" noChangeAspect="1"/>
          </p:cNvSpPr>
          <p:nvPr>
            <p:ph type="sldImg" idx="2"/>
          </p:nvPr>
        </p:nvSpPr>
        <p:spPr>
          <a:xfrm>
            <a:off x="288805" y="685800"/>
            <a:ext cx="6281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81c8bf5b5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g81c8bf5b52_0_8:notes"/>
          <p:cNvSpPr>
            <a:spLocks noGrp="1" noRot="1" noChangeAspect="1"/>
          </p:cNvSpPr>
          <p:nvPr>
            <p:ph type="sldImg" idx="2"/>
          </p:nvPr>
        </p:nvSpPr>
        <p:spPr>
          <a:xfrm>
            <a:off x="288805" y="685800"/>
            <a:ext cx="6281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81c8bf5b5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g81c8bf5b52_0_12:notes"/>
          <p:cNvSpPr>
            <a:spLocks noGrp="1" noRot="1" noChangeAspect="1"/>
          </p:cNvSpPr>
          <p:nvPr>
            <p:ph type="sldImg" idx="2"/>
          </p:nvPr>
        </p:nvSpPr>
        <p:spPr>
          <a:xfrm>
            <a:off x="288805" y="685800"/>
            <a:ext cx="6281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1c8bf5b5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g81c8bf5b52_0_16:notes"/>
          <p:cNvSpPr>
            <a:spLocks noGrp="1" noRot="1" noChangeAspect="1"/>
          </p:cNvSpPr>
          <p:nvPr>
            <p:ph type="sldImg" idx="2"/>
          </p:nvPr>
        </p:nvSpPr>
        <p:spPr>
          <a:xfrm>
            <a:off x="288805" y="685800"/>
            <a:ext cx="6281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81c8bf5b5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g81c8bf5b52_0_20:notes"/>
          <p:cNvSpPr>
            <a:spLocks noGrp="1" noRot="1" noChangeAspect="1"/>
          </p:cNvSpPr>
          <p:nvPr>
            <p:ph type="sldImg" idx="2"/>
          </p:nvPr>
        </p:nvSpPr>
        <p:spPr>
          <a:xfrm>
            <a:off x="288805" y="685800"/>
            <a:ext cx="6281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81c8bf5b5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g81c8bf5b52_0_24:notes"/>
          <p:cNvSpPr>
            <a:spLocks noGrp="1" noRot="1" noChangeAspect="1"/>
          </p:cNvSpPr>
          <p:nvPr>
            <p:ph type="sldImg" idx="2"/>
          </p:nvPr>
        </p:nvSpPr>
        <p:spPr>
          <a:xfrm>
            <a:off x="288805" y="685800"/>
            <a:ext cx="6281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1c8bf5b52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81c8bf5b5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81c8bf5b52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81c8bf5b5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81c8bf5b52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81c8bf5b52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819441381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81944138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7e8ada573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7e8ada573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81cb98fc1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81cb98fc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81980c0c7d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81980c0c7d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65886eb39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65886eb39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197dbb3da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197dbb3d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65886eb394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65886eb39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11" name="Google Shape;11;p2"/>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12" name="Google Shape;12;p2"/>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1000"/>
              <a:buNone/>
              <a:defRPr sz="11000">
                <a:solidFill>
                  <a:schemeClr val="dk1"/>
                </a:solidFill>
              </a:defRPr>
            </a:lvl1pPr>
            <a:lvl2pPr lvl="1" algn="ctr" rtl="0">
              <a:spcBef>
                <a:spcPts val="0"/>
              </a:spcBef>
              <a:spcAft>
                <a:spcPts val="0"/>
              </a:spcAft>
              <a:buClr>
                <a:schemeClr val="dk1"/>
              </a:buClr>
              <a:buSzPts val="11000"/>
              <a:buNone/>
              <a:defRPr sz="11000">
                <a:solidFill>
                  <a:schemeClr val="dk1"/>
                </a:solidFill>
              </a:defRPr>
            </a:lvl2pPr>
            <a:lvl3pPr lvl="2" algn="ctr" rtl="0">
              <a:spcBef>
                <a:spcPts val="0"/>
              </a:spcBef>
              <a:spcAft>
                <a:spcPts val="0"/>
              </a:spcAft>
              <a:buClr>
                <a:schemeClr val="dk1"/>
              </a:buClr>
              <a:buSzPts val="11000"/>
              <a:buNone/>
              <a:defRPr sz="11000">
                <a:solidFill>
                  <a:schemeClr val="dk1"/>
                </a:solidFill>
              </a:defRPr>
            </a:lvl3pPr>
            <a:lvl4pPr lvl="3" algn="ctr" rtl="0">
              <a:spcBef>
                <a:spcPts val="0"/>
              </a:spcBef>
              <a:spcAft>
                <a:spcPts val="0"/>
              </a:spcAft>
              <a:buClr>
                <a:schemeClr val="dk1"/>
              </a:buClr>
              <a:buSzPts val="11000"/>
              <a:buNone/>
              <a:defRPr sz="11000">
                <a:solidFill>
                  <a:schemeClr val="dk1"/>
                </a:solidFill>
              </a:defRPr>
            </a:lvl4pPr>
            <a:lvl5pPr lvl="4" algn="ctr" rtl="0">
              <a:spcBef>
                <a:spcPts val="0"/>
              </a:spcBef>
              <a:spcAft>
                <a:spcPts val="0"/>
              </a:spcAft>
              <a:buClr>
                <a:schemeClr val="dk1"/>
              </a:buClr>
              <a:buSzPts val="11000"/>
              <a:buNone/>
              <a:defRPr sz="11000">
                <a:solidFill>
                  <a:schemeClr val="dk1"/>
                </a:solidFill>
              </a:defRPr>
            </a:lvl5pPr>
            <a:lvl6pPr lvl="5" algn="ctr" rtl="0">
              <a:spcBef>
                <a:spcPts val="0"/>
              </a:spcBef>
              <a:spcAft>
                <a:spcPts val="0"/>
              </a:spcAft>
              <a:buClr>
                <a:schemeClr val="dk1"/>
              </a:buClr>
              <a:buSzPts val="11000"/>
              <a:buNone/>
              <a:defRPr sz="11000">
                <a:solidFill>
                  <a:schemeClr val="dk1"/>
                </a:solidFill>
              </a:defRPr>
            </a:lvl6pPr>
            <a:lvl7pPr lvl="6" algn="ctr" rtl="0">
              <a:spcBef>
                <a:spcPts val="0"/>
              </a:spcBef>
              <a:spcAft>
                <a:spcPts val="0"/>
              </a:spcAft>
              <a:buClr>
                <a:schemeClr val="dk1"/>
              </a:buClr>
              <a:buSzPts val="11000"/>
              <a:buNone/>
              <a:defRPr sz="11000">
                <a:solidFill>
                  <a:schemeClr val="dk1"/>
                </a:solidFill>
              </a:defRPr>
            </a:lvl7pPr>
            <a:lvl8pPr lvl="7" algn="ctr" rtl="0">
              <a:spcBef>
                <a:spcPts val="0"/>
              </a:spcBef>
              <a:spcAft>
                <a:spcPts val="0"/>
              </a:spcAft>
              <a:buClr>
                <a:schemeClr val="dk1"/>
              </a:buClr>
              <a:buSzPts val="11000"/>
              <a:buNone/>
              <a:defRPr sz="11000">
                <a:solidFill>
                  <a:schemeClr val="dk1"/>
                </a:solidFill>
              </a:defRPr>
            </a:lvl8pPr>
            <a:lvl9pPr lvl="8" algn="ctr" rtl="0">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6800"/>
              <a:buNone/>
              <a:defRPr sz="6800">
                <a:solidFill>
                  <a:schemeClr val="lt1"/>
                </a:solidFill>
              </a:defRPr>
            </a:lvl1pPr>
            <a:lvl2pPr lvl="1" rtl="0">
              <a:spcBef>
                <a:spcPts val="0"/>
              </a:spcBef>
              <a:spcAft>
                <a:spcPts val="0"/>
              </a:spcAft>
              <a:buClr>
                <a:schemeClr val="lt1"/>
              </a:buClr>
              <a:buSzPts val="6800"/>
              <a:buNone/>
              <a:defRPr sz="6800">
                <a:solidFill>
                  <a:schemeClr val="lt1"/>
                </a:solidFill>
              </a:defRPr>
            </a:lvl2pPr>
            <a:lvl3pPr lvl="2" rtl="0">
              <a:spcBef>
                <a:spcPts val="0"/>
              </a:spcBef>
              <a:spcAft>
                <a:spcPts val="0"/>
              </a:spcAft>
              <a:buClr>
                <a:schemeClr val="lt1"/>
              </a:buClr>
              <a:buSzPts val="6800"/>
              <a:buNone/>
              <a:defRPr sz="6800">
                <a:solidFill>
                  <a:schemeClr val="lt1"/>
                </a:solidFill>
              </a:defRPr>
            </a:lvl3pPr>
            <a:lvl4pPr lvl="3" rtl="0">
              <a:spcBef>
                <a:spcPts val="0"/>
              </a:spcBef>
              <a:spcAft>
                <a:spcPts val="0"/>
              </a:spcAft>
              <a:buClr>
                <a:schemeClr val="lt1"/>
              </a:buClr>
              <a:buSzPts val="6800"/>
              <a:buNone/>
              <a:defRPr sz="6800">
                <a:solidFill>
                  <a:schemeClr val="lt1"/>
                </a:solidFill>
              </a:defRPr>
            </a:lvl4pPr>
            <a:lvl5pPr lvl="4" rtl="0">
              <a:spcBef>
                <a:spcPts val="0"/>
              </a:spcBef>
              <a:spcAft>
                <a:spcPts val="0"/>
              </a:spcAft>
              <a:buClr>
                <a:schemeClr val="lt1"/>
              </a:buClr>
              <a:buSzPts val="6800"/>
              <a:buNone/>
              <a:defRPr sz="6800">
                <a:solidFill>
                  <a:schemeClr val="lt1"/>
                </a:solidFill>
              </a:defRPr>
            </a:lvl5pPr>
            <a:lvl6pPr lvl="5" rtl="0">
              <a:spcBef>
                <a:spcPts val="0"/>
              </a:spcBef>
              <a:spcAft>
                <a:spcPts val="0"/>
              </a:spcAft>
              <a:buClr>
                <a:schemeClr val="lt1"/>
              </a:buClr>
              <a:buSzPts val="6800"/>
              <a:buNone/>
              <a:defRPr sz="6800">
                <a:solidFill>
                  <a:schemeClr val="lt1"/>
                </a:solidFill>
              </a:defRPr>
            </a:lvl6pPr>
            <a:lvl7pPr lvl="6" rtl="0">
              <a:spcBef>
                <a:spcPts val="0"/>
              </a:spcBef>
              <a:spcAft>
                <a:spcPts val="0"/>
              </a:spcAft>
              <a:buClr>
                <a:schemeClr val="lt1"/>
              </a:buClr>
              <a:buSzPts val="6800"/>
              <a:buNone/>
              <a:defRPr sz="6800">
                <a:solidFill>
                  <a:schemeClr val="lt1"/>
                </a:solidFill>
              </a:defRPr>
            </a:lvl7pPr>
            <a:lvl8pPr lvl="7" rtl="0">
              <a:spcBef>
                <a:spcPts val="0"/>
              </a:spcBef>
              <a:spcAft>
                <a:spcPts val="0"/>
              </a:spcAft>
              <a:buClr>
                <a:schemeClr val="lt1"/>
              </a:buClr>
              <a:buSzPts val="6800"/>
              <a:buNone/>
              <a:defRPr sz="6800">
                <a:solidFill>
                  <a:schemeClr val="lt1"/>
                </a:solidFill>
              </a:defRPr>
            </a:lvl8pPr>
            <a:lvl9pPr lvl="8" rtl="0">
              <a:spcBef>
                <a:spcPts val="0"/>
              </a:spcBef>
              <a:spcAft>
                <a:spcPts val="0"/>
              </a:spcAft>
              <a:buClr>
                <a:schemeClr val="lt1"/>
              </a:buClr>
              <a:buSzPts val="6800"/>
              <a:buNone/>
              <a:defRPr sz="6800">
                <a:solidFill>
                  <a:schemeClr val="lt1"/>
                </a:solidFill>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40" name="Google Shape;40;p9"/>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rgbClr val="0000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rtl="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Proxima Nova"/>
                <a:ea typeface="Proxima Nova"/>
                <a:cs typeface="Proxima Nova"/>
                <a:sym typeface="Proxima Nova"/>
              </a:defRPr>
            </a:lvl1pPr>
            <a:lvl2pPr lvl="1" algn="r" rtl="0">
              <a:buNone/>
              <a:defRPr sz="1000">
                <a:solidFill>
                  <a:schemeClr val="dk2"/>
                </a:solidFill>
                <a:latin typeface="Proxima Nova"/>
                <a:ea typeface="Proxima Nova"/>
                <a:cs typeface="Proxima Nova"/>
                <a:sym typeface="Proxima Nova"/>
              </a:defRPr>
            </a:lvl2pPr>
            <a:lvl3pPr lvl="2" algn="r" rtl="0">
              <a:buNone/>
              <a:defRPr sz="1000">
                <a:solidFill>
                  <a:schemeClr val="dk2"/>
                </a:solidFill>
                <a:latin typeface="Proxima Nova"/>
                <a:ea typeface="Proxima Nova"/>
                <a:cs typeface="Proxima Nova"/>
                <a:sym typeface="Proxima Nova"/>
              </a:defRPr>
            </a:lvl3pPr>
            <a:lvl4pPr lvl="3" algn="r" rtl="0">
              <a:buNone/>
              <a:defRPr sz="1000">
                <a:solidFill>
                  <a:schemeClr val="dk2"/>
                </a:solidFill>
                <a:latin typeface="Proxima Nova"/>
                <a:ea typeface="Proxima Nova"/>
                <a:cs typeface="Proxima Nova"/>
                <a:sym typeface="Proxima Nova"/>
              </a:defRPr>
            </a:lvl4pPr>
            <a:lvl5pPr lvl="4" algn="r" rtl="0">
              <a:buNone/>
              <a:defRPr sz="1000">
                <a:solidFill>
                  <a:schemeClr val="dk2"/>
                </a:solidFill>
                <a:latin typeface="Proxima Nova"/>
                <a:ea typeface="Proxima Nova"/>
                <a:cs typeface="Proxima Nova"/>
                <a:sym typeface="Proxima Nova"/>
              </a:defRPr>
            </a:lvl5pPr>
            <a:lvl6pPr lvl="5" algn="r" rtl="0">
              <a:buNone/>
              <a:defRPr sz="1000">
                <a:solidFill>
                  <a:schemeClr val="dk2"/>
                </a:solidFill>
                <a:latin typeface="Proxima Nova"/>
                <a:ea typeface="Proxima Nova"/>
                <a:cs typeface="Proxima Nova"/>
                <a:sym typeface="Proxima Nova"/>
              </a:defRPr>
            </a:lvl6pPr>
            <a:lvl7pPr lvl="6" algn="r" rtl="0">
              <a:buNone/>
              <a:defRPr sz="1000">
                <a:solidFill>
                  <a:schemeClr val="dk2"/>
                </a:solidFill>
                <a:latin typeface="Proxima Nova"/>
                <a:ea typeface="Proxima Nova"/>
                <a:cs typeface="Proxima Nova"/>
                <a:sym typeface="Proxima Nova"/>
              </a:defRPr>
            </a:lvl7pPr>
            <a:lvl8pPr lvl="7" algn="r" rtl="0">
              <a:buNone/>
              <a:defRPr sz="1000">
                <a:solidFill>
                  <a:schemeClr val="dk2"/>
                </a:solidFill>
                <a:latin typeface="Proxima Nova"/>
                <a:ea typeface="Proxima Nova"/>
                <a:cs typeface="Proxima Nova"/>
                <a:sym typeface="Proxima Nova"/>
              </a:defRPr>
            </a:lvl8pPr>
            <a:lvl9pPr lvl="8" algn="r" rtl="0">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sn2.scholastic.com"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sn2.scholastic.com/etc/classroom-magazines/reader.html?id=12-03032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sn2.scholastic.com/content/dam/classroom-magazines/sn2/issues/2019-20/030420/SN2-030120-WildlifeCorridors-SKILL-Checkpoint.pd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6kQM7KoIxd4&amp;t=15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595975"/>
            <a:ext cx="8520600" cy="3914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Daily Dose </a:t>
            </a:r>
            <a:endParaRPr/>
          </a:p>
          <a:p>
            <a:pPr marL="0" lvl="0" indent="0" algn="ctr" rtl="0">
              <a:spcBef>
                <a:spcPts val="0"/>
              </a:spcBef>
              <a:spcAft>
                <a:spcPts val="0"/>
              </a:spcAft>
              <a:buNone/>
            </a:pPr>
            <a:r>
              <a:rPr lang="en"/>
              <a:t>Of </a:t>
            </a:r>
            <a:endParaRPr/>
          </a:p>
          <a:p>
            <a:pPr marL="0" lvl="0" indent="0" algn="ctr" rtl="0">
              <a:spcBef>
                <a:spcPts val="0"/>
              </a:spcBef>
              <a:spcAft>
                <a:spcPts val="0"/>
              </a:spcAft>
              <a:buNone/>
            </a:pPr>
            <a:r>
              <a:rPr lang="en"/>
              <a:t>Second Grade </a:t>
            </a:r>
            <a:endParaRPr/>
          </a:p>
          <a:p>
            <a:pPr marL="0" lvl="0" indent="0" algn="ctr" rtl="0">
              <a:spcBef>
                <a:spcPts val="0"/>
              </a:spcBef>
              <a:spcAft>
                <a:spcPts val="0"/>
              </a:spcAft>
              <a:buNone/>
            </a:pPr>
            <a:r>
              <a:rPr lang="en"/>
              <a:t>Week 2</a:t>
            </a:r>
            <a:endParaRPr/>
          </a:p>
        </p:txBody>
      </p:sp>
      <p:pic>
        <p:nvPicPr>
          <p:cNvPr id="57" name="Google Shape;57;p13"/>
          <p:cNvPicPr preferRelativeResize="0"/>
          <p:nvPr/>
        </p:nvPicPr>
        <p:blipFill>
          <a:blip r:embed="rId3">
            <a:alphaModFix/>
          </a:blip>
          <a:stretch>
            <a:fillRect/>
          </a:stretch>
        </p:blipFill>
        <p:spPr>
          <a:xfrm rot="-1246642">
            <a:off x="-782773" y="693825"/>
            <a:ext cx="4142997" cy="2518300"/>
          </a:xfrm>
          <a:prstGeom prst="rect">
            <a:avLst/>
          </a:prstGeom>
          <a:noFill/>
          <a:ln>
            <a:noFill/>
          </a:ln>
          <a:effectLst>
            <a:outerShdw blurRad="57150" dist="19050" dir="5400000" algn="bl" rotWithShape="0">
              <a:srgbClr val="000000">
                <a:alpha val="50000"/>
              </a:srgbClr>
            </a:outerShdw>
            <a:reflection endPos="30000" dist="38100" dir="5400000" fadeDir="5400012" sy="-100000" algn="bl" rotWithShape="0"/>
          </a:effectLst>
        </p:spPr>
      </p:pic>
      <p:pic>
        <p:nvPicPr>
          <p:cNvPr id="58" name="Google Shape;58;p13"/>
          <p:cNvPicPr preferRelativeResize="0"/>
          <p:nvPr/>
        </p:nvPicPr>
        <p:blipFill>
          <a:blip r:embed="rId3">
            <a:alphaModFix/>
          </a:blip>
          <a:stretch>
            <a:fillRect/>
          </a:stretch>
        </p:blipFill>
        <p:spPr>
          <a:xfrm rot="1608285" flipH="1">
            <a:off x="5774905" y="720398"/>
            <a:ext cx="4320617" cy="2626279"/>
          </a:xfrm>
          <a:prstGeom prst="rect">
            <a:avLst/>
          </a:prstGeom>
          <a:noFill/>
          <a:ln>
            <a:noFill/>
          </a:ln>
          <a:effectLst>
            <a:outerShdw blurRad="57150" dist="19050" dir="5400000" algn="bl" rotWithShape="0">
              <a:srgbClr val="000000">
                <a:alpha val="50000"/>
              </a:srgbClr>
            </a:outerShdw>
            <a:reflection endPos="30000" dist="38100" dir="5400000" fadeDir="5400012" sy="-100000" algn="bl" rotWithShape="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Capitalization</a:t>
            </a:r>
            <a:endParaRPr/>
          </a:p>
        </p:txBody>
      </p:sp>
      <p:sp>
        <p:nvSpPr>
          <p:cNvPr id="113" name="Google Shape;113;p22"/>
          <p:cNvSpPr txBox="1">
            <a:spLocks noGrp="1"/>
          </p:cNvSpPr>
          <p:nvPr>
            <p:ph type="body" idx="1"/>
          </p:nvPr>
        </p:nvSpPr>
        <p:spPr>
          <a:xfrm>
            <a:off x="311700" y="11449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000000"/>
                </a:solidFill>
              </a:rPr>
              <a:t>Always </a:t>
            </a:r>
            <a:r>
              <a:rPr lang="en" sz="2400">
                <a:solidFill>
                  <a:srgbClr val="000000"/>
                </a:solidFill>
              </a:rPr>
              <a:t>capitalize the pronoun </a:t>
            </a:r>
            <a:r>
              <a:rPr lang="en" sz="2400" b="1" i="1">
                <a:solidFill>
                  <a:srgbClr val="000000"/>
                </a:solidFill>
              </a:rPr>
              <a:t>I</a:t>
            </a:r>
            <a:r>
              <a:rPr lang="en" sz="2400">
                <a:solidFill>
                  <a:srgbClr val="000000"/>
                </a:solidFill>
              </a:rPr>
              <a:t>.  </a:t>
            </a:r>
            <a:r>
              <a:rPr lang="en" sz="2400" b="1" i="1">
                <a:solidFill>
                  <a:srgbClr val="000000"/>
                </a:solidFill>
              </a:rPr>
              <a:t>I </a:t>
            </a:r>
            <a:r>
              <a:rPr lang="en" sz="2400">
                <a:solidFill>
                  <a:srgbClr val="000000"/>
                </a:solidFill>
              </a:rPr>
              <a:t>takes the place of a proper noun (a specific name).</a:t>
            </a:r>
            <a:endParaRPr sz="2400">
              <a:solidFill>
                <a:srgbClr val="000000"/>
              </a:solidFill>
            </a:endParaRPr>
          </a:p>
          <a:p>
            <a:pPr marL="0" lvl="0" indent="0" algn="l" rtl="0">
              <a:spcBef>
                <a:spcPts val="1600"/>
              </a:spcBef>
              <a:spcAft>
                <a:spcPts val="0"/>
              </a:spcAft>
              <a:buNone/>
            </a:pPr>
            <a:r>
              <a:rPr lang="en" sz="2400">
                <a:solidFill>
                  <a:srgbClr val="000000"/>
                </a:solidFill>
              </a:rPr>
              <a:t>Always capitalize the </a:t>
            </a:r>
            <a:r>
              <a:rPr lang="en" sz="2400" b="1">
                <a:solidFill>
                  <a:srgbClr val="000000"/>
                </a:solidFill>
              </a:rPr>
              <a:t>first word in a sentence</a:t>
            </a:r>
            <a:r>
              <a:rPr lang="en" sz="2400">
                <a:solidFill>
                  <a:srgbClr val="000000"/>
                </a:solidFill>
              </a:rPr>
              <a:t>.  </a:t>
            </a:r>
            <a:endParaRPr sz="2400">
              <a:solidFill>
                <a:srgbClr val="000000"/>
              </a:solidFill>
            </a:endParaRPr>
          </a:p>
          <a:p>
            <a:pPr marL="0" lvl="0" indent="0" algn="l" rtl="0">
              <a:spcBef>
                <a:spcPts val="1600"/>
              </a:spcBef>
              <a:spcAft>
                <a:spcPts val="0"/>
              </a:spcAft>
              <a:buNone/>
            </a:pPr>
            <a:r>
              <a:rPr lang="en" sz="2400">
                <a:solidFill>
                  <a:srgbClr val="000000"/>
                </a:solidFill>
              </a:rPr>
              <a:t>Always capitalize the </a:t>
            </a:r>
            <a:r>
              <a:rPr lang="en" sz="2400" b="1">
                <a:solidFill>
                  <a:srgbClr val="000000"/>
                </a:solidFill>
              </a:rPr>
              <a:t>names of people and their titles of respect:</a:t>
            </a:r>
            <a:r>
              <a:rPr lang="en" sz="2400">
                <a:solidFill>
                  <a:srgbClr val="000000"/>
                </a:solidFill>
              </a:rPr>
              <a:t>  Dr.  		Mr. 		Mrs. 		Ms. 		Miss</a:t>
            </a:r>
            <a:endParaRPr sz="2400">
              <a:solidFill>
                <a:srgbClr val="000000"/>
              </a:solidFill>
            </a:endParaRPr>
          </a:p>
          <a:p>
            <a:pPr marL="0" lvl="0" indent="0" algn="l" rtl="0">
              <a:spcBef>
                <a:spcPts val="1600"/>
              </a:spcBef>
              <a:spcAft>
                <a:spcPts val="1600"/>
              </a:spcAft>
              <a:buNone/>
            </a:pPr>
            <a:r>
              <a:rPr lang="en" sz="2400">
                <a:solidFill>
                  <a:srgbClr val="000000"/>
                </a:solidFill>
              </a:rPr>
              <a:t>General	President		Commander	 Judge</a:t>
            </a:r>
            <a:endParaRPr sz="24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Capitalization- Practice</a:t>
            </a:r>
            <a:endParaRPr/>
          </a:p>
        </p:txBody>
      </p:sp>
      <p:sp>
        <p:nvSpPr>
          <p:cNvPr id="119" name="Google Shape;119;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00"/>
                </a:solidFill>
              </a:rPr>
              <a:t>Practice together. </a:t>
            </a:r>
            <a:endParaRPr sz="2400">
              <a:solidFill>
                <a:srgbClr val="000000"/>
              </a:solidFill>
            </a:endParaRPr>
          </a:p>
          <a:p>
            <a:pPr marL="457200" lvl="0" indent="-342900" algn="l" rtl="0">
              <a:spcBef>
                <a:spcPts val="1600"/>
              </a:spcBef>
              <a:spcAft>
                <a:spcPts val="0"/>
              </a:spcAft>
              <a:buClr>
                <a:srgbClr val="000000"/>
              </a:buClr>
              <a:buSzPts val="1800"/>
              <a:buAutoNum type="arabicPeriod"/>
            </a:pPr>
            <a:r>
              <a:rPr lang="en">
                <a:solidFill>
                  <a:srgbClr val="000000"/>
                </a:solidFill>
              </a:rPr>
              <a:t>mr john smith			2. aunt betty			3.  judge judy</a:t>
            </a:r>
            <a:endParaRPr>
              <a:solidFill>
                <a:srgbClr val="000000"/>
              </a:solidFill>
            </a:endParaRPr>
          </a:p>
          <a:p>
            <a:pPr marL="0" lvl="0" indent="0" algn="l" rtl="0">
              <a:spcBef>
                <a:spcPts val="1600"/>
              </a:spcBef>
              <a:spcAft>
                <a:spcPts val="0"/>
              </a:spcAft>
              <a:buNone/>
            </a:pPr>
            <a:r>
              <a:rPr lang="en">
                <a:solidFill>
                  <a:srgbClr val="000000"/>
                </a:solidFill>
              </a:rPr>
              <a:t>  4.   uncle mark		        5. miss susan			6.  general george washington</a:t>
            </a:r>
            <a:endParaRPr>
              <a:solidFill>
                <a:srgbClr val="000000"/>
              </a:solidFill>
            </a:endParaRPr>
          </a:p>
          <a:p>
            <a:pPr marL="0" lvl="0" indent="0" algn="l" rtl="0">
              <a:spcBef>
                <a:spcPts val="1600"/>
              </a:spcBef>
              <a:spcAft>
                <a:spcPts val="1600"/>
              </a:spcAft>
              <a:buNone/>
            </a:pPr>
            <a:r>
              <a:rPr lang="en">
                <a:solidFill>
                  <a:srgbClr val="000000"/>
                </a:solidFill>
              </a:rPr>
              <a:t>  7.   I					8.  dr. bob smith		9.  president lincoln</a:t>
            </a:r>
            <a:endParaRPr>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Capitalization- Practice</a:t>
            </a:r>
            <a:endParaRPr/>
          </a:p>
        </p:txBody>
      </p:sp>
      <p:sp>
        <p:nvSpPr>
          <p:cNvPr id="125" name="Google Shape;125;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AutoNum type="arabicPeriod"/>
            </a:pPr>
            <a:r>
              <a:rPr lang="en" sz="2400">
                <a:solidFill>
                  <a:srgbClr val="000000"/>
                </a:solidFill>
              </a:rPr>
              <a:t>the spider crawled on ben’s leg.</a:t>
            </a:r>
            <a:endParaRPr sz="2400">
              <a:solidFill>
                <a:srgbClr val="000000"/>
              </a:solidFill>
            </a:endParaRPr>
          </a:p>
          <a:p>
            <a:pPr marL="457200" lvl="0" indent="-381000" algn="l" rtl="0">
              <a:spcBef>
                <a:spcPts val="0"/>
              </a:spcBef>
              <a:spcAft>
                <a:spcPts val="0"/>
              </a:spcAft>
              <a:buClr>
                <a:srgbClr val="000000"/>
              </a:buClr>
              <a:buSzPts val="2400"/>
              <a:buAutoNum type="arabicPeriod"/>
            </a:pPr>
            <a:r>
              <a:rPr lang="en" sz="2400">
                <a:solidFill>
                  <a:srgbClr val="000000"/>
                </a:solidFill>
              </a:rPr>
              <a:t>my best friends are katie and margie.</a:t>
            </a:r>
            <a:endParaRPr sz="2400">
              <a:solidFill>
                <a:srgbClr val="000000"/>
              </a:solidFill>
            </a:endParaRPr>
          </a:p>
          <a:p>
            <a:pPr marL="457200" lvl="0" indent="-381000" algn="l" rtl="0">
              <a:spcBef>
                <a:spcPts val="0"/>
              </a:spcBef>
              <a:spcAft>
                <a:spcPts val="0"/>
              </a:spcAft>
              <a:buClr>
                <a:srgbClr val="000000"/>
              </a:buClr>
              <a:buSzPts val="2400"/>
              <a:buAutoNum type="arabicPeriod"/>
            </a:pPr>
            <a:r>
              <a:rPr lang="en" sz="2400">
                <a:solidFill>
                  <a:srgbClr val="000000"/>
                </a:solidFill>
              </a:rPr>
              <a:t>i am really brave when i visit dr. jones. </a:t>
            </a:r>
            <a:endParaRPr sz="2400">
              <a:solidFill>
                <a:srgbClr val="000000"/>
              </a:solidFill>
            </a:endParaRPr>
          </a:p>
          <a:p>
            <a:pPr marL="457200" lvl="0" indent="-381000" algn="l" rtl="0">
              <a:spcBef>
                <a:spcPts val="0"/>
              </a:spcBef>
              <a:spcAft>
                <a:spcPts val="0"/>
              </a:spcAft>
              <a:buClr>
                <a:srgbClr val="000000"/>
              </a:buClr>
              <a:buSzPts val="2400"/>
              <a:buAutoNum type="arabicPeriod"/>
            </a:pPr>
            <a:r>
              <a:rPr lang="en" sz="2400">
                <a:solidFill>
                  <a:srgbClr val="000000"/>
                </a:solidFill>
              </a:rPr>
              <a:t>judge smith read a story to my class. </a:t>
            </a:r>
            <a:endParaRPr sz="2400">
              <a:solidFill>
                <a:srgbClr val="000000"/>
              </a:solidFill>
            </a:endParaRPr>
          </a:p>
          <a:p>
            <a:pPr marL="457200" lvl="0" indent="-381000" algn="l" rtl="0">
              <a:spcBef>
                <a:spcPts val="0"/>
              </a:spcBef>
              <a:spcAft>
                <a:spcPts val="0"/>
              </a:spcAft>
              <a:buClr>
                <a:srgbClr val="000000"/>
              </a:buClr>
              <a:buSzPts val="2400"/>
              <a:buAutoNum type="arabicPeriod"/>
            </a:pPr>
            <a:r>
              <a:rPr lang="en" sz="2400">
                <a:solidFill>
                  <a:srgbClr val="000000"/>
                </a:solidFill>
              </a:rPr>
              <a:t>mr. johnson is my teacher.  </a:t>
            </a:r>
            <a:endParaRPr sz="2400">
              <a:solidFill>
                <a:srgbClr val="000000"/>
              </a:solidFill>
            </a:endParaRPr>
          </a:p>
          <a:p>
            <a:pPr marL="457200" lvl="0" indent="-381000" algn="l" rtl="0">
              <a:spcBef>
                <a:spcPts val="0"/>
              </a:spcBef>
              <a:spcAft>
                <a:spcPts val="0"/>
              </a:spcAft>
              <a:buClr>
                <a:srgbClr val="000000"/>
              </a:buClr>
              <a:buSzPts val="2400"/>
              <a:buAutoNum type="arabicPeriod"/>
            </a:pPr>
            <a:r>
              <a:rPr lang="en" sz="2400">
                <a:solidFill>
                  <a:srgbClr val="000000"/>
                </a:solidFill>
              </a:rPr>
              <a:t>i like to read books with miss riley.</a:t>
            </a:r>
            <a:endParaRPr sz="2400">
              <a:solidFill>
                <a:srgbClr val="000000"/>
              </a:solidFill>
            </a:endParaRPr>
          </a:p>
          <a:p>
            <a:pPr marL="457200" lvl="0" indent="-381000" algn="l" rtl="0">
              <a:spcBef>
                <a:spcPts val="0"/>
              </a:spcBef>
              <a:spcAft>
                <a:spcPts val="0"/>
              </a:spcAft>
              <a:buClr>
                <a:srgbClr val="000000"/>
              </a:buClr>
              <a:buSzPts val="2400"/>
              <a:buAutoNum type="arabicPeriod"/>
            </a:pPr>
            <a:r>
              <a:rPr lang="en" sz="2400">
                <a:solidFill>
                  <a:srgbClr val="000000"/>
                </a:solidFill>
              </a:rPr>
              <a:t>ms. reed and mrs. kirk are very nice.</a:t>
            </a:r>
            <a:endParaRPr sz="2400">
              <a:solidFill>
                <a:srgbClr val="000000"/>
              </a:solidFill>
            </a:endParaRPr>
          </a:p>
          <a:p>
            <a:pPr marL="457200" lvl="0" indent="-381000" algn="l" rtl="0">
              <a:spcBef>
                <a:spcPts val="0"/>
              </a:spcBef>
              <a:spcAft>
                <a:spcPts val="0"/>
              </a:spcAft>
              <a:buClr>
                <a:srgbClr val="000000"/>
              </a:buClr>
              <a:buSzPts val="2400"/>
              <a:buAutoNum type="arabicPeriod"/>
            </a:pPr>
            <a:r>
              <a:rPr lang="en" sz="2400">
                <a:solidFill>
                  <a:srgbClr val="000000"/>
                </a:solidFill>
              </a:rPr>
              <a:t>president george washington is on the quarter.</a:t>
            </a:r>
            <a:endParaRPr sz="240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Capitalization</a:t>
            </a:r>
            <a:endParaRPr/>
          </a:p>
        </p:txBody>
      </p:sp>
      <p:sp>
        <p:nvSpPr>
          <p:cNvPr id="131" name="Google Shape;131;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000000"/>
                </a:solidFill>
              </a:rPr>
              <a:t>Always </a:t>
            </a:r>
            <a:r>
              <a:rPr lang="en" sz="2400">
                <a:solidFill>
                  <a:srgbClr val="000000"/>
                </a:solidFill>
              </a:rPr>
              <a:t>capitalize the names of </a:t>
            </a:r>
            <a:r>
              <a:rPr lang="en" sz="2400" b="1">
                <a:solidFill>
                  <a:srgbClr val="000000"/>
                </a:solidFill>
              </a:rPr>
              <a:t>holidays</a:t>
            </a:r>
            <a:r>
              <a:rPr lang="en" sz="2400">
                <a:solidFill>
                  <a:srgbClr val="000000"/>
                </a:solidFill>
              </a:rPr>
              <a:t>.</a:t>
            </a:r>
            <a:endParaRPr sz="2400">
              <a:solidFill>
                <a:srgbClr val="000000"/>
              </a:solidFill>
            </a:endParaRPr>
          </a:p>
          <a:p>
            <a:pPr marL="0" lvl="0" indent="0" algn="l" rtl="0">
              <a:spcBef>
                <a:spcPts val="1600"/>
              </a:spcBef>
              <a:spcAft>
                <a:spcPts val="0"/>
              </a:spcAft>
              <a:buNone/>
            </a:pPr>
            <a:r>
              <a:rPr lang="en" sz="2400" b="1">
                <a:solidFill>
                  <a:srgbClr val="000000"/>
                </a:solidFill>
              </a:rPr>
              <a:t>Always </a:t>
            </a:r>
            <a:r>
              <a:rPr lang="en" sz="2400">
                <a:solidFill>
                  <a:srgbClr val="000000"/>
                </a:solidFill>
              </a:rPr>
              <a:t>capitalize </a:t>
            </a:r>
            <a:r>
              <a:rPr lang="en" sz="2400" b="1">
                <a:solidFill>
                  <a:srgbClr val="000000"/>
                </a:solidFill>
              </a:rPr>
              <a:t>days of the week and months of the year.</a:t>
            </a:r>
            <a:r>
              <a:rPr lang="en" sz="2400">
                <a:solidFill>
                  <a:srgbClr val="000000"/>
                </a:solidFill>
              </a:rPr>
              <a:t>  </a:t>
            </a:r>
            <a:endParaRPr sz="2400">
              <a:solidFill>
                <a:srgbClr val="000000"/>
              </a:solidFill>
            </a:endParaRPr>
          </a:p>
          <a:p>
            <a:pPr marL="0" lvl="0" indent="0" algn="l" rtl="0">
              <a:spcBef>
                <a:spcPts val="1600"/>
              </a:spcBef>
              <a:spcAft>
                <a:spcPts val="0"/>
              </a:spcAft>
              <a:buNone/>
            </a:pPr>
            <a:r>
              <a:rPr lang="en" sz="2400" b="1">
                <a:solidFill>
                  <a:srgbClr val="000000"/>
                </a:solidFill>
              </a:rPr>
              <a:t>Always </a:t>
            </a:r>
            <a:r>
              <a:rPr lang="en" sz="2400">
                <a:solidFill>
                  <a:srgbClr val="000000"/>
                </a:solidFill>
              </a:rPr>
              <a:t>capitalize the names of </a:t>
            </a:r>
            <a:r>
              <a:rPr lang="en" sz="2400" b="1">
                <a:solidFill>
                  <a:srgbClr val="000000"/>
                </a:solidFill>
              </a:rPr>
              <a:t>brands </a:t>
            </a:r>
            <a:r>
              <a:rPr lang="en" sz="2400" b="1">
                <a:solidFill>
                  <a:srgbClr val="FF0000"/>
                </a:solidFill>
              </a:rPr>
              <a:t>(Nintendo, Sony, Apple)</a:t>
            </a:r>
            <a:r>
              <a:rPr lang="en" sz="2400">
                <a:solidFill>
                  <a:srgbClr val="FF0000"/>
                </a:solidFill>
              </a:rPr>
              <a:t>.  </a:t>
            </a:r>
            <a:endParaRPr sz="2400">
              <a:solidFill>
                <a:srgbClr val="FF0000"/>
              </a:solidFill>
            </a:endParaRPr>
          </a:p>
          <a:p>
            <a:pPr marL="0" lvl="0" indent="0" algn="l" rtl="0">
              <a:spcBef>
                <a:spcPts val="1600"/>
              </a:spcBef>
              <a:spcAft>
                <a:spcPts val="1600"/>
              </a:spcAft>
              <a:buNone/>
            </a:pPr>
            <a:r>
              <a:rPr lang="en" sz="2400" b="1">
                <a:solidFill>
                  <a:srgbClr val="000000"/>
                </a:solidFill>
              </a:rPr>
              <a:t>Always </a:t>
            </a:r>
            <a:r>
              <a:rPr lang="en" sz="2400">
                <a:solidFill>
                  <a:srgbClr val="000000"/>
                </a:solidFill>
              </a:rPr>
              <a:t>capitalize the </a:t>
            </a:r>
            <a:r>
              <a:rPr lang="en" sz="2400" b="1">
                <a:solidFill>
                  <a:srgbClr val="000000"/>
                </a:solidFill>
              </a:rPr>
              <a:t>names of </a:t>
            </a:r>
            <a:r>
              <a:rPr lang="en" sz="2400" b="1" u="sng">
                <a:solidFill>
                  <a:srgbClr val="000000"/>
                </a:solidFill>
              </a:rPr>
              <a:t>specific </a:t>
            </a:r>
            <a:r>
              <a:rPr lang="en" sz="2400" b="1">
                <a:solidFill>
                  <a:srgbClr val="000000"/>
                </a:solidFill>
              </a:rPr>
              <a:t>places </a:t>
            </a:r>
            <a:r>
              <a:rPr lang="en" sz="2400" b="1">
                <a:solidFill>
                  <a:srgbClr val="FF0000"/>
                </a:solidFill>
              </a:rPr>
              <a:t>(buildings, stores, restaurants, cities, states, countries, continents).</a:t>
            </a:r>
            <a:r>
              <a:rPr lang="en" sz="2400" b="1">
                <a:solidFill>
                  <a:srgbClr val="000000"/>
                </a:solidFill>
              </a:rPr>
              <a:t> </a:t>
            </a:r>
            <a:r>
              <a:rPr lang="en" sz="2400">
                <a:solidFill>
                  <a:srgbClr val="FFFFFF"/>
                </a:solidFill>
              </a:rPr>
              <a:t> </a:t>
            </a:r>
            <a:endParaRPr sz="2400">
              <a:solidFill>
                <a:srgbClr val="FF00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Capitalization and Punctuation- Practice</a:t>
            </a:r>
            <a:endParaRPr/>
          </a:p>
        </p:txBody>
      </p:sp>
      <p:sp>
        <p:nvSpPr>
          <p:cNvPr id="137" name="Google Shape;137;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rgbClr val="FFFFFF"/>
              </a:solidFill>
            </a:endParaRPr>
          </a:p>
          <a:p>
            <a:pPr marL="457200" lvl="0" indent="-342900" algn="l" rtl="0">
              <a:spcBef>
                <a:spcPts val="1600"/>
              </a:spcBef>
              <a:spcAft>
                <a:spcPts val="0"/>
              </a:spcAft>
              <a:buClr>
                <a:srgbClr val="000000"/>
              </a:buClr>
              <a:buSzPts val="1800"/>
              <a:buAutoNum type="arabicPeriod"/>
            </a:pPr>
            <a:r>
              <a:rPr lang="en">
                <a:solidFill>
                  <a:srgbClr val="000000"/>
                </a:solidFill>
              </a:rPr>
              <a:t>My favorite holiday is thanksgiving</a:t>
            </a:r>
            <a:endParaRPr>
              <a:solidFill>
                <a:srgbClr val="000000"/>
              </a:solidFill>
            </a:endParaRPr>
          </a:p>
          <a:p>
            <a:pPr marL="457200" lvl="0" indent="-342900" algn="l" rtl="0">
              <a:spcBef>
                <a:spcPts val="0"/>
              </a:spcBef>
              <a:spcAft>
                <a:spcPts val="0"/>
              </a:spcAft>
              <a:buClr>
                <a:srgbClr val="000000"/>
              </a:buClr>
              <a:buSzPts val="1800"/>
              <a:buAutoNum type="arabicPeriod"/>
            </a:pPr>
            <a:r>
              <a:rPr lang="en">
                <a:solidFill>
                  <a:srgbClr val="000000"/>
                </a:solidFill>
              </a:rPr>
              <a:t>We went to burger king on friday</a:t>
            </a:r>
            <a:endParaRPr>
              <a:solidFill>
                <a:srgbClr val="000000"/>
              </a:solidFill>
            </a:endParaRPr>
          </a:p>
          <a:p>
            <a:pPr marL="457200" lvl="0" indent="-342900" algn="l" rtl="0">
              <a:spcBef>
                <a:spcPts val="0"/>
              </a:spcBef>
              <a:spcAft>
                <a:spcPts val="0"/>
              </a:spcAft>
              <a:buClr>
                <a:srgbClr val="000000"/>
              </a:buClr>
              <a:buSzPts val="1800"/>
              <a:buAutoNum type="arabicPeriod"/>
            </a:pPr>
            <a:r>
              <a:rPr lang="en">
                <a:solidFill>
                  <a:srgbClr val="000000"/>
                </a:solidFill>
              </a:rPr>
              <a:t>My friend visited the statue of liberty in new york</a:t>
            </a:r>
            <a:endParaRPr>
              <a:solidFill>
                <a:srgbClr val="000000"/>
              </a:solidFill>
            </a:endParaRPr>
          </a:p>
          <a:p>
            <a:pPr marL="457200" lvl="0" indent="-342900" algn="l" rtl="0">
              <a:spcBef>
                <a:spcPts val="0"/>
              </a:spcBef>
              <a:spcAft>
                <a:spcPts val="0"/>
              </a:spcAft>
              <a:buClr>
                <a:srgbClr val="000000"/>
              </a:buClr>
              <a:buSzPts val="1800"/>
              <a:buAutoNum type="arabicPeriod"/>
            </a:pPr>
            <a:r>
              <a:rPr lang="en">
                <a:solidFill>
                  <a:srgbClr val="000000"/>
                </a:solidFill>
              </a:rPr>
              <a:t>Going to maryland in june was lots of fun</a:t>
            </a:r>
            <a:endParaRPr>
              <a:solidFill>
                <a:srgbClr val="000000"/>
              </a:solidFill>
            </a:endParaRPr>
          </a:p>
          <a:p>
            <a:pPr marL="457200" lvl="0" indent="-342900" algn="l" rtl="0">
              <a:spcBef>
                <a:spcPts val="0"/>
              </a:spcBef>
              <a:spcAft>
                <a:spcPts val="0"/>
              </a:spcAft>
              <a:buClr>
                <a:srgbClr val="000000"/>
              </a:buClr>
              <a:buSzPts val="1800"/>
              <a:buAutoNum type="arabicPeriod"/>
            </a:pPr>
            <a:r>
              <a:rPr lang="en">
                <a:solidFill>
                  <a:srgbClr val="000000"/>
                </a:solidFill>
              </a:rPr>
              <a:t>My sister got a new apple watch</a:t>
            </a:r>
            <a:endParaRPr>
              <a:solidFill>
                <a:srgbClr val="000000"/>
              </a:solidFill>
            </a:endParaRPr>
          </a:p>
          <a:p>
            <a:pPr marL="457200" lvl="0" indent="-342900" algn="l" rtl="0">
              <a:spcBef>
                <a:spcPts val="0"/>
              </a:spcBef>
              <a:spcAft>
                <a:spcPts val="0"/>
              </a:spcAft>
              <a:buClr>
                <a:srgbClr val="000000"/>
              </a:buClr>
              <a:buSzPts val="1800"/>
              <a:buAutoNum type="arabicPeriod"/>
            </a:pPr>
            <a:r>
              <a:rPr lang="en">
                <a:solidFill>
                  <a:srgbClr val="000000"/>
                </a:solidFill>
              </a:rPr>
              <a:t>We will go to target and kroger on tuesday</a:t>
            </a:r>
            <a:endParaRPr>
              <a:solidFill>
                <a:srgbClr val="000000"/>
              </a:solidFill>
            </a:endParaRPr>
          </a:p>
          <a:p>
            <a:pPr marL="457200" lvl="0" indent="-342900" algn="l" rtl="0">
              <a:spcBef>
                <a:spcPts val="0"/>
              </a:spcBef>
              <a:spcAft>
                <a:spcPts val="0"/>
              </a:spcAft>
              <a:buClr>
                <a:srgbClr val="000000"/>
              </a:buClr>
              <a:buSzPts val="1800"/>
              <a:buAutoNum type="arabicPeriod"/>
            </a:pPr>
            <a:r>
              <a:rPr lang="en">
                <a:solidFill>
                  <a:srgbClr val="000000"/>
                </a:solidFill>
              </a:rPr>
              <a:t>We attend school at greenbrook elementary</a:t>
            </a:r>
            <a:endParaRPr>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1"/>
        <p:cNvGrpSpPr/>
        <p:nvPr/>
      </p:nvGrpSpPr>
      <p:grpSpPr>
        <a:xfrm>
          <a:off x="0" y="0"/>
          <a:ext cx="0" cy="0"/>
          <a:chOff x="0" y="0"/>
          <a:chExt cx="0" cy="0"/>
        </a:xfrm>
      </p:grpSpPr>
      <p:sp>
        <p:nvSpPr>
          <p:cNvPr id="142" name="Google Shape;142;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200"/>
              <a:t>Scholastic News</a:t>
            </a:r>
            <a:endParaRPr sz="7200"/>
          </a:p>
          <a:p>
            <a:pPr marL="0" lvl="0" indent="0" algn="l" rtl="0">
              <a:spcBef>
                <a:spcPts val="0"/>
              </a:spcBef>
              <a:spcAft>
                <a:spcPts val="0"/>
              </a:spcAft>
              <a:buNone/>
            </a:pPr>
            <a:endParaRPr sz="1200"/>
          </a:p>
        </p:txBody>
      </p:sp>
      <p:sp>
        <p:nvSpPr>
          <p:cNvPr id="143" name="Google Shape;143;p27"/>
          <p:cNvSpPr txBox="1">
            <a:spLocks noGrp="1"/>
          </p:cNvSpPr>
          <p:nvPr>
            <p:ph type="body" idx="1"/>
          </p:nvPr>
        </p:nvSpPr>
        <p:spPr>
          <a:xfrm>
            <a:off x="216600" y="12962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r>
              <a:rPr lang="en">
                <a:solidFill>
                  <a:srgbClr val="000000"/>
                </a:solidFill>
              </a:rPr>
              <a:t>Go to this website:   </a:t>
            </a:r>
            <a:r>
              <a:rPr lang="en" u="sng">
                <a:solidFill>
                  <a:srgbClr val="000000"/>
                </a:solidFill>
                <a:hlinkClick r:id="rId3"/>
              </a:rPr>
              <a:t>https://sn2.scholastic.com</a:t>
            </a:r>
            <a:endParaRPr>
              <a:solidFill>
                <a:srgbClr val="000000"/>
              </a:solidFill>
            </a:endParaRPr>
          </a:p>
          <a:p>
            <a:pPr marL="0" lvl="0" indent="0" algn="l" rtl="0">
              <a:spcBef>
                <a:spcPts val="1600"/>
              </a:spcBef>
              <a:spcAft>
                <a:spcPts val="0"/>
              </a:spcAft>
              <a:buNone/>
            </a:pPr>
            <a:r>
              <a:rPr lang="en">
                <a:solidFill>
                  <a:srgbClr val="000000"/>
                </a:solidFill>
              </a:rPr>
              <a:t>Click log in as a student. The password is gb2019.</a:t>
            </a:r>
            <a:endParaRPr>
              <a:solidFill>
                <a:srgbClr val="000000"/>
              </a:solidFill>
            </a:endParaRPr>
          </a:p>
          <a:p>
            <a:pPr marL="0" lvl="0" indent="0" algn="l" rtl="0">
              <a:spcBef>
                <a:spcPts val="1600"/>
              </a:spcBef>
              <a:spcAft>
                <a:spcPts val="0"/>
              </a:spcAft>
              <a:buNone/>
            </a:pPr>
            <a:r>
              <a:rPr lang="en">
                <a:solidFill>
                  <a:srgbClr val="000000"/>
                </a:solidFill>
              </a:rPr>
              <a:t>Go to the issue:  Look Both Ways, Elephants! Click explore.</a:t>
            </a:r>
            <a:endParaRPr>
              <a:solidFill>
                <a:srgbClr val="000000"/>
              </a:solidFill>
            </a:endParaRPr>
          </a:p>
          <a:p>
            <a:pPr marL="0" lvl="0" indent="0" algn="l" rtl="0">
              <a:spcBef>
                <a:spcPts val="1600"/>
              </a:spcBef>
              <a:spcAft>
                <a:spcPts val="0"/>
              </a:spcAft>
              <a:buNone/>
            </a:pPr>
            <a:r>
              <a:rPr lang="en">
                <a:solidFill>
                  <a:srgbClr val="000000"/>
                </a:solidFill>
              </a:rPr>
              <a:t>Be sure to watch the videos and play the game!!!</a:t>
            </a:r>
            <a:endParaRPr>
              <a:solidFill>
                <a:srgbClr val="000000"/>
              </a:solidFill>
            </a:endParaRPr>
          </a:p>
          <a:p>
            <a:pPr marL="0" lvl="0" indent="0" algn="l" rtl="0">
              <a:spcBef>
                <a:spcPts val="1600"/>
              </a:spcBef>
              <a:spcAft>
                <a:spcPts val="1600"/>
              </a:spcAft>
              <a:buNone/>
            </a:pPr>
            <a:r>
              <a:rPr lang="en" u="sng">
                <a:solidFill>
                  <a:srgbClr val="000000"/>
                </a:solidFill>
                <a:hlinkClick r:id="rId4"/>
              </a:rPr>
              <a:t>ps://sn2.scholastic.com/etc/classroom-magazines/reader.html?id=12-030320</a:t>
            </a:r>
            <a:endParaRPr>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Questions from scholastic news</a:t>
            </a:r>
            <a:endParaRPr/>
          </a:p>
        </p:txBody>
      </p:sp>
      <p:sp>
        <p:nvSpPr>
          <p:cNvPr id="149" name="Google Shape;149;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u="sng">
                <a:solidFill>
                  <a:schemeClr val="hlink"/>
                </a:solidFill>
                <a:hlinkClick r:id="rId3"/>
              </a:rPr>
              <a:t>https://sn2.scholastic.com/content/dam/classroom-magazines/sn2/issues/2019-20/030420/SN2-030120-WildlifeCorridors-SKILL-Checkpoint.pdf</a:t>
            </a:r>
            <a:endParaRPr>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9600"/>
              <a:t>Writing</a:t>
            </a:r>
            <a:r>
              <a:rPr lang="en"/>
              <a:t> </a:t>
            </a:r>
            <a:endParaRPr/>
          </a:p>
        </p:txBody>
      </p:sp>
      <p:sp>
        <p:nvSpPr>
          <p:cNvPr id="155" name="Google Shape;155;p29"/>
          <p:cNvSpPr txBox="1">
            <a:spLocks noGrp="1"/>
          </p:cNvSpPr>
          <p:nvPr>
            <p:ph type="body" idx="1"/>
          </p:nvPr>
        </p:nvSpPr>
        <p:spPr>
          <a:xfrm>
            <a:off x="257975" y="8315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457200" algn="ctr" rtl="0">
              <a:spcBef>
                <a:spcPts val="1600"/>
              </a:spcBef>
              <a:spcAft>
                <a:spcPts val="0"/>
              </a:spcAft>
              <a:buNone/>
            </a:pPr>
            <a:r>
              <a:rPr lang="en" sz="4800" b="1">
                <a:solidFill>
                  <a:srgbClr val="282828"/>
                </a:solidFill>
              </a:rPr>
              <a:t>Kindness Counts. </a:t>
            </a:r>
            <a:endParaRPr sz="4800" b="1">
              <a:solidFill>
                <a:srgbClr val="282828"/>
              </a:solidFill>
            </a:endParaRPr>
          </a:p>
          <a:p>
            <a:pPr marL="0" lvl="0" indent="457200" algn="ctr" rtl="0">
              <a:spcBef>
                <a:spcPts val="1200"/>
              </a:spcBef>
              <a:spcAft>
                <a:spcPts val="0"/>
              </a:spcAft>
              <a:buNone/>
            </a:pPr>
            <a:r>
              <a:rPr lang="en" sz="2400">
                <a:solidFill>
                  <a:srgbClr val="282828"/>
                </a:solidFill>
              </a:rPr>
              <a:t>Write about a time that someone did something kind for you. What did they do and how did it make you feel?</a:t>
            </a:r>
            <a:endParaRPr sz="2400">
              <a:solidFill>
                <a:srgbClr val="282828"/>
              </a:solidFill>
            </a:endParaRPr>
          </a:p>
          <a:p>
            <a:pPr marL="457200" lvl="0" indent="0" algn="l" rtl="0">
              <a:lnSpc>
                <a:spcPct val="100000"/>
              </a:lnSpc>
              <a:spcBef>
                <a:spcPts val="1200"/>
              </a:spcBef>
              <a:spcAft>
                <a:spcPts val="0"/>
              </a:spcAft>
              <a:buNone/>
            </a:pPr>
            <a:r>
              <a:rPr lang="en" sz="2400" b="1">
                <a:solidFill>
                  <a:srgbClr val="000000"/>
                </a:solidFill>
              </a:rPr>
              <a:t>   Include the following:</a:t>
            </a:r>
            <a:endParaRPr sz="2400" b="1">
              <a:solidFill>
                <a:srgbClr val="000000"/>
              </a:solidFill>
            </a:endParaRPr>
          </a:p>
          <a:p>
            <a:pPr marL="457200" lvl="0" indent="476250" algn="l" rtl="0">
              <a:lnSpc>
                <a:spcPct val="100000"/>
              </a:lnSpc>
              <a:spcBef>
                <a:spcPts val="0"/>
              </a:spcBef>
              <a:spcAft>
                <a:spcPts val="0"/>
              </a:spcAft>
              <a:buClr>
                <a:srgbClr val="000000"/>
              </a:buClr>
              <a:buSzPts val="2400"/>
              <a:buAutoNum type="arabicPeriod"/>
            </a:pPr>
            <a:r>
              <a:rPr lang="en" sz="2400" b="1">
                <a:solidFill>
                  <a:srgbClr val="000000"/>
                </a:solidFill>
              </a:rPr>
              <a:t>Hook/topic sentence</a:t>
            </a:r>
            <a:endParaRPr sz="2400" b="1">
              <a:solidFill>
                <a:srgbClr val="000000"/>
              </a:solidFill>
            </a:endParaRPr>
          </a:p>
          <a:p>
            <a:pPr marL="457200" lvl="0" indent="476250" algn="l" rtl="0">
              <a:lnSpc>
                <a:spcPct val="100000"/>
              </a:lnSpc>
              <a:spcBef>
                <a:spcPts val="0"/>
              </a:spcBef>
              <a:spcAft>
                <a:spcPts val="0"/>
              </a:spcAft>
              <a:buClr>
                <a:srgbClr val="000000"/>
              </a:buClr>
              <a:buSzPts val="2400"/>
              <a:buAutoNum type="arabicPeriod"/>
            </a:pPr>
            <a:r>
              <a:rPr lang="en" sz="2400" b="1">
                <a:solidFill>
                  <a:srgbClr val="000000"/>
                </a:solidFill>
              </a:rPr>
              <a:t>3 to 5 details</a:t>
            </a:r>
            <a:endParaRPr sz="2400" b="1">
              <a:solidFill>
                <a:srgbClr val="000000"/>
              </a:solidFill>
            </a:endParaRPr>
          </a:p>
          <a:p>
            <a:pPr marL="457200" lvl="0" indent="476250" algn="l" rtl="0">
              <a:lnSpc>
                <a:spcPct val="100000"/>
              </a:lnSpc>
              <a:spcBef>
                <a:spcPts val="0"/>
              </a:spcBef>
              <a:spcAft>
                <a:spcPts val="0"/>
              </a:spcAft>
              <a:buClr>
                <a:srgbClr val="000000"/>
              </a:buClr>
              <a:buSzPts val="2400"/>
              <a:buAutoNum type="arabicPeriod"/>
            </a:pPr>
            <a:r>
              <a:rPr lang="en" sz="2400" b="1">
                <a:solidFill>
                  <a:srgbClr val="000000"/>
                </a:solidFill>
              </a:rPr>
              <a:t>Closing sentence</a:t>
            </a:r>
            <a:endParaRPr sz="2400" b="1">
              <a:solidFill>
                <a:srgbClr val="000000"/>
              </a:solidFill>
            </a:endParaRPr>
          </a:p>
          <a:p>
            <a:pPr marL="457200" lvl="0" indent="0" algn="ctr" rtl="0">
              <a:lnSpc>
                <a:spcPct val="100000"/>
              </a:lnSpc>
              <a:spcBef>
                <a:spcPts val="0"/>
              </a:spcBef>
              <a:spcAft>
                <a:spcPts val="0"/>
              </a:spcAft>
              <a:buNone/>
            </a:pPr>
            <a:endParaRPr sz="3000" b="1" u="sng">
              <a:solidFill>
                <a:srgbClr val="000000"/>
              </a:solidFill>
              <a:highlight>
                <a:schemeClr val="accent3"/>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0"/>
              <a:t>Math</a:t>
            </a:r>
            <a:endParaRPr sz="20000"/>
          </a:p>
          <a:p>
            <a:pPr marL="0" lvl="0" indent="0" algn="ctr" rtl="0">
              <a:spcBef>
                <a:spcPts val="0"/>
              </a:spcBef>
              <a:spcAft>
                <a:spcPts val="0"/>
              </a:spcAft>
              <a:buNone/>
            </a:pPr>
            <a:endParaRPr/>
          </a:p>
        </p:txBody>
      </p:sp>
      <p:sp>
        <p:nvSpPr>
          <p:cNvPr id="161" name="Google Shape;161;p30"/>
          <p:cNvSpPr txBox="1"/>
          <p:nvPr/>
        </p:nvSpPr>
        <p:spPr>
          <a:xfrm>
            <a:off x="914400" y="2145014"/>
            <a:ext cx="7315200" cy="270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31"/>
          <p:cNvPicPr preferRelativeResize="0"/>
          <p:nvPr/>
        </p:nvPicPr>
        <p:blipFill rotWithShape="1">
          <a:blip r:embed="rId3">
            <a:alphaModFix/>
          </a:blip>
          <a:srcRect/>
          <a:stretch/>
        </p:blipFill>
        <p:spPr>
          <a:xfrm>
            <a:off x="0" y="0"/>
            <a:ext cx="9143999" cy="5143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Can I do:      </a:t>
            </a:r>
            <a:endParaRPr/>
          </a:p>
        </p:txBody>
      </p:sp>
      <p:sp>
        <p:nvSpPr>
          <p:cNvPr id="64" name="Google Shape;64;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000000"/>
                </a:solidFill>
                <a:latin typeface="Impact"/>
                <a:ea typeface="Impact"/>
                <a:cs typeface="Impact"/>
                <a:sym typeface="Impact"/>
              </a:rPr>
              <a:t>RL 2.9 Compare and contrast two or more versions of the same story.</a:t>
            </a:r>
            <a:r>
              <a:rPr lang="en" sz="4800" b="1">
                <a:solidFill>
                  <a:srgbClr val="000000"/>
                </a:solidFill>
                <a:latin typeface="Impact"/>
                <a:ea typeface="Impact"/>
                <a:cs typeface="Impact"/>
                <a:sym typeface="Impact"/>
              </a:rPr>
              <a:t> </a:t>
            </a:r>
            <a:endParaRPr sz="4800" b="1">
              <a:solidFill>
                <a:srgbClr val="000000"/>
              </a:solidFill>
              <a:latin typeface="Impact"/>
              <a:ea typeface="Impact"/>
              <a:cs typeface="Impact"/>
              <a:sym typeface="Impact"/>
            </a:endParaRPr>
          </a:p>
          <a:p>
            <a:pPr marL="0" lvl="0" indent="0" algn="ctr" rtl="0">
              <a:spcBef>
                <a:spcPts val="1600"/>
              </a:spcBef>
              <a:spcAft>
                <a:spcPts val="0"/>
              </a:spcAft>
              <a:buNone/>
            </a:pPr>
            <a:endParaRPr sz="3600" b="1">
              <a:solidFill>
                <a:srgbClr val="FFFFFF"/>
              </a:solidFill>
              <a:latin typeface="Impact"/>
              <a:ea typeface="Impact"/>
              <a:cs typeface="Impact"/>
              <a:sym typeface="Impact"/>
            </a:endParaRPr>
          </a:p>
          <a:p>
            <a:pPr marL="0" lvl="0" indent="0" algn="l" rtl="0">
              <a:spcBef>
                <a:spcPts val="1600"/>
              </a:spcBef>
              <a:spcAft>
                <a:spcPts val="0"/>
              </a:spcAft>
              <a:buNone/>
            </a:pPr>
            <a:endParaRPr b="1">
              <a:solidFill>
                <a:schemeClr val="accent3"/>
              </a:solidFill>
              <a:latin typeface="Impact"/>
              <a:ea typeface="Impact"/>
              <a:cs typeface="Impact"/>
              <a:sym typeface="Impact"/>
            </a:endParaRPr>
          </a:p>
          <a:p>
            <a:pPr marL="0" lvl="0" indent="0" algn="l" rtl="0">
              <a:spcBef>
                <a:spcPts val="1600"/>
              </a:spcBef>
              <a:spcAft>
                <a:spcPts val="1600"/>
              </a:spcAft>
              <a:buNone/>
            </a:pPr>
            <a:endParaRPr b="1">
              <a:solidFill>
                <a:schemeClr val="accent3"/>
              </a:solidFill>
              <a:latin typeface="Impact"/>
              <a:ea typeface="Impact"/>
              <a:cs typeface="Impact"/>
              <a:sym typeface="Impac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32"/>
          <p:cNvPicPr preferRelativeResize="0"/>
          <p:nvPr/>
        </p:nvPicPr>
        <p:blipFill rotWithShape="1">
          <a:blip r:embed="rId3">
            <a:alphaModFix/>
          </a:blip>
          <a:srcRect/>
          <a:stretch/>
        </p:blipFill>
        <p:spPr>
          <a:xfrm>
            <a:off x="0" y="0"/>
            <a:ext cx="9072001" cy="51435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33"/>
          <p:cNvPicPr preferRelativeResize="0"/>
          <p:nvPr/>
        </p:nvPicPr>
        <p:blipFill rotWithShape="1">
          <a:blip r:embed="rId3">
            <a:alphaModFix/>
          </a:blip>
          <a:srcRect/>
          <a:stretch/>
        </p:blipFill>
        <p:spPr>
          <a:xfrm>
            <a:off x="0" y="0"/>
            <a:ext cx="9143999" cy="51435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34"/>
          <p:cNvPicPr preferRelativeResize="0"/>
          <p:nvPr/>
        </p:nvPicPr>
        <p:blipFill rotWithShape="1">
          <a:blip r:embed="rId3">
            <a:alphaModFix/>
          </a:blip>
          <a:srcRect/>
          <a:stretch/>
        </p:blipFill>
        <p:spPr>
          <a:xfrm>
            <a:off x="0" y="0"/>
            <a:ext cx="9143999" cy="51435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35"/>
          <p:cNvPicPr preferRelativeResize="0"/>
          <p:nvPr/>
        </p:nvPicPr>
        <p:blipFill rotWithShape="1">
          <a:blip r:embed="rId3">
            <a:alphaModFix/>
          </a:blip>
          <a:srcRect/>
          <a:stretch/>
        </p:blipFill>
        <p:spPr>
          <a:xfrm>
            <a:off x="0" y="0"/>
            <a:ext cx="9143999" cy="51435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36"/>
          <p:cNvPicPr preferRelativeResize="0"/>
          <p:nvPr/>
        </p:nvPicPr>
        <p:blipFill rotWithShape="1">
          <a:blip r:embed="rId3">
            <a:alphaModFix/>
          </a:blip>
          <a:srcRect/>
          <a:stretch/>
        </p:blipFill>
        <p:spPr>
          <a:xfrm>
            <a:off x="0" y="0"/>
            <a:ext cx="9143999" cy="51435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37"/>
          <p:cNvPicPr preferRelativeResize="0"/>
          <p:nvPr/>
        </p:nvPicPr>
        <p:blipFill rotWithShape="1">
          <a:blip r:embed="rId3">
            <a:alphaModFix/>
          </a:blip>
          <a:srcRect/>
          <a:stretch/>
        </p:blipFill>
        <p:spPr>
          <a:xfrm>
            <a:off x="0" y="0"/>
            <a:ext cx="9143999" cy="51435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00"/>
        <p:cNvGrpSpPr/>
        <p:nvPr/>
      </p:nvGrpSpPr>
      <p:grpSpPr>
        <a:xfrm>
          <a:off x="0" y="0"/>
          <a:ext cx="0" cy="0"/>
          <a:chOff x="0" y="0"/>
          <a:chExt cx="0" cy="0"/>
        </a:xfrm>
      </p:grpSpPr>
      <p:sp>
        <p:nvSpPr>
          <p:cNvPr id="201" name="Google Shape;201;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solidFill>
                  <a:srgbClr val="000000"/>
                </a:solidFill>
                <a:latin typeface="Comic Sans MS"/>
                <a:ea typeface="Comic Sans MS"/>
                <a:cs typeface="Comic Sans MS"/>
                <a:sym typeface="Comic Sans MS"/>
              </a:rPr>
              <a:t>I can use addition and subtraction to solve word problems involving lengths using the same units.</a:t>
            </a:r>
            <a:endParaRPr sz="6000">
              <a:solidFill>
                <a:srgbClr val="000000"/>
              </a:solidFill>
              <a:latin typeface="Comic Sans MS"/>
              <a:ea typeface="Comic Sans MS"/>
              <a:cs typeface="Comic Sans MS"/>
              <a:sym typeface="Comic Sans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205"/>
        <p:cNvGrpSpPr/>
        <p:nvPr/>
      </p:nvGrpSpPr>
      <p:grpSpPr>
        <a:xfrm>
          <a:off x="0" y="0"/>
          <a:ext cx="0" cy="0"/>
          <a:chOff x="0" y="0"/>
          <a:chExt cx="0" cy="0"/>
        </a:xfrm>
      </p:grpSpPr>
      <p:sp>
        <p:nvSpPr>
          <p:cNvPr id="206" name="Google Shape;206;p39"/>
          <p:cNvSpPr txBox="1">
            <a:spLocks noGrp="1"/>
          </p:cNvSpPr>
          <p:nvPr>
            <p:ph type="title"/>
          </p:nvPr>
        </p:nvSpPr>
        <p:spPr>
          <a:xfrm>
            <a:off x="311700" y="119975"/>
            <a:ext cx="8520600" cy="444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1400"/>
          </a:p>
        </p:txBody>
      </p:sp>
      <p:pic>
        <p:nvPicPr>
          <p:cNvPr id="207" name="Google Shape;207;p39"/>
          <p:cNvPicPr preferRelativeResize="0"/>
          <p:nvPr/>
        </p:nvPicPr>
        <p:blipFill>
          <a:blip r:embed="rId3">
            <a:alphaModFix/>
          </a:blip>
          <a:stretch>
            <a:fillRect/>
          </a:stretch>
        </p:blipFill>
        <p:spPr>
          <a:xfrm>
            <a:off x="311700" y="200825"/>
            <a:ext cx="8520600" cy="45787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211"/>
        <p:cNvGrpSpPr/>
        <p:nvPr/>
      </p:nvGrpSpPr>
      <p:grpSpPr>
        <a:xfrm>
          <a:off x="0" y="0"/>
          <a:ext cx="0" cy="0"/>
          <a:chOff x="0" y="0"/>
          <a:chExt cx="0" cy="0"/>
        </a:xfrm>
      </p:grpSpPr>
      <p:sp>
        <p:nvSpPr>
          <p:cNvPr id="212" name="Google Shape;212;p40"/>
          <p:cNvSpPr txBox="1">
            <a:spLocks noGrp="1"/>
          </p:cNvSpPr>
          <p:nvPr>
            <p:ph type="title"/>
          </p:nvPr>
        </p:nvSpPr>
        <p:spPr>
          <a:xfrm>
            <a:off x="311700" y="119975"/>
            <a:ext cx="8520600" cy="444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1400"/>
          </a:p>
        </p:txBody>
      </p:sp>
      <p:pic>
        <p:nvPicPr>
          <p:cNvPr id="213" name="Google Shape;213;p40"/>
          <p:cNvPicPr preferRelativeResize="0"/>
          <p:nvPr/>
        </p:nvPicPr>
        <p:blipFill>
          <a:blip r:embed="rId3">
            <a:alphaModFix/>
          </a:blip>
          <a:stretch>
            <a:fillRect/>
          </a:stretch>
        </p:blipFill>
        <p:spPr>
          <a:xfrm>
            <a:off x="311700" y="240975"/>
            <a:ext cx="8520600" cy="4324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77975" y="484800"/>
            <a:ext cx="8520600" cy="44865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7200">
                <a:solidFill>
                  <a:srgbClr val="000000"/>
                </a:solidFill>
                <a:latin typeface="Comic Sans MS"/>
                <a:ea typeface="Comic Sans MS"/>
                <a:cs typeface="Comic Sans MS"/>
                <a:sym typeface="Comic Sans MS"/>
              </a:rPr>
              <a:t>READING</a:t>
            </a:r>
            <a:endParaRPr sz="7200">
              <a:solidFill>
                <a:srgbClr val="000000"/>
              </a:solidFill>
              <a:latin typeface="Comic Sans MS"/>
              <a:ea typeface="Comic Sans MS"/>
              <a:cs typeface="Comic Sans MS"/>
              <a:sym typeface="Comic Sans MS"/>
            </a:endParaRPr>
          </a:p>
          <a:p>
            <a:pPr marL="0" lvl="0" indent="0" algn="l" rtl="0">
              <a:lnSpc>
                <a:spcPct val="115000"/>
              </a:lnSpc>
              <a:spcBef>
                <a:spcPts val="1600"/>
              </a:spcBef>
              <a:spcAft>
                <a:spcPts val="1600"/>
              </a:spcAft>
              <a:buNone/>
            </a:pPr>
            <a:r>
              <a:rPr lang="en" sz="2400">
                <a:solidFill>
                  <a:srgbClr val="000000"/>
                </a:solidFill>
                <a:latin typeface="Comic Sans MS"/>
                <a:ea typeface="Comic Sans MS"/>
                <a:cs typeface="Comic Sans MS"/>
                <a:sym typeface="Comic Sans MS"/>
              </a:rPr>
              <a:t>This week we are comparing and contrasting different versions of the same story. Remember compare means to tell how things are alike and contrast means to tell how things are different. We use a Venn diagram to compare and contrast.</a:t>
            </a:r>
            <a:endParaRPr sz="2400">
              <a:solidFill>
                <a:srgbClr val="000000"/>
              </a:solidFill>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rPr>
              <a:t>READ ALOUD: </a:t>
            </a:r>
            <a:r>
              <a:rPr lang="en" u="sng">
                <a:solidFill>
                  <a:srgbClr val="000000"/>
                </a:solidFill>
              </a:rPr>
              <a:t>Lon Po Po</a:t>
            </a:r>
            <a:endParaRPr u="sng">
              <a:solidFill>
                <a:srgbClr val="000000"/>
              </a:solidFill>
            </a:endParaRPr>
          </a:p>
        </p:txBody>
      </p:sp>
      <p:sp>
        <p:nvSpPr>
          <p:cNvPr id="75" name="Google Shape;75;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00"/>
                </a:solidFill>
              </a:rPr>
              <a:t>Click link below.</a:t>
            </a:r>
            <a:endParaRPr sz="2400">
              <a:solidFill>
                <a:srgbClr val="000000"/>
              </a:solidFill>
            </a:endParaRPr>
          </a:p>
          <a:p>
            <a:pPr marL="0" lvl="0" indent="0" algn="l" rtl="0">
              <a:spcBef>
                <a:spcPts val="1600"/>
              </a:spcBef>
              <a:spcAft>
                <a:spcPts val="1600"/>
              </a:spcAft>
              <a:buNone/>
            </a:pPr>
            <a:r>
              <a:rPr lang="en" sz="2400" u="sng">
                <a:solidFill>
                  <a:srgbClr val="000000"/>
                </a:solidFill>
                <a:hlinkClick r:id="rId3"/>
              </a:rPr>
              <a:t>https://www.youtube.com/watch?v=6kQM7KoIxd4&amp;t=15s</a:t>
            </a:r>
            <a:endParaRPr sz="24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Compare and Contrast</a:t>
            </a:r>
            <a:endParaRPr/>
          </a:p>
        </p:txBody>
      </p:sp>
      <p:sp>
        <p:nvSpPr>
          <p:cNvPr id="81" name="Google Shape;81;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Compare and contrast the original version of </a:t>
            </a:r>
            <a:r>
              <a:rPr lang="en" b="1" u="sng">
                <a:solidFill>
                  <a:srgbClr val="000000"/>
                </a:solidFill>
              </a:rPr>
              <a:t>Little Red Riding Hood</a:t>
            </a:r>
            <a:r>
              <a:rPr lang="en" b="1">
                <a:solidFill>
                  <a:srgbClr val="000000"/>
                </a:solidFill>
              </a:rPr>
              <a:t> and </a:t>
            </a:r>
            <a:r>
              <a:rPr lang="en" b="1" u="sng">
                <a:solidFill>
                  <a:srgbClr val="000000"/>
                </a:solidFill>
              </a:rPr>
              <a:t>Lon Po Po</a:t>
            </a:r>
            <a:r>
              <a:rPr lang="en" b="1">
                <a:solidFill>
                  <a:srgbClr val="000000"/>
                </a:solidFill>
              </a:rPr>
              <a:t>.</a:t>
            </a:r>
            <a:endParaRPr b="1">
              <a:solidFill>
                <a:srgbClr val="000000"/>
              </a:solidFill>
            </a:endParaRPr>
          </a:p>
          <a:p>
            <a:pPr marL="0" lvl="0" indent="0" algn="l" rtl="0">
              <a:spcBef>
                <a:spcPts val="1600"/>
              </a:spcBef>
              <a:spcAft>
                <a:spcPts val="0"/>
              </a:spcAft>
              <a:buNone/>
            </a:pPr>
            <a:r>
              <a:rPr lang="en" b="1">
                <a:solidFill>
                  <a:srgbClr val="000000"/>
                </a:solidFill>
              </a:rPr>
              <a:t>Tell 3 ways the stories are alike.</a:t>
            </a:r>
            <a:endParaRPr b="1">
              <a:solidFill>
                <a:srgbClr val="000000"/>
              </a:solidFill>
            </a:endParaRPr>
          </a:p>
          <a:p>
            <a:pPr marL="0" lvl="0" indent="0" algn="l" rtl="0">
              <a:spcBef>
                <a:spcPts val="1600"/>
              </a:spcBef>
              <a:spcAft>
                <a:spcPts val="1600"/>
              </a:spcAft>
              <a:buNone/>
            </a:pPr>
            <a:r>
              <a:rPr lang="en" b="1">
                <a:solidFill>
                  <a:srgbClr val="000000"/>
                </a:solidFill>
              </a:rPr>
              <a:t>Tell 3 ways the stories are different.</a:t>
            </a:r>
            <a:endParaRPr b="1">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282950"/>
            <a:ext cx="8520600" cy="148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t>IDR TIME</a:t>
            </a:r>
            <a:endParaRPr sz="6000"/>
          </a:p>
        </p:txBody>
      </p:sp>
      <p:sp>
        <p:nvSpPr>
          <p:cNvPr id="87" name="Google Shape;87;p18"/>
          <p:cNvSpPr txBox="1">
            <a:spLocks noGrp="1"/>
          </p:cNvSpPr>
          <p:nvPr>
            <p:ph type="body" idx="1"/>
          </p:nvPr>
        </p:nvSpPr>
        <p:spPr>
          <a:xfrm>
            <a:off x="311700" y="1616825"/>
            <a:ext cx="8520600" cy="295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Students read independently for 20 minutes on Raz-Kids, Epic, or book from home!</a:t>
            </a:r>
            <a:endParaRPr>
              <a:solidFill>
                <a:srgbClr val="000000"/>
              </a:solidFill>
            </a:endParaRPr>
          </a:p>
          <a:p>
            <a:pPr marL="0" lvl="0" indent="0" algn="l" rtl="0">
              <a:lnSpc>
                <a:spcPct val="100000"/>
              </a:lnSpc>
              <a:spcBef>
                <a:spcPts val="1600"/>
              </a:spcBef>
              <a:spcAft>
                <a:spcPts val="0"/>
              </a:spcAft>
              <a:buNone/>
            </a:pPr>
            <a:r>
              <a:rPr lang="en" sz="1400">
                <a:solidFill>
                  <a:srgbClr val="000000"/>
                </a:solidFill>
              </a:rPr>
              <a:t>Ask yourself:</a:t>
            </a:r>
            <a:endParaRPr sz="1400">
              <a:solidFill>
                <a:srgbClr val="000000"/>
              </a:solidFill>
            </a:endParaRPr>
          </a:p>
          <a:p>
            <a:pPr marL="457200" lvl="0" indent="-317500" algn="l" rtl="0">
              <a:lnSpc>
                <a:spcPct val="100000"/>
              </a:lnSpc>
              <a:spcBef>
                <a:spcPts val="0"/>
              </a:spcBef>
              <a:spcAft>
                <a:spcPts val="0"/>
              </a:spcAft>
              <a:buClr>
                <a:srgbClr val="000000"/>
              </a:buClr>
              <a:buSzPts val="1400"/>
              <a:buFont typeface="Proxima Nova"/>
              <a:buAutoNum type="arabicPeriod"/>
            </a:pPr>
            <a:r>
              <a:rPr lang="en" sz="1400">
                <a:solidFill>
                  <a:srgbClr val="000000"/>
                </a:solidFill>
              </a:rPr>
              <a:t>Who are the characters?</a:t>
            </a:r>
            <a:endParaRPr sz="1400">
              <a:solidFill>
                <a:srgbClr val="000000"/>
              </a:solidFill>
            </a:endParaRPr>
          </a:p>
          <a:p>
            <a:pPr marL="457200" lvl="0" indent="-317500" algn="l" rtl="0">
              <a:lnSpc>
                <a:spcPct val="100000"/>
              </a:lnSpc>
              <a:spcBef>
                <a:spcPts val="0"/>
              </a:spcBef>
              <a:spcAft>
                <a:spcPts val="0"/>
              </a:spcAft>
              <a:buClr>
                <a:srgbClr val="000000"/>
              </a:buClr>
              <a:buSzPts val="1400"/>
              <a:buFont typeface="Proxima Nova"/>
              <a:buAutoNum type="arabicPeriod"/>
            </a:pPr>
            <a:r>
              <a:rPr lang="en" sz="1400">
                <a:solidFill>
                  <a:srgbClr val="000000"/>
                </a:solidFill>
              </a:rPr>
              <a:t>What is the setting?</a:t>
            </a:r>
            <a:endParaRPr sz="1400">
              <a:solidFill>
                <a:srgbClr val="000000"/>
              </a:solidFill>
            </a:endParaRPr>
          </a:p>
          <a:p>
            <a:pPr marL="457200" lvl="0" indent="-317500" algn="l" rtl="0">
              <a:lnSpc>
                <a:spcPct val="100000"/>
              </a:lnSpc>
              <a:spcBef>
                <a:spcPts val="0"/>
              </a:spcBef>
              <a:spcAft>
                <a:spcPts val="0"/>
              </a:spcAft>
              <a:buClr>
                <a:srgbClr val="000000"/>
              </a:buClr>
              <a:buSzPts val="1400"/>
              <a:buFont typeface="Proxima Nova"/>
              <a:buAutoNum type="arabicPeriod"/>
            </a:pPr>
            <a:r>
              <a:rPr lang="en" sz="1400">
                <a:solidFill>
                  <a:srgbClr val="000000"/>
                </a:solidFill>
              </a:rPr>
              <a:t>What is the plot of the story? (beginning, middle and end)</a:t>
            </a:r>
            <a:endParaRPr sz="1400">
              <a:solidFill>
                <a:srgbClr val="000000"/>
              </a:solidFill>
            </a:endParaRPr>
          </a:p>
          <a:p>
            <a:pPr marL="457200" lvl="0" indent="-317500" algn="l" rtl="0">
              <a:lnSpc>
                <a:spcPct val="100000"/>
              </a:lnSpc>
              <a:spcBef>
                <a:spcPts val="0"/>
              </a:spcBef>
              <a:spcAft>
                <a:spcPts val="0"/>
              </a:spcAft>
              <a:buClr>
                <a:srgbClr val="000000"/>
              </a:buClr>
              <a:buSzPts val="1400"/>
              <a:buFont typeface="Proxima Nova"/>
              <a:buAutoNum type="arabicPeriod"/>
            </a:pPr>
            <a:r>
              <a:rPr lang="en" sz="1400">
                <a:solidFill>
                  <a:srgbClr val="000000"/>
                </a:solidFill>
              </a:rPr>
              <a:t>What is the problem?</a:t>
            </a:r>
            <a:endParaRPr sz="1400">
              <a:solidFill>
                <a:srgbClr val="000000"/>
              </a:solidFill>
            </a:endParaRPr>
          </a:p>
          <a:p>
            <a:pPr marL="457200" lvl="0" indent="-317500" algn="l" rtl="0">
              <a:lnSpc>
                <a:spcPct val="100000"/>
              </a:lnSpc>
              <a:spcBef>
                <a:spcPts val="0"/>
              </a:spcBef>
              <a:spcAft>
                <a:spcPts val="0"/>
              </a:spcAft>
              <a:buClr>
                <a:srgbClr val="000000"/>
              </a:buClr>
              <a:buSzPts val="1400"/>
              <a:buFont typeface="Proxima Nova"/>
              <a:buAutoNum type="arabicPeriod"/>
            </a:pPr>
            <a:r>
              <a:rPr lang="en" sz="1400">
                <a:solidFill>
                  <a:srgbClr val="000000"/>
                </a:solidFill>
              </a:rPr>
              <a:t>What is the solution?</a:t>
            </a:r>
            <a:endParaRPr sz="1400">
              <a:solidFill>
                <a:srgbClr val="000000"/>
              </a:solidFill>
            </a:endParaRPr>
          </a:p>
          <a:p>
            <a:pPr marL="457200" lvl="0" indent="-317500" algn="l" rtl="0">
              <a:lnSpc>
                <a:spcPct val="100000"/>
              </a:lnSpc>
              <a:spcBef>
                <a:spcPts val="0"/>
              </a:spcBef>
              <a:spcAft>
                <a:spcPts val="0"/>
              </a:spcAft>
              <a:buClr>
                <a:srgbClr val="000000"/>
              </a:buClr>
              <a:buSzPts val="1400"/>
              <a:buFont typeface="Proxima Nova"/>
              <a:buAutoNum type="arabicPeriod"/>
            </a:pPr>
            <a:r>
              <a:rPr lang="en" sz="1400">
                <a:solidFill>
                  <a:srgbClr val="000000"/>
                </a:solidFill>
              </a:rPr>
              <a:t>How can you relate what you already know to the story?</a:t>
            </a:r>
            <a:endParaRPr sz="1400">
              <a:solidFill>
                <a:srgbClr val="000000"/>
              </a:solidFill>
            </a:endParaRPr>
          </a:p>
          <a:p>
            <a:pPr marL="457200" lvl="0" indent="-317500" algn="l" rtl="0">
              <a:lnSpc>
                <a:spcPct val="100000"/>
              </a:lnSpc>
              <a:spcBef>
                <a:spcPts val="0"/>
              </a:spcBef>
              <a:spcAft>
                <a:spcPts val="0"/>
              </a:spcAft>
              <a:buClr>
                <a:srgbClr val="000000"/>
              </a:buClr>
              <a:buSzPts val="1400"/>
              <a:buFont typeface="Proxima Nova"/>
              <a:buAutoNum type="arabicPeriod"/>
            </a:pPr>
            <a:r>
              <a:rPr lang="en" sz="1400">
                <a:solidFill>
                  <a:srgbClr val="000000"/>
                </a:solidFill>
              </a:rPr>
              <a:t>How does the story you read compare to another story?  Contrast?</a:t>
            </a:r>
            <a:endParaRPr sz="1400">
              <a:solidFill>
                <a:srgbClr val="000000"/>
              </a:solidFill>
            </a:endParaRPr>
          </a:p>
          <a:p>
            <a:pPr marL="0" lvl="0" indent="0" algn="l" rtl="0">
              <a:spcBef>
                <a:spcPts val="0"/>
              </a:spcBef>
              <a:spcAft>
                <a:spcPts val="1600"/>
              </a:spcAft>
              <a:buNone/>
            </a:pPr>
            <a:endParaRPr>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159075"/>
            <a:ext cx="8520600" cy="85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t>Spelling</a:t>
            </a:r>
            <a:endParaRPr sz="6000"/>
          </a:p>
          <a:p>
            <a:pPr marL="0" lvl="0" indent="0" algn="ctr" rtl="0">
              <a:spcBef>
                <a:spcPts val="0"/>
              </a:spcBef>
              <a:spcAft>
                <a:spcPts val="0"/>
              </a:spcAft>
              <a:buNone/>
            </a:pPr>
            <a:endParaRPr sz="15000"/>
          </a:p>
        </p:txBody>
      </p:sp>
      <p:sp>
        <p:nvSpPr>
          <p:cNvPr id="93" name="Google Shape;93;p19"/>
          <p:cNvSpPr txBox="1">
            <a:spLocks noGrp="1"/>
          </p:cNvSpPr>
          <p:nvPr>
            <p:ph type="body" idx="1"/>
          </p:nvPr>
        </p:nvSpPr>
        <p:spPr>
          <a:xfrm>
            <a:off x="311700" y="1152475"/>
            <a:ext cx="3492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accent3"/>
                </a:solidFill>
              </a:rPr>
              <a:t>meant</a:t>
            </a:r>
            <a:endParaRPr sz="3000">
              <a:solidFill>
                <a:schemeClr val="accent3"/>
              </a:solidFill>
            </a:endParaRPr>
          </a:p>
          <a:p>
            <a:pPr marL="0" lvl="0" indent="0" algn="ctr" rtl="0">
              <a:spcBef>
                <a:spcPts val="1600"/>
              </a:spcBef>
              <a:spcAft>
                <a:spcPts val="0"/>
              </a:spcAft>
              <a:buNone/>
            </a:pPr>
            <a:r>
              <a:rPr lang="en" sz="3000">
                <a:solidFill>
                  <a:schemeClr val="accent3"/>
                </a:solidFill>
              </a:rPr>
              <a:t>sweat</a:t>
            </a:r>
            <a:endParaRPr sz="3000">
              <a:solidFill>
                <a:schemeClr val="accent3"/>
              </a:solidFill>
            </a:endParaRPr>
          </a:p>
          <a:p>
            <a:pPr marL="0" lvl="0" indent="0" algn="ctr" rtl="0">
              <a:spcBef>
                <a:spcPts val="1600"/>
              </a:spcBef>
              <a:spcAft>
                <a:spcPts val="0"/>
              </a:spcAft>
              <a:buNone/>
            </a:pPr>
            <a:r>
              <a:rPr lang="en" sz="3000">
                <a:solidFill>
                  <a:schemeClr val="accent3"/>
                </a:solidFill>
              </a:rPr>
              <a:t>thread</a:t>
            </a:r>
            <a:endParaRPr sz="3000">
              <a:solidFill>
                <a:schemeClr val="accent3"/>
              </a:solidFill>
            </a:endParaRPr>
          </a:p>
          <a:p>
            <a:pPr marL="0" lvl="0" indent="0" algn="ctr" rtl="0">
              <a:spcBef>
                <a:spcPts val="1600"/>
              </a:spcBef>
              <a:spcAft>
                <a:spcPts val="0"/>
              </a:spcAft>
              <a:buNone/>
            </a:pPr>
            <a:r>
              <a:rPr lang="en" sz="3000">
                <a:solidFill>
                  <a:schemeClr val="accent3"/>
                </a:solidFill>
              </a:rPr>
              <a:t>feather</a:t>
            </a:r>
            <a:endParaRPr sz="3000">
              <a:solidFill>
                <a:schemeClr val="accent3"/>
              </a:solidFill>
            </a:endParaRPr>
          </a:p>
          <a:p>
            <a:pPr marL="0" lvl="0" indent="0" algn="ctr" rtl="0">
              <a:spcBef>
                <a:spcPts val="1600"/>
              </a:spcBef>
              <a:spcAft>
                <a:spcPts val="1600"/>
              </a:spcAft>
              <a:buNone/>
            </a:pPr>
            <a:r>
              <a:rPr lang="en" sz="3000">
                <a:solidFill>
                  <a:schemeClr val="accent3"/>
                </a:solidFill>
              </a:rPr>
              <a:t>sweater</a:t>
            </a:r>
            <a:endParaRPr sz="3000">
              <a:solidFill>
                <a:schemeClr val="accent3"/>
              </a:solidFill>
            </a:endParaRPr>
          </a:p>
        </p:txBody>
      </p:sp>
      <p:sp>
        <p:nvSpPr>
          <p:cNvPr id="94" name="Google Shape;94;p19"/>
          <p:cNvSpPr txBox="1"/>
          <p:nvPr/>
        </p:nvSpPr>
        <p:spPr>
          <a:xfrm>
            <a:off x="4440900" y="1281175"/>
            <a:ext cx="4043100" cy="3287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000">
                <a:solidFill>
                  <a:schemeClr val="accent3"/>
                </a:solidFill>
                <a:latin typeface="Proxima Nova"/>
                <a:ea typeface="Proxima Nova"/>
                <a:cs typeface="Proxima Nova"/>
                <a:sym typeface="Proxima Nova"/>
              </a:rPr>
              <a:t>gone </a:t>
            </a:r>
            <a:endParaRPr sz="3000">
              <a:solidFill>
                <a:schemeClr val="accent3"/>
              </a:solidFill>
              <a:latin typeface="Proxima Nova"/>
              <a:ea typeface="Proxima Nova"/>
              <a:cs typeface="Proxima Nova"/>
              <a:sym typeface="Proxima Nova"/>
            </a:endParaRPr>
          </a:p>
          <a:p>
            <a:pPr marL="0" lvl="0" indent="0" algn="ctr" rtl="0">
              <a:lnSpc>
                <a:spcPct val="115000"/>
              </a:lnSpc>
              <a:spcBef>
                <a:spcPts val="1600"/>
              </a:spcBef>
              <a:spcAft>
                <a:spcPts val="0"/>
              </a:spcAft>
              <a:buNone/>
            </a:pPr>
            <a:r>
              <a:rPr lang="en" sz="3000">
                <a:solidFill>
                  <a:schemeClr val="accent3"/>
                </a:solidFill>
                <a:latin typeface="Proxima Nova"/>
                <a:ea typeface="Proxima Nova"/>
                <a:cs typeface="Proxima Nova"/>
                <a:sym typeface="Proxima Nova"/>
              </a:rPr>
              <a:t>guess</a:t>
            </a:r>
            <a:endParaRPr sz="3000">
              <a:solidFill>
                <a:schemeClr val="accent3"/>
              </a:solidFill>
              <a:latin typeface="Proxima Nova"/>
              <a:ea typeface="Proxima Nova"/>
              <a:cs typeface="Proxima Nova"/>
              <a:sym typeface="Proxima Nova"/>
            </a:endParaRPr>
          </a:p>
          <a:p>
            <a:pPr marL="0" lvl="0" indent="0" algn="ctr" rtl="0">
              <a:lnSpc>
                <a:spcPct val="115000"/>
              </a:lnSpc>
              <a:spcBef>
                <a:spcPts val="1600"/>
              </a:spcBef>
              <a:spcAft>
                <a:spcPts val="0"/>
              </a:spcAft>
              <a:buNone/>
            </a:pPr>
            <a:r>
              <a:rPr lang="en" sz="3000">
                <a:solidFill>
                  <a:schemeClr val="accent3"/>
                </a:solidFill>
                <a:latin typeface="Proxima Nova"/>
                <a:ea typeface="Proxima Nova"/>
                <a:cs typeface="Proxima Nova"/>
                <a:sym typeface="Proxima Nova"/>
              </a:rPr>
              <a:t>laugh</a:t>
            </a:r>
            <a:endParaRPr sz="3000">
              <a:solidFill>
                <a:schemeClr val="accent3"/>
              </a:solidFill>
              <a:latin typeface="Proxima Nova"/>
              <a:ea typeface="Proxima Nova"/>
              <a:cs typeface="Proxima Nova"/>
              <a:sym typeface="Proxima Nova"/>
            </a:endParaRPr>
          </a:p>
          <a:p>
            <a:pPr marL="0" lvl="0" indent="0" algn="ctr" rtl="0">
              <a:lnSpc>
                <a:spcPct val="115000"/>
              </a:lnSpc>
              <a:spcBef>
                <a:spcPts val="1600"/>
              </a:spcBef>
              <a:spcAft>
                <a:spcPts val="0"/>
              </a:spcAft>
              <a:buNone/>
            </a:pPr>
            <a:r>
              <a:rPr lang="en" sz="3000">
                <a:solidFill>
                  <a:schemeClr val="accent3"/>
                </a:solidFill>
                <a:latin typeface="Proxima Nova"/>
                <a:ea typeface="Proxima Nova"/>
                <a:cs typeface="Proxima Nova"/>
                <a:sym typeface="Proxima Nova"/>
              </a:rPr>
              <a:t>any</a:t>
            </a:r>
            <a:endParaRPr sz="3000">
              <a:solidFill>
                <a:schemeClr val="accent3"/>
              </a:solidFill>
              <a:latin typeface="Proxima Nova"/>
              <a:ea typeface="Proxima Nova"/>
              <a:cs typeface="Proxima Nova"/>
              <a:sym typeface="Proxima Nova"/>
            </a:endParaRPr>
          </a:p>
          <a:p>
            <a:pPr marL="0" lvl="0" indent="0" algn="ctr" rtl="0">
              <a:lnSpc>
                <a:spcPct val="115000"/>
              </a:lnSpc>
              <a:spcBef>
                <a:spcPts val="1600"/>
              </a:spcBef>
              <a:spcAft>
                <a:spcPts val="0"/>
              </a:spcAft>
              <a:buNone/>
            </a:pPr>
            <a:r>
              <a:rPr lang="en" sz="3000">
                <a:solidFill>
                  <a:schemeClr val="accent3"/>
                </a:solidFill>
                <a:latin typeface="Proxima Nova"/>
                <a:ea typeface="Proxima Nova"/>
                <a:cs typeface="Proxima Nova"/>
                <a:sym typeface="Proxima Nova"/>
              </a:rPr>
              <a:t>through</a:t>
            </a:r>
            <a:endParaRPr sz="3000">
              <a:solidFill>
                <a:schemeClr val="accent3"/>
              </a:solidFill>
              <a:latin typeface="Proxima Nova"/>
              <a:ea typeface="Proxima Nova"/>
              <a:cs typeface="Proxima Nova"/>
              <a:sym typeface="Proxima Nova"/>
            </a:endParaRPr>
          </a:p>
          <a:p>
            <a:pPr marL="0" lvl="0" indent="0" algn="l" rtl="0">
              <a:spcBef>
                <a:spcPts val="1600"/>
              </a:spcBef>
              <a:spcAft>
                <a:spcPts val="0"/>
              </a:spcAft>
              <a:buNone/>
            </a:pPr>
            <a:endParaRPr>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311700" y="159075"/>
            <a:ext cx="8520600" cy="85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t>Spelling</a:t>
            </a:r>
            <a:endParaRPr sz="6000"/>
          </a:p>
          <a:p>
            <a:pPr marL="0" lvl="0" indent="0" algn="ctr" rtl="0">
              <a:spcBef>
                <a:spcPts val="0"/>
              </a:spcBef>
              <a:spcAft>
                <a:spcPts val="0"/>
              </a:spcAft>
              <a:buNone/>
            </a:pPr>
            <a:endParaRPr sz="15000"/>
          </a:p>
        </p:txBody>
      </p:sp>
      <p:sp>
        <p:nvSpPr>
          <p:cNvPr id="100" name="Google Shape;100;p20"/>
          <p:cNvSpPr txBox="1"/>
          <p:nvPr/>
        </p:nvSpPr>
        <p:spPr>
          <a:xfrm>
            <a:off x="555288" y="1267775"/>
            <a:ext cx="8033400" cy="328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roxima Nova"/>
              <a:ea typeface="Proxima Nova"/>
              <a:cs typeface="Proxima Nova"/>
              <a:sym typeface="Proxima Nova"/>
            </a:endParaRPr>
          </a:p>
        </p:txBody>
      </p:sp>
      <p:pic>
        <p:nvPicPr>
          <p:cNvPr id="101" name="Google Shape;101;p20"/>
          <p:cNvPicPr preferRelativeResize="0"/>
          <p:nvPr/>
        </p:nvPicPr>
        <p:blipFill>
          <a:blip r:embed="rId3">
            <a:alphaModFix/>
          </a:blip>
          <a:stretch>
            <a:fillRect/>
          </a:stretch>
        </p:blipFill>
        <p:spPr>
          <a:xfrm>
            <a:off x="555300" y="0"/>
            <a:ext cx="8124351" cy="51435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200"/>
              <a:t>Language Arts</a:t>
            </a:r>
            <a:endParaRPr sz="7200"/>
          </a:p>
        </p:txBody>
      </p:sp>
      <p:sp>
        <p:nvSpPr>
          <p:cNvPr id="107" name="Google Shape;107;p21"/>
          <p:cNvSpPr txBox="1">
            <a:spLocks noGrp="1"/>
          </p:cNvSpPr>
          <p:nvPr>
            <p:ph type="body" idx="1"/>
          </p:nvPr>
        </p:nvSpPr>
        <p:spPr>
          <a:xfrm>
            <a:off x="311700" y="2265975"/>
            <a:ext cx="8520600" cy="22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444444"/>
                </a:solidFill>
                <a:highlight>
                  <a:schemeClr val="lt1"/>
                </a:highlight>
                <a:latin typeface="Calibri"/>
                <a:ea typeface="Calibri"/>
                <a:cs typeface="Calibri"/>
                <a:sym typeface="Calibri"/>
              </a:rPr>
              <a:t>L.2.2 Demonstrate command of the conventions of standard English capitalization,</a:t>
            </a:r>
            <a:r>
              <a:rPr lang="en">
                <a:solidFill>
                  <a:srgbClr val="444444"/>
                </a:solidFill>
                <a:highlight>
                  <a:schemeClr val="lt1"/>
                </a:highlight>
                <a:latin typeface="Calibri"/>
                <a:ea typeface="Calibri"/>
                <a:cs typeface="Calibri"/>
                <a:sym typeface="Calibri"/>
              </a:rPr>
              <a:t> </a:t>
            </a:r>
            <a:r>
              <a:rPr lang="en" sz="2400">
                <a:solidFill>
                  <a:srgbClr val="444444"/>
                </a:solidFill>
                <a:highlight>
                  <a:schemeClr val="lt1"/>
                </a:highlight>
                <a:latin typeface="Calibri"/>
                <a:ea typeface="Calibri"/>
                <a:cs typeface="Calibri"/>
                <a:sym typeface="Calibri"/>
              </a:rPr>
              <a:t>punctuation, and spelling when writing.</a:t>
            </a:r>
            <a:r>
              <a:rPr lang="en">
                <a:solidFill>
                  <a:srgbClr val="444444"/>
                </a:solidFill>
                <a:highlight>
                  <a:schemeClr val="lt1"/>
                </a:highlight>
                <a:latin typeface="Calibri"/>
                <a:ea typeface="Calibri"/>
                <a:cs typeface="Calibri"/>
                <a:sym typeface="Calibri"/>
              </a:rPr>
              <a:t> </a:t>
            </a:r>
            <a:r>
              <a:rPr lang="en" sz="3600">
                <a:solidFill>
                  <a:srgbClr val="444444"/>
                </a:solidFill>
                <a:highlight>
                  <a:schemeClr val="lt1"/>
                </a:highlight>
                <a:latin typeface="Calibri"/>
                <a:ea typeface="Calibri"/>
                <a:cs typeface="Calibri"/>
                <a:sym typeface="Calibri"/>
              </a:rPr>
              <a:t> </a:t>
            </a:r>
            <a:r>
              <a:rPr lang="en"/>
              <a:t>  </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058BA42CC88B43A14BE914DD3185EE" ma:contentTypeVersion="13" ma:contentTypeDescription="Create a new document." ma:contentTypeScope="" ma:versionID="e12d6a9d45a5616824868f1c3f81bc74">
  <xsd:schema xmlns:xsd="http://www.w3.org/2001/XMLSchema" xmlns:xs="http://www.w3.org/2001/XMLSchema" xmlns:p="http://schemas.microsoft.com/office/2006/metadata/properties" xmlns:ns3="d3886d02-bbb0-4841-83e5-a3282c420ae2" xmlns:ns4="88e8b4fa-1483-41eb-8c76-59ac9e454c7e" targetNamespace="http://schemas.microsoft.com/office/2006/metadata/properties" ma:root="true" ma:fieldsID="608b1ba91903bc9ff246d2ffbd5ed195" ns3:_="" ns4:_="">
    <xsd:import namespace="d3886d02-bbb0-4841-83e5-a3282c420ae2"/>
    <xsd:import namespace="88e8b4fa-1483-41eb-8c76-59ac9e454c7e"/>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EventHashCode" minOccurs="0"/>
                <xsd:element ref="ns4:MediaServiceGenerationTime" minOccurs="0"/>
                <xsd:element ref="ns4:MediaServiceAutoKeyPoints" minOccurs="0"/>
                <xsd:element ref="ns4:MediaServiceKeyPoint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886d02-bbb0-4841-83e5-a3282c420ae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e8b4fa-1483-41eb-8c76-59ac9e454c7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981457-E586-4ACB-9B15-F0ADFADDBF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886d02-bbb0-4841-83e5-a3282c420ae2"/>
    <ds:schemaRef ds:uri="88e8b4fa-1483-41eb-8c76-59ac9e454c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B6B446-4F22-45D3-92A0-7D96FC8211B5}">
  <ds:schemaRefs>
    <ds:schemaRef ds:uri="http://schemas.microsoft.com/sharepoint/v3/contenttype/forms"/>
  </ds:schemaRefs>
</ds:datastoreItem>
</file>

<file path=customXml/itemProps3.xml><?xml version="1.0" encoding="utf-8"?>
<ds:datastoreItem xmlns:ds="http://schemas.openxmlformats.org/officeDocument/2006/customXml" ds:itemID="{75B3ECDA-706E-4B2C-B4EB-726ED6A3B448}">
  <ds:schemaRefs>
    <ds:schemaRef ds:uri="http://purl.org/dc/terms/"/>
    <ds:schemaRef ds:uri="http://schemas.openxmlformats.org/package/2006/metadata/core-properties"/>
    <ds:schemaRef ds:uri="88e8b4fa-1483-41eb-8c76-59ac9e454c7e"/>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d3886d02-bbb0-4841-83e5-a3282c420ae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719</Words>
  <Application>Microsoft Office PowerPoint</Application>
  <PresentationFormat>On-screen Show (16:9)</PresentationFormat>
  <Paragraphs>93</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Calibri</vt:lpstr>
      <vt:lpstr>Comic Sans MS</vt:lpstr>
      <vt:lpstr>Proxima Nova</vt:lpstr>
      <vt:lpstr>Alfa Slab One</vt:lpstr>
      <vt:lpstr>Arial</vt:lpstr>
      <vt:lpstr>Impact</vt:lpstr>
      <vt:lpstr>Gameday</vt:lpstr>
      <vt:lpstr>Daily Dose  Of  Second Grade  Week 2</vt:lpstr>
      <vt:lpstr>What Can I do:      </vt:lpstr>
      <vt:lpstr>READING This week we are comparing and contrasting different versions of the same story. Remember compare means to tell how things are alike and contrast means to tell how things are different. We use a Venn diagram to compare and contrast.</vt:lpstr>
      <vt:lpstr>READ ALOUD: Lon Po Po</vt:lpstr>
      <vt:lpstr>Compare and Contrast</vt:lpstr>
      <vt:lpstr>IDR TIME</vt:lpstr>
      <vt:lpstr>Spelling </vt:lpstr>
      <vt:lpstr>Spelling </vt:lpstr>
      <vt:lpstr>Language Arts</vt:lpstr>
      <vt:lpstr>Capitalization</vt:lpstr>
      <vt:lpstr>Capitalization- Practice</vt:lpstr>
      <vt:lpstr>Capitalization- Practice</vt:lpstr>
      <vt:lpstr>Capitalization</vt:lpstr>
      <vt:lpstr>Capitalization and Punctuation- Practice</vt:lpstr>
      <vt:lpstr>Scholastic News </vt:lpstr>
      <vt:lpstr>Questions from scholastic news</vt:lpstr>
      <vt:lpstr>Writing </vt:lpstr>
      <vt:lpstr>Math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can use addition and subtraction to solve word problems involving lengths using the same units.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Daily Dose  Of  Second Grade  Week 2</dc:title>
  <cp:lastModifiedBy>Lori Wolfe</cp:lastModifiedBy>
  <cp:revision>1</cp:revision>
  <dcterms:modified xsi:type="dcterms:W3CDTF">2020-03-27T15:16:40Z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0x01010009058BA42CC88B43A14BE914DD3185EE</vt:lpwstr>
  </property>
</Properties>
</file>