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94faf01d2_0_1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94faf01d2_0_1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a9b7ebc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a9b7ebc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94faf01d2_1_9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94faf01d2_1_9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94faf01d2_0_4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94faf01d2_0_4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94faf01d2_0_20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94faf01d2_0_20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a934430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a934430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94faf01d2_1_5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94faf01d2_1_5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94faf01d2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94faf01d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94faf01d2_1_3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94faf01d2_1_3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a934430b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a934430b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5d423393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5d423393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a934430b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a934430b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94faf01d2_0_1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94faf01d2_0_1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2">
  <p:cSld name="AUTOLAYOUT_4">
    <p:bg>
      <p:bgPr>
        <a:solidFill>
          <a:srgbClr val="FFFFF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" name="Google Shape;84;p13"/>
          <p:cNvGrpSpPr/>
          <p:nvPr/>
        </p:nvGrpSpPr>
        <p:grpSpPr>
          <a:xfrm>
            <a:off x="2" y="4713898"/>
            <a:ext cx="3047923" cy="429600"/>
            <a:chOff x="-73" y="4713898"/>
            <a:chExt cx="3047923" cy="429600"/>
          </a:xfrm>
        </p:grpSpPr>
        <p:sp>
          <p:nvSpPr>
            <p:cNvPr id="85" name="Google Shape;85;p13"/>
            <p:cNvSpPr/>
            <p:nvPr/>
          </p:nvSpPr>
          <p:spPr>
            <a:xfrm rot="-5400000">
              <a:off x="2452050" y="4547698"/>
              <a:ext cx="429600" cy="762000"/>
            </a:xfrm>
            <a:prstGeom prst="rtTriangl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 rot="-5400000">
              <a:off x="928119" y="4547698"/>
              <a:ext cx="429600" cy="7620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 flipH="1" rot="5400000">
              <a:off x="1689952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 flipH="1" rot="5400000">
              <a:off x="166127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13"/>
          <p:cNvSpPr txBox="1"/>
          <p:nvPr>
            <p:ph type="title"/>
          </p:nvPr>
        </p:nvSpPr>
        <p:spPr>
          <a:xfrm>
            <a:off x="185350" y="679625"/>
            <a:ext cx="2683200" cy="104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185350" y="1798300"/>
            <a:ext cx="2683200" cy="254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AUTOLAYOUT_5"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AUTOLAYOUT_6"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5">
  <p:cSld name="AUTOLAYOUT_9"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6">
  <p:cSld name="AUTOLAYOUT_10">
    <p:bg>
      <p:bgPr>
        <a:solidFill>
          <a:srgbClr val="FFFF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233612" y="201311"/>
            <a:ext cx="381600" cy="381900"/>
          </a:xfrm>
          <a:prstGeom prst="flowChartDelay">
            <a:avLst/>
          </a:prstGeom>
          <a:solidFill>
            <a:srgbClr val="434343">
              <a:alpha val="4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136242" y="201311"/>
            <a:ext cx="381600" cy="381900"/>
          </a:xfrm>
          <a:prstGeom prst="flowChartDelay">
            <a:avLst/>
          </a:prstGeom>
          <a:solidFill>
            <a:srgbClr val="666666">
              <a:alpha val="27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-11" y="201311"/>
            <a:ext cx="381600" cy="381900"/>
          </a:xfrm>
          <a:prstGeom prst="flowChartDelay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0">
  <p:cSld name="AUTOLAYOUT_14"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149" y="-27"/>
            <a:ext cx="521400" cy="102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521314" y="-27"/>
            <a:ext cx="521400" cy="102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192078" y="226164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 rot="10800000">
            <a:off x="191890" y="225986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1042802" y="-27"/>
            <a:ext cx="521400" cy="102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1564118" y="-27"/>
            <a:ext cx="521400" cy="102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1234882" y="226164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 rot="10800000">
            <a:off x="1234694" y="225986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149" y="1028673"/>
            <a:ext cx="521400" cy="10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521377" y="1028673"/>
            <a:ext cx="521400" cy="10287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>
            <a:off x="192078" y="1254864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 rot="10800000">
            <a:off x="191890" y="1254686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1042802" y="1028673"/>
            <a:ext cx="521400" cy="10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1564181" y="1028673"/>
            <a:ext cx="521400" cy="10287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1234882" y="1254864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 rot="10800000">
            <a:off x="1234694" y="1254686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149" y="2057373"/>
            <a:ext cx="521400" cy="102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521314" y="2057373"/>
            <a:ext cx="521400" cy="102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192078" y="2283564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 rot="10800000">
            <a:off x="191890" y="2283386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1042802" y="2057373"/>
            <a:ext cx="521400" cy="102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1564118" y="2057373"/>
            <a:ext cx="521400" cy="102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1234882" y="2283564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 rot="10800000">
            <a:off x="1234694" y="2283386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149" y="3086073"/>
            <a:ext cx="521400" cy="10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521314" y="3086073"/>
            <a:ext cx="521400" cy="10287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192078" y="3312264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 rot="10800000">
            <a:off x="191890" y="3312086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1042802" y="3086073"/>
            <a:ext cx="521400" cy="10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1564118" y="3086073"/>
            <a:ext cx="521400" cy="10287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1234882" y="3312264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 rot="10800000">
            <a:off x="1234694" y="3312086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149" y="4114773"/>
            <a:ext cx="521400" cy="102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/>
          <p:nvPr/>
        </p:nvSpPr>
        <p:spPr>
          <a:xfrm>
            <a:off x="521314" y="4114773"/>
            <a:ext cx="521400" cy="102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8"/>
          <p:cNvSpPr/>
          <p:nvPr/>
        </p:nvSpPr>
        <p:spPr>
          <a:xfrm>
            <a:off x="192078" y="4340964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8"/>
          <p:cNvSpPr/>
          <p:nvPr/>
        </p:nvSpPr>
        <p:spPr>
          <a:xfrm rot="10800000">
            <a:off x="191890" y="4340786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1042802" y="4114773"/>
            <a:ext cx="521400" cy="102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1564118" y="4114773"/>
            <a:ext cx="521400" cy="1028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1234882" y="4340964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8"/>
          <p:cNvSpPr/>
          <p:nvPr/>
        </p:nvSpPr>
        <p:spPr>
          <a:xfrm rot="10800000">
            <a:off x="1234694" y="4340786"/>
            <a:ext cx="662100" cy="662100"/>
          </a:xfrm>
          <a:prstGeom prst="chord">
            <a:avLst>
              <a:gd fmla="val 5400352" name="adj1"/>
              <a:gd fmla="val 1620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8"/>
          <p:cNvSpPr txBox="1"/>
          <p:nvPr>
            <p:ph idx="1" type="body"/>
          </p:nvPr>
        </p:nvSpPr>
        <p:spPr>
          <a:xfrm>
            <a:off x="2739225" y="612388"/>
            <a:ext cx="5696400" cy="393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9" name="Google Shape;15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KdxEAt91D7k&amp;t=19s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isbe.net/Pages/Subsequent-Teaching-Endorsements.aspx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/>
          <p:nvPr>
            <p:ph type="ctrTitle"/>
          </p:nvPr>
        </p:nvSpPr>
        <p:spPr>
          <a:xfrm>
            <a:off x="598100" y="24461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You Want to Be a Teacher?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Well, Here’s A Little Bit of Everything...</a:t>
            </a:r>
            <a:endParaRPr/>
          </a:p>
        </p:txBody>
      </p:sp>
      <p:sp>
        <p:nvSpPr>
          <p:cNvPr id="165" name="Google Shape;165;p19"/>
          <p:cNvSpPr txBox="1"/>
          <p:nvPr>
            <p:ph idx="1" type="subTitle"/>
          </p:nvPr>
        </p:nvSpPr>
        <p:spPr>
          <a:xfrm>
            <a:off x="598088" y="3554538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Patrick Durley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Regional Superintendent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Mason/Tazewell/Woodford ROE #53      www.roe53.net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 txBox="1"/>
          <p:nvPr>
            <p:ph type="ctrTitle"/>
          </p:nvPr>
        </p:nvSpPr>
        <p:spPr>
          <a:xfrm>
            <a:off x="541750" y="2871047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Note…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“Everything you do and every job you’re in is your interview for your next job.”</a:t>
            </a:r>
            <a:endParaRPr/>
          </a:p>
        </p:txBody>
      </p:sp>
      <p:sp>
        <p:nvSpPr>
          <p:cNvPr id="226" name="Google Shape;226;p29"/>
          <p:cNvSpPr txBox="1"/>
          <p:nvPr>
            <p:ph idx="1" type="subTitle"/>
          </p:nvPr>
        </p:nvSpPr>
        <p:spPr>
          <a:xfrm>
            <a:off x="541738" y="4181438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Kenneth Anderson, Belvidere, IL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ro-square-gettyimages-563936217@2x.jpeg" id="231" name="Google Shape;231;p30"/>
          <p:cNvPicPr preferRelativeResize="0"/>
          <p:nvPr/>
        </p:nvPicPr>
        <p:blipFill rotWithShape="1">
          <a:blip r:embed="rId3">
            <a:alphaModFix/>
          </a:blip>
          <a:srcRect b="7813" l="0" r="0" t="7813"/>
          <a:stretch/>
        </p:blipFill>
        <p:spPr>
          <a:xfrm>
            <a:off x="3047650" y="0"/>
            <a:ext cx="60963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 txBox="1"/>
          <p:nvPr>
            <p:ph type="title"/>
          </p:nvPr>
        </p:nvSpPr>
        <p:spPr>
          <a:xfrm>
            <a:off x="205625" y="298425"/>
            <a:ext cx="4420800" cy="89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Are My Choices?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233" name="Google Shape;233;p30"/>
          <p:cNvSpPr txBox="1"/>
          <p:nvPr>
            <p:ph idx="1" type="body"/>
          </p:nvPr>
        </p:nvSpPr>
        <p:spPr>
          <a:xfrm>
            <a:off x="1158650" y="892425"/>
            <a:ext cx="14829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Pk-2</a:t>
            </a:r>
            <a:endParaRPr b="1" sz="3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1-6</a:t>
            </a:r>
            <a:endParaRPr b="1" sz="3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5-8</a:t>
            </a:r>
            <a:endParaRPr b="1" sz="3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9-12</a:t>
            </a:r>
            <a:endParaRPr b="1" sz="3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K-12</a:t>
            </a:r>
            <a:endParaRPr b="1" sz="3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 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ink-out-loud-2.jpg" id="238" name="Google Shape;238;p31"/>
          <p:cNvPicPr preferRelativeResize="0"/>
          <p:nvPr/>
        </p:nvPicPr>
        <p:blipFill rotWithShape="1">
          <a:blip r:embed="rId3">
            <a:alphaModFix/>
          </a:blip>
          <a:srcRect b="0" l="0" r="33190" t="0"/>
          <a:stretch/>
        </p:blipFill>
        <p:spPr>
          <a:xfrm>
            <a:off x="5307025" y="569248"/>
            <a:ext cx="3593099" cy="40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1"/>
          <p:cNvSpPr txBox="1"/>
          <p:nvPr>
            <p:ph type="title"/>
          </p:nvPr>
        </p:nvSpPr>
        <p:spPr>
          <a:xfrm>
            <a:off x="235950" y="-124225"/>
            <a:ext cx="48135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Principals Looking for?</a:t>
            </a:r>
            <a:endParaRPr/>
          </a:p>
        </p:txBody>
      </p:sp>
      <p:sp>
        <p:nvSpPr>
          <p:cNvPr id="240" name="Google Shape;240;p31"/>
          <p:cNvSpPr txBox="1"/>
          <p:nvPr>
            <p:ph idx="1" type="body"/>
          </p:nvPr>
        </p:nvSpPr>
        <p:spPr>
          <a:xfrm>
            <a:off x="445350" y="1283250"/>
            <a:ext cx="4394700" cy="25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Reliability       Manage Classroom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Engage Students      Know Content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CARE! It’s about the relationships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Effective collaborators &amp; Facilitators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Effective Integrators of technology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Develop critical thinkers and understanding – not just share your ultimate wisdom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2"/>
          <p:cNvPicPr preferRelativeResize="0"/>
          <p:nvPr/>
        </p:nvPicPr>
        <p:blipFill rotWithShape="1">
          <a:blip r:embed="rId3">
            <a:alphaModFix/>
          </a:blip>
          <a:srcRect b="0" l="28837" r="28841" t="0"/>
          <a:stretch/>
        </p:blipFill>
        <p:spPr>
          <a:xfrm>
            <a:off x="5442850" y="308100"/>
            <a:ext cx="3402000" cy="4521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2"/>
          <p:cNvSpPr txBox="1"/>
          <p:nvPr>
            <p:ph type="title"/>
          </p:nvPr>
        </p:nvSpPr>
        <p:spPr>
          <a:xfrm>
            <a:off x="159825" y="308100"/>
            <a:ext cx="5085300" cy="7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Few Suggestions…</a:t>
            </a:r>
            <a:endParaRPr/>
          </a:p>
        </p:txBody>
      </p:sp>
      <p:sp>
        <p:nvSpPr>
          <p:cNvPr id="247" name="Google Shape;247;p32"/>
          <p:cNvSpPr txBox="1"/>
          <p:nvPr/>
        </p:nvSpPr>
        <p:spPr>
          <a:xfrm>
            <a:off x="267525" y="1264625"/>
            <a:ext cx="4869900" cy="32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Take advantage of your clinicals – ask to assist or participate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 your resume – find ways to work with kids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all look the same on paper – find ways to make yourself stand out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Always be a student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Love what you do – have passion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Work towards more endorsements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Social Media – it is often the kiss of death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>
            <p:ph type="ctrTitle"/>
          </p:nvPr>
        </p:nvSpPr>
        <p:spPr>
          <a:xfrm>
            <a:off x="628700" y="2348025"/>
            <a:ext cx="40815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 fine, I’ll bore you with a little about me...</a:t>
            </a:r>
            <a:endParaRPr/>
          </a:p>
        </p:txBody>
      </p:sp>
      <p:pic>
        <p:nvPicPr>
          <p:cNvPr id="171" name="Google Shape;17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6375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>
            <p:ph type="ctrTitle"/>
          </p:nvPr>
        </p:nvSpPr>
        <p:spPr>
          <a:xfrm>
            <a:off x="598100" y="3505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does great teaching look like?</a:t>
            </a:r>
            <a:endParaRPr sz="3600"/>
          </a:p>
        </p:txBody>
      </p:sp>
      <p:pic>
        <p:nvPicPr>
          <p:cNvPr descr="shutterstock_38402023_crop380w_crop380w.jpg" id="177" name="Google Shape;177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5800" y="1329250"/>
            <a:ext cx="5226700" cy="34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>
            <p:ph type="title"/>
          </p:nvPr>
        </p:nvSpPr>
        <p:spPr>
          <a:xfrm>
            <a:off x="545100" y="2693450"/>
            <a:ext cx="3022200" cy="104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155CC"/>
                </a:solidFill>
              </a:rPr>
              <a:t>When might you see me at the ROE?</a:t>
            </a:r>
            <a:endParaRPr sz="4000">
              <a:solidFill>
                <a:srgbClr val="1155CC"/>
              </a:solidFill>
            </a:endParaRPr>
          </a:p>
        </p:txBody>
      </p:sp>
      <p:pic>
        <p:nvPicPr>
          <p:cNvPr id="183" name="Google Shape;18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603" y="33125"/>
            <a:ext cx="49243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idx="1" type="body"/>
          </p:nvPr>
        </p:nvSpPr>
        <p:spPr>
          <a:xfrm>
            <a:off x="2832600" y="1052638"/>
            <a:ext cx="5696400" cy="3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/>
            </a:pPr>
            <a:r>
              <a:rPr b="1" lang="en" sz="2600">
                <a:solidFill>
                  <a:schemeClr val="dk1"/>
                </a:solidFill>
              </a:rPr>
              <a:t>Testing (except EdTPA)</a:t>
            </a:r>
            <a:endParaRPr b="1"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arenR"/>
            </a:pPr>
            <a:r>
              <a:rPr b="1" lang="en" sz="2600">
                <a:solidFill>
                  <a:schemeClr val="dk1"/>
                </a:solidFill>
              </a:rPr>
              <a:t>Fingerprinting/Background Checks</a:t>
            </a:r>
            <a:endParaRPr b="1"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b="1" lang="en" sz="2600">
                <a:solidFill>
                  <a:schemeClr val="dk1"/>
                </a:solidFill>
              </a:rPr>
              <a:t>Clinicals</a:t>
            </a:r>
            <a:endParaRPr b="1"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b="1" lang="en" sz="2600">
                <a:solidFill>
                  <a:schemeClr val="dk1"/>
                </a:solidFill>
              </a:rPr>
              <a:t>Student Teaching</a:t>
            </a:r>
            <a:endParaRPr b="1"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b="1" lang="en" sz="2600">
                <a:solidFill>
                  <a:schemeClr val="dk1"/>
                </a:solidFill>
              </a:rPr>
              <a:t>Subbing</a:t>
            </a:r>
            <a:endParaRPr b="1"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b="1" lang="en" sz="2600">
                <a:solidFill>
                  <a:schemeClr val="dk1"/>
                </a:solidFill>
              </a:rPr>
              <a:t>Bus Driving</a:t>
            </a:r>
            <a:endParaRPr b="1"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b="1" lang="en" sz="2600">
                <a:solidFill>
                  <a:schemeClr val="dk1"/>
                </a:solidFill>
              </a:rPr>
              <a:t>Teaching Employment</a:t>
            </a:r>
            <a:endParaRPr b="1" sz="2600">
              <a:solidFill>
                <a:schemeClr val="dk1"/>
              </a:solidFill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2404025" y="102500"/>
            <a:ext cx="5968200" cy="113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You’ll See Us for...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idx="1" type="body"/>
          </p:nvPr>
        </p:nvSpPr>
        <p:spPr>
          <a:xfrm>
            <a:off x="2767150" y="1115538"/>
            <a:ext cx="5696400" cy="3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Getting your license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 u="sng">
                <a:solidFill>
                  <a:schemeClr val="hlink"/>
                </a:solidFill>
                <a:hlinkClick r:id="rId3"/>
              </a:rPr>
              <a:t>Adding endorsements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Doing professional development (120 hours in 5 years)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Licensure questions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Renewing your license (every 5 years)</a:t>
            </a:r>
            <a:endParaRPr b="1"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Substitute teaching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2571775" y="111825"/>
            <a:ext cx="3000000" cy="13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OR...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idx="1" type="body"/>
          </p:nvPr>
        </p:nvSpPr>
        <p:spPr>
          <a:xfrm>
            <a:off x="2314450" y="1342537"/>
            <a:ext cx="5696400" cy="37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" sz="2400">
                <a:solidFill>
                  <a:schemeClr val="dk1"/>
                </a:solidFill>
              </a:rPr>
              <a:t>Short-term Substitute’s License!</a:t>
            </a:r>
            <a:endParaRPr b="1"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b="1" lang="en" sz="2400">
                <a:solidFill>
                  <a:schemeClr val="dk1"/>
                </a:solidFill>
              </a:rPr>
              <a:t>Get One!!</a:t>
            </a:r>
            <a:endParaRPr b="1"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b="1" lang="en" sz="2400">
                <a:solidFill>
                  <a:schemeClr val="dk1"/>
                </a:solidFill>
              </a:rPr>
              <a:t>It’s worth it</a:t>
            </a:r>
            <a:endParaRPr b="1"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b="1" lang="en" sz="2400">
                <a:solidFill>
                  <a:schemeClr val="dk1"/>
                </a:solidFill>
              </a:rPr>
              <a:t>Don’t be shy</a:t>
            </a:r>
            <a:endParaRPr b="1"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b="1" lang="en" sz="2400">
                <a:solidFill>
                  <a:schemeClr val="dk1"/>
                </a:solidFill>
              </a:rPr>
              <a:t>Find your niche</a:t>
            </a:r>
            <a:endParaRPr b="1"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b="1" lang="en" sz="2400">
                <a:solidFill>
                  <a:schemeClr val="dk1"/>
                </a:solidFill>
              </a:rPr>
              <a:t>Make connections</a:t>
            </a:r>
            <a:endParaRPr b="1"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b="1" lang="en" sz="2400">
                <a:solidFill>
                  <a:schemeClr val="dk1"/>
                </a:solidFill>
              </a:rPr>
              <a:t>60 credit hours</a:t>
            </a:r>
            <a:endParaRPr b="1"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b="1" lang="en" sz="2400">
                <a:solidFill>
                  <a:schemeClr val="dk1"/>
                </a:solidFill>
              </a:rPr>
              <a:t>Good through 2023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2170750" y="146700"/>
            <a:ext cx="5983800" cy="13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Speaking of Subbing</a:t>
            </a:r>
            <a:r>
              <a:rPr b="1" lang="en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02" name="Google Shape;2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700" y="229815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/>
          <p:nvPr>
            <p:ph idx="1" type="body"/>
          </p:nvPr>
        </p:nvSpPr>
        <p:spPr>
          <a:xfrm>
            <a:off x="2739225" y="612388"/>
            <a:ext cx="5696400" cy="3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Let’s take a quick look at you!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http://bit.ly/ICCTeach</a:t>
            </a:r>
            <a:endParaRPr b="1" sz="3000">
              <a:solidFill>
                <a:schemeClr val="dk1"/>
              </a:solidFill>
            </a:endParaRPr>
          </a:p>
        </p:txBody>
      </p:sp>
      <p:pic>
        <p:nvPicPr>
          <p:cNvPr id="208" name="Google Shape;2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6425" y="2003350"/>
            <a:ext cx="4487575" cy="29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7"/>
          <p:cNvPicPr preferRelativeResize="0"/>
          <p:nvPr/>
        </p:nvPicPr>
        <p:blipFill rotWithShape="1">
          <a:blip r:embed="rId3">
            <a:alphaModFix/>
          </a:blip>
          <a:srcRect b="0" l="28855" r="28859" t="0"/>
          <a:stretch/>
        </p:blipFill>
        <p:spPr>
          <a:xfrm>
            <a:off x="5442850" y="308100"/>
            <a:ext cx="3401999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7"/>
          <p:cNvSpPr txBox="1"/>
          <p:nvPr>
            <p:ph type="title"/>
          </p:nvPr>
        </p:nvSpPr>
        <p:spPr>
          <a:xfrm>
            <a:off x="124225" y="-772050"/>
            <a:ext cx="57600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IL Influences...</a:t>
            </a:r>
            <a:endParaRPr/>
          </a:p>
        </p:txBody>
      </p:sp>
      <p:sp>
        <p:nvSpPr>
          <p:cNvPr id="215" name="Google Shape;215;p27"/>
          <p:cNvSpPr txBox="1"/>
          <p:nvPr>
            <p:ph idx="1" type="body"/>
          </p:nvPr>
        </p:nvSpPr>
        <p:spPr>
          <a:xfrm>
            <a:off x="497725" y="812325"/>
            <a:ext cx="4813500" cy="39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 - Danielson &amp; Student Growth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EdTPA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ESSA (Federal) – Replaces NCLB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Core State Standards – CCSS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Generation Science Standards NGSS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IAR, ISA &amp; PSAT/SAT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Enhanced PE Standards and Assessments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Shortage Areas - Special rules to help fill positions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