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66" r:id="rId3"/>
    <p:sldMasterId id="2147483878" r:id="rId4"/>
    <p:sldMasterId id="2147483890" r:id="rId5"/>
    <p:sldMasterId id="2147483902" r:id="rId6"/>
  </p:sldMasterIdLst>
  <p:notesMasterIdLst>
    <p:notesMasterId r:id="rId121"/>
  </p:notesMasterIdLst>
  <p:sldIdLst>
    <p:sldId id="256" r:id="rId7"/>
    <p:sldId id="258" r:id="rId8"/>
    <p:sldId id="259" r:id="rId9"/>
    <p:sldId id="257" r:id="rId10"/>
    <p:sldId id="260" r:id="rId11"/>
    <p:sldId id="261" r:id="rId12"/>
    <p:sldId id="262" r:id="rId13"/>
    <p:sldId id="263" r:id="rId14"/>
    <p:sldId id="264" r:id="rId15"/>
    <p:sldId id="273" r:id="rId16"/>
    <p:sldId id="266" r:id="rId17"/>
    <p:sldId id="267" r:id="rId18"/>
    <p:sldId id="269" r:id="rId19"/>
    <p:sldId id="268" r:id="rId20"/>
    <p:sldId id="270" r:id="rId21"/>
    <p:sldId id="274" r:id="rId22"/>
    <p:sldId id="276" r:id="rId23"/>
    <p:sldId id="271" r:id="rId24"/>
    <p:sldId id="272" r:id="rId25"/>
    <p:sldId id="275" r:id="rId26"/>
    <p:sldId id="295" r:id="rId27"/>
    <p:sldId id="296" r:id="rId28"/>
    <p:sldId id="297" r:id="rId29"/>
    <p:sldId id="298" r:id="rId30"/>
    <p:sldId id="299" r:id="rId31"/>
    <p:sldId id="300" r:id="rId32"/>
    <p:sldId id="301" r:id="rId33"/>
    <p:sldId id="277" r:id="rId34"/>
    <p:sldId id="302" r:id="rId35"/>
    <p:sldId id="303" r:id="rId36"/>
    <p:sldId id="286" r:id="rId37"/>
    <p:sldId id="278" r:id="rId38"/>
    <p:sldId id="279" r:id="rId39"/>
    <p:sldId id="281" r:id="rId40"/>
    <p:sldId id="282" r:id="rId41"/>
    <p:sldId id="283" r:id="rId42"/>
    <p:sldId id="284" r:id="rId43"/>
    <p:sldId id="285" r:id="rId44"/>
    <p:sldId id="287" r:id="rId45"/>
    <p:sldId id="288" r:id="rId46"/>
    <p:sldId id="289" r:id="rId47"/>
    <p:sldId id="290" r:id="rId48"/>
    <p:sldId id="291" r:id="rId49"/>
    <p:sldId id="292" r:id="rId50"/>
    <p:sldId id="293" r:id="rId51"/>
    <p:sldId id="294" r:id="rId52"/>
    <p:sldId id="304" r:id="rId53"/>
    <p:sldId id="305" r:id="rId54"/>
    <p:sldId id="327" r:id="rId55"/>
    <p:sldId id="328" r:id="rId56"/>
    <p:sldId id="306" r:id="rId57"/>
    <p:sldId id="330" r:id="rId58"/>
    <p:sldId id="329" r:id="rId59"/>
    <p:sldId id="331" r:id="rId60"/>
    <p:sldId id="308" r:id="rId61"/>
    <p:sldId id="334" r:id="rId62"/>
    <p:sldId id="333" r:id="rId63"/>
    <p:sldId id="336" r:id="rId64"/>
    <p:sldId id="332" r:id="rId65"/>
    <p:sldId id="335" r:id="rId66"/>
    <p:sldId id="338" r:id="rId67"/>
    <p:sldId id="337" r:id="rId68"/>
    <p:sldId id="339" r:id="rId69"/>
    <p:sldId id="309" r:id="rId70"/>
    <p:sldId id="310" r:id="rId71"/>
    <p:sldId id="341" r:id="rId72"/>
    <p:sldId id="344" r:id="rId73"/>
    <p:sldId id="340" r:id="rId74"/>
    <p:sldId id="342" r:id="rId75"/>
    <p:sldId id="343" r:id="rId76"/>
    <p:sldId id="347" r:id="rId77"/>
    <p:sldId id="311" r:id="rId78"/>
    <p:sldId id="345" r:id="rId79"/>
    <p:sldId id="346" r:id="rId80"/>
    <p:sldId id="348" r:id="rId81"/>
    <p:sldId id="349" r:id="rId82"/>
    <p:sldId id="350" r:id="rId83"/>
    <p:sldId id="312" r:id="rId84"/>
    <p:sldId id="351" r:id="rId85"/>
    <p:sldId id="352" r:id="rId86"/>
    <p:sldId id="353" r:id="rId87"/>
    <p:sldId id="354" r:id="rId88"/>
    <p:sldId id="355" r:id="rId89"/>
    <p:sldId id="313" r:id="rId90"/>
    <p:sldId id="314" r:id="rId91"/>
    <p:sldId id="315" r:id="rId92"/>
    <p:sldId id="356" r:id="rId93"/>
    <p:sldId id="357" r:id="rId94"/>
    <p:sldId id="359" r:id="rId95"/>
    <p:sldId id="358" r:id="rId96"/>
    <p:sldId id="317" r:id="rId97"/>
    <p:sldId id="318" r:id="rId98"/>
    <p:sldId id="360" r:id="rId99"/>
    <p:sldId id="319" r:id="rId100"/>
    <p:sldId id="361" r:id="rId101"/>
    <p:sldId id="362" r:id="rId102"/>
    <p:sldId id="363" r:id="rId103"/>
    <p:sldId id="364" r:id="rId104"/>
    <p:sldId id="365" r:id="rId105"/>
    <p:sldId id="367" r:id="rId106"/>
    <p:sldId id="366" r:id="rId107"/>
    <p:sldId id="368" r:id="rId108"/>
    <p:sldId id="320" r:id="rId109"/>
    <p:sldId id="321" r:id="rId110"/>
    <p:sldId id="369" r:id="rId111"/>
    <p:sldId id="374" r:id="rId112"/>
    <p:sldId id="373" r:id="rId113"/>
    <p:sldId id="372" r:id="rId114"/>
    <p:sldId id="375" r:id="rId115"/>
    <p:sldId id="322" r:id="rId116"/>
    <p:sldId id="323" r:id="rId117"/>
    <p:sldId id="324" r:id="rId118"/>
    <p:sldId id="325" r:id="rId119"/>
    <p:sldId id="326"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3"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6CE7B-0C73-449E-8ABC-2262294E7D02}"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75128-46D1-4A48-8A64-6813D4CCB476}" type="slidenum">
              <a:rPr lang="en-US" smtClean="0"/>
              <a:t>‹#›</a:t>
            </a:fld>
            <a:endParaRPr lang="en-US"/>
          </a:p>
        </p:txBody>
      </p:sp>
    </p:spTree>
    <p:extLst>
      <p:ext uri="{BB962C8B-B14F-4D97-AF65-F5344CB8AC3E}">
        <p14:creationId xmlns:p14="http://schemas.microsoft.com/office/powerpoint/2010/main" val="243744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7024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7840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4081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384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516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8591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1827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959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872818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rgbClr val="000000"/>
              </a:buClr>
              <a:buFont typeface="Arial"/>
              <a:buNone/>
            </a:pPr>
            <a:endParaRPr/>
          </a:p>
        </p:txBody>
      </p:sp>
    </p:spTree>
    <p:extLst>
      <p:ext uri="{BB962C8B-B14F-4D97-AF65-F5344CB8AC3E}">
        <p14:creationId xmlns:p14="http://schemas.microsoft.com/office/powerpoint/2010/main" val="193416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239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8343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9736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5085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20788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73812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0899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3189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9753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65985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57065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651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4105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72644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280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571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470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5463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165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478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0388929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p:nvPr/>
        </p:nvSpPr>
        <p:spPr>
          <a:xfrm>
            <a:off x="0" y="274636"/>
            <a:ext cx="11582400" cy="15543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3" name="Shape 13"/>
          <p:cNvSpPr txBox="1">
            <a:spLocks noGrp="1"/>
          </p:cNvSpPr>
          <p:nvPr>
            <p:ph type="title"/>
          </p:nvPr>
        </p:nvSpPr>
        <p:spPr>
          <a:xfrm>
            <a:off x="609600" y="274638"/>
            <a:ext cx="10972800" cy="1522199"/>
          </a:xfrm>
          <a:prstGeom prst="rect">
            <a:avLst/>
          </a:prstGeom>
          <a:noFill/>
          <a:ln>
            <a:noFill/>
          </a:ln>
        </p:spPr>
        <p:txBody>
          <a:bodyPr lIns="91425" tIns="91425" rIns="91425" bIns="91425" anchor="b" anchorCtr="0"/>
          <a:lstStyle>
            <a:lvl1pPr rtl="0">
              <a:spcBef>
                <a:spcPts val="0"/>
              </a:spcBef>
              <a:defRPr>
                <a:solidFill>
                  <a:schemeClr val="lt1"/>
                </a:solidFill>
              </a:defRPr>
            </a:lvl1pPr>
            <a:lvl2pPr rtl="0">
              <a:spcBef>
                <a:spcPts val="0"/>
              </a:spcBef>
              <a:defRPr>
                <a:solidFill>
                  <a:schemeClr val="lt1"/>
                </a:solidFill>
              </a:defRPr>
            </a:lvl2pPr>
            <a:lvl3pPr rtl="0">
              <a:spcBef>
                <a:spcPts val="0"/>
              </a:spcBef>
              <a:defRPr>
                <a:solidFill>
                  <a:schemeClr val="lt1"/>
                </a:solidFill>
              </a:defRPr>
            </a:lvl3pPr>
            <a:lvl4pPr rtl="0">
              <a:spcBef>
                <a:spcPts val="0"/>
              </a:spcBef>
              <a:defRPr>
                <a:solidFill>
                  <a:schemeClr val="lt1"/>
                </a:solidFill>
              </a:defRPr>
            </a:lvl4pPr>
            <a:lvl5pPr rtl="0">
              <a:spcBef>
                <a:spcPts val="0"/>
              </a:spcBef>
              <a:defRPr>
                <a:solidFill>
                  <a:schemeClr val="lt1"/>
                </a:solidFill>
              </a:defRPr>
            </a:lvl5pPr>
            <a:lvl6pPr rtl="0">
              <a:spcBef>
                <a:spcPts val="0"/>
              </a:spcBef>
              <a:defRPr>
                <a:solidFill>
                  <a:schemeClr val="lt1"/>
                </a:solidFill>
              </a:defRPr>
            </a:lvl6pPr>
            <a:lvl7pPr rtl="0">
              <a:spcBef>
                <a:spcPts val="0"/>
              </a:spcBef>
              <a:defRPr>
                <a:solidFill>
                  <a:schemeClr val="lt1"/>
                </a:solidFill>
              </a:defRPr>
            </a:lvl7pPr>
            <a:lvl8pPr rtl="0">
              <a:spcBef>
                <a:spcPts val="0"/>
              </a:spcBef>
              <a:defRPr>
                <a:solidFill>
                  <a:schemeClr val="lt1"/>
                </a:solidFill>
              </a:defRPr>
            </a:lvl8pPr>
            <a:lvl9pPr rtl="0">
              <a:spcBef>
                <a:spcPts val="0"/>
              </a:spcBef>
              <a:defRPr>
                <a:solidFill>
                  <a:schemeClr val="lt1"/>
                </a:solidFill>
              </a:defRPr>
            </a:lvl9pPr>
          </a:lstStyle>
          <a:p>
            <a:endParaRPr/>
          </a:p>
        </p:txBody>
      </p:sp>
      <p:sp>
        <p:nvSpPr>
          <p:cNvPr id="14" name="Shape 14"/>
          <p:cNvSpPr txBox="1">
            <a:spLocks noGrp="1"/>
          </p:cNvSpPr>
          <p:nvPr>
            <p:ph type="body" idx="1"/>
          </p:nvPr>
        </p:nvSpPr>
        <p:spPr>
          <a:xfrm>
            <a:off x="609600" y="1947333"/>
            <a:ext cx="10972800" cy="4620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159071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61176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927493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649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57552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74974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550337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94120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03200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90507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552332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66085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p:nvPr/>
        </p:nvSpPr>
        <p:spPr>
          <a:xfrm>
            <a:off x="0" y="274636"/>
            <a:ext cx="11582400" cy="15543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3" name="Shape 13"/>
          <p:cNvSpPr txBox="1">
            <a:spLocks noGrp="1"/>
          </p:cNvSpPr>
          <p:nvPr>
            <p:ph type="title"/>
          </p:nvPr>
        </p:nvSpPr>
        <p:spPr>
          <a:xfrm>
            <a:off x="609600" y="274638"/>
            <a:ext cx="10972800" cy="1522199"/>
          </a:xfrm>
          <a:prstGeom prst="rect">
            <a:avLst/>
          </a:prstGeom>
          <a:noFill/>
          <a:ln>
            <a:noFill/>
          </a:ln>
        </p:spPr>
        <p:txBody>
          <a:bodyPr lIns="91425" tIns="91425" rIns="91425" bIns="91425" anchor="b" anchorCtr="0"/>
          <a:lstStyle>
            <a:lvl1pPr rtl="0">
              <a:spcBef>
                <a:spcPts val="0"/>
              </a:spcBef>
              <a:defRPr>
                <a:solidFill>
                  <a:schemeClr val="lt1"/>
                </a:solidFill>
              </a:defRPr>
            </a:lvl1pPr>
            <a:lvl2pPr rtl="0">
              <a:spcBef>
                <a:spcPts val="0"/>
              </a:spcBef>
              <a:defRPr>
                <a:solidFill>
                  <a:schemeClr val="lt1"/>
                </a:solidFill>
              </a:defRPr>
            </a:lvl2pPr>
            <a:lvl3pPr rtl="0">
              <a:spcBef>
                <a:spcPts val="0"/>
              </a:spcBef>
              <a:defRPr>
                <a:solidFill>
                  <a:schemeClr val="lt1"/>
                </a:solidFill>
              </a:defRPr>
            </a:lvl3pPr>
            <a:lvl4pPr rtl="0">
              <a:spcBef>
                <a:spcPts val="0"/>
              </a:spcBef>
              <a:defRPr>
                <a:solidFill>
                  <a:schemeClr val="lt1"/>
                </a:solidFill>
              </a:defRPr>
            </a:lvl4pPr>
            <a:lvl5pPr rtl="0">
              <a:spcBef>
                <a:spcPts val="0"/>
              </a:spcBef>
              <a:defRPr>
                <a:solidFill>
                  <a:schemeClr val="lt1"/>
                </a:solidFill>
              </a:defRPr>
            </a:lvl5pPr>
            <a:lvl6pPr rtl="0">
              <a:spcBef>
                <a:spcPts val="0"/>
              </a:spcBef>
              <a:defRPr>
                <a:solidFill>
                  <a:schemeClr val="lt1"/>
                </a:solidFill>
              </a:defRPr>
            </a:lvl6pPr>
            <a:lvl7pPr rtl="0">
              <a:spcBef>
                <a:spcPts val="0"/>
              </a:spcBef>
              <a:defRPr>
                <a:solidFill>
                  <a:schemeClr val="lt1"/>
                </a:solidFill>
              </a:defRPr>
            </a:lvl7pPr>
            <a:lvl8pPr rtl="0">
              <a:spcBef>
                <a:spcPts val="0"/>
              </a:spcBef>
              <a:defRPr>
                <a:solidFill>
                  <a:schemeClr val="lt1"/>
                </a:solidFill>
              </a:defRPr>
            </a:lvl8pPr>
            <a:lvl9pPr rtl="0">
              <a:spcBef>
                <a:spcPts val="0"/>
              </a:spcBef>
              <a:defRPr>
                <a:solidFill>
                  <a:schemeClr val="lt1"/>
                </a:solidFill>
              </a:defRPr>
            </a:lvl9pPr>
          </a:lstStyle>
          <a:p>
            <a:endParaRPr/>
          </a:p>
        </p:txBody>
      </p:sp>
      <p:sp>
        <p:nvSpPr>
          <p:cNvPr id="14" name="Shape 14"/>
          <p:cNvSpPr txBox="1">
            <a:spLocks noGrp="1"/>
          </p:cNvSpPr>
          <p:nvPr>
            <p:ph type="body" idx="1"/>
          </p:nvPr>
        </p:nvSpPr>
        <p:spPr>
          <a:xfrm>
            <a:off x="609600" y="1947333"/>
            <a:ext cx="10972800" cy="4620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292470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322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8076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713682"/>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317204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7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5/13/2019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9723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8367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95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052676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153505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846104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8B9E19AE-9DFD-4768-8981-918ED2AAA75C}" type="datetimeFigureOut">
              <a:rPr lang="en-US" smtClean="0"/>
              <a:t>5/13/2019</a:t>
            </a:fld>
            <a:endParaRPr lang="en-US"/>
          </a:p>
        </p:txBody>
      </p:sp>
      <p:sp>
        <p:nvSpPr>
          <p:cNvPr id="16" name="Slide Number Placeholder 15"/>
          <p:cNvSpPr>
            <a:spLocks noGrp="1"/>
          </p:cNvSpPr>
          <p:nvPr>
            <p:ph type="sldNum" sz="quarter" idx="11"/>
          </p:nvPr>
        </p:nvSpPr>
        <p:spPr/>
        <p:txBody>
          <a:bodyPr/>
          <a:lstStyle/>
          <a:p>
            <a:fld id="{6B524C26-E021-45C7-ADC2-1B97A894105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58793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8B9E19AE-9DFD-4768-8981-918ED2AAA75C}" type="datetimeFigureOut">
              <a:rPr lang="en-US" smtClean="0"/>
              <a:t>5/13/2019</a:t>
            </a:fld>
            <a:endParaRPr lang="en-US"/>
          </a:p>
        </p:txBody>
      </p:sp>
      <p:sp>
        <p:nvSpPr>
          <p:cNvPr id="15" name="Slide Number Placeholder 14"/>
          <p:cNvSpPr>
            <a:spLocks noGrp="1"/>
          </p:cNvSpPr>
          <p:nvPr>
            <p:ph type="sldNum" sz="quarter" idx="11"/>
          </p:nvPr>
        </p:nvSpPr>
        <p:spPr/>
        <p:txBody>
          <a:bodyPr/>
          <a:lstStyle/>
          <a:p>
            <a:fld id="{6B524C26-E021-45C7-ADC2-1B97A894105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51769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8B9E19AE-9DFD-4768-8981-918ED2AAA75C}" type="datetimeFigureOut">
              <a:rPr lang="en-US" smtClean="0"/>
              <a:t>5/13/2019</a:t>
            </a:fld>
            <a:endParaRPr lang="en-US"/>
          </a:p>
        </p:txBody>
      </p:sp>
      <p:sp>
        <p:nvSpPr>
          <p:cNvPr id="13" name="Slide Number Placeholder 12"/>
          <p:cNvSpPr>
            <a:spLocks noGrp="1"/>
          </p:cNvSpPr>
          <p:nvPr>
            <p:ph type="sldNum" sz="quarter" idx="11"/>
          </p:nvPr>
        </p:nvSpPr>
        <p:spPr/>
        <p:txBody>
          <a:bodyPr/>
          <a:lstStyle/>
          <a:p>
            <a:fld id="{6B524C26-E021-45C7-ADC2-1B97A894105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10781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B9E19AE-9DFD-4768-8981-918ED2AAA75C}" type="datetimeFigureOut">
              <a:rPr lang="en-US" smtClean="0"/>
              <a:t>5/13/2019</a:t>
            </a:fld>
            <a:endParaRPr lang="en-US"/>
          </a:p>
        </p:txBody>
      </p:sp>
      <p:sp>
        <p:nvSpPr>
          <p:cNvPr id="9" name="Slide Number Placeholder 8"/>
          <p:cNvSpPr>
            <a:spLocks noGrp="1"/>
          </p:cNvSpPr>
          <p:nvPr>
            <p:ph type="sldNum" sz="quarter" idx="11"/>
          </p:nvPr>
        </p:nvSpPr>
        <p:spPr/>
        <p:txBody>
          <a:bodyPr/>
          <a:lstStyle/>
          <a:p>
            <a:fld id="{6B524C26-E021-45C7-ADC2-1B97A894105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57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8B9E19AE-9DFD-4768-8981-918ED2AAA75C}" type="datetimeFigureOut">
              <a:rPr lang="en-US" smtClean="0"/>
              <a:t>5/13/2019</a:t>
            </a:fld>
            <a:endParaRPr lang="en-US"/>
          </a:p>
        </p:txBody>
      </p:sp>
      <p:sp>
        <p:nvSpPr>
          <p:cNvPr id="15" name="Slide Number Placeholder 14"/>
          <p:cNvSpPr>
            <a:spLocks noGrp="1"/>
          </p:cNvSpPr>
          <p:nvPr>
            <p:ph type="sldNum" sz="quarter" idx="11"/>
          </p:nvPr>
        </p:nvSpPr>
        <p:spPr/>
        <p:txBody>
          <a:bodyPr/>
          <a:lstStyle/>
          <a:p>
            <a:fld id="{6B524C26-E021-45C7-ADC2-1B97A894105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40300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Slide Number Placeholder 7"/>
          <p:cNvSpPr>
            <a:spLocks noGrp="1"/>
          </p:cNvSpPr>
          <p:nvPr>
            <p:ph type="sldNum" sz="quarter" idx="11"/>
          </p:nvPr>
        </p:nvSpPr>
        <p:spPr/>
        <p:txBody>
          <a:bodyPr/>
          <a:lstStyle/>
          <a:p>
            <a:fld id="{6B524C26-E021-45C7-ADC2-1B97A894105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27721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Slide Number Placeholder 5"/>
          <p:cNvSpPr>
            <a:spLocks noGrp="1"/>
          </p:cNvSpPr>
          <p:nvPr>
            <p:ph type="sldNum" sz="quarter" idx="11"/>
          </p:nvPr>
        </p:nvSpPr>
        <p:spPr/>
        <p:txBody>
          <a:bodyPr/>
          <a:lstStyle/>
          <a:p>
            <a:fld id="{6B524C26-E021-45C7-ADC2-1B97A8941050}"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111813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8B9E19AE-9DFD-4768-8981-918ED2AAA75C}" type="datetimeFigureOut">
              <a:rPr lang="en-US" smtClean="0"/>
              <a:t>5/13/2019</a:t>
            </a:fld>
            <a:endParaRPr lang="en-US"/>
          </a:p>
        </p:txBody>
      </p:sp>
      <p:sp>
        <p:nvSpPr>
          <p:cNvPr id="16" name="Slide Number Placeholder 15"/>
          <p:cNvSpPr>
            <a:spLocks noGrp="1"/>
          </p:cNvSpPr>
          <p:nvPr>
            <p:ph type="sldNum" sz="quarter" idx="11"/>
          </p:nvPr>
        </p:nvSpPr>
        <p:spPr/>
        <p:txBody>
          <a:bodyPr/>
          <a:lstStyle/>
          <a:p>
            <a:fld id="{6B524C26-E021-45C7-ADC2-1B97A894105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31614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8B9E19AE-9DFD-4768-8981-918ED2AAA75C}" type="datetimeFigureOut">
              <a:rPr lang="en-US" smtClean="0"/>
              <a:t>5/13/2019</a:t>
            </a:fld>
            <a:endParaRPr lang="en-US"/>
          </a:p>
        </p:txBody>
      </p:sp>
      <p:sp>
        <p:nvSpPr>
          <p:cNvPr id="14" name="Slide Number Placeholder 13"/>
          <p:cNvSpPr>
            <a:spLocks noGrp="1"/>
          </p:cNvSpPr>
          <p:nvPr>
            <p:ph type="sldNum" sz="quarter" idx="11"/>
          </p:nvPr>
        </p:nvSpPr>
        <p:spPr/>
        <p:txBody>
          <a:bodyPr/>
          <a:lstStyle/>
          <a:p>
            <a:fld id="{6B524C26-E021-45C7-ADC2-1B97A8941050}"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50217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47652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734469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37E53F-7294-4E1C-BC84-BADCFF79FA03}"/>
              </a:ext>
            </a:extLst>
          </p:cNvPr>
          <p:cNvCxnSpPr/>
          <p:nvPr/>
        </p:nvCxnSpPr>
        <p:spPr>
          <a:xfrm>
            <a:off x="914431" y="3398321"/>
            <a:ext cx="10464208" cy="18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68" indent="0" algn="ctr">
              <a:buNone/>
              <a:defRPr>
                <a:solidFill>
                  <a:schemeClr val="tx1">
                    <a:tint val="75000"/>
                  </a:schemeClr>
                </a:solidFill>
              </a:defRPr>
            </a:lvl2pPr>
            <a:lvl3pPr marL="914335"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8" indent="0" algn="ctr">
              <a:buNone/>
              <a:defRPr>
                <a:solidFill>
                  <a:schemeClr val="tx1">
                    <a:tint val="75000"/>
                  </a:schemeClr>
                </a:solidFill>
              </a:defRPr>
            </a:lvl6pPr>
            <a:lvl7pPr marL="2743006" indent="0" algn="ctr">
              <a:buNone/>
              <a:defRPr>
                <a:solidFill>
                  <a:schemeClr val="tx1">
                    <a:tint val="75000"/>
                  </a:schemeClr>
                </a:solidFill>
              </a:defRPr>
            </a:lvl7pPr>
            <a:lvl8pPr marL="3200174" indent="0" algn="ctr">
              <a:buNone/>
              <a:defRPr>
                <a:solidFill>
                  <a:schemeClr val="tx1">
                    <a:tint val="75000"/>
                  </a:schemeClr>
                </a:solidFill>
              </a:defRPr>
            </a:lvl8pPr>
            <a:lvl9pPr marL="3657341"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661C46D-CF19-41BD-9937-8032E55ED847}"/>
              </a:ext>
            </a:extLst>
          </p:cNvPr>
          <p:cNvSpPr>
            <a:spLocks noGrp="1"/>
          </p:cNvSpPr>
          <p:nvPr>
            <p:ph type="dt" sz="half" idx="10"/>
          </p:nvPr>
        </p:nvSpPr>
        <p:spPr/>
        <p:txBody>
          <a:bodyPr/>
          <a:lstStyle>
            <a:lvl1pPr>
              <a:defRPr/>
            </a:lvl1pPr>
          </a:lstStyle>
          <a:p>
            <a:pPr>
              <a:defRPr/>
            </a:pPr>
            <a:fld id="{9C43E853-1E79-4588-BCFB-AEB4043D9567}" type="datetimeFigureOut">
              <a:rPr lang="en-US"/>
              <a:pPr>
                <a:defRPr/>
              </a:pPr>
              <a:t>5/13/2019</a:t>
            </a:fld>
            <a:endParaRPr lang="en-US"/>
          </a:p>
        </p:txBody>
      </p:sp>
      <p:sp>
        <p:nvSpPr>
          <p:cNvPr id="6" name="Footer Placeholder 4">
            <a:extLst>
              <a:ext uri="{FF2B5EF4-FFF2-40B4-BE49-F238E27FC236}">
                <a16:creationId xmlns:a16="http://schemas.microsoft.com/office/drawing/2014/main" id="{63203164-8487-424D-B1CA-A0D261DD10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7285A0-A3CC-46FB-B1D7-65C6ADA553F4}"/>
              </a:ext>
            </a:extLst>
          </p:cNvPr>
          <p:cNvSpPr>
            <a:spLocks noGrp="1"/>
          </p:cNvSpPr>
          <p:nvPr>
            <p:ph type="sldNum" sz="quarter" idx="12"/>
          </p:nvPr>
        </p:nvSpPr>
        <p:spPr/>
        <p:txBody>
          <a:bodyPr/>
          <a:lstStyle>
            <a:lvl1pPr>
              <a:defRPr/>
            </a:lvl1pPr>
          </a:lstStyle>
          <a:p>
            <a:pPr>
              <a:defRPr/>
            </a:pPr>
            <a:fld id="{061EDE68-5F90-40ED-AEF8-311E85F57AA2}" type="slidenum">
              <a:rPr lang="en-US"/>
              <a:pPr>
                <a:defRPr/>
              </a:pPr>
              <a:t>‹#›</a:t>
            </a:fld>
            <a:endParaRPr lang="en-US"/>
          </a:p>
        </p:txBody>
      </p:sp>
    </p:spTree>
    <p:extLst>
      <p:ext uri="{BB962C8B-B14F-4D97-AF65-F5344CB8AC3E}">
        <p14:creationId xmlns:p14="http://schemas.microsoft.com/office/powerpoint/2010/main" val="2087940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210B9875-512E-47EC-8487-88184C58464A}"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246349F7-D869-4958-9D84-66FCEF3612E1}" type="slidenum">
              <a:rPr lang="en-US"/>
              <a:pPr>
                <a:defRPr/>
              </a:pPr>
              <a:t>‹#›</a:t>
            </a:fld>
            <a:endParaRPr lang="en-US"/>
          </a:p>
        </p:txBody>
      </p:sp>
    </p:spTree>
    <p:extLst>
      <p:ext uri="{BB962C8B-B14F-4D97-AF65-F5344CB8AC3E}">
        <p14:creationId xmlns:p14="http://schemas.microsoft.com/office/powerpoint/2010/main" val="2719108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4A362BF-4391-430D-935E-BE3FEF88754C}"/>
              </a:ext>
            </a:extLst>
          </p:cNvPr>
          <p:cNvCxnSpPr/>
          <p:nvPr/>
        </p:nvCxnSpPr>
        <p:spPr>
          <a:xfrm>
            <a:off x="975793" y="4599373"/>
            <a:ext cx="10464208" cy="18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lstStyle>
            <a:lvl1pPr marL="0" indent="0">
              <a:buNone/>
              <a:defRPr sz="2400">
                <a:solidFill>
                  <a:schemeClr val="tx2"/>
                </a:solidFill>
              </a:defRPr>
            </a:lvl1pPr>
            <a:lvl2pPr marL="457168" indent="0">
              <a:buNone/>
              <a:defRPr sz="1800">
                <a:solidFill>
                  <a:schemeClr val="tx1">
                    <a:tint val="75000"/>
                  </a:schemeClr>
                </a:solidFill>
              </a:defRPr>
            </a:lvl2pPr>
            <a:lvl3pPr marL="914335"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8" indent="0">
              <a:buNone/>
              <a:defRPr sz="1400">
                <a:solidFill>
                  <a:schemeClr val="tx1">
                    <a:tint val="75000"/>
                  </a:schemeClr>
                </a:solidFill>
              </a:defRPr>
            </a:lvl6pPr>
            <a:lvl7pPr marL="2743006" indent="0">
              <a:buNone/>
              <a:defRPr sz="1400">
                <a:solidFill>
                  <a:schemeClr val="tx1">
                    <a:tint val="75000"/>
                  </a:schemeClr>
                </a:solidFill>
              </a:defRPr>
            </a:lvl7pPr>
            <a:lvl8pPr marL="3200174" indent="0">
              <a:buNone/>
              <a:defRPr sz="1400">
                <a:solidFill>
                  <a:schemeClr val="tx1">
                    <a:tint val="75000"/>
                  </a:schemeClr>
                </a:solidFill>
              </a:defRPr>
            </a:lvl8pPr>
            <a:lvl9pPr marL="3657341"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51D61C-4BA3-4C4B-A553-8879A057A626}"/>
              </a:ext>
            </a:extLst>
          </p:cNvPr>
          <p:cNvSpPr>
            <a:spLocks noGrp="1"/>
          </p:cNvSpPr>
          <p:nvPr>
            <p:ph type="dt" sz="half" idx="10"/>
          </p:nvPr>
        </p:nvSpPr>
        <p:spPr/>
        <p:txBody>
          <a:bodyPr/>
          <a:lstStyle>
            <a:lvl1pPr>
              <a:defRPr/>
            </a:lvl1pPr>
          </a:lstStyle>
          <a:p>
            <a:pPr>
              <a:defRPr/>
            </a:pPr>
            <a:fld id="{58A4E996-B424-4E8A-B78E-968974F64ABD}" type="datetimeFigureOut">
              <a:rPr lang="en-US"/>
              <a:pPr>
                <a:defRPr/>
              </a:pPr>
              <a:t>5/13/2019</a:t>
            </a:fld>
            <a:endParaRPr lang="en-US"/>
          </a:p>
        </p:txBody>
      </p:sp>
      <p:sp>
        <p:nvSpPr>
          <p:cNvPr id="6" name="Footer Placeholder 4">
            <a:extLst>
              <a:ext uri="{FF2B5EF4-FFF2-40B4-BE49-F238E27FC236}">
                <a16:creationId xmlns:a16="http://schemas.microsoft.com/office/drawing/2014/main" id="{49FA5488-6A9B-4057-B1C2-76340CD33E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F83420-7A30-486F-9C21-185C69A4E891}"/>
              </a:ext>
            </a:extLst>
          </p:cNvPr>
          <p:cNvSpPr>
            <a:spLocks noGrp="1"/>
          </p:cNvSpPr>
          <p:nvPr>
            <p:ph type="sldNum" sz="quarter" idx="12"/>
          </p:nvPr>
        </p:nvSpPr>
        <p:spPr/>
        <p:txBody>
          <a:bodyPr/>
          <a:lstStyle>
            <a:lvl1pPr>
              <a:defRPr/>
            </a:lvl1pPr>
          </a:lstStyle>
          <a:p>
            <a:pPr>
              <a:defRPr/>
            </a:pPr>
            <a:fld id="{5604D24F-6EA1-4D95-9D4F-4B1312A64EA8}" type="slidenum">
              <a:rPr lang="en-US"/>
              <a:pPr>
                <a:defRPr/>
              </a:pPr>
              <a:t>‹#›</a:t>
            </a:fld>
            <a:endParaRPr lang="en-US"/>
          </a:p>
        </p:txBody>
      </p:sp>
    </p:spTree>
    <p:extLst>
      <p:ext uri="{BB962C8B-B14F-4D97-AF65-F5344CB8AC3E}">
        <p14:creationId xmlns:p14="http://schemas.microsoft.com/office/powerpoint/2010/main" val="162215575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5/13/2019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D79C22FF-2B61-4029-9F20-15E245BC6C16}" type="datetimeFigureOut">
              <a:rPr lang="en-US"/>
              <a:pPr>
                <a:defRPr/>
              </a:pPr>
              <a:t>5/13/2019</a:t>
            </a:fld>
            <a:endParaRPr lang="en-US"/>
          </a:p>
        </p:txBody>
      </p:sp>
      <p:sp>
        <p:nvSpPr>
          <p:cNvPr id="6"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576D1EED-CBF0-4E8F-9D16-B03869323AA8}" type="slidenum">
              <a:rPr lang="en-US"/>
              <a:pPr>
                <a:defRPr/>
              </a:pPr>
              <a:t>‹#›</a:t>
            </a:fld>
            <a:endParaRPr lang="en-US"/>
          </a:p>
        </p:txBody>
      </p:sp>
    </p:spTree>
    <p:extLst>
      <p:ext uri="{BB962C8B-B14F-4D97-AF65-F5344CB8AC3E}">
        <p14:creationId xmlns:p14="http://schemas.microsoft.com/office/powerpoint/2010/main" val="3110270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2C3FE52-BAB0-47CC-9971-34FBBB6FE937}"/>
              </a:ext>
            </a:extLst>
          </p:cNvPr>
          <p:cNvCxnSpPr/>
          <p:nvPr/>
        </p:nvCxnSpPr>
        <p:spPr>
          <a:xfrm rot="5400000">
            <a:off x="3742322" y="4046221"/>
            <a:ext cx="47085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sz="2000" b="0">
                <a:solidFill>
                  <a:schemeClr val="tx2"/>
                </a:solidFill>
              </a:defRPr>
            </a:lvl1pPr>
            <a:lvl2pPr marL="457168" indent="0">
              <a:buNone/>
              <a:defRPr sz="2000" b="1"/>
            </a:lvl2pPr>
            <a:lvl3pPr marL="914335" indent="0">
              <a:buNone/>
              <a:defRPr sz="1800" b="1"/>
            </a:lvl3pPr>
            <a:lvl4pPr marL="1371503" indent="0">
              <a:buNone/>
              <a:defRPr sz="1600" b="1"/>
            </a:lvl4pPr>
            <a:lvl5pPr marL="1828671" indent="0">
              <a:buNone/>
              <a:defRPr sz="1600" b="1"/>
            </a:lvl5pPr>
            <a:lvl6pPr marL="2285838" indent="0">
              <a:buNone/>
              <a:defRPr sz="1600" b="1"/>
            </a:lvl6pPr>
            <a:lvl7pPr marL="2743006" indent="0">
              <a:buNone/>
              <a:defRPr sz="1600" b="1"/>
            </a:lvl7pPr>
            <a:lvl8pPr marL="3200174" indent="0">
              <a:buNone/>
              <a:defRPr sz="1600" b="1"/>
            </a:lvl8pPr>
            <a:lvl9pPr marL="36573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lang="en-US" sz="2000" b="0" kern="1200" dirty="0" smtClean="0">
                <a:solidFill>
                  <a:schemeClr val="tx2"/>
                </a:solidFill>
                <a:latin typeface="+mn-lt"/>
                <a:ea typeface="+mn-ea"/>
                <a:cs typeface="+mn-cs"/>
              </a:defRPr>
            </a:lvl1pPr>
            <a:lvl2pPr marL="457168" indent="0">
              <a:buNone/>
              <a:defRPr sz="2000" b="1"/>
            </a:lvl2pPr>
            <a:lvl3pPr marL="914335" indent="0">
              <a:buNone/>
              <a:defRPr sz="1800" b="1"/>
            </a:lvl3pPr>
            <a:lvl4pPr marL="1371503" indent="0">
              <a:buNone/>
              <a:defRPr sz="1600" b="1"/>
            </a:lvl4pPr>
            <a:lvl5pPr marL="1828671" indent="0">
              <a:buNone/>
              <a:defRPr sz="1600" b="1"/>
            </a:lvl5pPr>
            <a:lvl6pPr marL="2285838" indent="0">
              <a:buNone/>
              <a:defRPr sz="1600" b="1"/>
            </a:lvl6pPr>
            <a:lvl7pPr marL="2743006" indent="0">
              <a:buNone/>
              <a:defRPr sz="1600" b="1"/>
            </a:lvl7pPr>
            <a:lvl8pPr marL="3200174" indent="0">
              <a:buNone/>
              <a:defRPr sz="1600" b="1"/>
            </a:lvl8pPr>
            <a:lvl9pPr marL="3657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E43079A-F0BB-4C55-A322-7CA1137E8F72}"/>
              </a:ext>
            </a:extLst>
          </p:cNvPr>
          <p:cNvSpPr>
            <a:spLocks noGrp="1"/>
          </p:cNvSpPr>
          <p:nvPr>
            <p:ph type="dt" sz="half" idx="10"/>
          </p:nvPr>
        </p:nvSpPr>
        <p:spPr/>
        <p:txBody>
          <a:bodyPr/>
          <a:lstStyle>
            <a:lvl1pPr>
              <a:defRPr/>
            </a:lvl1pPr>
          </a:lstStyle>
          <a:p>
            <a:pPr>
              <a:defRPr/>
            </a:pPr>
            <a:fld id="{95485320-9834-4DDA-A780-7B2EA07B1BA6}" type="datetimeFigureOut">
              <a:rPr lang="en-US"/>
              <a:pPr>
                <a:defRPr/>
              </a:pPr>
              <a:t>5/13/2019</a:t>
            </a:fld>
            <a:endParaRPr lang="en-US"/>
          </a:p>
        </p:txBody>
      </p:sp>
      <p:sp>
        <p:nvSpPr>
          <p:cNvPr id="9" name="Footer Placeholder 7">
            <a:extLst>
              <a:ext uri="{FF2B5EF4-FFF2-40B4-BE49-F238E27FC236}">
                <a16:creationId xmlns:a16="http://schemas.microsoft.com/office/drawing/2014/main" id="{A9CD2CB4-EA22-46F8-B29E-F04026DCF76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F57708E0-0617-4FBF-B65E-9E37CFBC6CF2}"/>
              </a:ext>
            </a:extLst>
          </p:cNvPr>
          <p:cNvSpPr>
            <a:spLocks noGrp="1"/>
          </p:cNvSpPr>
          <p:nvPr>
            <p:ph type="sldNum" sz="quarter" idx="12"/>
          </p:nvPr>
        </p:nvSpPr>
        <p:spPr/>
        <p:txBody>
          <a:bodyPr/>
          <a:lstStyle>
            <a:lvl1pPr>
              <a:defRPr/>
            </a:lvl1pPr>
          </a:lstStyle>
          <a:p>
            <a:pPr>
              <a:defRPr/>
            </a:pPr>
            <a:fld id="{F01BF86E-B9F3-45B5-94DB-6BE75228A588}" type="slidenum">
              <a:rPr lang="en-US"/>
              <a:pPr>
                <a:defRPr/>
              </a:pPr>
              <a:t>‹#›</a:t>
            </a:fld>
            <a:endParaRPr lang="en-US"/>
          </a:p>
        </p:txBody>
      </p:sp>
    </p:spTree>
    <p:extLst>
      <p:ext uri="{BB962C8B-B14F-4D97-AF65-F5344CB8AC3E}">
        <p14:creationId xmlns:p14="http://schemas.microsoft.com/office/powerpoint/2010/main" val="1353163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05B8D7E9-BD14-49EA-AC56-EB07D4A71A33}" type="datetimeFigureOut">
              <a:rPr lang="en-US"/>
              <a:pPr>
                <a:defRPr/>
              </a:pPr>
              <a:t>5/13/2019</a:t>
            </a:fld>
            <a:endParaRPr lang="en-US"/>
          </a:p>
        </p:txBody>
      </p:sp>
      <p:sp>
        <p:nvSpPr>
          <p:cNvPr id="4"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C6239722-EE8E-4C39-9A1C-163A86E38E35}" type="slidenum">
              <a:rPr lang="en-US"/>
              <a:pPr>
                <a:defRPr/>
              </a:pPr>
              <a:t>‹#›</a:t>
            </a:fld>
            <a:endParaRPr lang="en-US"/>
          </a:p>
        </p:txBody>
      </p:sp>
    </p:spTree>
    <p:extLst>
      <p:ext uri="{BB962C8B-B14F-4D97-AF65-F5344CB8AC3E}">
        <p14:creationId xmlns:p14="http://schemas.microsoft.com/office/powerpoint/2010/main" val="3524740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1B8299A2-C744-4F2D-A37E-67889930D001}" type="datetimeFigureOut">
              <a:rPr lang="en-US"/>
              <a:pPr>
                <a:defRPr/>
              </a:pPr>
              <a:t>5/13/2019</a:t>
            </a:fld>
            <a:endParaRPr lang="en-US"/>
          </a:p>
        </p:txBody>
      </p:sp>
      <p:sp>
        <p:nvSpPr>
          <p:cNvPr id="3"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E5A0E9B6-E091-46D4-9E2B-C546F610153C}" type="slidenum">
              <a:rPr lang="en-US"/>
              <a:pPr>
                <a:defRPr/>
              </a:pPr>
              <a:t>‹#›</a:t>
            </a:fld>
            <a:endParaRPr lang="en-US"/>
          </a:p>
        </p:txBody>
      </p:sp>
    </p:spTree>
    <p:extLst>
      <p:ext uri="{BB962C8B-B14F-4D97-AF65-F5344CB8AC3E}">
        <p14:creationId xmlns:p14="http://schemas.microsoft.com/office/powerpoint/2010/main" val="193465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50712DD-F1F7-485E-882F-8268594178B9}"/>
              </a:ext>
            </a:extLst>
          </p:cNvPr>
          <p:cNvCxnSpPr/>
          <p:nvPr/>
        </p:nvCxnSpPr>
        <p:spPr>
          <a:xfrm rot="5400000">
            <a:off x="912268" y="3579847"/>
            <a:ext cx="5577539" cy="240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400"/>
            </a:lvl1pPr>
            <a:lvl2pPr marL="457168" indent="0">
              <a:buNone/>
              <a:defRPr sz="1200"/>
            </a:lvl2pPr>
            <a:lvl3pPr marL="914335" indent="0">
              <a:buNone/>
              <a:defRPr sz="1000"/>
            </a:lvl3pPr>
            <a:lvl4pPr marL="1371503" indent="0">
              <a:buNone/>
              <a:defRPr sz="900"/>
            </a:lvl4pPr>
            <a:lvl5pPr marL="1828671" indent="0">
              <a:buNone/>
              <a:defRPr sz="900"/>
            </a:lvl5pPr>
            <a:lvl6pPr marL="2285838" indent="0">
              <a:buNone/>
              <a:defRPr sz="900"/>
            </a:lvl6pPr>
            <a:lvl7pPr marL="2743006" indent="0">
              <a:buNone/>
              <a:defRPr sz="900"/>
            </a:lvl7pPr>
            <a:lvl8pPr marL="3200174" indent="0">
              <a:buNone/>
              <a:defRPr sz="900"/>
            </a:lvl8pPr>
            <a:lvl9pPr marL="3657341"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E73F44F9-2ACC-4DD6-ACD6-A4E913822973}"/>
              </a:ext>
            </a:extLst>
          </p:cNvPr>
          <p:cNvSpPr>
            <a:spLocks noGrp="1"/>
          </p:cNvSpPr>
          <p:nvPr>
            <p:ph type="dt" sz="half" idx="10"/>
          </p:nvPr>
        </p:nvSpPr>
        <p:spPr/>
        <p:txBody>
          <a:bodyPr/>
          <a:lstStyle>
            <a:lvl1pPr>
              <a:defRPr/>
            </a:lvl1pPr>
          </a:lstStyle>
          <a:p>
            <a:pPr>
              <a:defRPr/>
            </a:pPr>
            <a:fld id="{608084D0-3E4C-4182-A671-D9E916AB5D0F}" type="datetimeFigureOut">
              <a:rPr lang="en-US"/>
              <a:pPr>
                <a:defRPr/>
              </a:pPr>
              <a:t>5/13/2019</a:t>
            </a:fld>
            <a:endParaRPr lang="en-US"/>
          </a:p>
        </p:txBody>
      </p:sp>
      <p:sp>
        <p:nvSpPr>
          <p:cNvPr id="7" name="Footer Placeholder 5">
            <a:extLst>
              <a:ext uri="{FF2B5EF4-FFF2-40B4-BE49-F238E27FC236}">
                <a16:creationId xmlns:a16="http://schemas.microsoft.com/office/drawing/2014/main" id="{C4EB9F68-4587-41A5-95C9-94C4BD26C82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9432269-BAD1-4E85-A0E7-D3091B434107}"/>
              </a:ext>
            </a:extLst>
          </p:cNvPr>
          <p:cNvSpPr>
            <a:spLocks noGrp="1"/>
          </p:cNvSpPr>
          <p:nvPr>
            <p:ph type="sldNum" sz="quarter" idx="12"/>
          </p:nvPr>
        </p:nvSpPr>
        <p:spPr/>
        <p:txBody>
          <a:bodyPr/>
          <a:lstStyle>
            <a:lvl1pPr>
              <a:defRPr/>
            </a:lvl1pPr>
          </a:lstStyle>
          <a:p>
            <a:pPr>
              <a:defRPr/>
            </a:pPr>
            <a:fld id="{16EB2E0C-AF1E-4A04-950D-9562C6BDB549}" type="slidenum">
              <a:rPr lang="en-US"/>
              <a:pPr>
                <a:defRPr/>
              </a:pPr>
              <a:t>‹#›</a:t>
            </a:fld>
            <a:endParaRPr lang="en-US"/>
          </a:p>
        </p:txBody>
      </p:sp>
    </p:spTree>
    <p:extLst>
      <p:ext uri="{BB962C8B-B14F-4D97-AF65-F5344CB8AC3E}">
        <p14:creationId xmlns:p14="http://schemas.microsoft.com/office/powerpoint/2010/main" val="3695020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168" indent="0">
              <a:buNone/>
              <a:defRPr sz="2800"/>
            </a:lvl2pPr>
            <a:lvl3pPr marL="914335" indent="0">
              <a:buNone/>
              <a:defRPr sz="2400"/>
            </a:lvl3pPr>
            <a:lvl4pPr marL="1371503" indent="0">
              <a:buNone/>
              <a:defRPr sz="2000"/>
            </a:lvl4pPr>
            <a:lvl5pPr marL="1828671" indent="0">
              <a:buNone/>
              <a:defRPr sz="2000"/>
            </a:lvl5pPr>
            <a:lvl6pPr marL="2285838" indent="0">
              <a:buNone/>
              <a:defRPr sz="2000"/>
            </a:lvl6pPr>
            <a:lvl7pPr marL="2743006" indent="0">
              <a:buNone/>
              <a:defRPr sz="2000"/>
            </a:lvl7pPr>
            <a:lvl8pPr marL="3200174" indent="0">
              <a:buNone/>
              <a:defRPr sz="2000"/>
            </a:lvl8pPr>
            <a:lvl9pPr marL="3657341"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68" indent="0">
              <a:buNone/>
              <a:defRPr sz="1200"/>
            </a:lvl2pPr>
            <a:lvl3pPr marL="914335" indent="0">
              <a:buNone/>
              <a:defRPr sz="1000"/>
            </a:lvl3pPr>
            <a:lvl4pPr marL="1371503" indent="0">
              <a:buNone/>
              <a:defRPr sz="900"/>
            </a:lvl4pPr>
            <a:lvl5pPr marL="1828671" indent="0">
              <a:buNone/>
              <a:defRPr sz="900"/>
            </a:lvl5pPr>
            <a:lvl6pPr marL="2285838" indent="0">
              <a:buNone/>
              <a:defRPr sz="900"/>
            </a:lvl6pPr>
            <a:lvl7pPr marL="2743006" indent="0">
              <a:buNone/>
              <a:defRPr sz="900"/>
            </a:lvl7pPr>
            <a:lvl8pPr marL="3200174" indent="0">
              <a:buNone/>
              <a:defRPr sz="900"/>
            </a:lvl8pPr>
            <a:lvl9pPr marL="36573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59939E4E-412E-4C28-87EF-C9E0C4538189}" type="datetimeFigureOut">
              <a:rPr lang="en-US"/>
              <a:pPr>
                <a:defRPr/>
              </a:pPr>
              <a:t>5/13/2019</a:t>
            </a:fld>
            <a:endParaRPr lang="en-US"/>
          </a:p>
        </p:txBody>
      </p:sp>
      <p:sp>
        <p:nvSpPr>
          <p:cNvPr id="6"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24126ECC-DCC3-43E5-B6CF-AD4C1AC23C16}" type="slidenum">
              <a:rPr lang="en-US"/>
              <a:pPr>
                <a:defRPr/>
              </a:pPr>
              <a:t>‹#›</a:t>
            </a:fld>
            <a:endParaRPr lang="en-US"/>
          </a:p>
        </p:txBody>
      </p:sp>
    </p:spTree>
    <p:extLst>
      <p:ext uri="{BB962C8B-B14F-4D97-AF65-F5344CB8AC3E}">
        <p14:creationId xmlns:p14="http://schemas.microsoft.com/office/powerpoint/2010/main" val="987810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EB14F68B-5DAB-496C-ADA9-42A2D6A9C196}"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A6FE4B10-80EF-448D-AB6C-97383E9BFA2C}" type="slidenum">
              <a:rPr lang="en-US"/>
              <a:pPr>
                <a:defRPr/>
              </a:pPr>
              <a:t>‹#›</a:t>
            </a:fld>
            <a:endParaRPr lang="en-US"/>
          </a:p>
        </p:txBody>
      </p:sp>
    </p:spTree>
    <p:extLst>
      <p:ext uri="{BB962C8B-B14F-4D97-AF65-F5344CB8AC3E}">
        <p14:creationId xmlns:p14="http://schemas.microsoft.com/office/powerpoint/2010/main" val="2785387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2D5187B7-7E06-46EC-B724-A3F0486ECF3D}"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0FBC658B-DABA-4FA0-B873-254330BE23D1}" type="slidenum">
              <a:rPr lang="en-US"/>
              <a:pPr>
                <a:defRPr/>
              </a:pPr>
              <a:t>‹#›</a:t>
            </a:fld>
            <a:endParaRPr lang="en-US"/>
          </a:p>
        </p:txBody>
      </p:sp>
    </p:spTree>
    <p:extLst>
      <p:ext uri="{BB962C8B-B14F-4D97-AF65-F5344CB8AC3E}">
        <p14:creationId xmlns:p14="http://schemas.microsoft.com/office/powerpoint/2010/main" val="3810455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016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2908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5/13/2019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369654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084215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410905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814053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536246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48960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364845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248373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510073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8312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5/13/2019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934230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86186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960127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647631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63949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5/13/2019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5/13/2019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5/13/2019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5" r:id="rId12"/>
  </p:sldLayoutIdLst>
  <p:hf sldNum="0"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5734314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122071588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1821901748"/>
      </p:ext>
    </p:extLst>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C3D149-6734-4F5A-A03C-5082E44A6D1A}"/>
              </a:ext>
            </a:extLst>
          </p:cNvPr>
          <p:cNvSpPr/>
          <p:nvPr/>
        </p:nvSpPr>
        <p:spPr>
          <a:xfrm>
            <a:off x="0" y="221082"/>
            <a:ext cx="12192000" cy="22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Placeholder 1">
            <a:extLst>
              <a:ext uri="{FF2B5EF4-FFF2-40B4-BE49-F238E27FC236}">
                <a16:creationId xmlns:a16="http://schemas.microsoft.com/office/drawing/2014/main" id="{BB8A766D-764E-4B28-ABE1-7EBEF444BF7A}"/>
              </a:ext>
            </a:extLst>
          </p:cNvPr>
          <p:cNvSpPr>
            <a:spLocks noGrp="1"/>
          </p:cNvSpPr>
          <p:nvPr>
            <p:ph type="title"/>
          </p:nvPr>
        </p:nvSpPr>
        <p:spPr>
          <a:xfrm>
            <a:off x="610022" y="533301"/>
            <a:ext cx="10971957" cy="990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noChangeArrowheads="1"/>
          </p:cNvSpPr>
          <p:nvPr>
            <p:ph type="body" idx="1"/>
          </p:nvPr>
        </p:nvSpPr>
        <p:spPr bwMode="auto">
          <a:xfrm>
            <a:off x="610022" y="1599901"/>
            <a:ext cx="10971957" cy="48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a:extLst>
              <a:ext uri="{FF2B5EF4-FFF2-40B4-BE49-F238E27FC236}">
                <a16:creationId xmlns:a16="http://schemas.microsoft.com/office/drawing/2014/main" id="{2186E4BE-AABC-43F4-A650-B73657308AF9}"/>
              </a:ext>
            </a:extLst>
          </p:cNvPr>
          <p:cNvSpPr/>
          <p:nvPr/>
        </p:nvSpPr>
        <p:spPr>
          <a:xfrm>
            <a:off x="0" y="1"/>
            <a:ext cx="12192000" cy="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2"/>
          </p:nvPr>
        </p:nvSpPr>
        <p:spPr>
          <a:xfrm>
            <a:off x="610022" y="18048"/>
            <a:ext cx="3859857" cy="32936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defRPr>
            </a:lvl1pPr>
          </a:lstStyle>
          <a:p>
            <a:pPr>
              <a:defRPr/>
            </a:pPr>
            <a:fld id="{207EB308-8138-409E-BD20-57A4740FC3D3}"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3"/>
          </p:nvPr>
        </p:nvSpPr>
        <p:spPr>
          <a:xfrm>
            <a:off x="4572151" y="18048"/>
            <a:ext cx="5486580" cy="32936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4"/>
          </p:nvPr>
        </p:nvSpPr>
        <p:spPr>
          <a:xfrm>
            <a:off x="10159799" y="18048"/>
            <a:ext cx="1422180" cy="329365"/>
          </a:xfrm>
          <a:prstGeom prst="rect">
            <a:avLst/>
          </a:prstGeom>
        </p:spPr>
        <p:txBody>
          <a:bodyPr vert="horz" lIns="91440" tIns="45720" rIns="91440" bIns="45720" rtlCol="0" anchor="ctr"/>
          <a:lstStyle>
            <a:lvl1pPr algn="l" eaLnBrk="1" fontAlgn="auto" hangingPunct="1">
              <a:spcBef>
                <a:spcPts val="0"/>
              </a:spcBef>
              <a:spcAft>
                <a:spcPts val="0"/>
              </a:spcAft>
              <a:defRPr sz="1400" b="1">
                <a:solidFill>
                  <a:srgbClr val="FFFFFF"/>
                </a:solidFill>
                <a:latin typeface="+mn-lt"/>
              </a:defRPr>
            </a:lvl1pPr>
          </a:lstStyle>
          <a:p>
            <a:pPr>
              <a:defRPr/>
            </a:pPr>
            <a:fld id="{E6F02B78-616B-4D10-AE48-E1BD0B18BC19}" type="slidenum">
              <a:rPr lang="en-US"/>
              <a:pPr>
                <a:defRPr/>
              </a:pPr>
              <a:t>‹#›</a:t>
            </a:fld>
            <a:endParaRPr lang="en-US"/>
          </a:p>
        </p:txBody>
      </p:sp>
    </p:spTree>
    <p:extLst>
      <p:ext uri="{BB962C8B-B14F-4D97-AF65-F5344CB8AC3E}">
        <p14:creationId xmlns:p14="http://schemas.microsoft.com/office/powerpoint/2010/main" val="19774296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066" rtl="0" eaLnBrk="0" fontAlgn="base" hangingPunct="0">
        <a:spcBef>
          <a:spcPct val="0"/>
        </a:spcBef>
        <a:spcAft>
          <a:spcPct val="0"/>
        </a:spcAft>
        <a:defRPr sz="3979" kern="1200" spc="-100">
          <a:solidFill>
            <a:schemeClr val="tx2"/>
          </a:solidFill>
          <a:latin typeface="+mj-lt"/>
          <a:ea typeface="+mj-ea"/>
          <a:cs typeface="+mj-cs"/>
        </a:defRPr>
      </a:lvl1pPr>
      <a:lvl2pPr algn="l" defTabSz="914066" rtl="0" eaLnBrk="0" fontAlgn="base" hangingPunct="0">
        <a:spcBef>
          <a:spcPct val="0"/>
        </a:spcBef>
        <a:spcAft>
          <a:spcPct val="0"/>
        </a:spcAft>
        <a:defRPr sz="3979">
          <a:solidFill>
            <a:schemeClr val="tx2"/>
          </a:solidFill>
          <a:latin typeface="Arial" panose="020B0604020202020204" pitchFamily="34" charset="0"/>
        </a:defRPr>
      </a:lvl2pPr>
      <a:lvl3pPr algn="l" defTabSz="914066" rtl="0" eaLnBrk="0" fontAlgn="base" hangingPunct="0">
        <a:spcBef>
          <a:spcPct val="0"/>
        </a:spcBef>
        <a:spcAft>
          <a:spcPct val="0"/>
        </a:spcAft>
        <a:defRPr sz="3979">
          <a:solidFill>
            <a:schemeClr val="tx2"/>
          </a:solidFill>
          <a:latin typeface="Arial" panose="020B0604020202020204" pitchFamily="34" charset="0"/>
        </a:defRPr>
      </a:lvl3pPr>
      <a:lvl4pPr algn="l" defTabSz="914066" rtl="0" eaLnBrk="0" fontAlgn="base" hangingPunct="0">
        <a:spcBef>
          <a:spcPct val="0"/>
        </a:spcBef>
        <a:spcAft>
          <a:spcPct val="0"/>
        </a:spcAft>
        <a:defRPr sz="3979">
          <a:solidFill>
            <a:schemeClr val="tx2"/>
          </a:solidFill>
          <a:latin typeface="Arial" panose="020B0604020202020204" pitchFamily="34" charset="0"/>
        </a:defRPr>
      </a:lvl4pPr>
      <a:lvl5pPr algn="l" defTabSz="914066" rtl="0" eaLnBrk="0" fontAlgn="base" hangingPunct="0">
        <a:spcBef>
          <a:spcPct val="0"/>
        </a:spcBef>
        <a:spcAft>
          <a:spcPct val="0"/>
        </a:spcAft>
        <a:defRPr sz="3979">
          <a:solidFill>
            <a:schemeClr val="tx2"/>
          </a:solidFill>
          <a:latin typeface="Arial" panose="020B0604020202020204" pitchFamily="34" charset="0"/>
        </a:defRPr>
      </a:lvl5pPr>
      <a:lvl6pPr marL="259872" algn="l" defTabSz="914066" rtl="0" fontAlgn="base">
        <a:spcBef>
          <a:spcPct val="0"/>
        </a:spcBef>
        <a:spcAft>
          <a:spcPct val="0"/>
        </a:spcAft>
        <a:defRPr sz="3979">
          <a:solidFill>
            <a:schemeClr val="tx2"/>
          </a:solidFill>
          <a:latin typeface="Arial" panose="020B0604020202020204" pitchFamily="34" charset="0"/>
        </a:defRPr>
      </a:lvl6pPr>
      <a:lvl7pPr marL="519745" algn="l" defTabSz="914066" rtl="0" fontAlgn="base">
        <a:spcBef>
          <a:spcPct val="0"/>
        </a:spcBef>
        <a:spcAft>
          <a:spcPct val="0"/>
        </a:spcAft>
        <a:defRPr sz="3979">
          <a:solidFill>
            <a:schemeClr val="tx2"/>
          </a:solidFill>
          <a:latin typeface="Arial" panose="020B0604020202020204" pitchFamily="34" charset="0"/>
        </a:defRPr>
      </a:lvl7pPr>
      <a:lvl8pPr marL="779617" algn="l" defTabSz="914066" rtl="0" fontAlgn="base">
        <a:spcBef>
          <a:spcPct val="0"/>
        </a:spcBef>
        <a:spcAft>
          <a:spcPct val="0"/>
        </a:spcAft>
        <a:defRPr sz="3979">
          <a:solidFill>
            <a:schemeClr val="tx2"/>
          </a:solidFill>
          <a:latin typeface="Arial" panose="020B0604020202020204" pitchFamily="34" charset="0"/>
        </a:defRPr>
      </a:lvl8pPr>
      <a:lvl9pPr marL="1039490" algn="l" defTabSz="914066" rtl="0" fontAlgn="base">
        <a:spcBef>
          <a:spcPct val="0"/>
        </a:spcBef>
        <a:spcAft>
          <a:spcPct val="0"/>
        </a:spcAft>
        <a:defRPr sz="3979">
          <a:solidFill>
            <a:schemeClr val="tx2"/>
          </a:solidFill>
          <a:latin typeface="Arial" panose="020B0604020202020204" pitchFamily="34" charset="0"/>
        </a:defRPr>
      </a:lvl9pPr>
    </p:titleStyle>
    <p:bodyStyle>
      <a:lvl1pPr marL="182272" indent="-182272" algn="l" defTabSz="914066" rtl="0" eaLnBrk="0" fontAlgn="base" hangingPunct="0">
        <a:spcBef>
          <a:spcPct val="20000"/>
        </a:spcBef>
        <a:spcAft>
          <a:spcPct val="0"/>
        </a:spcAft>
        <a:buClr>
          <a:schemeClr val="accent1"/>
        </a:buClr>
        <a:buSzPct val="85000"/>
        <a:buFont typeface="Arial" panose="020B0604020202020204" pitchFamily="34" charset="0"/>
        <a:buChar char="•"/>
        <a:defRPr sz="2387" kern="1200">
          <a:solidFill>
            <a:schemeClr val="tx1"/>
          </a:solidFill>
          <a:latin typeface="+mn-lt"/>
          <a:ea typeface="+mn-ea"/>
          <a:cs typeface="+mn-cs"/>
        </a:defRPr>
      </a:lvl1pPr>
      <a:lvl2pPr marL="456582" indent="-182272" algn="l" defTabSz="914066" rtl="0" eaLnBrk="0" fontAlgn="base" hangingPunct="0">
        <a:spcBef>
          <a:spcPct val="20000"/>
        </a:spcBef>
        <a:spcAft>
          <a:spcPct val="0"/>
        </a:spcAft>
        <a:buClr>
          <a:schemeClr val="accent1"/>
        </a:buClr>
        <a:buSzPct val="85000"/>
        <a:buFont typeface="Arial" panose="020B0604020202020204" pitchFamily="34" charset="0"/>
        <a:buChar char="•"/>
        <a:defRPr sz="1989" kern="1200">
          <a:solidFill>
            <a:schemeClr val="tx1"/>
          </a:solidFill>
          <a:latin typeface="+mn-lt"/>
          <a:ea typeface="+mn-ea"/>
          <a:cs typeface="+mn-cs"/>
        </a:defRPr>
      </a:lvl2pPr>
      <a:lvl3pPr marL="730891" indent="-182272" algn="l" defTabSz="914066" rtl="0" eaLnBrk="0" fontAlgn="base" hangingPunct="0">
        <a:spcBef>
          <a:spcPct val="20000"/>
        </a:spcBef>
        <a:spcAft>
          <a:spcPct val="0"/>
        </a:spcAft>
        <a:buClr>
          <a:schemeClr val="accent1"/>
        </a:buClr>
        <a:buSzPct val="90000"/>
        <a:buFont typeface="Arial" panose="020B0604020202020204" pitchFamily="34" charset="0"/>
        <a:buChar char="•"/>
        <a:defRPr sz="1762" kern="1200">
          <a:solidFill>
            <a:schemeClr val="tx1"/>
          </a:solidFill>
          <a:latin typeface="+mn-lt"/>
          <a:ea typeface="+mn-ea"/>
          <a:cs typeface="+mn-cs"/>
        </a:defRPr>
      </a:lvl3pPr>
      <a:lvl4pPr marL="1005201" indent="-182272" algn="l" defTabSz="914066" rtl="0" eaLnBrk="0" fontAlgn="base" hangingPunct="0">
        <a:spcBef>
          <a:spcPct val="20000"/>
        </a:spcBef>
        <a:spcAft>
          <a:spcPct val="0"/>
        </a:spcAft>
        <a:buClr>
          <a:schemeClr val="accent1"/>
        </a:buClr>
        <a:buFont typeface="Arial" panose="020B0604020202020204" pitchFamily="34" charset="0"/>
        <a:buChar char="•"/>
        <a:defRPr sz="1592" kern="1200">
          <a:solidFill>
            <a:schemeClr val="tx1"/>
          </a:solidFill>
          <a:latin typeface="+mn-lt"/>
          <a:ea typeface="+mn-ea"/>
          <a:cs typeface="+mn-cs"/>
        </a:defRPr>
      </a:lvl4pPr>
      <a:lvl5pPr marL="1188375" indent="-136253" algn="l" defTabSz="914066" rtl="0" eaLnBrk="0" fontAlgn="base" hangingPunct="0">
        <a:spcBef>
          <a:spcPct val="20000"/>
        </a:spcBef>
        <a:spcAft>
          <a:spcPct val="0"/>
        </a:spcAft>
        <a:buClr>
          <a:schemeClr val="accent1"/>
        </a:buClr>
        <a:buSzPct val="100000"/>
        <a:buFont typeface="Arial" panose="020B0604020202020204" pitchFamily="34" charset="0"/>
        <a:buChar char="•"/>
        <a:defRPr sz="1364" kern="1200">
          <a:solidFill>
            <a:schemeClr val="tx1"/>
          </a:solidFill>
          <a:latin typeface="+mn-lt"/>
          <a:ea typeface="+mn-ea"/>
          <a:cs typeface="+mn-cs"/>
        </a:defRPr>
      </a:lvl5pPr>
      <a:lvl6pPr marL="1371503"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370"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37"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04"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35" rtl="0" eaLnBrk="1" latinLnBrk="0" hangingPunct="1">
        <a:defRPr sz="1800" kern="1200">
          <a:solidFill>
            <a:schemeClr val="tx1"/>
          </a:solidFill>
          <a:latin typeface="+mn-lt"/>
          <a:ea typeface="+mn-ea"/>
          <a:cs typeface="+mn-cs"/>
        </a:defRPr>
      </a:lvl1pPr>
      <a:lvl2pPr marL="457168" algn="l" defTabSz="914335" rtl="0" eaLnBrk="1" latinLnBrk="0" hangingPunct="1">
        <a:defRPr sz="1800" kern="1200">
          <a:solidFill>
            <a:schemeClr val="tx1"/>
          </a:solidFill>
          <a:latin typeface="+mn-lt"/>
          <a:ea typeface="+mn-ea"/>
          <a:cs typeface="+mn-cs"/>
        </a:defRPr>
      </a:lvl2pPr>
      <a:lvl3pPr marL="914335" algn="l" defTabSz="914335" rtl="0" eaLnBrk="1" latinLnBrk="0" hangingPunct="1">
        <a:defRPr sz="1800" kern="1200">
          <a:solidFill>
            <a:schemeClr val="tx1"/>
          </a:solidFill>
          <a:latin typeface="+mn-lt"/>
          <a:ea typeface="+mn-ea"/>
          <a:cs typeface="+mn-cs"/>
        </a:defRPr>
      </a:lvl3pPr>
      <a:lvl4pPr marL="1371503" algn="l" defTabSz="914335" rtl="0" eaLnBrk="1" latinLnBrk="0" hangingPunct="1">
        <a:defRPr sz="1800" kern="1200">
          <a:solidFill>
            <a:schemeClr val="tx1"/>
          </a:solidFill>
          <a:latin typeface="+mn-lt"/>
          <a:ea typeface="+mn-ea"/>
          <a:cs typeface="+mn-cs"/>
        </a:defRPr>
      </a:lvl4pPr>
      <a:lvl5pPr marL="1828671" algn="l" defTabSz="914335" rtl="0" eaLnBrk="1" latinLnBrk="0" hangingPunct="1">
        <a:defRPr sz="1800" kern="1200">
          <a:solidFill>
            <a:schemeClr val="tx1"/>
          </a:solidFill>
          <a:latin typeface="+mn-lt"/>
          <a:ea typeface="+mn-ea"/>
          <a:cs typeface="+mn-cs"/>
        </a:defRPr>
      </a:lvl5pPr>
      <a:lvl6pPr marL="2285838" algn="l" defTabSz="914335" rtl="0" eaLnBrk="1" latinLnBrk="0" hangingPunct="1">
        <a:defRPr sz="1800" kern="1200">
          <a:solidFill>
            <a:schemeClr val="tx1"/>
          </a:solidFill>
          <a:latin typeface="+mn-lt"/>
          <a:ea typeface="+mn-ea"/>
          <a:cs typeface="+mn-cs"/>
        </a:defRPr>
      </a:lvl6pPr>
      <a:lvl7pPr marL="2743006" algn="l" defTabSz="914335" rtl="0" eaLnBrk="1" latinLnBrk="0" hangingPunct="1">
        <a:defRPr sz="1800" kern="1200">
          <a:solidFill>
            <a:schemeClr val="tx1"/>
          </a:solidFill>
          <a:latin typeface="+mn-lt"/>
          <a:ea typeface="+mn-ea"/>
          <a:cs typeface="+mn-cs"/>
        </a:defRPr>
      </a:lvl7pPr>
      <a:lvl8pPr marL="3200174" algn="l" defTabSz="914335" rtl="0" eaLnBrk="1" latinLnBrk="0" hangingPunct="1">
        <a:defRPr sz="1800" kern="1200">
          <a:solidFill>
            <a:schemeClr val="tx1"/>
          </a:solidFill>
          <a:latin typeface="+mn-lt"/>
          <a:ea typeface="+mn-ea"/>
          <a:cs typeface="+mn-cs"/>
        </a:defRPr>
      </a:lvl8pPr>
      <a:lvl9pPr marL="3657341" algn="l" defTabSz="9143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2E37674-C1BA-4107-9B06-6D4CAC3A3DF5}" type="datetimeFigureOut">
              <a:rPr lang="en-US" smtClean="0"/>
              <a:t>5/13/2019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68960685"/>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10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0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hyperlink" Target="http://upload.wikimedia.org/wikipedia/en/2/2e/Wto_logo.png" TargetMode="External"/><Relationship Id="rId2" Type="http://schemas.openxmlformats.org/officeDocument/2006/relationships/image" Target="../media/image221.jpeg"/><Relationship Id="rId1" Type="http://schemas.openxmlformats.org/officeDocument/2006/relationships/slideLayout" Target="../slideLayouts/slideLayout37.xml"/><Relationship Id="rId4" Type="http://schemas.openxmlformats.org/officeDocument/2006/relationships/image" Target="../media/image22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youtube.com/v/TkHTbkPoEQ8"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youtube.com/watch?v=TkHTbkPoEQ8" TargetMode="External"/><Relationship Id="rId4" Type="http://schemas.openxmlformats.org/officeDocument/2006/relationships/image" Target="../media/image32.jp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5SnR-e0S6Ic&amp;index=41&amp;list=PLBDA2E52FB1EF80C9&amp;t=0s" TargetMode="External"/><Relationship Id="rId2" Type="http://schemas.openxmlformats.org/officeDocument/2006/relationships/image" Target="../media/image231.png"/><Relationship Id="rId1" Type="http://schemas.openxmlformats.org/officeDocument/2006/relationships/slideLayout" Target="../slideLayouts/slideLayout48.xml"/></Relationships>
</file>

<file path=ppt/slides/_rels/slide11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8.xml"/></Relationships>
</file>

<file path=ppt/slides/_rels/slide11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48.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http://www.businessinsider.com/the-world-as-100-people-2015-1" TargetMode="External"/><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2" Type="http://schemas.openxmlformats.org/officeDocument/2006/relationships/hyperlink" Target="https://www.youtube.com/watch?v=s_iwrt7D5OA&amp;index=42&amp;list=PLBDA2E52FB1EF80C9&amp;t=0s"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gif"/><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www.youtube.com/watch?v=eP-mv5IjFzY"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gif"/></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85.jp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3" Type="http://schemas.openxmlformats.org/officeDocument/2006/relationships/hyperlink" Target="http://youtube.com/v/UqoYmx_L-Xs"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hyperlink" Target="https://www.youtube.com/watch?v=UqoYmx_L-Xs" TargetMode="External"/><Relationship Id="rId4" Type="http://schemas.openxmlformats.org/officeDocument/2006/relationships/image" Target="../media/image90.jpg"/></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g"/></Relationships>
</file>

<file path=ppt/slides/_rels/slide3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hyperlink" Target="https://www.youtube.com/watch?v=TN57-pXEfc4"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116.jpg"/><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YENUNSKOQ-M"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121.jpg"/></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6.xml"/><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http://www.palestineportal.org/wp-content/uploads/2017/01/Map_CartographicRegression_HistoryNotes.jpg" TargetMode="External"/><Relationship Id="rId2" Type="http://schemas.openxmlformats.org/officeDocument/2006/relationships/image" Target="../media/image143.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6.xml"/><Relationship Id="rId5" Type="http://schemas.openxmlformats.org/officeDocument/2006/relationships/hyperlink" Target="https://www.youtube.com/watch?v=nERZr_d343w" TargetMode="External"/><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6.xml"/><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6.xml"/><Relationship Id="rId4" Type="http://schemas.openxmlformats.org/officeDocument/2006/relationships/hyperlink" Target="https://www.youtube.com/watch?v=gMuk3t3NoT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6.xml"/><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6.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6.xml"/><Relationship Id="rId5" Type="http://schemas.openxmlformats.org/officeDocument/2006/relationships/hyperlink" Target="https://www.youtube.com/watch?v=usSK7D0GWWE" TargetMode="External"/><Relationship Id="rId4" Type="http://schemas.openxmlformats.org/officeDocument/2006/relationships/image" Target="../media/image180.png"/></Relationships>
</file>

<file path=ppt/slides/_rels/slide7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feature=player_embedded&amp;v=SNmJqRV7LOA"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hyperlink" Target="http://youtube.com/v/SNmJqRV7LO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6.xml"/><Relationship Id="rId4" Type="http://schemas.openxmlformats.org/officeDocument/2006/relationships/image" Target="../media/image19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1.xml"/><Relationship Id="rId4" Type="http://schemas.openxmlformats.org/officeDocument/2006/relationships/image" Target="../media/image198.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9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6.xml"/><Relationship Id="rId4" Type="http://schemas.openxmlformats.org/officeDocument/2006/relationships/image" Target="../media/image203.png"/></Relationships>
</file>

<file path=ppt/slides/_rels/slide9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6.xml"/><Relationship Id="rId4" Type="http://schemas.openxmlformats.org/officeDocument/2006/relationships/image" Target="../media/image206.png"/></Relationships>
</file>

<file path=ppt/slides/_rels/slide9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emf"/><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2987298"/>
            <a:ext cx="9966960" cy="1401821"/>
          </a:xfrm>
        </p:spPr>
        <p:txBody>
          <a:bodyPr/>
          <a:lstStyle/>
          <a:p>
            <a:pPr algn="ctr"/>
            <a:r>
              <a:rPr lang="en-US" sz="4400" dirty="0" smtClean="0"/>
              <a:t>SSWH21: </a:t>
            </a:r>
            <a:br>
              <a:rPr lang="en-US" sz="4400" dirty="0" smtClean="0"/>
            </a:br>
            <a:r>
              <a:rPr lang="en-US" sz="4400" dirty="0" smtClean="0"/>
              <a:t>Independence Movements</a:t>
            </a:r>
            <a:endParaRPr lang="en-US" sz="4400" dirty="0"/>
          </a:p>
        </p:txBody>
      </p:sp>
      <p:sp>
        <p:nvSpPr>
          <p:cNvPr id="3" name="Subtitle 2"/>
          <p:cNvSpPr>
            <a:spLocks noGrp="1"/>
          </p:cNvSpPr>
          <p:nvPr>
            <p:ph type="subTitle" idx="1"/>
          </p:nvPr>
        </p:nvSpPr>
        <p:spPr/>
        <p:txBody>
          <a:bodyPr>
            <a:noAutofit/>
          </a:bodyPr>
          <a:lstStyle/>
          <a:p>
            <a:pPr lvl="0" algn="ctr">
              <a:lnSpc>
                <a:spcPct val="100000"/>
              </a:lnSpc>
              <a:spcBef>
                <a:spcPts val="0"/>
              </a:spcBef>
              <a:buClrTx/>
              <a:buSzTx/>
            </a:pPr>
            <a:r>
              <a:rPr lang="en" sz="2000" i="1" dirty="0">
                <a:solidFill>
                  <a:srgbClr val="8064A2"/>
                </a:solidFill>
                <a:latin typeface="Georgia"/>
                <a:ea typeface="Georgia"/>
                <a:cs typeface="Georgia"/>
                <a:sym typeface="Georgia"/>
              </a:rPr>
              <a:t>"In what ways did the colonial experience and the struggle for independence shape the agenda of developing countries in the second half of the twentieth century?"</a:t>
            </a:r>
          </a:p>
          <a:p>
            <a:endParaRPr lang="en-US" sz="3200" dirty="0"/>
          </a:p>
        </p:txBody>
      </p:sp>
      <p:pic>
        <p:nvPicPr>
          <p:cNvPr id="4" name="Picture 3"/>
          <p:cNvPicPr>
            <a:picLocks noChangeAspect="1"/>
          </p:cNvPicPr>
          <p:nvPr/>
        </p:nvPicPr>
        <p:blipFill>
          <a:blip r:embed="rId2"/>
          <a:stretch>
            <a:fillRect/>
          </a:stretch>
        </p:blipFill>
        <p:spPr>
          <a:xfrm>
            <a:off x="0" y="-1"/>
            <a:ext cx="4752518" cy="2987297"/>
          </a:xfrm>
          <a:prstGeom prst="rect">
            <a:avLst/>
          </a:prstGeom>
        </p:spPr>
      </p:pic>
      <p:pic>
        <p:nvPicPr>
          <p:cNvPr id="5" name="Picture 4"/>
          <p:cNvPicPr>
            <a:picLocks noChangeAspect="1"/>
          </p:cNvPicPr>
          <p:nvPr/>
        </p:nvPicPr>
        <p:blipFill>
          <a:blip r:embed="rId3"/>
          <a:stretch>
            <a:fillRect/>
          </a:stretch>
        </p:blipFill>
        <p:spPr>
          <a:xfrm>
            <a:off x="8217907" y="0"/>
            <a:ext cx="3974094" cy="3688080"/>
          </a:xfrm>
          <a:prstGeom prst="rect">
            <a:avLst/>
          </a:prstGeom>
        </p:spPr>
      </p:pic>
    </p:spTree>
    <p:extLst>
      <p:ext uri="{BB962C8B-B14F-4D97-AF65-F5344CB8AC3E}">
        <p14:creationId xmlns:p14="http://schemas.microsoft.com/office/powerpoint/2010/main" val="857991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137160" y="719702"/>
            <a:ext cx="8010524" cy="6138299"/>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 sz="4000" i="1" dirty="0">
                <a:solidFill>
                  <a:schemeClr val="accent3">
                    <a:lumMod val="50000"/>
                  </a:schemeClr>
                </a:solidFill>
              </a:rPr>
              <a:t>"</a:t>
            </a:r>
            <a:r>
              <a:rPr lang="en" sz="4000" b="1" i="1" dirty="0">
                <a:solidFill>
                  <a:schemeClr val="accent3">
                    <a:lumMod val="50000"/>
                  </a:schemeClr>
                </a:solidFill>
              </a:rPr>
              <a:t>Non-violence means conscious suffering</a:t>
            </a:r>
            <a:r>
              <a:rPr lang="en" sz="4000" i="1" dirty="0">
                <a:solidFill>
                  <a:schemeClr val="accent3">
                    <a:lumMod val="50000"/>
                  </a:schemeClr>
                </a:solidFill>
              </a:rPr>
              <a:t>. It does not mean meek submission to the will of the evil-doer, but it means the pitting of one’s whole soul against the will of the tyrant… [I]t is possible for a </a:t>
            </a:r>
            <a:r>
              <a:rPr lang="en" sz="4000" b="1" i="1" dirty="0">
                <a:solidFill>
                  <a:schemeClr val="accent3">
                    <a:lumMod val="50000"/>
                  </a:schemeClr>
                </a:solidFill>
              </a:rPr>
              <a:t>single individual to defy the whole might of an unjust empire</a:t>
            </a:r>
            <a:r>
              <a:rPr lang="en" sz="4000" i="1" dirty="0">
                <a:solidFill>
                  <a:schemeClr val="accent3">
                    <a:lumMod val="50000"/>
                  </a:schemeClr>
                </a:solidFill>
              </a:rPr>
              <a:t> to save his honour, his religion, his soul."</a:t>
            </a:r>
          </a:p>
        </p:txBody>
      </p:sp>
      <p:sp>
        <p:nvSpPr>
          <p:cNvPr id="173" name="Shape 173"/>
          <p:cNvSpPr txBox="1">
            <a:spLocks noGrp="1"/>
          </p:cNvSpPr>
          <p:nvPr>
            <p:ph type="title"/>
          </p:nvPr>
        </p:nvSpPr>
        <p:spPr>
          <a:xfrm>
            <a:off x="1981200" y="221102"/>
            <a:ext cx="4094099" cy="617099"/>
          </a:xfrm>
          <a:prstGeom prst="rect">
            <a:avLst/>
          </a:prstGeom>
        </p:spPr>
        <p:txBody>
          <a:bodyPr vert="horz" lIns="91425" tIns="91425" rIns="91425" bIns="91425" rtlCol="0" anchor="b" anchorCtr="0">
            <a:noAutofit/>
          </a:bodyPr>
          <a:lstStyle/>
          <a:p>
            <a:r>
              <a:rPr lang="en" sz="3000" b="1" i="1" dirty="0">
                <a:solidFill>
                  <a:schemeClr val="accent1">
                    <a:lumMod val="20000"/>
                    <a:lumOff val="80000"/>
                  </a:schemeClr>
                </a:solidFill>
              </a:rPr>
              <a:t>Who was Gandhi?</a:t>
            </a:r>
          </a:p>
        </p:txBody>
      </p:sp>
      <p:pic>
        <p:nvPicPr>
          <p:cNvPr id="174" name="Shape 174"/>
          <p:cNvPicPr preferRelativeResize="0"/>
          <p:nvPr/>
        </p:nvPicPr>
        <p:blipFill>
          <a:blip r:embed="rId3">
            <a:alphaModFix/>
          </a:blip>
          <a:stretch>
            <a:fillRect/>
          </a:stretch>
        </p:blipFill>
        <p:spPr>
          <a:xfrm>
            <a:off x="8391525" y="0"/>
            <a:ext cx="3800475" cy="3181350"/>
          </a:xfrm>
          <a:prstGeom prst="rect">
            <a:avLst/>
          </a:prstGeom>
          <a:noFill/>
          <a:ln>
            <a:noFill/>
          </a:ln>
        </p:spPr>
      </p:pic>
      <p:pic>
        <p:nvPicPr>
          <p:cNvPr id="175" name="Shape 175"/>
          <p:cNvPicPr preferRelativeResize="0"/>
          <p:nvPr/>
        </p:nvPicPr>
        <p:blipFill>
          <a:blip r:embed="rId4">
            <a:alphaModFix/>
          </a:blip>
          <a:stretch>
            <a:fillRect/>
          </a:stretch>
        </p:blipFill>
        <p:spPr>
          <a:xfrm>
            <a:off x="9043030" y="3004070"/>
            <a:ext cx="2905129" cy="3853931"/>
          </a:xfrm>
          <a:prstGeom prst="rect">
            <a:avLst/>
          </a:prstGeom>
          <a:noFill/>
          <a:ln>
            <a:noFill/>
          </a:ln>
        </p:spPr>
      </p:pic>
    </p:spTree>
    <p:extLst>
      <p:ext uri="{BB962C8B-B14F-4D97-AF65-F5344CB8AC3E}">
        <p14:creationId xmlns:p14="http://schemas.microsoft.com/office/powerpoint/2010/main" val="27464869"/>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41868" y="0"/>
            <a:ext cx="10918209" cy="6858000"/>
          </a:xfrm>
          <a:prstGeom prst="rect">
            <a:avLst/>
          </a:prstGeom>
        </p:spPr>
      </p:pic>
    </p:spTree>
    <p:extLst>
      <p:ext uri="{BB962C8B-B14F-4D97-AF65-F5344CB8AC3E}">
        <p14:creationId xmlns:p14="http://schemas.microsoft.com/office/powerpoint/2010/main" val="13154026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7581" y="179832"/>
            <a:ext cx="4958419" cy="802301"/>
          </a:xfrm>
        </p:spPr>
        <p:txBody>
          <a:bodyPr/>
          <a:lstStyle/>
          <a:p>
            <a:r>
              <a:rPr lang="en-US" dirty="0" smtClean="0"/>
              <a:t>United Nations</a:t>
            </a:r>
            <a:endParaRPr lang="en-US" dirty="0"/>
          </a:p>
        </p:txBody>
      </p:sp>
      <p:sp>
        <p:nvSpPr>
          <p:cNvPr id="5" name="Content Placeholder 4"/>
          <p:cNvSpPr>
            <a:spLocks noGrp="1"/>
          </p:cNvSpPr>
          <p:nvPr>
            <p:ph idx="1"/>
          </p:nvPr>
        </p:nvSpPr>
        <p:spPr>
          <a:xfrm>
            <a:off x="223180" y="982133"/>
            <a:ext cx="11731753" cy="5486400"/>
          </a:xfrm>
        </p:spPr>
        <p:txBody>
          <a:bodyPr>
            <a:noAutofit/>
          </a:bodyPr>
          <a:lstStyle/>
          <a:p>
            <a:r>
              <a:rPr lang="en-US" sz="3600" dirty="0"/>
              <a:t>Countries around the world joined together in 1945 to create the United Nations</a:t>
            </a:r>
            <a:r>
              <a:rPr lang="en-US" sz="3600" dirty="0" smtClean="0"/>
              <a:t>.</a:t>
            </a:r>
          </a:p>
          <a:p>
            <a:r>
              <a:rPr lang="en-US" sz="3600" dirty="0" smtClean="0"/>
              <a:t> </a:t>
            </a:r>
            <a:r>
              <a:rPr lang="en-US" sz="3600" dirty="0"/>
              <a:t>It was designed to maintain peace and security for member nations, and promote international cooperation culturally, politically, and economically. </a:t>
            </a:r>
            <a:endParaRPr lang="en-US" sz="3600" dirty="0" smtClean="0"/>
          </a:p>
          <a:p>
            <a:r>
              <a:rPr lang="en-US" sz="3600" dirty="0" smtClean="0"/>
              <a:t>It </a:t>
            </a:r>
            <a:r>
              <a:rPr lang="en-US" sz="3600" dirty="0"/>
              <a:t>is made up of a General Assembly in which each member nation has one vote and a Security Council with ten rotating member states and five permanent state members. </a:t>
            </a:r>
            <a:r>
              <a:rPr lang="en-US" sz="3600" dirty="0" smtClean="0"/>
              <a:t>These </a:t>
            </a:r>
            <a:r>
              <a:rPr lang="en-US" sz="3600" dirty="0"/>
              <a:t>permanent members have veto power. </a:t>
            </a:r>
            <a:endParaRPr lang="en-US" sz="3600" dirty="0" smtClean="0"/>
          </a:p>
        </p:txBody>
      </p:sp>
    </p:spTree>
    <p:extLst>
      <p:ext uri="{BB962C8B-B14F-4D97-AF65-F5344CB8AC3E}">
        <p14:creationId xmlns:p14="http://schemas.microsoft.com/office/powerpoint/2010/main" val="23801444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7581" y="179832"/>
            <a:ext cx="4958419" cy="802301"/>
          </a:xfrm>
        </p:spPr>
        <p:txBody>
          <a:bodyPr/>
          <a:lstStyle/>
          <a:p>
            <a:r>
              <a:rPr lang="en-US" dirty="0" smtClean="0"/>
              <a:t>United Nations</a:t>
            </a:r>
            <a:endParaRPr lang="en-US" dirty="0"/>
          </a:p>
        </p:txBody>
      </p:sp>
      <p:sp>
        <p:nvSpPr>
          <p:cNvPr id="5" name="Content Placeholder 4"/>
          <p:cNvSpPr>
            <a:spLocks noGrp="1"/>
          </p:cNvSpPr>
          <p:nvPr>
            <p:ph idx="1"/>
          </p:nvPr>
        </p:nvSpPr>
        <p:spPr>
          <a:xfrm>
            <a:off x="223181" y="982133"/>
            <a:ext cx="11748686" cy="4050792"/>
          </a:xfrm>
        </p:spPr>
        <p:txBody>
          <a:bodyPr>
            <a:noAutofit/>
          </a:bodyPr>
          <a:lstStyle/>
          <a:p>
            <a:r>
              <a:rPr lang="en-US" sz="3600" dirty="0" smtClean="0"/>
              <a:t>The </a:t>
            </a:r>
            <a:r>
              <a:rPr lang="en-US" sz="3600" dirty="0"/>
              <a:t>UN administers several organizations that promote peaceful cooperation globally, for </a:t>
            </a:r>
            <a:r>
              <a:rPr lang="en-US" sz="3600" dirty="0" smtClean="0"/>
              <a:t>example… </a:t>
            </a:r>
          </a:p>
          <a:p>
            <a:pPr lvl="1"/>
            <a:r>
              <a:rPr lang="en-US" sz="3200" dirty="0" smtClean="0"/>
              <a:t>the </a:t>
            </a:r>
            <a:r>
              <a:rPr lang="en-US" sz="3200" dirty="0"/>
              <a:t>World Health Organization to fight disease </a:t>
            </a:r>
            <a:endParaRPr lang="en-US" sz="3200" dirty="0" smtClean="0"/>
          </a:p>
          <a:p>
            <a:pPr lvl="1"/>
            <a:r>
              <a:rPr lang="en-US" sz="3200" dirty="0" smtClean="0"/>
              <a:t>the </a:t>
            </a:r>
            <a:r>
              <a:rPr lang="en-US" sz="3200" dirty="0"/>
              <a:t>Food and Agricultural Organization to guard against food scarcity</a:t>
            </a:r>
            <a:r>
              <a:rPr lang="en-US" sz="3200" dirty="0" smtClean="0"/>
              <a:t>.</a:t>
            </a:r>
          </a:p>
          <a:p>
            <a:pPr lvl="1"/>
            <a:r>
              <a:rPr lang="en-US" sz="3200" dirty="0" smtClean="0"/>
              <a:t>UNICEF </a:t>
            </a:r>
            <a:r>
              <a:rPr lang="en-US" sz="3200" dirty="0"/>
              <a:t>works to protect children around the </a:t>
            </a:r>
            <a:r>
              <a:rPr lang="en-US" sz="3200" dirty="0" smtClean="0"/>
              <a:t>world.</a:t>
            </a:r>
          </a:p>
          <a:p>
            <a:pPr lvl="1"/>
            <a:r>
              <a:rPr lang="en-US" sz="3200" dirty="0" smtClean="0"/>
              <a:t>UNESCO </a:t>
            </a:r>
            <a:r>
              <a:rPr lang="en-US" sz="3200" dirty="0"/>
              <a:t>coordinates international cooperation as it relates to education, science, and culture. </a:t>
            </a:r>
          </a:p>
        </p:txBody>
      </p:sp>
      <p:pic>
        <p:nvPicPr>
          <p:cNvPr id="2" name="Picture 1"/>
          <p:cNvPicPr>
            <a:picLocks noChangeAspect="1"/>
          </p:cNvPicPr>
          <p:nvPr/>
        </p:nvPicPr>
        <p:blipFill>
          <a:blip r:embed="rId2"/>
          <a:stretch>
            <a:fillRect/>
          </a:stretch>
        </p:blipFill>
        <p:spPr>
          <a:xfrm>
            <a:off x="9857317" y="4532312"/>
            <a:ext cx="2114550" cy="2162175"/>
          </a:xfrm>
          <a:prstGeom prst="rect">
            <a:avLst/>
          </a:prstGeom>
        </p:spPr>
      </p:pic>
      <p:pic>
        <p:nvPicPr>
          <p:cNvPr id="3" name="Picture 2"/>
          <p:cNvPicPr>
            <a:picLocks noChangeAspect="1"/>
          </p:cNvPicPr>
          <p:nvPr/>
        </p:nvPicPr>
        <p:blipFill>
          <a:blip r:embed="rId3"/>
          <a:stretch>
            <a:fillRect/>
          </a:stretch>
        </p:blipFill>
        <p:spPr>
          <a:xfrm>
            <a:off x="223181" y="5019018"/>
            <a:ext cx="1656419" cy="1656419"/>
          </a:xfrm>
          <a:prstGeom prst="rect">
            <a:avLst/>
          </a:prstGeom>
        </p:spPr>
      </p:pic>
      <p:pic>
        <p:nvPicPr>
          <p:cNvPr id="6" name="Picture 5"/>
          <p:cNvPicPr>
            <a:picLocks noChangeAspect="1"/>
          </p:cNvPicPr>
          <p:nvPr/>
        </p:nvPicPr>
        <p:blipFill>
          <a:blip r:embed="rId4"/>
          <a:stretch>
            <a:fillRect/>
          </a:stretch>
        </p:blipFill>
        <p:spPr>
          <a:xfrm>
            <a:off x="7272337" y="4618037"/>
            <a:ext cx="2219325" cy="2057400"/>
          </a:xfrm>
          <a:prstGeom prst="rect">
            <a:avLst/>
          </a:prstGeom>
        </p:spPr>
      </p:pic>
      <p:pic>
        <p:nvPicPr>
          <p:cNvPr id="7" name="Picture 6"/>
          <p:cNvPicPr>
            <a:picLocks noChangeAspect="1"/>
          </p:cNvPicPr>
          <p:nvPr/>
        </p:nvPicPr>
        <p:blipFill>
          <a:blip r:embed="rId5"/>
          <a:stretch>
            <a:fillRect/>
          </a:stretch>
        </p:blipFill>
        <p:spPr>
          <a:xfrm>
            <a:off x="2294540" y="5173535"/>
            <a:ext cx="1520952" cy="1520952"/>
          </a:xfrm>
          <a:prstGeom prst="rect">
            <a:avLst/>
          </a:prstGeom>
        </p:spPr>
      </p:pic>
      <p:pic>
        <p:nvPicPr>
          <p:cNvPr id="8" name="Picture 7"/>
          <p:cNvPicPr>
            <a:picLocks noChangeAspect="1"/>
          </p:cNvPicPr>
          <p:nvPr/>
        </p:nvPicPr>
        <p:blipFill>
          <a:blip r:embed="rId6"/>
          <a:stretch>
            <a:fillRect/>
          </a:stretch>
        </p:blipFill>
        <p:spPr>
          <a:xfrm>
            <a:off x="4299689" y="5019018"/>
            <a:ext cx="2857500" cy="1600200"/>
          </a:xfrm>
          <a:prstGeom prst="rect">
            <a:avLst/>
          </a:prstGeom>
        </p:spPr>
      </p:pic>
    </p:spTree>
    <p:extLst>
      <p:ext uri="{BB962C8B-B14F-4D97-AF65-F5344CB8AC3E}">
        <p14:creationId xmlns:p14="http://schemas.microsoft.com/office/powerpoint/2010/main" val="34196206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205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4933" y="1693335"/>
            <a:ext cx="5164667" cy="4525963"/>
          </a:xfrm>
        </p:spPr>
        <p:txBody>
          <a:bodyPr>
            <a:noAutofit/>
          </a:bodyPr>
          <a:lstStyle/>
          <a:p>
            <a:pPr algn="ctr"/>
            <a:r>
              <a:rPr lang="en-US" sz="4000" dirty="0">
                <a:solidFill>
                  <a:srgbClr val="FFFFFF"/>
                </a:solidFill>
              </a:rPr>
              <a:t>The WTO was established following WWII</a:t>
            </a:r>
          </a:p>
          <a:p>
            <a:pPr lvl="1" algn="ctr"/>
            <a:r>
              <a:rPr lang="en-US" sz="3600" b="1" dirty="0">
                <a:solidFill>
                  <a:srgbClr val="FFFF00"/>
                </a:solidFill>
              </a:rPr>
              <a:t>Promotes free trade between nations</a:t>
            </a:r>
          </a:p>
          <a:p>
            <a:pPr lvl="1" algn="ctr"/>
            <a:r>
              <a:rPr lang="en-US" sz="3600" b="1" dirty="0">
                <a:solidFill>
                  <a:srgbClr val="FFFF00"/>
                </a:solidFill>
              </a:rPr>
              <a:t>Wants to reduce trade barriers such as tariffs, quotas, and subsidies</a:t>
            </a:r>
          </a:p>
        </p:txBody>
      </p:sp>
      <p:sp>
        <p:nvSpPr>
          <p:cNvPr id="2" name="Title 1"/>
          <p:cNvSpPr>
            <a:spLocks noGrp="1"/>
          </p:cNvSpPr>
          <p:nvPr>
            <p:ph type="title"/>
          </p:nvPr>
        </p:nvSpPr>
        <p:spPr>
          <a:xfrm>
            <a:off x="1524000" y="301106"/>
            <a:ext cx="9144000" cy="701080"/>
          </a:xfrm>
          <a:solidFill>
            <a:srgbClr val="FFFFFF"/>
          </a:solidFill>
        </p:spPr>
        <p:txBody>
          <a:bodyPr>
            <a:normAutofit fontScale="90000"/>
          </a:bodyPr>
          <a:lstStyle/>
          <a:p>
            <a:pPr algn="ctr"/>
            <a:r>
              <a:rPr lang="en-US" dirty="0" smtClean="0">
                <a:effectLst>
                  <a:glow rad="101600">
                    <a:srgbClr val="0070C0">
                      <a:alpha val="60000"/>
                    </a:srgbClr>
                  </a:glow>
                </a:effectLst>
              </a:rPr>
              <a:t>World Trade Organization</a:t>
            </a:r>
            <a:endParaRPr lang="en-US" dirty="0">
              <a:effectLst>
                <a:glow rad="101600">
                  <a:srgbClr val="0070C0">
                    <a:alpha val="60000"/>
                  </a:srgbClr>
                </a:glow>
              </a:effectLst>
            </a:endParaRPr>
          </a:p>
        </p:txBody>
      </p:sp>
      <p:pic>
        <p:nvPicPr>
          <p:cNvPr id="38914" name="Picture 2" descr="http://www.solarnavigator.net/venture_capital/venture_capital_images/WTO_world_trade_organization_map_members.jpg"/>
          <p:cNvPicPr>
            <a:picLocks noChangeAspect="1" noChangeArrowheads="1"/>
          </p:cNvPicPr>
          <p:nvPr/>
        </p:nvPicPr>
        <p:blipFill>
          <a:blip r:embed="rId2"/>
          <a:srcRect/>
          <a:stretch>
            <a:fillRect/>
          </a:stretch>
        </p:blipFill>
        <p:spPr bwMode="auto">
          <a:xfrm>
            <a:off x="186268" y="2631205"/>
            <a:ext cx="7078132" cy="3964328"/>
          </a:xfrm>
          <a:prstGeom prst="rect">
            <a:avLst/>
          </a:prstGeom>
          <a:noFill/>
        </p:spPr>
      </p:pic>
      <p:pic>
        <p:nvPicPr>
          <p:cNvPr id="38916" name="Picture 4" descr="File:Wto logo.png">
            <a:hlinkClick r:id="rId3"/>
          </p:cNvPr>
          <p:cNvPicPr>
            <a:picLocks noChangeAspect="1" noChangeArrowheads="1"/>
          </p:cNvPicPr>
          <p:nvPr/>
        </p:nvPicPr>
        <p:blipFill>
          <a:blip r:embed="rId4"/>
          <a:srcRect/>
          <a:stretch>
            <a:fillRect/>
          </a:stretch>
        </p:blipFill>
        <p:spPr bwMode="auto">
          <a:xfrm>
            <a:off x="1219201" y="1211568"/>
            <a:ext cx="5333993" cy="1419637"/>
          </a:xfrm>
          <a:prstGeom prst="rect">
            <a:avLst/>
          </a:prstGeom>
          <a:solidFill>
            <a:srgbClr val="FFFFFF"/>
          </a:solidFill>
        </p:spPr>
      </p:pic>
    </p:spTree>
    <p:extLst>
      <p:ext uri="{BB962C8B-B14F-4D97-AF65-F5344CB8AC3E}">
        <p14:creationId xmlns:p14="http://schemas.microsoft.com/office/powerpoint/2010/main" val="36456345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484632"/>
            <a:ext cx="10687981" cy="1609344"/>
          </a:xfrm>
        </p:spPr>
        <p:txBody>
          <a:bodyPr/>
          <a:lstStyle/>
          <a:p>
            <a:r>
              <a:rPr lang="en-US" dirty="0" smtClean="0"/>
              <a:t>Human Effects on Environment</a:t>
            </a:r>
            <a:endParaRPr lang="en-US" dirty="0"/>
          </a:p>
        </p:txBody>
      </p:sp>
      <p:sp>
        <p:nvSpPr>
          <p:cNvPr id="3" name="Content Placeholder 2"/>
          <p:cNvSpPr>
            <a:spLocks noGrp="1"/>
          </p:cNvSpPr>
          <p:nvPr>
            <p:ph idx="1"/>
          </p:nvPr>
        </p:nvSpPr>
        <p:spPr>
          <a:xfrm>
            <a:off x="186267" y="1676399"/>
            <a:ext cx="11667066" cy="4893733"/>
          </a:xfrm>
        </p:spPr>
        <p:txBody>
          <a:bodyPr>
            <a:normAutofit lnSpcReduction="10000"/>
          </a:bodyPr>
          <a:lstStyle/>
          <a:p>
            <a:r>
              <a:rPr lang="en-US" sz="4000" dirty="0"/>
              <a:t>Industrialization around the world plundered natural resources and polluted the environment and nations struggled to come together on solutions. </a:t>
            </a:r>
            <a:endParaRPr lang="en-US" sz="4000" dirty="0" smtClean="0"/>
          </a:p>
          <a:p>
            <a:r>
              <a:rPr lang="en-US" sz="4000" dirty="0" smtClean="0"/>
              <a:t>Strip </a:t>
            </a:r>
            <a:r>
              <a:rPr lang="en-US" sz="4000" dirty="0"/>
              <a:t>mines ruined land, pesticides destroyed soil, water, and insects, oil spills killed marine life, air pollution led to acid rain, and the emission of greenhouse gases contributed to global climate change. </a:t>
            </a:r>
          </a:p>
        </p:txBody>
      </p:sp>
    </p:spTree>
    <p:extLst>
      <p:ext uri="{BB962C8B-B14F-4D97-AF65-F5344CB8AC3E}">
        <p14:creationId xmlns:p14="http://schemas.microsoft.com/office/powerpoint/2010/main" val="390948949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6666921" cy="4436533"/>
          </a:xfrm>
          <a:prstGeom prst="rect">
            <a:avLst/>
          </a:prstGeom>
        </p:spPr>
      </p:pic>
      <p:pic>
        <p:nvPicPr>
          <p:cNvPr id="5" name="Picture 4"/>
          <p:cNvPicPr>
            <a:picLocks noChangeAspect="1"/>
          </p:cNvPicPr>
          <p:nvPr/>
        </p:nvPicPr>
        <p:blipFill>
          <a:blip r:embed="rId3"/>
          <a:stretch>
            <a:fillRect/>
          </a:stretch>
        </p:blipFill>
        <p:spPr>
          <a:xfrm>
            <a:off x="6666921" y="0"/>
            <a:ext cx="5540148" cy="4436533"/>
          </a:xfrm>
          <a:prstGeom prst="rect">
            <a:avLst/>
          </a:prstGeom>
        </p:spPr>
      </p:pic>
      <p:pic>
        <p:nvPicPr>
          <p:cNvPr id="6" name="Picture 5"/>
          <p:cNvPicPr>
            <a:picLocks noChangeAspect="1"/>
          </p:cNvPicPr>
          <p:nvPr/>
        </p:nvPicPr>
        <p:blipFill>
          <a:blip r:embed="rId4"/>
          <a:stretch>
            <a:fillRect/>
          </a:stretch>
        </p:blipFill>
        <p:spPr>
          <a:xfrm>
            <a:off x="6666921" y="3757345"/>
            <a:ext cx="5525079" cy="3094044"/>
          </a:xfrm>
          <a:prstGeom prst="rect">
            <a:avLst/>
          </a:prstGeom>
        </p:spPr>
      </p:pic>
      <p:pic>
        <p:nvPicPr>
          <p:cNvPr id="8" name="Picture 7"/>
          <p:cNvPicPr>
            <a:picLocks noChangeAspect="1"/>
          </p:cNvPicPr>
          <p:nvPr/>
        </p:nvPicPr>
        <p:blipFill>
          <a:blip r:embed="rId5"/>
          <a:stretch>
            <a:fillRect/>
          </a:stretch>
        </p:blipFill>
        <p:spPr>
          <a:xfrm>
            <a:off x="2803458" y="4436533"/>
            <a:ext cx="3863464" cy="2421467"/>
          </a:xfrm>
          <a:prstGeom prst="rect">
            <a:avLst/>
          </a:prstGeom>
        </p:spPr>
      </p:pic>
      <p:pic>
        <p:nvPicPr>
          <p:cNvPr id="10" name="Picture 9"/>
          <p:cNvPicPr>
            <a:picLocks noChangeAspect="1"/>
          </p:cNvPicPr>
          <p:nvPr/>
        </p:nvPicPr>
        <p:blipFill>
          <a:blip r:embed="rId6"/>
          <a:stretch>
            <a:fillRect/>
          </a:stretch>
        </p:blipFill>
        <p:spPr>
          <a:xfrm>
            <a:off x="-815993" y="4436533"/>
            <a:ext cx="3915671" cy="2605701"/>
          </a:xfrm>
          <a:prstGeom prst="rect">
            <a:avLst/>
          </a:prstGeom>
        </p:spPr>
      </p:pic>
    </p:spTree>
    <p:extLst>
      <p:ext uri="{BB962C8B-B14F-4D97-AF65-F5344CB8AC3E}">
        <p14:creationId xmlns:p14="http://schemas.microsoft.com/office/powerpoint/2010/main" val="8076658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09" y="67055"/>
            <a:ext cx="6182191" cy="1084412"/>
          </a:xfrm>
        </p:spPr>
        <p:txBody>
          <a:bodyPr>
            <a:noAutofit/>
          </a:bodyPr>
          <a:lstStyle/>
          <a:p>
            <a:pPr algn="ctr"/>
            <a:r>
              <a:rPr lang="en-US" sz="3200" dirty="0" smtClean="0"/>
              <a:t>Human Effects on Environment</a:t>
            </a:r>
            <a:endParaRPr lang="en-US" sz="3200" dirty="0"/>
          </a:p>
        </p:txBody>
      </p:sp>
      <p:sp>
        <p:nvSpPr>
          <p:cNvPr id="3" name="Content Placeholder 2"/>
          <p:cNvSpPr>
            <a:spLocks noGrp="1"/>
          </p:cNvSpPr>
          <p:nvPr>
            <p:ph idx="1"/>
          </p:nvPr>
        </p:nvSpPr>
        <p:spPr>
          <a:xfrm>
            <a:off x="186266" y="1151467"/>
            <a:ext cx="7213601" cy="5452533"/>
          </a:xfrm>
        </p:spPr>
        <p:txBody>
          <a:bodyPr>
            <a:normAutofit fontScale="92500"/>
          </a:bodyPr>
          <a:lstStyle/>
          <a:p>
            <a:r>
              <a:rPr lang="en-US" sz="3600" dirty="0" smtClean="0"/>
              <a:t>In </a:t>
            </a:r>
            <a:r>
              <a:rPr lang="en-US" sz="3600" dirty="0"/>
              <a:t>1984, a leak at a pesticide plant in India killed over 3,500 people. </a:t>
            </a:r>
            <a:endParaRPr lang="en-US" sz="3600" dirty="0" smtClean="0"/>
          </a:p>
          <a:p>
            <a:r>
              <a:rPr lang="en-US" sz="3600" dirty="0" smtClean="0"/>
              <a:t>The </a:t>
            </a:r>
            <a:r>
              <a:rPr lang="en-US" sz="3600" dirty="0"/>
              <a:t>meltdown of the Chernobyl nuclear power plant in Russia exposed thousands to lethal levels of radiation. </a:t>
            </a:r>
            <a:endParaRPr lang="en-US" sz="3600" dirty="0" smtClean="0"/>
          </a:p>
          <a:p>
            <a:r>
              <a:rPr lang="en-US" sz="3600" dirty="0" smtClean="0"/>
              <a:t>As </a:t>
            </a:r>
            <a:r>
              <a:rPr lang="en-US" sz="3600" dirty="0"/>
              <a:t>developing nations worked to gain economic footing through industrialization, solutions to overpopulation and environmental damage are challenging. </a:t>
            </a:r>
          </a:p>
        </p:txBody>
      </p:sp>
      <p:pic>
        <p:nvPicPr>
          <p:cNvPr id="4" name="Picture 3"/>
          <p:cNvPicPr>
            <a:picLocks noChangeAspect="1"/>
          </p:cNvPicPr>
          <p:nvPr/>
        </p:nvPicPr>
        <p:blipFill>
          <a:blip r:embed="rId2"/>
          <a:stretch>
            <a:fillRect/>
          </a:stretch>
        </p:blipFill>
        <p:spPr>
          <a:xfrm>
            <a:off x="7222066" y="166721"/>
            <a:ext cx="4969933" cy="3380285"/>
          </a:xfrm>
          <a:prstGeom prst="rect">
            <a:avLst/>
          </a:prstGeom>
        </p:spPr>
      </p:pic>
      <p:pic>
        <p:nvPicPr>
          <p:cNvPr id="5" name="Picture 4"/>
          <p:cNvPicPr>
            <a:picLocks noChangeAspect="1"/>
          </p:cNvPicPr>
          <p:nvPr/>
        </p:nvPicPr>
        <p:blipFill>
          <a:blip r:embed="rId3"/>
          <a:stretch>
            <a:fillRect/>
          </a:stretch>
        </p:blipFill>
        <p:spPr>
          <a:xfrm>
            <a:off x="7222066" y="3547006"/>
            <a:ext cx="4969933" cy="3307265"/>
          </a:xfrm>
          <a:prstGeom prst="rect">
            <a:avLst/>
          </a:prstGeom>
        </p:spPr>
      </p:pic>
    </p:spTree>
    <p:extLst>
      <p:ext uri="{BB962C8B-B14F-4D97-AF65-F5344CB8AC3E}">
        <p14:creationId xmlns:p14="http://schemas.microsoft.com/office/powerpoint/2010/main" val="39978733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09" y="67055"/>
            <a:ext cx="10687981" cy="1084412"/>
          </a:xfrm>
        </p:spPr>
        <p:txBody>
          <a:bodyPr/>
          <a:lstStyle/>
          <a:p>
            <a:r>
              <a:rPr lang="en-US" dirty="0" smtClean="0"/>
              <a:t>Human Effects on Environment</a:t>
            </a:r>
            <a:endParaRPr lang="en-US" dirty="0"/>
          </a:p>
        </p:txBody>
      </p:sp>
      <p:sp>
        <p:nvSpPr>
          <p:cNvPr id="3" name="Content Placeholder 2"/>
          <p:cNvSpPr>
            <a:spLocks noGrp="1"/>
          </p:cNvSpPr>
          <p:nvPr>
            <p:ph idx="1"/>
          </p:nvPr>
        </p:nvSpPr>
        <p:spPr>
          <a:xfrm>
            <a:off x="220133" y="1270000"/>
            <a:ext cx="11677951" cy="5384800"/>
          </a:xfrm>
        </p:spPr>
        <p:txBody>
          <a:bodyPr>
            <a:noAutofit/>
          </a:bodyPr>
          <a:lstStyle/>
          <a:p>
            <a:r>
              <a:rPr lang="en-US" sz="3200" dirty="0" smtClean="0"/>
              <a:t>These </a:t>
            </a:r>
            <a:r>
              <a:rPr lang="en-US" sz="3200" dirty="0"/>
              <a:t>nations opposed environmental treaties that would regulate pollution in a way that inhibits their industrial growth. </a:t>
            </a:r>
            <a:endParaRPr lang="en-US" sz="3200" dirty="0" smtClean="0"/>
          </a:p>
          <a:p>
            <a:r>
              <a:rPr lang="en-US" sz="3200" dirty="0" smtClean="0"/>
              <a:t>They </a:t>
            </a:r>
            <a:r>
              <a:rPr lang="en-US" sz="3200" dirty="0"/>
              <a:t>point to the deforestation and pollution caused by industrialized countries in decades and centuries past. </a:t>
            </a:r>
            <a:endParaRPr lang="en-US" sz="3200" dirty="0" smtClean="0"/>
          </a:p>
          <a:p>
            <a:r>
              <a:rPr lang="en-US" sz="3200" dirty="0" smtClean="0"/>
              <a:t>The </a:t>
            </a:r>
            <a:r>
              <a:rPr lang="en-US" sz="3200" dirty="0"/>
              <a:t>Kyoto Protocol adopted by over 100 nations at a meeting in 1997, as part of the United Nations Framework Convention on Climate Change, bound participating nations to meet certain emission reduction targets</a:t>
            </a:r>
            <a:r>
              <a:rPr lang="en-US" sz="3200" dirty="0" smtClean="0"/>
              <a:t>. It was ultimately unsuccessful as many major countries did not join (US included) </a:t>
            </a:r>
            <a:endParaRPr lang="en-US" sz="3200" dirty="0"/>
          </a:p>
        </p:txBody>
      </p:sp>
    </p:spTree>
    <p:extLst>
      <p:ext uri="{BB962C8B-B14F-4D97-AF65-F5344CB8AC3E}">
        <p14:creationId xmlns:p14="http://schemas.microsoft.com/office/powerpoint/2010/main" val="486157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49101" y="152399"/>
            <a:ext cx="9886632" cy="6530991"/>
          </a:xfrm>
          <a:prstGeom prst="rect">
            <a:avLst/>
          </a:prstGeom>
        </p:spPr>
      </p:pic>
    </p:spTree>
    <p:extLst>
      <p:ext uri="{BB962C8B-B14F-4D97-AF65-F5344CB8AC3E}">
        <p14:creationId xmlns:p14="http://schemas.microsoft.com/office/powerpoint/2010/main" val="366896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Shape 181">
            <a:hlinkClick r:id="rId3"/>
          </p:cNvPr>
          <p:cNvSpPr/>
          <p:nvPr/>
        </p:nvSpPr>
        <p:spPr>
          <a:xfrm>
            <a:off x="0" y="505776"/>
            <a:ext cx="12192000" cy="6325442"/>
          </a:xfrm>
          <a:prstGeom prst="rect">
            <a:avLst/>
          </a:prstGeom>
          <a:blipFill>
            <a:blip r:embed="rId4">
              <a:alphaModFix/>
            </a:blip>
            <a:stretch>
              <a:fillRect/>
            </a:stretch>
          </a:blipFill>
          <a:ln>
            <a:noFill/>
          </a:ln>
        </p:spPr>
      </p:sp>
      <p:sp>
        <p:nvSpPr>
          <p:cNvPr id="3" name="5-Point Star 2">
            <a:hlinkClick r:id="rId5"/>
          </p:cNvPr>
          <p:cNvSpPr/>
          <p:nvPr/>
        </p:nvSpPr>
        <p:spPr>
          <a:xfrm>
            <a:off x="11163300" y="0"/>
            <a:ext cx="838200" cy="7464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68596"/>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194F4-B5A9-4BB7-B0F1-B63993DE902E}"/>
              </a:ext>
            </a:extLst>
          </p:cNvPr>
          <p:cNvSpPr/>
          <p:nvPr/>
        </p:nvSpPr>
        <p:spPr>
          <a:xfrm>
            <a:off x="5714751" y="762503"/>
            <a:ext cx="4572301" cy="646331"/>
          </a:xfrm>
          <a:prstGeom prst="rect">
            <a:avLst/>
          </a:prstGeom>
        </p:spPr>
        <p:txBody>
          <a:bodyPr>
            <a:spAutoFit/>
          </a:bodyPr>
          <a:lstStyle/>
          <a:p>
            <a:pPr defTabSz="914335">
              <a:defRPr/>
            </a:pPr>
            <a:r>
              <a:rPr lang="en-US" b="1" dirty="0">
                <a:solidFill>
                  <a:srgbClr val="292934"/>
                </a:solidFill>
                <a:latin typeface="Arial"/>
              </a:rPr>
              <a:t>Population density (people per km2) by country, 2014</a:t>
            </a:r>
          </a:p>
        </p:txBody>
      </p:sp>
      <p:pic>
        <p:nvPicPr>
          <p:cNvPr id="4997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211" y="2035743"/>
            <a:ext cx="8877501" cy="40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p:cNvPr>
          <p:cNvSpPr/>
          <p:nvPr/>
        </p:nvSpPr>
        <p:spPr>
          <a:xfrm>
            <a:off x="1905000" y="533401"/>
            <a:ext cx="914400" cy="87543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Tree>
    <p:extLst>
      <p:ext uri="{BB962C8B-B14F-4D97-AF65-F5344CB8AC3E}">
        <p14:creationId xmlns:p14="http://schemas.microsoft.com/office/powerpoint/2010/main" val="38255912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00739" name="Content Placeholder 2"/>
          <p:cNvSpPr>
            <a:spLocks noGrp="1"/>
          </p:cNvSpPr>
          <p:nvPr>
            <p:ph idx="1"/>
          </p:nvPr>
        </p:nvSpPr>
        <p:spPr/>
        <p:txBody>
          <a:bodyPr/>
          <a:lstStyle/>
          <a:p>
            <a:endParaRPr lang="en-US" altLang="en-US" smtClean="0"/>
          </a:p>
        </p:txBody>
      </p:sp>
      <p:pic>
        <p:nvPicPr>
          <p:cNvPr id="5007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0867" y="670460"/>
            <a:ext cx="8577012" cy="572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1022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01763" name="Content Placeholder 2"/>
          <p:cNvSpPr>
            <a:spLocks noGrp="1"/>
          </p:cNvSpPr>
          <p:nvPr>
            <p:ph idx="1"/>
          </p:nvPr>
        </p:nvSpPr>
        <p:spPr/>
        <p:txBody>
          <a:bodyPr/>
          <a:lstStyle/>
          <a:p>
            <a:endParaRPr lang="en-US" altLang="en-US" smtClean="0"/>
          </a:p>
        </p:txBody>
      </p:sp>
      <p:pic>
        <p:nvPicPr>
          <p:cNvPr id="501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800" y="659632"/>
            <a:ext cx="8878403" cy="573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21107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5-Point Star 3">
            <a:hlinkClick r:id="rId2"/>
          </p:cNvPr>
          <p:cNvSpPr/>
          <p:nvPr/>
        </p:nvSpPr>
        <p:spPr>
          <a:xfrm>
            <a:off x="9580497" y="1611630"/>
            <a:ext cx="883419" cy="7877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59872" eaLnBrk="0" fontAlgn="base" hangingPunct="0">
              <a:spcBef>
                <a:spcPct val="0"/>
              </a:spcBef>
              <a:spcAft>
                <a:spcPct val="0"/>
              </a:spcAft>
              <a:defRPr/>
            </a:pPr>
            <a:endParaRPr lang="en-US" sz="1023">
              <a:solidFill>
                <a:srgbClr val="FFFFFF"/>
              </a:solidFill>
              <a:latin typeface="Arial"/>
            </a:endParaRPr>
          </a:p>
        </p:txBody>
      </p:sp>
      <p:pic>
        <p:nvPicPr>
          <p:cNvPr id="5027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151" y="0"/>
            <a:ext cx="6877852" cy="687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47738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dirty="0"/>
              <a:t>THE END!!</a:t>
            </a:r>
          </a:p>
        </p:txBody>
      </p:sp>
      <p:sp>
        <p:nvSpPr>
          <p:cNvPr id="3" name="Content Placeholder 2"/>
          <p:cNvSpPr>
            <a:spLocks noGrp="1"/>
          </p:cNvSpPr>
          <p:nvPr>
            <p:ph idx="1"/>
          </p:nvPr>
        </p:nvSpPr>
        <p:spPr/>
        <p:txBody>
          <a:bodyPr>
            <a:noAutofit/>
          </a:bodyPr>
          <a:lstStyle/>
          <a:p>
            <a:pPr algn="ctr"/>
            <a:r>
              <a:rPr lang="en-US" sz="8000" dirty="0"/>
              <a:t>NO MORE NOTES IN MRS. MCDANIEL’S CLASS!</a:t>
            </a:r>
          </a:p>
        </p:txBody>
      </p:sp>
      <p:sp>
        <p:nvSpPr>
          <p:cNvPr id="4" name="5-Point Star 3">
            <a:hlinkClick r:id="rId2"/>
          </p:cNvPr>
          <p:cNvSpPr/>
          <p:nvPr/>
        </p:nvSpPr>
        <p:spPr>
          <a:xfrm>
            <a:off x="2209800" y="685800"/>
            <a:ext cx="914400" cy="838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Tree>
    <p:extLst>
      <p:ext uri="{BB962C8B-B14F-4D97-AF65-F5344CB8AC3E}">
        <p14:creationId xmlns:p14="http://schemas.microsoft.com/office/powerpoint/2010/main" val="137447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164740" y="121920"/>
            <a:ext cx="8552540" cy="6598920"/>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US" sz="4200" dirty="0" smtClean="0"/>
              <a:t>Indians </a:t>
            </a:r>
            <a:r>
              <a:rPr lang="en-US" sz="4200" dirty="0"/>
              <a:t>had pushed for self-rule since the late nineteenth century, and demands grew louder following World War I. </a:t>
            </a:r>
            <a:endParaRPr lang="en-US" sz="4200" dirty="0" smtClean="0"/>
          </a:p>
          <a:p>
            <a:pPr>
              <a:buNone/>
            </a:pPr>
            <a:endParaRPr lang="en-US" sz="4200" dirty="0"/>
          </a:p>
          <a:p>
            <a:pPr>
              <a:buNone/>
            </a:pPr>
            <a:r>
              <a:rPr lang="en-US" sz="4200" dirty="0" smtClean="0"/>
              <a:t>During </a:t>
            </a:r>
            <a:r>
              <a:rPr lang="en-US" sz="4200" dirty="0"/>
              <a:t>World War II, Mohandas K. </a:t>
            </a:r>
            <a:r>
              <a:rPr lang="en-US" sz="4200" dirty="0" err="1"/>
              <a:t>Ghandi</a:t>
            </a:r>
            <a:r>
              <a:rPr lang="en-US" sz="4200" dirty="0"/>
              <a:t> and the Indian National Congress started the Quit India movement in an effort to achieve immediate independence from the British. </a:t>
            </a:r>
            <a:endParaRPr lang="en" sz="4200" dirty="0">
              <a:solidFill>
                <a:srgbClr val="000000"/>
              </a:solidFill>
            </a:endParaRPr>
          </a:p>
        </p:txBody>
      </p:sp>
      <p:pic>
        <p:nvPicPr>
          <p:cNvPr id="188" name="Shape 188"/>
          <p:cNvPicPr preferRelativeResize="0"/>
          <p:nvPr/>
        </p:nvPicPr>
        <p:blipFill>
          <a:blip r:embed="rId3">
            <a:alphaModFix/>
          </a:blip>
          <a:stretch>
            <a:fillRect/>
          </a:stretch>
        </p:blipFill>
        <p:spPr>
          <a:xfrm>
            <a:off x="8991602" y="0"/>
            <a:ext cx="3200398" cy="2249800"/>
          </a:xfrm>
          <a:prstGeom prst="rect">
            <a:avLst/>
          </a:prstGeom>
          <a:noFill/>
          <a:ln>
            <a:noFill/>
          </a:ln>
        </p:spPr>
      </p:pic>
      <p:pic>
        <p:nvPicPr>
          <p:cNvPr id="189" name="Shape 189"/>
          <p:cNvPicPr preferRelativeResize="0"/>
          <p:nvPr/>
        </p:nvPicPr>
        <p:blipFill>
          <a:blip r:embed="rId4">
            <a:alphaModFix/>
          </a:blip>
          <a:stretch>
            <a:fillRect/>
          </a:stretch>
        </p:blipFill>
        <p:spPr>
          <a:xfrm>
            <a:off x="8991600" y="2249800"/>
            <a:ext cx="3200400" cy="2265546"/>
          </a:xfrm>
          <a:prstGeom prst="rect">
            <a:avLst/>
          </a:prstGeom>
          <a:noFill/>
          <a:ln>
            <a:noFill/>
          </a:ln>
        </p:spPr>
      </p:pic>
      <p:pic>
        <p:nvPicPr>
          <p:cNvPr id="190" name="Shape 190"/>
          <p:cNvPicPr preferRelativeResize="0"/>
          <p:nvPr/>
        </p:nvPicPr>
        <p:blipFill>
          <a:blip r:embed="rId5">
            <a:alphaModFix/>
          </a:blip>
          <a:stretch>
            <a:fillRect/>
          </a:stretch>
        </p:blipFill>
        <p:spPr>
          <a:xfrm>
            <a:off x="8991602" y="4265301"/>
            <a:ext cx="3200398" cy="2592699"/>
          </a:xfrm>
          <a:prstGeom prst="rect">
            <a:avLst/>
          </a:prstGeom>
          <a:noFill/>
          <a:ln>
            <a:noFill/>
          </a:ln>
        </p:spPr>
      </p:pic>
    </p:spTree>
    <p:extLst>
      <p:ext uri="{BB962C8B-B14F-4D97-AF65-F5344CB8AC3E}">
        <p14:creationId xmlns:p14="http://schemas.microsoft.com/office/powerpoint/2010/main" val="4180838174"/>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148859" y="289560"/>
            <a:ext cx="8122920" cy="6416040"/>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 sz="3200" dirty="0" smtClean="0">
                <a:solidFill>
                  <a:schemeClr val="accent3">
                    <a:lumMod val="50000"/>
                  </a:schemeClr>
                </a:solidFill>
              </a:rPr>
              <a:t>Gandhi </a:t>
            </a:r>
            <a:r>
              <a:rPr lang="en" sz="3200" dirty="0">
                <a:solidFill>
                  <a:schemeClr val="accent3">
                    <a:lumMod val="50000"/>
                  </a:schemeClr>
                </a:solidFill>
              </a:rPr>
              <a:t>did not call for social revolution but </a:t>
            </a:r>
            <a:r>
              <a:rPr lang="en" sz="3200" b="1" i="1" dirty="0">
                <a:solidFill>
                  <a:schemeClr val="accent3">
                    <a:lumMod val="50000"/>
                  </a:schemeClr>
                </a:solidFill>
              </a:rPr>
              <a:t>sought the moral transformation of individuals</a:t>
            </a:r>
            <a:r>
              <a:rPr lang="en" sz="3200" dirty="0">
                <a:solidFill>
                  <a:schemeClr val="accent3">
                    <a:lumMod val="50000"/>
                  </a:schemeClr>
                </a:solidFill>
              </a:rPr>
              <a:t>. </a:t>
            </a:r>
          </a:p>
          <a:p>
            <a:pPr>
              <a:buNone/>
            </a:pPr>
            <a:endParaRPr lang="en" sz="3200" dirty="0" smtClean="0">
              <a:solidFill>
                <a:schemeClr val="accent3">
                  <a:lumMod val="50000"/>
                </a:schemeClr>
              </a:solidFill>
            </a:endParaRPr>
          </a:p>
          <a:p>
            <a:pPr>
              <a:buNone/>
            </a:pPr>
            <a:r>
              <a:rPr lang="en" sz="3200" dirty="0" smtClean="0">
                <a:solidFill>
                  <a:schemeClr val="accent3">
                    <a:lumMod val="50000"/>
                  </a:schemeClr>
                </a:solidFill>
              </a:rPr>
              <a:t>He </a:t>
            </a:r>
            <a:r>
              <a:rPr lang="en" sz="3200" dirty="0">
                <a:solidFill>
                  <a:schemeClr val="accent3">
                    <a:lumMod val="50000"/>
                  </a:schemeClr>
                </a:solidFill>
              </a:rPr>
              <a:t>worked </a:t>
            </a:r>
            <a:r>
              <a:rPr lang="en" sz="3200" b="1" dirty="0">
                <a:solidFill>
                  <a:schemeClr val="accent3">
                    <a:lumMod val="50000"/>
                  </a:schemeClr>
                </a:solidFill>
              </a:rPr>
              <a:t>to raise the status of India’s untouchables</a:t>
            </a:r>
            <a:r>
              <a:rPr lang="en" sz="3200" dirty="0">
                <a:solidFill>
                  <a:schemeClr val="accent3">
                    <a:lumMod val="50000"/>
                  </a:schemeClr>
                </a:solidFill>
              </a:rPr>
              <a:t> (the lowest and most ritually polluting groups within the caste hierarchy), he launched no attack on castes in general and he accepted support from businessmen and their socialist critics alike. </a:t>
            </a:r>
          </a:p>
          <a:p>
            <a:pPr>
              <a:buNone/>
            </a:pPr>
            <a:endParaRPr lang="en" sz="3200" dirty="0" smtClean="0">
              <a:solidFill>
                <a:schemeClr val="accent3">
                  <a:lumMod val="50000"/>
                </a:schemeClr>
              </a:solidFill>
            </a:endParaRPr>
          </a:p>
          <a:p>
            <a:pPr>
              <a:buNone/>
            </a:pPr>
            <a:r>
              <a:rPr lang="en" sz="3200" dirty="0" smtClean="0">
                <a:solidFill>
                  <a:schemeClr val="accent3">
                    <a:lumMod val="50000"/>
                  </a:schemeClr>
                </a:solidFill>
              </a:rPr>
              <a:t>His </a:t>
            </a:r>
            <a:r>
              <a:rPr lang="en" sz="3200" dirty="0">
                <a:solidFill>
                  <a:schemeClr val="accent3">
                    <a:lumMod val="50000"/>
                  </a:schemeClr>
                </a:solidFill>
              </a:rPr>
              <a:t>critique of India’s situation </a:t>
            </a:r>
            <a:r>
              <a:rPr lang="en" sz="3200" b="1" dirty="0">
                <a:solidFill>
                  <a:schemeClr val="accent3">
                    <a:lumMod val="50000"/>
                  </a:schemeClr>
                </a:solidFill>
              </a:rPr>
              <a:t>went far beyond colonial rule</a:t>
            </a:r>
            <a:r>
              <a:rPr lang="en" sz="3200" dirty="0">
                <a:solidFill>
                  <a:schemeClr val="accent3">
                    <a:lumMod val="50000"/>
                  </a:schemeClr>
                </a:solidFill>
              </a:rPr>
              <a:t>.</a:t>
            </a:r>
          </a:p>
        </p:txBody>
      </p:sp>
      <p:pic>
        <p:nvPicPr>
          <p:cNvPr id="214" name="Shape 214"/>
          <p:cNvPicPr preferRelativeResize="0"/>
          <p:nvPr/>
        </p:nvPicPr>
        <p:blipFill>
          <a:blip r:embed="rId3">
            <a:alphaModFix/>
          </a:blip>
          <a:stretch>
            <a:fillRect/>
          </a:stretch>
        </p:blipFill>
        <p:spPr>
          <a:xfrm>
            <a:off x="8401050" y="0"/>
            <a:ext cx="3790950" cy="2667000"/>
          </a:xfrm>
          <a:prstGeom prst="rect">
            <a:avLst/>
          </a:prstGeom>
          <a:noFill/>
          <a:ln>
            <a:noFill/>
          </a:ln>
        </p:spPr>
      </p:pic>
      <p:pic>
        <p:nvPicPr>
          <p:cNvPr id="215" name="Shape 215"/>
          <p:cNvPicPr preferRelativeResize="0"/>
          <p:nvPr/>
        </p:nvPicPr>
        <p:blipFill>
          <a:blip r:embed="rId4">
            <a:alphaModFix/>
          </a:blip>
          <a:stretch>
            <a:fillRect/>
          </a:stretch>
        </p:blipFill>
        <p:spPr>
          <a:xfrm>
            <a:off x="8382000" y="4000500"/>
            <a:ext cx="3810000" cy="2857500"/>
          </a:xfrm>
          <a:prstGeom prst="rect">
            <a:avLst/>
          </a:prstGeom>
          <a:noFill/>
          <a:ln>
            <a:noFill/>
          </a:ln>
        </p:spPr>
      </p:pic>
      <p:pic>
        <p:nvPicPr>
          <p:cNvPr id="216" name="Shape 216"/>
          <p:cNvPicPr preferRelativeResize="0"/>
          <p:nvPr/>
        </p:nvPicPr>
        <p:blipFill>
          <a:blip r:embed="rId5">
            <a:alphaModFix/>
          </a:blip>
          <a:stretch>
            <a:fillRect/>
          </a:stretch>
        </p:blipFill>
        <p:spPr>
          <a:xfrm>
            <a:off x="9445528" y="2253065"/>
            <a:ext cx="2463994" cy="1747435"/>
          </a:xfrm>
          <a:prstGeom prst="rect">
            <a:avLst/>
          </a:prstGeom>
          <a:noFill/>
          <a:ln>
            <a:noFill/>
          </a:ln>
        </p:spPr>
      </p:pic>
    </p:spTree>
    <p:extLst>
      <p:ext uri="{BB962C8B-B14F-4D97-AF65-F5344CB8AC3E}">
        <p14:creationId xmlns:p14="http://schemas.microsoft.com/office/powerpoint/2010/main" val="1112727105"/>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8995472" y="1833674"/>
            <a:ext cx="2704975" cy="1808686"/>
          </a:xfrm>
          <a:prstGeom prst="rect">
            <a:avLst/>
          </a:prstGeom>
          <a:noFill/>
          <a:ln>
            <a:noFill/>
          </a:ln>
        </p:spPr>
      </p:pic>
      <p:pic>
        <p:nvPicPr>
          <p:cNvPr id="198" name="Shape 198"/>
          <p:cNvPicPr preferRelativeResize="0"/>
          <p:nvPr/>
        </p:nvPicPr>
        <p:blipFill>
          <a:blip r:embed="rId4">
            <a:alphaModFix/>
          </a:blip>
          <a:stretch>
            <a:fillRect/>
          </a:stretch>
        </p:blipFill>
        <p:spPr>
          <a:xfrm>
            <a:off x="9447176" y="121920"/>
            <a:ext cx="1801566" cy="1866066"/>
          </a:xfrm>
          <a:prstGeom prst="rect">
            <a:avLst/>
          </a:prstGeom>
          <a:noFill/>
          <a:ln>
            <a:noFill/>
          </a:ln>
        </p:spPr>
      </p:pic>
      <p:pic>
        <p:nvPicPr>
          <p:cNvPr id="199" name="Shape 199"/>
          <p:cNvPicPr preferRelativeResize="0"/>
          <p:nvPr/>
        </p:nvPicPr>
        <p:blipFill>
          <a:blip r:embed="rId5">
            <a:alphaModFix/>
          </a:blip>
          <a:stretch>
            <a:fillRect/>
          </a:stretch>
        </p:blipFill>
        <p:spPr>
          <a:xfrm>
            <a:off x="8503920" y="3642360"/>
            <a:ext cx="3688080" cy="3048000"/>
          </a:xfrm>
          <a:prstGeom prst="rect">
            <a:avLst/>
          </a:prstGeom>
          <a:noFill/>
          <a:ln>
            <a:noFill/>
          </a:ln>
        </p:spPr>
      </p:pic>
      <p:sp>
        <p:nvSpPr>
          <p:cNvPr id="2" name="Text Placeholder 1"/>
          <p:cNvSpPr>
            <a:spLocks noGrp="1"/>
          </p:cNvSpPr>
          <p:nvPr>
            <p:ph type="body" idx="1"/>
          </p:nvPr>
        </p:nvSpPr>
        <p:spPr>
          <a:xfrm>
            <a:off x="137160" y="121920"/>
            <a:ext cx="8366760" cy="6568440"/>
          </a:xfrm>
          <a:solidFill>
            <a:schemeClr val="accent6">
              <a:lumMod val="20000"/>
              <a:lumOff val="80000"/>
            </a:schemeClr>
          </a:solidFill>
        </p:spPr>
        <p:txBody>
          <a:bodyPr>
            <a:noAutofit/>
          </a:bodyPr>
          <a:lstStyle/>
          <a:p>
            <a:r>
              <a:rPr lang="en-US" sz="4300" dirty="0"/>
              <a:t>The British treated this movement as a rebellion, jailed </a:t>
            </a:r>
            <a:r>
              <a:rPr lang="en-US" sz="4300" dirty="0" err="1"/>
              <a:t>Ghandi</a:t>
            </a:r>
            <a:r>
              <a:rPr lang="en-US" sz="4300" dirty="0"/>
              <a:t> and 60,000 others. </a:t>
            </a:r>
            <a:endParaRPr lang="en-US" sz="4300" dirty="0" smtClean="0"/>
          </a:p>
          <a:p>
            <a:r>
              <a:rPr lang="en-US" sz="4300" dirty="0" smtClean="0"/>
              <a:t>Meanwhile</a:t>
            </a:r>
            <a:r>
              <a:rPr lang="en-US" sz="4300" dirty="0"/>
              <a:t>, the Muslim minority wanted its own state, separate from the Hindus in India. </a:t>
            </a:r>
            <a:endParaRPr lang="en-US" sz="4300" dirty="0" smtClean="0"/>
          </a:p>
          <a:p>
            <a:r>
              <a:rPr lang="en-US" sz="4300" dirty="0" smtClean="0"/>
              <a:t>In </a:t>
            </a:r>
            <a:r>
              <a:rPr lang="en-US" sz="4300" dirty="0"/>
              <a:t>1947, the British left India after hastily partitioning the sub-continent into Hindu India and Muslim Pakistan. </a:t>
            </a:r>
          </a:p>
        </p:txBody>
      </p:sp>
    </p:spTree>
    <p:extLst>
      <p:ext uri="{BB962C8B-B14F-4D97-AF65-F5344CB8AC3E}">
        <p14:creationId xmlns:p14="http://schemas.microsoft.com/office/powerpoint/2010/main" val="3358609655"/>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6080" y="173355"/>
            <a:ext cx="6507480" cy="6409868"/>
          </a:xfrm>
          <a:prstGeom prst="rect">
            <a:avLst/>
          </a:prstGeom>
        </p:spPr>
      </p:pic>
    </p:spTree>
    <p:extLst>
      <p:ext uri="{BB962C8B-B14F-4D97-AF65-F5344CB8AC3E}">
        <p14:creationId xmlns:p14="http://schemas.microsoft.com/office/powerpoint/2010/main" val="3586732744"/>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91440"/>
            <a:ext cx="4968240" cy="6571827"/>
          </a:xfrm>
          <a:solidFill>
            <a:schemeClr val="accent6">
              <a:lumMod val="20000"/>
              <a:lumOff val="80000"/>
            </a:schemeClr>
          </a:solidFill>
        </p:spPr>
        <p:txBody>
          <a:bodyPr>
            <a:normAutofit/>
          </a:bodyPr>
          <a:lstStyle/>
          <a:p>
            <a:r>
              <a:rPr lang="en-US" sz="3200" dirty="0"/>
              <a:t>This partition was troubled from the start, however, as Hindus and Muslims were often neighbors. </a:t>
            </a:r>
            <a:endParaRPr lang="en-US" sz="3200" dirty="0" smtClean="0"/>
          </a:p>
          <a:p>
            <a:r>
              <a:rPr lang="en-US" sz="3200" dirty="0" smtClean="0"/>
              <a:t>Following </a:t>
            </a:r>
            <a:r>
              <a:rPr lang="en-US" sz="3200" dirty="0"/>
              <a:t>independence Hindus and Muslims turned on one another, the violence resulting in the death of nearly a million Muslims and 10 million more as refugees</a:t>
            </a:r>
            <a:r>
              <a:rPr lang="en-US" sz="3200" dirty="0" smtClean="0"/>
              <a:t>.</a:t>
            </a:r>
          </a:p>
        </p:txBody>
      </p:sp>
      <p:pic>
        <p:nvPicPr>
          <p:cNvPr id="5" name="Picture 4"/>
          <p:cNvPicPr>
            <a:picLocks noChangeAspect="1"/>
          </p:cNvPicPr>
          <p:nvPr/>
        </p:nvPicPr>
        <p:blipFill>
          <a:blip r:embed="rId2"/>
          <a:stretch>
            <a:fillRect/>
          </a:stretch>
        </p:blipFill>
        <p:spPr>
          <a:xfrm>
            <a:off x="7227454" y="-83820"/>
            <a:ext cx="4964546" cy="3276600"/>
          </a:xfrm>
          <a:prstGeom prst="rect">
            <a:avLst/>
          </a:prstGeom>
        </p:spPr>
      </p:pic>
      <p:sp>
        <p:nvSpPr>
          <p:cNvPr id="6" name="Rectangle 5"/>
          <p:cNvSpPr/>
          <p:nvPr/>
        </p:nvSpPr>
        <p:spPr>
          <a:xfrm>
            <a:off x="5229167" y="323969"/>
            <a:ext cx="1813560" cy="1169551"/>
          </a:xfrm>
          <a:prstGeom prst="rect">
            <a:avLst/>
          </a:prstGeom>
        </p:spPr>
        <p:txBody>
          <a:bodyPr wrap="square">
            <a:spAutoFit/>
          </a:bodyPr>
          <a:lstStyle/>
          <a:p>
            <a:pPr algn="ctr"/>
            <a:r>
              <a:rPr lang="en-US" sz="1400" dirty="0">
                <a:solidFill>
                  <a:srgbClr val="FFFF00"/>
                </a:solidFill>
              </a:rPr>
              <a:t>Overcrowded train transporting refugees during the partition of India, 1947.</a:t>
            </a:r>
          </a:p>
        </p:txBody>
      </p:sp>
      <p:pic>
        <p:nvPicPr>
          <p:cNvPr id="7" name="Picture 6"/>
          <p:cNvPicPr>
            <a:picLocks noChangeAspect="1"/>
          </p:cNvPicPr>
          <p:nvPr/>
        </p:nvPicPr>
        <p:blipFill>
          <a:blip r:embed="rId3"/>
          <a:stretch>
            <a:fillRect/>
          </a:stretch>
        </p:blipFill>
        <p:spPr>
          <a:xfrm>
            <a:off x="6280727" y="3443817"/>
            <a:ext cx="5715000" cy="3219450"/>
          </a:xfrm>
          <a:prstGeom prst="rect">
            <a:avLst/>
          </a:prstGeom>
        </p:spPr>
      </p:pic>
      <p:sp>
        <p:nvSpPr>
          <p:cNvPr id="8" name="Rectangle 7"/>
          <p:cNvSpPr/>
          <p:nvPr/>
        </p:nvSpPr>
        <p:spPr>
          <a:xfrm>
            <a:off x="5229167" y="2610138"/>
            <a:ext cx="1813560" cy="1384995"/>
          </a:xfrm>
          <a:prstGeom prst="rect">
            <a:avLst/>
          </a:prstGeom>
          <a:solidFill>
            <a:srgbClr val="002060"/>
          </a:solidFill>
          <a:ln>
            <a:solidFill>
              <a:schemeClr val="accent1"/>
            </a:solidFill>
          </a:ln>
        </p:spPr>
        <p:txBody>
          <a:bodyPr wrap="square">
            <a:spAutoFit/>
          </a:bodyPr>
          <a:lstStyle/>
          <a:p>
            <a:pPr algn="ctr"/>
            <a:r>
              <a:rPr lang="en-US" sz="1400" dirty="0" smtClean="0">
                <a:solidFill>
                  <a:srgbClr val="FFFF00"/>
                </a:solidFill>
              </a:rPr>
              <a:t>Violent attacks occurred/often especially on the refugee transportation vehicles.</a:t>
            </a:r>
            <a:endParaRPr lang="en-US" sz="1400" dirty="0">
              <a:solidFill>
                <a:srgbClr val="FFFF00"/>
              </a:solidFill>
            </a:endParaRPr>
          </a:p>
        </p:txBody>
      </p:sp>
    </p:spTree>
    <p:extLst>
      <p:ext uri="{BB962C8B-B14F-4D97-AF65-F5344CB8AC3E}">
        <p14:creationId xmlns:p14="http://schemas.microsoft.com/office/powerpoint/2010/main" val="401700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 y="137161"/>
            <a:ext cx="6065520" cy="6598920"/>
          </a:xfrm>
          <a:solidFill>
            <a:schemeClr val="accent6">
              <a:lumMod val="40000"/>
              <a:lumOff val="60000"/>
            </a:schemeClr>
          </a:solidFill>
        </p:spPr>
        <p:txBody>
          <a:bodyPr>
            <a:noAutofit/>
          </a:bodyPr>
          <a:lstStyle/>
          <a:p>
            <a:r>
              <a:rPr lang="en-US" sz="4400" dirty="0"/>
              <a:t>In January 1948, a Hindu extremist assassinated </a:t>
            </a:r>
            <a:r>
              <a:rPr lang="en-US" sz="4400" dirty="0" err="1"/>
              <a:t>Ghandi</a:t>
            </a:r>
            <a:r>
              <a:rPr lang="en-US" sz="4400" dirty="0"/>
              <a:t> for his tolerance of Muslims. </a:t>
            </a:r>
          </a:p>
          <a:p>
            <a:r>
              <a:rPr lang="en-US" sz="4400" dirty="0"/>
              <a:t>Border clashes continued for decades in the Kashmir province on the border between India and Pakistan. </a:t>
            </a:r>
          </a:p>
          <a:p>
            <a:endParaRPr lang="en-US" sz="4400" dirty="0"/>
          </a:p>
        </p:txBody>
      </p:sp>
      <p:pic>
        <p:nvPicPr>
          <p:cNvPr id="4" name="Picture 3"/>
          <p:cNvPicPr>
            <a:picLocks noChangeAspect="1"/>
          </p:cNvPicPr>
          <p:nvPr/>
        </p:nvPicPr>
        <p:blipFill>
          <a:blip r:embed="rId2"/>
          <a:stretch>
            <a:fillRect/>
          </a:stretch>
        </p:blipFill>
        <p:spPr>
          <a:xfrm>
            <a:off x="7559040" y="4490085"/>
            <a:ext cx="3743325" cy="2245995"/>
          </a:xfrm>
          <a:prstGeom prst="rect">
            <a:avLst/>
          </a:prstGeom>
        </p:spPr>
      </p:pic>
      <p:pic>
        <p:nvPicPr>
          <p:cNvPr id="6" name="Picture 5"/>
          <p:cNvPicPr>
            <a:picLocks noChangeAspect="1"/>
          </p:cNvPicPr>
          <p:nvPr/>
        </p:nvPicPr>
        <p:blipFill>
          <a:blip r:embed="rId3"/>
          <a:stretch>
            <a:fillRect/>
          </a:stretch>
        </p:blipFill>
        <p:spPr>
          <a:xfrm>
            <a:off x="6385560" y="137161"/>
            <a:ext cx="5806441" cy="4352924"/>
          </a:xfrm>
          <a:prstGeom prst="rect">
            <a:avLst/>
          </a:prstGeom>
        </p:spPr>
      </p:pic>
    </p:spTree>
    <p:extLst>
      <p:ext uri="{BB962C8B-B14F-4D97-AF65-F5344CB8AC3E}">
        <p14:creationId xmlns:p14="http://schemas.microsoft.com/office/powerpoint/2010/main" val="530208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137160" y="86400"/>
            <a:ext cx="7802879" cy="6619200"/>
          </a:xfrm>
          <a:prstGeom prst="rect">
            <a:avLst/>
          </a:prstGeom>
          <a:solidFill>
            <a:schemeClr val="accent6">
              <a:lumMod val="20000"/>
              <a:lumOff val="80000"/>
            </a:schemeClr>
          </a:solidFill>
        </p:spPr>
        <p:txBody>
          <a:bodyPr vert="horz" lIns="91425" tIns="91425" rIns="91425" bIns="91425" rtlCol="0" anchor="t" anchorCtr="0">
            <a:noAutofit/>
          </a:bodyPr>
          <a:lstStyle/>
          <a:p>
            <a:pPr lvl="0">
              <a:buNone/>
            </a:pPr>
            <a:r>
              <a:rPr lang="en" sz="5300" b="1" i="1" dirty="0" smtClean="0">
                <a:solidFill>
                  <a:schemeClr val="accent3">
                    <a:lumMod val="50000"/>
                  </a:schemeClr>
                </a:solidFill>
              </a:rPr>
              <a:t>Gandhi</a:t>
            </a:r>
            <a:r>
              <a:rPr lang="en" sz="5300" dirty="0" smtClean="0">
                <a:solidFill>
                  <a:schemeClr val="accent3">
                    <a:lumMod val="50000"/>
                  </a:schemeClr>
                </a:solidFill>
              </a:rPr>
              <a:t>’s </a:t>
            </a:r>
            <a:r>
              <a:rPr lang="en" sz="5300" b="1" dirty="0" smtClean="0">
                <a:solidFill>
                  <a:schemeClr val="accent3">
                    <a:lumMod val="50000"/>
                  </a:schemeClr>
                </a:solidFill>
              </a:rPr>
              <a:t>assassination </a:t>
            </a:r>
            <a:r>
              <a:rPr lang="en" sz="5300" dirty="0" smtClean="0">
                <a:solidFill>
                  <a:schemeClr val="accent3">
                    <a:lumMod val="50000"/>
                  </a:schemeClr>
                </a:solidFill>
              </a:rPr>
              <a:t>had the </a:t>
            </a:r>
            <a:r>
              <a:rPr lang="en" sz="5300" b="1" dirty="0">
                <a:solidFill>
                  <a:schemeClr val="accent3">
                    <a:lumMod val="50000"/>
                  </a:schemeClr>
                </a:solidFill>
              </a:rPr>
              <a:t>great triumph of independence</a:t>
            </a:r>
            <a:r>
              <a:rPr lang="en" sz="5300" dirty="0">
                <a:solidFill>
                  <a:schemeClr val="accent3">
                    <a:lumMod val="50000"/>
                  </a:schemeClr>
                </a:solidFill>
              </a:rPr>
              <a:t>, secured from the powerful British Empire, </a:t>
            </a:r>
            <a:r>
              <a:rPr lang="en" sz="5300" b="1" dirty="0" smtClean="0">
                <a:solidFill>
                  <a:schemeClr val="accent3">
                    <a:lumMod val="50000"/>
                  </a:schemeClr>
                </a:solidFill>
              </a:rPr>
              <a:t>shadowed </a:t>
            </a:r>
            <a:r>
              <a:rPr lang="en" sz="5300" b="1" dirty="0">
                <a:solidFill>
                  <a:schemeClr val="accent3">
                    <a:lumMod val="50000"/>
                  </a:schemeClr>
                </a:solidFill>
              </a:rPr>
              <a:t>by an equally great tragedy in the violence of partition</a:t>
            </a:r>
            <a:r>
              <a:rPr lang="en" sz="5300" dirty="0">
                <a:solidFill>
                  <a:schemeClr val="accent3">
                    <a:lumMod val="50000"/>
                  </a:schemeClr>
                </a:solidFill>
              </a:rPr>
              <a:t>.</a:t>
            </a:r>
          </a:p>
          <a:p>
            <a:pPr>
              <a:buNone/>
            </a:pPr>
            <a:endParaRPr sz="5300" dirty="0">
              <a:solidFill>
                <a:schemeClr val="accent3">
                  <a:lumMod val="50000"/>
                </a:schemeClr>
              </a:solidFill>
            </a:endParaRPr>
          </a:p>
        </p:txBody>
      </p:sp>
      <p:pic>
        <p:nvPicPr>
          <p:cNvPr id="247" name="Shape 247"/>
          <p:cNvPicPr preferRelativeResize="0"/>
          <p:nvPr/>
        </p:nvPicPr>
        <p:blipFill>
          <a:blip r:embed="rId3">
            <a:alphaModFix/>
          </a:blip>
          <a:stretch>
            <a:fillRect/>
          </a:stretch>
        </p:blipFill>
        <p:spPr>
          <a:xfrm>
            <a:off x="8220076" y="0"/>
            <a:ext cx="3971924" cy="3733800"/>
          </a:xfrm>
          <a:prstGeom prst="rect">
            <a:avLst/>
          </a:prstGeom>
          <a:noFill/>
          <a:ln>
            <a:noFill/>
          </a:ln>
        </p:spPr>
      </p:pic>
      <p:pic>
        <p:nvPicPr>
          <p:cNvPr id="248" name="Shape 248"/>
          <p:cNvPicPr preferRelativeResize="0"/>
          <p:nvPr/>
        </p:nvPicPr>
        <p:blipFill>
          <a:blip r:embed="rId4">
            <a:alphaModFix/>
          </a:blip>
          <a:stretch>
            <a:fillRect/>
          </a:stretch>
        </p:blipFill>
        <p:spPr>
          <a:xfrm>
            <a:off x="8229600" y="3733800"/>
            <a:ext cx="3962400" cy="3124200"/>
          </a:xfrm>
          <a:prstGeom prst="rect">
            <a:avLst/>
          </a:prstGeom>
          <a:noFill/>
          <a:ln>
            <a:noFill/>
          </a:ln>
        </p:spPr>
      </p:pic>
    </p:spTree>
    <p:extLst>
      <p:ext uri="{BB962C8B-B14F-4D97-AF65-F5344CB8AC3E}">
        <p14:creationId xmlns:p14="http://schemas.microsoft.com/office/powerpoint/2010/main" val="933349341"/>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118110" y="272415"/>
            <a:ext cx="4762500" cy="6343650"/>
          </a:xfrm>
          <a:prstGeom prst="rect">
            <a:avLst/>
          </a:prstGeom>
          <a:noFill/>
          <a:ln>
            <a:noFill/>
          </a:ln>
        </p:spPr>
      </p:pic>
      <p:pic>
        <p:nvPicPr>
          <p:cNvPr id="2" name="Picture 1"/>
          <p:cNvPicPr>
            <a:picLocks noChangeAspect="1"/>
          </p:cNvPicPr>
          <p:nvPr/>
        </p:nvPicPr>
        <p:blipFill>
          <a:blip r:embed="rId4"/>
          <a:stretch>
            <a:fillRect/>
          </a:stretch>
        </p:blipFill>
        <p:spPr>
          <a:xfrm>
            <a:off x="7326630" y="152400"/>
            <a:ext cx="4743450" cy="3794760"/>
          </a:xfrm>
          <a:prstGeom prst="rect">
            <a:avLst/>
          </a:prstGeom>
        </p:spPr>
      </p:pic>
      <p:pic>
        <p:nvPicPr>
          <p:cNvPr id="3" name="Picture 2"/>
          <p:cNvPicPr>
            <a:picLocks noChangeAspect="1"/>
          </p:cNvPicPr>
          <p:nvPr/>
        </p:nvPicPr>
        <p:blipFill>
          <a:blip r:embed="rId5"/>
          <a:stretch>
            <a:fillRect/>
          </a:stretch>
        </p:blipFill>
        <p:spPr>
          <a:xfrm>
            <a:off x="5087302" y="3291840"/>
            <a:ext cx="6194735" cy="3444240"/>
          </a:xfrm>
          <a:prstGeom prst="rect">
            <a:avLst/>
          </a:prstGeom>
        </p:spPr>
      </p:pic>
      <p:sp>
        <p:nvSpPr>
          <p:cNvPr id="4" name="5-Point Star 3">
            <a:hlinkClick r:id="rId6"/>
          </p:cNvPr>
          <p:cNvSpPr/>
          <p:nvPr/>
        </p:nvSpPr>
        <p:spPr>
          <a:xfrm>
            <a:off x="5638800" y="914400"/>
            <a:ext cx="1280160" cy="10820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752368"/>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Shape 46"/>
          <p:cNvPicPr preferRelativeResize="0"/>
          <p:nvPr/>
        </p:nvPicPr>
        <p:blipFill>
          <a:blip r:embed="rId3">
            <a:alphaModFix/>
          </a:blip>
          <a:stretch>
            <a:fillRect/>
          </a:stretch>
        </p:blipFill>
        <p:spPr>
          <a:xfrm>
            <a:off x="4395621" y="4557942"/>
            <a:ext cx="3208087" cy="2216719"/>
          </a:xfrm>
          <a:prstGeom prst="rect">
            <a:avLst/>
          </a:prstGeom>
          <a:noFill/>
          <a:ln>
            <a:noFill/>
          </a:ln>
        </p:spPr>
      </p:pic>
      <p:sp>
        <p:nvSpPr>
          <p:cNvPr id="47" name="Shape 47"/>
          <p:cNvSpPr txBox="1">
            <a:spLocks noGrp="1"/>
          </p:cNvSpPr>
          <p:nvPr>
            <p:ph type="subTitle" idx="1"/>
          </p:nvPr>
        </p:nvSpPr>
        <p:spPr>
          <a:xfrm>
            <a:off x="2286000" y="3505201"/>
            <a:ext cx="7772400" cy="949799"/>
          </a:xfrm>
          <a:prstGeom prst="rect">
            <a:avLst/>
          </a:prstGeom>
        </p:spPr>
        <p:txBody>
          <a:bodyPr vert="horz" lIns="91425" tIns="91425" rIns="91425" bIns="91425" rtlCol="0" anchor="ctr" anchorCtr="0">
            <a:noAutofit/>
          </a:bodyPr>
          <a:lstStyle/>
          <a:p>
            <a:pPr>
              <a:spcBef>
                <a:spcPts val="0"/>
              </a:spcBef>
            </a:pPr>
            <a:r>
              <a:rPr lang="en" sz="1800" i="1">
                <a:solidFill>
                  <a:srgbClr val="FFFFFF"/>
                </a:solidFill>
                <a:latin typeface="Georgia"/>
                <a:ea typeface="Georgia"/>
                <a:cs typeface="Georgia"/>
                <a:sym typeface="Georgia"/>
              </a:rPr>
              <a:t>What was distinctive about the end of Europe’s African and Asian empires compared to other cases of imperial disintegration?</a:t>
            </a:r>
          </a:p>
        </p:txBody>
      </p:sp>
      <p:pic>
        <p:nvPicPr>
          <p:cNvPr id="48" name="Shape 48"/>
          <p:cNvPicPr preferRelativeResize="0"/>
          <p:nvPr/>
        </p:nvPicPr>
        <p:blipFill>
          <a:blip r:embed="rId4">
            <a:alphaModFix/>
          </a:blip>
          <a:stretch>
            <a:fillRect/>
          </a:stretch>
        </p:blipFill>
        <p:spPr>
          <a:xfrm>
            <a:off x="228599" y="0"/>
            <a:ext cx="2590800" cy="3505201"/>
          </a:xfrm>
          <a:prstGeom prst="rect">
            <a:avLst/>
          </a:prstGeom>
          <a:noFill/>
          <a:ln>
            <a:noFill/>
          </a:ln>
        </p:spPr>
      </p:pic>
      <p:sp>
        <p:nvSpPr>
          <p:cNvPr id="49" name="Shape 49"/>
          <p:cNvSpPr txBox="1">
            <a:spLocks noGrp="1"/>
          </p:cNvSpPr>
          <p:nvPr>
            <p:ph type="ctrTitle"/>
          </p:nvPr>
        </p:nvSpPr>
        <p:spPr>
          <a:xfrm>
            <a:off x="1600200" y="3325092"/>
            <a:ext cx="8839200" cy="1323109"/>
          </a:xfrm>
          <a:prstGeom prst="rect">
            <a:avLst/>
          </a:prstGeom>
        </p:spPr>
        <p:txBody>
          <a:bodyPr vert="horz" lIns="91425" tIns="91425" rIns="91425" bIns="91425" rtlCol="0" anchor="b" anchorCtr="0">
            <a:noAutofit/>
          </a:bodyPr>
          <a:lstStyle/>
          <a:p>
            <a:pPr>
              <a:spcBef>
                <a:spcPts val="0"/>
              </a:spcBef>
            </a:pPr>
            <a:r>
              <a:rPr lang="en" sz="6000" dirty="0">
                <a:latin typeface="Georgia"/>
                <a:ea typeface="Georgia"/>
                <a:cs typeface="Georgia"/>
                <a:sym typeface="Georgia"/>
              </a:rPr>
              <a:t>Imperial disintegration</a:t>
            </a:r>
          </a:p>
        </p:txBody>
      </p:sp>
      <p:pic>
        <p:nvPicPr>
          <p:cNvPr id="50" name="Shape 50"/>
          <p:cNvPicPr preferRelativeResize="0"/>
          <p:nvPr/>
        </p:nvPicPr>
        <p:blipFill>
          <a:blip r:embed="rId5">
            <a:alphaModFix/>
          </a:blip>
          <a:stretch>
            <a:fillRect/>
          </a:stretch>
        </p:blipFill>
        <p:spPr>
          <a:xfrm>
            <a:off x="6787253" y="-1"/>
            <a:ext cx="5267587" cy="3352801"/>
          </a:xfrm>
          <a:prstGeom prst="rect">
            <a:avLst/>
          </a:prstGeom>
          <a:noFill/>
          <a:ln>
            <a:noFill/>
          </a:ln>
        </p:spPr>
      </p:pic>
      <p:pic>
        <p:nvPicPr>
          <p:cNvPr id="51" name="Shape 51"/>
          <p:cNvPicPr preferRelativeResize="0"/>
          <p:nvPr/>
        </p:nvPicPr>
        <p:blipFill>
          <a:blip r:embed="rId6">
            <a:alphaModFix/>
          </a:blip>
          <a:stretch>
            <a:fillRect/>
          </a:stretch>
        </p:blipFill>
        <p:spPr>
          <a:xfrm>
            <a:off x="3327217" y="166255"/>
            <a:ext cx="2672448" cy="3352800"/>
          </a:xfrm>
          <a:prstGeom prst="rect">
            <a:avLst/>
          </a:prstGeom>
          <a:noFill/>
          <a:ln>
            <a:noFill/>
          </a:ln>
        </p:spPr>
      </p:pic>
      <p:pic>
        <p:nvPicPr>
          <p:cNvPr id="52" name="Shape 52"/>
          <p:cNvPicPr preferRelativeResize="0"/>
          <p:nvPr/>
        </p:nvPicPr>
        <p:blipFill>
          <a:blip r:embed="rId7">
            <a:alphaModFix/>
          </a:blip>
          <a:stretch>
            <a:fillRect/>
          </a:stretch>
        </p:blipFill>
        <p:spPr>
          <a:xfrm>
            <a:off x="9083041" y="4727861"/>
            <a:ext cx="2971799" cy="2057399"/>
          </a:xfrm>
          <a:prstGeom prst="rect">
            <a:avLst/>
          </a:prstGeom>
          <a:noFill/>
          <a:ln>
            <a:noFill/>
          </a:ln>
        </p:spPr>
      </p:pic>
      <p:pic>
        <p:nvPicPr>
          <p:cNvPr id="53" name="Shape 53"/>
          <p:cNvPicPr preferRelativeResize="0"/>
          <p:nvPr/>
        </p:nvPicPr>
        <p:blipFill>
          <a:blip r:embed="rId8">
            <a:alphaModFix/>
          </a:blip>
          <a:stretch>
            <a:fillRect/>
          </a:stretch>
        </p:blipFill>
        <p:spPr>
          <a:xfrm>
            <a:off x="160089" y="4607401"/>
            <a:ext cx="2895600" cy="2167260"/>
          </a:xfrm>
          <a:prstGeom prst="rect">
            <a:avLst/>
          </a:prstGeom>
          <a:noFill/>
          <a:ln>
            <a:noFill/>
          </a:ln>
        </p:spPr>
      </p:pic>
    </p:spTree>
    <p:extLst>
      <p:ext uri="{BB962C8B-B14F-4D97-AF65-F5344CB8AC3E}">
        <p14:creationId xmlns:p14="http://schemas.microsoft.com/office/powerpoint/2010/main" val="1215423573"/>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 y="118533"/>
            <a:ext cx="7040880" cy="6541347"/>
          </a:xfrm>
          <a:solidFill>
            <a:schemeClr val="accent6">
              <a:lumMod val="20000"/>
              <a:lumOff val="80000"/>
            </a:schemeClr>
          </a:solidFill>
        </p:spPr>
        <p:txBody>
          <a:bodyPr>
            <a:noAutofit/>
          </a:bodyPr>
          <a:lstStyle/>
          <a:p>
            <a:r>
              <a:rPr lang="en-US" sz="3600" dirty="0"/>
              <a:t>Other nationalist groups also wanted independence from India. </a:t>
            </a:r>
          </a:p>
          <a:p>
            <a:r>
              <a:rPr lang="en-US" sz="3600" dirty="0"/>
              <a:t>In the 1980s, Sikhs in the Punjab province fought for self-rule, a movement that was put down by Prime Minister Indira </a:t>
            </a:r>
            <a:r>
              <a:rPr lang="en-US" sz="3600" dirty="0" err="1"/>
              <a:t>Ghandi</a:t>
            </a:r>
            <a:r>
              <a:rPr lang="en-US" sz="3600" dirty="0"/>
              <a:t>. </a:t>
            </a:r>
          </a:p>
          <a:p>
            <a:r>
              <a:rPr lang="en-US" sz="3600" dirty="0"/>
              <a:t>A few years later, the Tamil-speaking Hindu minority in Sri Lanka also pushed for their own nation. The Indian government similarly squashed their efforts </a:t>
            </a:r>
          </a:p>
          <a:p>
            <a:endParaRPr lang="en-US" sz="3600" dirty="0"/>
          </a:p>
        </p:txBody>
      </p:sp>
      <p:pic>
        <p:nvPicPr>
          <p:cNvPr id="4" name="Picture 3"/>
          <p:cNvPicPr>
            <a:picLocks noChangeAspect="1"/>
          </p:cNvPicPr>
          <p:nvPr/>
        </p:nvPicPr>
        <p:blipFill>
          <a:blip r:embed="rId2"/>
          <a:stretch>
            <a:fillRect/>
          </a:stretch>
        </p:blipFill>
        <p:spPr>
          <a:xfrm>
            <a:off x="7465860" y="118533"/>
            <a:ext cx="3143250" cy="3581400"/>
          </a:xfrm>
          <a:prstGeom prst="rect">
            <a:avLst/>
          </a:prstGeom>
        </p:spPr>
      </p:pic>
      <p:pic>
        <p:nvPicPr>
          <p:cNvPr id="5" name="Picture 4"/>
          <p:cNvPicPr>
            <a:picLocks noChangeAspect="1"/>
          </p:cNvPicPr>
          <p:nvPr/>
        </p:nvPicPr>
        <p:blipFill>
          <a:blip r:embed="rId3"/>
          <a:stretch>
            <a:fillRect/>
          </a:stretch>
        </p:blipFill>
        <p:spPr>
          <a:xfrm>
            <a:off x="8686800" y="2873988"/>
            <a:ext cx="3611879" cy="3984012"/>
          </a:xfrm>
          <a:prstGeom prst="rect">
            <a:avLst/>
          </a:prstGeom>
        </p:spPr>
      </p:pic>
      <p:sp>
        <p:nvSpPr>
          <p:cNvPr id="6" name="Rectangle 5"/>
          <p:cNvSpPr/>
          <p:nvPr/>
        </p:nvSpPr>
        <p:spPr>
          <a:xfrm>
            <a:off x="8957639" y="5338048"/>
            <a:ext cx="3070199" cy="369332"/>
          </a:xfrm>
          <a:prstGeom prst="rect">
            <a:avLst/>
          </a:prstGeom>
        </p:spPr>
        <p:txBody>
          <a:bodyPr wrap="none">
            <a:spAutoFit/>
          </a:bodyPr>
          <a:lstStyle/>
          <a:p>
            <a:r>
              <a:rPr lang="en-US" dirty="0"/>
              <a:t>Tamil Nadu location in India</a:t>
            </a:r>
          </a:p>
        </p:txBody>
      </p:sp>
    </p:spTree>
    <p:extLst>
      <p:ext uri="{BB962C8B-B14F-4D97-AF65-F5344CB8AC3E}">
        <p14:creationId xmlns:p14="http://schemas.microsoft.com/office/powerpoint/2010/main" val="3285186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361289"/>
            <a:ext cx="5181600" cy="1295082"/>
          </a:xfrm>
        </p:spPr>
        <p:txBody>
          <a:bodyPr>
            <a:noAutofit/>
          </a:bodyPr>
          <a:lstStyle/>
          <a:p>
            <a:pPr algn="ctr"/>
            <a:r>
              <a:rPr lang="en-US" sz="4400" dirty="0" smtClean="0"/>
              <a:t>Independence in Africa</a:t>
            </a:r>
            <a:endParaRPr lang="en-US" sz="4400" dirty="0"/>
          </a:p>
        </p:txBody>
      </p:sp>
      <p:sp>
        <p:nvSpPr>
          <p:cNvPr id="3" name="Text Placeholder 2"/>
          <p:cNvSpPr>
            <a:spLocks noGrp="1"/>
          </p:cNvSpPr>
          <p:nvPr>
            <p:ph type="body" idx="1"/>
          </p:nvPr>
        </p:nvSpPr>
        <p:spPr>
          <a:xfrm>
            <a:off x="91440" y="1901613"/>
            <a:ext cx="5760720" cy="4620299"/>
          </a:xfrm>
        </p:spPr>
        <p:txBody>
          <a:bodyPr>
            <a:noAutofit/>
          </a:bodyPr>
          <a:lstStyle/>
          <a:p>
            <a:r>
              <a:rPr lang="en-US" sz="2800" dirty="0"/>
              <a:t>World War II created a powerful wave of nationalism in African colonies. </a:t>
            </a:r>
            <a:endParaRPr lang="en-US" sz="2800" dirty="0" smtClean="0"/>
          </a:p>
          <a:p>
            <a:endParaRPr lang="en-US" sz="2800" dirty="0" smtClean="0"/>
          </a:p>
          <a:p>
            <a:r>
              <a:rPr lang="en-US" sz="2800" dirty="0" smtClean="0"/>
              <a:t>Africans </a:t>
            </a:r>
            <a:r>
              <a:rPr lang="en-US" sz="2800" dirty="0"/>
              <a:t>began to push back against colonization, </a:t>
            </a:r>
            <a:r>
              <a:rPr lang="en-US" sz="2800" dirty="0" smtClean="0"/>
              <a:t>especially </a:t>
            </a:r>
            <a:r>
              <a:rPr lang="en-US" sz="2800" dirty="0"/>
              <a:t>after India gained independence. </a:t>
            </a:r>
            <a:endParaRPr lang="en-US" sz="2800" dirty="0" smtClean="0"/>
          </a:p>
          <a:p>
            <a:endParaRPr lang="en-US" sz="2800" dirty="0" smtClean="0"/>
          </a:p>
          <a:p>
            <a:r>
              <a:rPr lang="en-US" sz="2800" dirty="0" smtClean="0"/>
              <a:t>Each </a:t>
            </a:r>
            <a:r>
              <a:rPr lang="en-US" sz="2800" dirty="0"/>
              <a:t>nation had its own struggle, and the European powers all responded differently. </a:t>
            </a:r>
          </a:p>
        </p:txBody>
      </p:sp>
      <p:pic>
        <p:nvPicPr>
          <p:cNvPr id="4" name="Picture 3"/>
          <p:cNvPicPr>
            <a:picLocks noChangeAspect="1"/>
          </p:cNvPicPr>
          <p:nvPr/>
        </p:nvPicPr>
        <p:blipFill>
          <a:blip r:embed="rId2"/>
          <a:stretch>
            <a:fillRect/>
          </a:stretch>
        </p:blipFill>
        <p:spPr>
          <a:xfrm>
            <a:off x="5852160" y="183688"/>
            <a:ext cx="6295820" cy="6521912"/>
          </a:xfrm>
          <a:prstGeom prst="rect">
            <a:avLst/>
          </a:prstGeom>
        </p:spPr>
      </p:pic>
    </p:spTree>
    <p:extLst>
      <p:ext uri="{BB962C8B-B14F-4D97-AF65-F5344CB8AC3E}">
        <p14:creationId xmlns:p14="http://schemas.microsoft.com/office/powerpoint/2010/main" val="2497285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203642"/>
          </a:xfrm>
        </p:spPr>
        <p:txBody>
          <a:bodyPr>
            <a:normAutofit/>
          </a:bodyPr>
          <a:lstStyle/>
          <a:p>
            <a:r>
              <a:rPr lang="en-US" sz="6600" dirty="0"/>
              <a:t>Africans in the Gold Coast</a:t>
            </a:r>
          </a:p>
        </p:txBody>
      </p:sp>
      <p:sp>
        <p:nvSpPr>
          <p:cNvPr id="3" name="Text Placeholder 2"/>
          <p:cNvSpPr>
            <a:spLocks noGrp="1"/>
          </p:cNvSpPr>
          <p:nvPr>
            <p:ph type="body" idx="1"/>
          </p:nvPr>
        </p:nvSpPr>
        <p:spPr>
          <a:xfrm>
            <a:off x="0" y="1819026"/>
            <a:ext cx="7330440" cy="4620299"/>
          </a:xfrm>
        </p:spPr>
        <p:txBody>
          <a:bodyPr>
            <a:noAutofit/>
          </a:bodyPr>
          <a:lstStyle/>
          <a:p>
            <a:r>
              <a:rPr lang="en-US" sz="3000" dirty="0" smtClean="0"/>
              <a:t>They were a British colony and also were </a:t>
            </a:r>
            <a:r>
              <a:rPr lang="en-US" sz="3000" dirty="0"/>
              <a:t>the first to gain their independence. </a:t>
            </a:r>
            <a:endParaRPr lang="en-US" sz="3000" dirty="0" smtClean="0"/>
          </a:p>
          <a:p>
            <a:r>
              <a:rPr lang="en-US" sz="3000" dirty="0" smtClean="0"/>
              <a:t>Led </a:t>
            </a:r>
            <a:r>
              <a:rPr lang="en-US" sz="3000" dirty="0"/>
              <a:t>by Kwame Nkrumah, </a:t>
            </a:r>
            <a:r>
              <a:rPr lang="en-US" sz="3000" dirty="0" smtClean="0"/>
              <a:t>a man inspired by U.S. civil rights efforts, Marcus Garvey, and Mohandas Gandhi, Africans </a:t>
            </a:r>
            <a:r>
              <a:rPr lang="en-US" sz="3000" dirty="0"/>
              <a:t>held strikes and boycotts against the colonial power. </a:t>
            </a:r>
            <a:endParaRPr lang="en-US" sz="3000" dirty="0" smtClean="0"/>
          </a:p>
          <a:p>
            <a:r>
              <a:rPr lang="en-US" sz="3000" dirty="0" smtClean="0"/>
              <a:t>They </a:t>
            </a:r>
            <a:r>
              <a:rPr lang="en-US" sz="3000" dirty="0"/>
              <a:t>achieved independence in 1957, electing Nkrumah as the first prime minister and changing the country’s name to an ancient African one, Ghana. </a:t>
            </a:r>
            <a:endParaRPr lang="en-US" sz="3000" dirty="0" smtClean="0"/>
          </a:p>
        </p:txBody>
      </p:sp>
      <p:pic>
        <p:nvPicPr>
          <p:cNvPr id="4" name="Picture 3"/>
          <p:cNvPicPr>
            <a:picLocks noChangeAspect="1"/>
          </p:cNvPicPr>
          <p:nvPr/>
        </p:nvPicPr>
        <p:blipFill>
          <a:blip r:embed="rId2"/>
          <a:stretch>
            <a:fillRect/>
          </a:stretch>
        </p:blipFill>
        <p:spPr>
          <a:xfrm>
            <a:off x="7330440" y="1210178"/>
            <a:ext cx="2245075" cy="2230207"/>
          </a:xfrm>
          <a:prstGeom prst="rect">
            <a:avLst/>
          </a:prstGeom>
        </p:spPr>
      </p:pic>
      <p:pic>
        <p:nvPicPr>
          <p:cNvPr id="5" name="Picture 4"/>
          <p:cNvPicPr>
            <a:picLocks noChangeAspect="1"/>
          </p:cNvPicPr>
          <p:nvPr/>
        </p:nvPicPr>
        <p:blipFill>
          <a:blip r:embed="rId3"/>
          <a:stretch>
            <a:fillRect/>
          </a:stretch>
        </p:blipFill>
        <p:spPr>
          <a:xfrm>
            <a:off x="9083040" y="2495654"/>
            <a:ext cx="3108960" cy="1633522"/>
          </a:xfrm>
          <a:prstGeom prst="rect">
            <a:avLst/>
          </a:prstGeom>
        </p:spPr>
      </p:pic>
      <p:pic>
        <p:nvPicPr>
          <p:cNvPr id="6" name="Picture 5"/>
          <p:cNvPicPr>
            <a:picLocks noChangeAspect="1"/>
          </p:cNvPicPr>
          <p:nvPr/>
        </p:nvPicPr>
        <p:blipFill>
          <a:blip r:embed="rId4"/>
          <a:stretch>
            <a:fillRect/>
          </a:stretch>
        </p:blipFill>
        <p:spPr>
          <a:xfrm>
            <a:off x="7330440" y="4129175"/>
            <a:ext cx="3855720" cy="2653217"/>
          </a:xfrm>
          <a:prstGeom prst="rect">
            <a:avLst/>
          </a:prstGeom>
        </p:spPr>
      </p:pic>
    </p:spTree>
    <p:extLst>
      <p:ext uri="{BB962C8B-B14F-4D97-AF65-F5344CB8AC3E}">
        <p14:creationId xmlns:p14="http://schemas.microsoft.com/office/powerpoint/2010/main" val="1287035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79623"/>
          </a:xfrm>
        </p:spPr>
        <p:txBody>
          <a:bodyPr>
            <a:normAutofit fontScale="90000"/>
          </a:bodyPr>
          <a:lstStyle/>
          <a:p>
            <a:r>
              <a:rPr lang="en-US" sz="6600" dirty="0"/>
              <a:t>Africans in the </a:t>
            </a:r>
            <a:r>
              <a:rPr lang="en-US" sz="6600" dirty="0" smtClean="0"/>
              <a:t>East </a:t>
            </a:r>
            <a:r>
              <a:rPr lang="en-US" sz="6600" dirty="0"/>
              <a:t>Coast</a:t>
            </a:r>
          </a:p>
        </p:txBody>
      </p:sp>
      <p:sp>
        <p:nvSpPr>
          <p:cNvPr id="3" name="Text Placeholder 2"/>
          <p:cNvSpPr>
            <a:spLocks noGrp="1"/>
          </p:cNvSpPr>
          <p:nvPr>
            <p:ph type="body" idx="1"/>
          </p:nvPr>
        </p:nvSpPr>
        <p:spPr>
          <a:xfrm>
            <a:off x="91440" y="1246293"/>
            <a:ext cx="6536055" cy="5474547"/>
          </a:xfrm>
          <a:solidFill>
            <a:schemeClr val="accent6">
              <a:lumMod val="40000"/>
              <a:lumOff val="60000"/>
            </a:schemeClr>
          </a:solidFill>
        </p:spPr>
        <p:txBody>
          <a:bodyPr>
            <a:noAutofit/>
          </a:bodyPr>
          <a:lstStyle/>
          <a:p>
            <a:r>
              <a:rPr lang="en-US" sz="2700" dirty="0"/>
              <a:t>Ghana’s success provided more inspiration to other colonies. Kenya, though, had many more white settlers, who owned the majority of the colony’s fertile land. </a:t>
            </a:r>
            <a:endParaRPr lang="en-US" sz="2700" dirty="0" smtClean="0"/>
          </a:p>
          <a:p>
            <a:r>
              <a:rPr lang="en-US" sz="2700" dirty="0" err="1" smtClean="0"/>
              <a:t>Jomo</a:t>
            </a:r>
            <a:r>
              <a:rPr lang="en-US" sz="2700" dirty="0" smtClean="0"/>
              <a:t> </a:t>
            </a:r>
            <a:r>
              <a:rPr lang="en-US" sz="2700" dirty="0"/>
              <a:t>Kenyatta led a nonviolent fight for the land, but radicals turned to guerilla fighting. </a:t>
            </a:r>
            <a:endParaRPr lang="en-US" sz="2700" dirty="0" smtClean="0"/>
          </a:p>
          <a:p>
            <a:r>
              <a:rPr lang="en-US" sz="2700" dirty="0" smtClean="0"/>
              <a:t>The </a:t>
            </a:r>
            <a:r>
              <a:rPr lang="en-US" sz="2700" dirty="0"/>
              <a:t>British labeled these fighters the Mau </a:t>
            </a:r>
            <a:r>
              <a:rPr lang="en-US" sz="2700" dirty="0" err="1"/>
              <a:t>Mau</a:t>
            </a:r>
            <a:r>
              <a:rPr lang="en-US" sz="2700" dirty="0"/>
              <a:t> and put thousands in concentration camps and killed thousands more. </a:t>
            </a:r>
            <a:endParaRPr lang="en-US" sz="2700" dirty="0" smtClean="0"/>
          </a:p>
          <a:p>
            <a:r>
              <a:rPr lang="en-US" sz="2700" dirty="0" smtClean="0"/>
              <a:t>Kenyans </a:t>
            </a:r>
            <a:r>
              <a:rPr lang="en-US" sz="2700" dirty="0"/>
              <a:t>finally achieved independence in 1963 and elected Kenyatta as their first president. </a:t>
            </a:r>
          </a:p>
        </p:txBody>
      </p:sp>
      <p:pic>
        <p:nvPicPr>
          <p:cNvPr id="5" name="Picture 4"/>
          <p:cNvPicPr>
            <a:picLocks noChangeAspect="1"/>
          </p:cNvPicPr>
          <p:nvPr/>
        </p:nvPicPr>
        <p:blipFill>
          <a:blip r:embed="rId2"/>
          <a:stretch>
            <a:fillRect/>
          </a:stretch>
        </p:blipFill>
        <p:spPr>
          <a:xfrm>
            <a:off x="6875145" y="1125663"/>
            <a:ext cx="5225415" cy="3923156"/>
          </a:xfrm>
          <a:prstGeom prst="rect">
            <a:avLst/>
          </a:prstGeom>
        </p:spPr>
      </p:pic>
      <p:pic>
        <p:nvPicPr>
          <p:cNvPr id="4" name="Picture 3"/>
          <p:cNvPicPr>
            <a:picLocks noChangeAspect="1"/>
          </p:cNvPicPr>
          <p:nvPr/>
        </p:nvPicPr>
        <p:blipFill>
          <a:blip r:embed="rId3"/>
          <a:stretch>
            <a:fillRect/>
          </a:stretch>
        </p:blipFill>
        <p:spPr>
          <a:xfrm>
            <a:off x="10378440" y="4709160"/>
            <a:ext cx="1813560" cy="2148840"/>
          </a:xfrm>
          <a:prstGeom prst="rect">
            <a:avLst/>
          </a:prstGeom>
        </p:spPr>
      </p:pic>
      <p:pic>
        <p:nvPicPr>
          <p:cNvPr id="6" name="Picture 5"/>
          <p:cNvPicPr>
            <a:picLocks noChangeAspect="1"/>
          </p:cNvPicPr>
          <p:nvPr/>
        </p:nvPicPr>
        <p:blipFill>
          <a:blip r:embed="rId4"/>
          <a:stretch>
            <a:fillRect/>
          </a:stretch>
        </p:blipFill>
        <p:spPr>
          <a:xfrm>
            <a:off x="7513320" y="4709160"/>
            <a:ext cx="2865120" cy="2148840"/>
          </a:xfrm>
          <a:prstGeom prst="rect">
            <a:avLst/>
          </a:prstGeom>
        </p:spPr>
      </p:pic>
    </p:spTree>
    <p:extLst>
      <p:ext uri="{BB962C8B-B14F-4D97-AF65-F5344CB8AC3E}">
        <p14:creationId xmlns:p14="http://schemas.microsoft.com/office/powerpoint/2010/main" val="1966182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79623"/>
          </a:xfrm>
        </p:spPr>
        <p:txBody>
          <a:bodyPr>
            <a:normAutofit fontScale="90000"/>
          </a:bodyPr>
          <a:lstStyle/>
          <a:p>
            <a:r>
              <a:rPr lang="en-US" sz="6600" dirty="0"/>
              <a:t>Africans in the </a:t>
            </a:r>
            <a:r>
              <a:rPr lang="en-US" sz="6600" dirty="0" smtClean="0"/>
              <a:t>East </a:t>
            </a:r>
            <a:r>
              <a:rPr lang="en-US" sz="6600" dirty="0"/>
              <a:t>Coast</a:t>
            </a:r>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2700" dirty="0"/>
              <a:t>Southern Rhodesia was a self-governing British colony ruled by a small white minority. </a:t>
            </a:r>
            <a:endParaRPr lang="en-US" sz="2700" dirty="0" smtClean="0"/>
          </a:p>
          <a:p>
            <a:r>
              <a:rPr lang="en-US" sz="2700" dirty="0" smtClean="0"/>
              <a:t>This </a:t>
            </a:r>
            <a:r>
              <a:rPr lang="en-US" sz="2700" dirty="0"/>
              <a:t>white minority claimed independence in 1965 in response to British pressure to govern by majority rule</a:t>
            </a:r>
            <a:r>
              <a:rPr lang="en-US" sz="2700" dirty="0" smtClean="0"/>
              <a:t>.</a:t>
            </a:r>
          </a:p>
          <a:p>
            <a:r>
              <a:rPr lang="en-US" sz="2700" dirty="0" smtClean="0"/>
              <a:t>Africans </a:t>
            </a:r>
            <a:r>
              <a:rPr lang="en-US" sz="2700" dirty="0"/>
              <a:t>responded with guerilla tactics and successfully opened the government to African majority rule. </a:t>
            </a:r>
            <a:endParaRPr lang="en-US" sz="2700" dirty="0" smtClean="0"/>
          </a:p>
          <a:p>
            <a:r>
              <a:rPr lang="en-US" sz="2700" dirty="0" smtClean="0"/>
              <a:t>Southern </a:t>
            </a:r>
            <a:r>
              <a:rPr lang="en-US" sz="2700" dirty="0"/>
              <a:t>Rhodesia became Zimbabwe, and Robert Mugabe, the most radical candidate, won the first free election in 1980 after which he instituted a one-party system limiting political freedom.</a:t>
            </a:r>
          </a:p>
        </p:txBody>
      </p:sp>
      <p:pic>
        <p:nvPicPr>
          <p:cNvPr id="7" name="Picture 6"/>
          <p:cNvPicPr>
            <a:picLocks noChangeAspect="1"/>
          </p:cNvPicPr>
          <p:nvPr/>
        </p:nvPicPr>
        <p:blipFill>
          <a:blip r:embed="rId2"/>
          <a:stretch>
            <a:fillRect/>
          </a:stretch>
        </p:blipFill>
        <p:spPr>
          <a:xfrm>
            <a:off x="7762137" y="1246293"/>
            <a:ext cx="4338423" cy="3112347"/>
          </a:xfrm>
          <a:prstGeom prst="rect">
            <a:avLst/>
          </a:prstGeom>
        </p:spPr>
      </p:pic>
      <p:pic>
        <p:nvPicPr>
          <p:cNvPr id="8" name="Picture 7"/>
          <p:cNvPicPr>
            <a:picLocks noChangeAspect="1"/>
          </p:cNvPicPr>
          <p:nvPr/>
        </p:nvPicPr>
        <p:blipFill>
          <a:blip r:embed="rId3"/>
          <a:stretch>
            <a:fillRect/>
          </a:stretch>
        </p:blipFill>
        <p:spPr>
          <a:xfrm>
            <a:off x="7495222" y="3464512"/>
            <a:ext cx="2166938" cy="3256328"/>
          </a:xfrm>
          <a:prstGeom prst="rect">
            <a:avLst/>
          </a:prstGeom>
        </p:spPr>
      </p:pic>
      <p:pic>
        <p:nvPicPr>
          <p:cNvPr id="9" name="Picture 8"/>
          <p:cNvPicPr>
            <a:picLocks noChangeAspect="1"/>
          </p:cNvPicPr>
          <p:nvPr/>
        </p:nvPicPr>
        <p:blipFill>
          <a:blip r:embed="rId4"/>
          <a:stretch>
            <a:fillRect/>
          </a:stretch>
        </p:blipFill>
        <p:spPr>
          <a:xfrm>
            <a:off x="9747885" y="4729065"/>
            <a:ext cx="2352675" cy="1647825"/>
          </a:xfrm>
          <a:prstGeom prst="rect">
            <a:avLst/>
          </a:prstGeom>
        </p:spPr>
      </p:pic>
    </p:spTree>
    <p:extLst>
      <p:ext uri="{BB962C8B-B14F-4D97-AF65-F5344CB8AC3E}">
        <p14:creationId xmlns:p14="http://schemas.microsoft.com/office/powerpoint/2010/main" val="1897313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83"/>
            <a:ext cx="8138160" cy="1079623"/>
          </a:xfrm>
        </p:spPr>
        <p:txBody>
          <a:bodyPr>
            <a:normAutofit fontScale="90000"/>
          </a:bodyPr>
          <a:lstStyle/>
          <a:p>
            <a:r>
              <a:rPr lang="en-US" sz="6600" dirty="0" smtClean="0"/>
              <a:t>French Controlled Africa</a:t>
            </a:r>
            <a:endParaRPr lang="en-US" sz="6600" dirty="0"/>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2700" dirty="0"/>
              <a:t>France anticipated that its colonies would become incorporated into France, but many Africans wanted their independence. </a:t>
            </a:r>
            <a:endParaRPr lang="en-US" sz="2700" dirty="0" smtClean="0"/>
          </a:p>
          <a:p>
            <a:r>
              <a:rPr lang="en-US" sz="2700" dirty="0" smtClean="0"/>
              <a:t>France </a:t>
            </a:r>
            <a:r>
              <a:rPr lang="en-US" sz="2700" dirty="0"/>
              <a:t>struck a deal in 1958 that colonies like Senegal and Ivory Coast would be members of the French Community and France would remain in charge of foreign policy, but the colonies would have self-rule and would continue to receive French aid. </a:t>
            </a:r>
            <a:r>
              <a:rPr lang="en-US" sz="2700" dirty="0" smtClean="0"/>
              <a:t>In </a:t>
            </a:r>
            <a:r>
              <a:rPr lang="en-US" sz="2700" dirty="0"/>
              <a:t>1960, those colonies received full independence. </a:t>
            </a:r>
            <a:endParaRPr lang="en-US" sz="2700" dirty="0" smtClean="0"/>
          </a:p>
          <a:p>
            <a:r>
              <a:rPr lang="en-US" sz="2700" dirty="0" smtClean="0"/>
              <a:t>In </a:t>
            </a:r>
            <a:r>
              <a:rPr lang="en-US" sz="2700" dirty="0"/>
              <a:t>Algeria, the National Liberation Front fought using guerrilla warfare from 1954 to 1962, when it finally won its independence from France.</a:t>
            </a:r>
          </a:p>
        </p:txBody>
      </p:sp>
      <p:pic>
        <p:nvPicPr>
          <p:cNvPr id="5" name="Picture 4"/>
          <p:cNvPicPr>
            <a:picLocks noChangeAspect="1"/>
          </p:cNvPicPr>
          <p:nvPr/>
        </p:nvPicPr>
        <p:blipFill>
          <a:blip r:embed="rId2"/>
          <a:stretch>
            <a:fillRect/>
          </a:stretch>
        </p:blipFill>
        <p:spPr>
          <a:xfrm>
            <a:off x="7855408" y="0"/>
            <a:ext cx="4168951" cy="4578402"/>
          </a:xfrm>
          <a:prstGeom prst="rect">
            <a:avLst/>
          </a:prstGeom>
        </p:spPr>
      </p:pic>
      <p:pic>
        <p:nvPicPr>
          <p:cNvPr id="6" name="Picture 5"/>
          <p:cNvPicPr>
            <a:picLocks noChangeAspect="1"/>
          </p:cNvPicPr>
          <p:nvPr/>
        </p:nvPicPr>
        <p:blipFill>
          <a:blip r:embed="rId3"/>
          <a:stretch>
            <a:fillRect/>
          </a:stretch>
        </p:blipFill>
        <p:spPr>
          <a:xfrm>
            <a:off x="8233003" y="4197402"/>
            <a:ext cx="3413760" cy="2560320"/>
          </a:xfrm>
          <a:prstGeom prst="rect">
            <a:avLst/>
          </a:prstGeom>
        </p:spPr>
      </p:pic>
    </p:spTree>
    <p:extLst>
      <p:ext uri="{BB962C8B-B14F-4D97-AF65-F5344CB8AC3E}">
        <p14:creationId xmlns:p14="http://schemas.microsoft.com/office/powerpoint/2010/main" val="2416408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336003"/>
            <a:ext cx="8138160" cy="791757"/>
          </a:xfrm>
        </p:spPr>
        <p:txBody>
          <a:bodyPr>
            <a:normAutofit fontScale="90000"/>
          </a:bodyPr>
          <a:lstStyle/>
          <a:p>
            <a:r>
              <a:rPr lang="en-US" sz="6600" dirty="0" smtClean="0"/>
              <a:t>Belgium and Portugal</a:t>
            </a:r>
            <a:endParaRPr lang="en-US" sz="6600" dirty="0"/>
          </a:p>
        </p:txBody>
      </p:sp>
      <p:sp>
        <p:nvSpPr>
          <p:cNvPr id="3" name="Text Placeholder 2"/>
          <p:cNvSpPr>
            <a:spLocks noGrp="1"/>
          </p:cNvSpPr>
          <p:nvPr>
            <p:ph type="body" idx="1"/>
          </p:nvPr>
        </p:nvSpPr>
        <p:spPr>
          <a:xfrm>
            <a:off x="91440" y="990601"/>
            <a:ext cx="7894320" cy="5867400"/>
          </a:xfrm>
          <a:solidFill>
            <a:schemeClr val="accent6">
              <a:lumMod val="40000"/>
              <a:lumOff val="60000"/>
            </a:schemeClr>
          </a:solidFill>
        </p:spPr>
        <p:txBody>
          <a:bodyPr>
            <a:noAutofit/>
          </a:bodyPr>
          <a:lstStyle/>
          <a:p>
            <a:r>
              <a:rPr lang="en-US" sz="3600" dirty="0"/>
              <a:t>Unlike Britain and France, Belgium had no intention of letting go of its colonies and did nothing to transition them toward independence. </a:t>
            </a:r>
            <a:endParaRPr lang="en-US" sz="3600" dirty="0" smtClean="0"/>
          </a:p>
          <a:p>
            <a:r>
              <a:rPr lang="en-US" sz="3600" dirty="0" smtClean="0"/>
              <a:t>As </a:t>
            </a:r>
            <a:r>
              <a:rPr lang="en-US" sz="3600" dirty="0"/>
              <a:t>a result, when the Congo was thrust into sudden independence in response to violent protests, civil war ensued. </a:t>
            </a:r>
            <a:endParaRPr lang="en-US" sz="3600" dirty="0" smtClean="0"/>
          </a:p>
          <a:p>
            <a:r>
              <a:rPr lang="en-US" sz="3600" dirty="0" smtClean="0"/>
              <a:t>In </a:t>
            </a:r>
            <a:r>
              <a:rPr lang="en-US" sz="3600" dirty="0"/>
              <a:t>1965, army general Mobutu took control and built a brutal dictatorship that lasted over 30 years</a:t>
            </a:r>
            <a:r>
              <a:rPr lang="en-US" sz="3600" dirty="0" smtClean="0"/>
              <a:t>.</a:t>
            </a:r>
            <a:endParaRPr lang="en-US" sz="3600" dirty="0"/>
          </a:p>
        </p:txBody>
      </p:sp>
      <p:pic>
        <p:nvPicPr>
          <p:cNvPr id="4" name="Picture 3"/>
          <p:cNvPicPr>
            <a:picLocks noChangeAspect="1"/>
          </p:cNvPicPr>
          <p:nvPr/>
        </p:nvPicPr>
        <p:blipFill>
          <a:blip r:embed="rId2"/>
          <a:stretch>
            <a:fillRect/>
          </a:stretch>
        </p:blipFill>
        <p:spPr>
          <a:xfrm>
            <a:off x="7875596" y="0"/>
            <a:ext cx="4402068" cy="3108960"/>
          </a:xfrm>
          <a:prstGeom prst="rect">
            <a:avLst/>
          </a:prstGeom>
        </p:spPr>
      </p:pic>
      <p:pic>
        <p:nvPicPr>
          <p:cNvPr id="7" name="Picture 6"/>
          <p:cNvPicPr>
            <a:picLocks noChangeAspect="1"/>
          </p:cNvPicPr>
          <p:nvPr/>
        </p:nvPicPr>
        <p:blipFill>
          <a:blip r:embed="rId3"/>
          <a:stretch>
            <a:fillRect/>
          </a:stretch>
        </p:blipFill>
        <p:spPr>
          <a:xfrm>
            <a:off x="8736635" y="3062377"/>
            <a:ext cx="2606040" cy="3004007"/>
          </a:xfrm>
          <a:prstGeom prst="rect">
            <a:avLst/>
          </a:prstGeom>
        </p:spPr>
      </p:pic>
      <p:sp>
        <p:nvSpPr>
          <p:cNvPr id="8" name="Rectangle 7"/>
          <p:cNvSpPr/>
          <p:nvPr/>
        </p:nvSpPr>
        <p:spPr>
          <a:xfrm>
            <a:off x="7980494" y="6019800"/>
            <a:ext cx="4118323" cy="738664"/>
          </a:xfrm>
          <a:prstGeom prst="rect">
            <a:avLst/>
          </a:prstGeom>
        </p:spPr>
        <p:txBody>
          <a:bodyPr wrap="square">
            <a:spAutoFit/>
          </a:bodyPr>
          <a:lstStyle/>
          <a:p>
            <a:r>
              <a:rPr lang="en-US" sz="1400" dirty="0" err="1"/>
              <a:t>Mobotu</a:t>
            </a:r>
            <a:r>
              <a:rPr lang="en-US" sz="1400" dirty="0"/>
              <a:t> </a:t>
            </a:r>
            <a:r>
              <a:rPr lang="en-US" sz="1400" dirty="0" err="1"/>
              <a:t>Sese</a:t>
            </a:r>
            <a:r>
              <a:rPr lang="en-US" sz="1400" dirty="0"/>
              <a:t> </a:t>
            </a:r>
            <a:r>
              <a:rPr lang="en-US" sz="1400" dirty="0" err="1"/>
              <a:t>Seko</a:t>
            </a:r>
            <a:r>
              <a:rPr lang="en-US" sz="1400" dirty="0"/>
              <a:t>, who wore a signature leopard-skin toque and thick-rimmed glasses, was the President of the Democratic Republic of the </a:t>
            </a:r>
            <a:r>
              <a:rPr lang="en-US" sz="1400" dirty="0" smtClean="0"/>
              <a:t>Congo.</a:t>
            </a:r>
            <a:endParaRPr lang="en-US" sz="1400" dirty="0"/>
          </a:p>
        </p:txBody>
      </p:sp>
    </p:spTree>
    <p:extLst>
      <p:ext uri="{BB962C8B-B14F-4D97-AF65-F5344CB8AC3E}">
        <p14:creationId xmlns:p14="http://schemas.microsoft.com/office/powerpoint/2010/main" val="172833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83"/>
            <a:ext cx="8138160" cy="1079623"/>
          </a:xfrm>
        </p:spPr>
        <p:txBody>
          <a:bodyPr>
            <a:normAutofit fontScale="90000"/>
          </a:bodyPr>
          <a:lstStyle/>
          <a:p>
            <a:r>
              <a:rPr lang="en-US" sz="6600" dirty="0" smtClean="0"/>
              <a:t>Belgium and Portugal</a:t>
            </a:r>
            <a:endParaRPr lang="en-US" sz="6600" dirty="0"/>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3600" dirty="0" smtClean="0"/>
              <a:t>African </a:t>
            </a:r>
            <a:r>
              <a:rPr lang="en-US" sz="3600" dirty="0"/>
              <a:t>nationalists fought long wars against Portugal who held onto their colonies until 1974 when the military took over in Portugal and pulled out of Africa. Guinea-Bissau, Angola, and Mozambique were hurled into independence without a good foundation for either their governments or their economies.</a:t>
            </a:r>
          </a:p>
        </p:txBody>
      </p:sp>
      <p:pic>
        <p:nvPicPr>
          <p:cNvPr id="4" name="Picture 3"/>
          <p:cNvPicPr>
            <a:picLocks noChangeAspect="1"/>
          </p:cNvPicPr>
          <p:nvPr/>
        </p:nvPicPr>
        <p:blipFill>
          <a:blip r:embed="rId2"/>
          <a:stretch>
            <a:fillRect/>
          </a:stretch>
        </p:blipFill>
        <p:spPr>
          <a:xfrm>
            <a:off x="7548244" y="173566"/>
            <a:ext cx="4533266" cy="6044354"/>
          </a:xfrm>
          <a:prstGeom prst="rect">
            <a:avLst/>
          </a:prstGeom>
        </p:spPr>
      </p:pic>
    </p:spTree>
    <p:extLst>
      <p:ext uri="{BB962C8B-B14F-4D97-AF65-F5344CB8AC3E}">
        <p14:creationId xmlns:p14="http://schemas.microsoft.com/office/powerpoint/2010/main" val="2611012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33" name="Shape 33"/>
          <p:cNvPicPr preferRelativeResize="0"/>
          <p:nvPr/>
        </p:nvPicPr>
        <p:blipFill>
          <a:blip r:embed="rId3">
            <a:alphaModFix/>
          </a:blip>
          <a:stretch>
            <a:fillRect/>
          </a:stretch>
        </p:blipFill>
        <p:spPr>
          <a:xfrm>
            <a:off x="2038562" y="4491095"/>
            <a:ext cx="2297658" cy="2297658"/>
          </a:xfrm>
          <a:prstGeom prst="rect">
            <a:avLst/>
          </a:prstGeom>
          <a:noFill/>
          <a:ln>
            <a:noFill/>
          </a:ln>
        </p:spPr>
      </p:pic>
      <p:sp>
        <p:nvSpPr>
          <p:cNvPr id="34" name="Shape 34"/>
          <p:cNvSpPr txBox="1">
            <a:spLocks noGrp="1"/>
          </p:cNvSpPr>
          <p:nvPr>
            <p:ph type="ctrTitle"/>
          </p:nvPr>
        </p:nvSpPr>
        <p:spPr>
          <a:xfrm>
            <a:off x="279044" y="2742691"/>
            <a:ext cx="7265612" cy="886800"/>
          </a:xfrm>
          <a:prstGeom prst="rect">
            <a:avLst/>
          </a:prstGeom>
        </p:spPr>
        <p:txBody>
          <a:bodyPr vert="horz" lIns="91425" tIns="91425" rIns="91425" bIns="91425" rtlCol="0" anchor="b" anchorCtr="0">
            <a:noAutofit/>
          </a:bodyPr>
          <a:lstStyle/>
          <a:p>
            <a:pPr>
              <a:spcBef>
                <a:spcPts val="0"/>
              </a:spcBef>
            </a:pPr>
            <a:r>
              <a:rPr lang="en" sz="5400" i="1" dirty="0">
                <a:solidFill>
                  <a:srgbClr val="274E13"/>
                </a:solidFill>
                <a:latin typeface="Ubuntu"/>
                <a:ea typeface="Ubuntu"/>
                <a:cs typeface="Ubuntu"/>
                <a:sym typeface="Ubuntu"/>
              </a:rPr>
              <a:t>African Independence</a:t>
            </a:r>
          </a:p>
        </p:txBody>
      </p:sp>
      <p:sp>
        <p:nvSpPr>
          <p:cNvPr id="35" name="Shape 35"/>
          <p:cNvSpPr txBox="1">
            <a:spLocks noGrp="1"/>
          </p:cNvSpPr>
          <p:nvPr>
            <p:ph type="subTitle" idx="1"/>
          </p:nvPr>
        </p:nvSpPr>
        <p:spPr>
          <a:xfrm>
            <a:off x="1524001" y="3882825"/>
            <a:ext cx="9086699" cy="651599"/>
          </a:xfrm>
          <a:prstGeom prst="rect">
            <a:avLst/>
          </a:prstGeom>
        </p:spPr>
        <p:txBody>
          <a:bodyPr vert="horz" lIns="91425" tIns="91425" rIns="91425" bIns="91425" rtlCol="0" anchor="t" anchorCtr="0">
            <a:noAutofit/>
          </a:bodyPr>
          <a:lstStyle/>
          <a:p>
            <a:pPr>
              <a:spcBef>
                <a:spcPts val="0"/>
              </a:spcBef>
            </a:pPr>
            <a:r>
              <a:rPr lang="en" sz="2400" b="1" i="1" dirty="0">
                <a:solidFill>
                  <a:srgbClr val="FF0000"/>
                </a:solidFill>
                <a:latin typeface="Ubuntu"/>
                <a:ea typeface="Ubuntu"/>
                <a:cs typeface="Ubuntu"/>
                <a:sym typeface="Ubuntu"/>
              </a:rPr>
              <a:t>South African Independence, Mandela, and Apartheid</a:t>
            </a:r>
          </a:p>
          <a:p>
            <a:pPr>
              <a:spcBef>
                <a:spcPts val="0"/>
              </a:spcBef>
            </a:pPr>
            <a:endParaRPr sz="2400" i="1" dirty="0">
              <a:solidFill>
                <a:srgbClr val="FF0000"/>
              </a:solidFill>
              <a:latin typeface="Ubuntu"/>
              <a:ea typeface="Ubuntu"/>
              <a:cs typeface="Ubuntu"/>
              <a:sym typeface="Ubuntu"/>
            </a:endParaRPr>
          </a:p>
        </p:txBody>
      </p:sp>
      <p:pic>
        <p:nvPicPr>
          <p:cNvPr id="36" name="Shape 36"/>
          <p:cNvPicPr preferRelativeResize="0"/>
          <p:nvPr/>
        </p:nvPicPr>
        <p:blipFill>
          <a:blip r:embed="rId4">
            <a:alphaModFix/>
          </a:blip>
          <a:stretch>
            <a:fillRect/>
          </a:stretch>
        </p:blipFill>
        <p:spPr>
          <a:xfrm>
            <a:off x="0" y="-33948"/>
            <a:ext cx="2099225" cy="2586307"/>
          </a:xfrm>
          <a:prstGeom prst="rect">
            <a:avLst/>
          </a:prstGeom>
          <a:noFill/>
          <a:ln>
            <a:noFill/>
          </a:ln>
        </p:spPr>
      </p:pic>
      <p:pic>
        <p:nvPicPr>
          <p:cNvPr id="37" name="Shape 37"/>
          <p:cNvPicPr preferRelativeResize="0"/>
          <p:nvPr/>
        </p:nvPicPr>
        <p:blipFill>
          <a:blip r:embed="rId5">
            <a:alphaModFix/>
          </a:blip>
          <a:stretch>
            <a:fillRect/>
          </a:stretch>
        </p:blipFill>
        <p:spPr>
          <a:xfrm>
            <a:off x="8946838" y="4534424"/>
            <a:ext cx="3205258" cy="2302074"/>
          </a:xfrm>
          <a:prstGeom prst="rect">
            <a:avLst/>
          </a:prstGeom>
          <a:noFill/>
          <a:ln>
            <a:noFill/>
          </a:ln>
        </p:spPr>
      </p:pic>
      <p:pic>
        <p:nvPicPr>
          <p:cNvPr id="38" name="Shape 38"/>
          <p:cNvPicPr preferRelativeResize="0"/>
          <p:nvPr/>
        </p:nvPicPr>
        <p:blipFill>
          <a:blip r:embed="rId6">
            <a:alphaModFix/>
          </a:blip>
          <a:stretch>
            <a:fillRect/>
          </a:stretch>
        </p:blipFill>
        <p:spPr>
          <a:xfrm>
            <a:off x="74488" y="4067738"/>
            <a:ext cx="1950248" cy="2788053"/>
          </a:xfrm>
          <a:prstGeom prst="rect">
            <a:avLst/>
          </a:prstGeom>
          <a:noFill/>
          <a:ln>
            <a:noFill/>
          </a:ln>
        </p:spPr>
      </p:pic>
      <p:pic>
        <p:nvPicPr>
          <p:cNvPr id="39" name="Shape 39"/>
          <p:cNvPicPr preferRelativeResize="0"/>
          <p:nvPr/>
        </p:nvPicPr>
        <p:blipFill>
          <a:blip r:embed="rId7">
            <a:alphaModFix/>
          </a:blip>
          <a:stretch>
            <a:fillRect/>
          </a:stretch>
        </p:blipFill>
        <p:spPr>
          <a:xfrm>
            <a:off x="6480139" y="4430598"/>
            <a:ext cx="2129034" cy="2302324"/>
          </a:xfrm>
          <a:prstGeom prst="rect">
            <a:avLst/>
          </a:prstGeom>
          <a:noFill/>
          <a:ln>
            <a:noFill/>
          </a:ln>
        </p:spPr>
      </p:pic>
      <p:pic>
        <p:nvPicPr>
          <p:cNvPr id="40" name="Shape 40"/>
          <p:cNvPicPr preferRelativeResize="0"/>
          <p:nvPr/>
        </p:nvPicPr>
        <p:blipFill>
          <a:blip r:embed="rId8">
            <a:alphaModFix/>
          </a:blip>
          <a:stretch>
            <a:fillRect/>
          </a:stretch>
        </p:blipFill>
        <p:spPr>
          <a:xfrm>
            <a:off x="8914493" y="-33948"/>
            <a:ext cx="3282334" cy="3829575"/>
          </a:xfrm>
          <a:prstGeom prst="rect">
            <a:avLst/>
          </a:prstGeom>
          <a:noFill/>
          <a:ln>
            <a:noFill/>
          </a:ln>
        </p:spPr>
      </p:pic>
      <p:pic>
        <p:nvPicPr>
          <p:cNvPr id="41" name="Shape 41"/>
          <p:cNvPicPr preferRelativeResize="0"/>
          <p:nvPr/>
        </p:nvPicPr>
        <p:blipFill>
          <a:blip r:embed="rId9">
            <a:alphaModFix/>
          </a:blip>
          <a:stretch>
            <a:fillRect/>
          </a:stretch>
        </p:blipFill>
        <p:spPr>
          <a:xfrm>
            <a:off x="4547307" y="4416686"/>
            <a:ext cx="1521950" cy="2302325"/>
          </a:xfrm>
          <a:prstGeom prst="rect">
            <a:avLst/>
          </a:prstGeom>
          <a:noFill/>
          <a:ln>
            <a:noFill/>
          </a:ln>
        </p:spPr>
      </p:pic>
      <p:pic>
        <p:nvPicPr>
          <p:cNvPr id="42" name="Shape 42"/>
          <p:cNvPicPr preferRelativeResize="0"/>
          <p:nvPr/>
        </p:nvPicPr>
        <p:blipFill>
          <a:blip r:embed="rId10">
            <a:alphaModFix/>
          </a:blip>
          <a:stretch>
            <a:fillRect/>
          </a:stretch>
        </p:blipFill>
        <p:spPr>
          <a:xfrm>
            <a:off x="3240137" y="-8478"/>
            <a:ext cx="1894001" cy="2586299"/>
          </a:xfrm>
          <a:prstGeom prst="rect">
            <a:avLst/>
          </a:prstGeom>
          <a:noFill/>
          <a:ln>
            <a:noFill/>
          </a:ln>
        </p:spPr>
      </p:pic>
      <p:pic>
        <p:nvPicPr>
          <p:cNvPr id="43" name="Shape 43"/>
          <p:cNvPicPr preferRelativeResize="0"/>
          <p:nvPr/>
        </p:nvPicPr>
        <p:blipFill>
          <a:blip r:embed="rId11">
            <a:alphaModFix/>
          </a:blip>
          <a:stretch>
            <a:fillRect/>
          </a:stretch>
        </p:blipFill>
        <p:spPr>
          <a:xfrm>
            <a:off x="6402551" y="1"/>
            <a:ext cx="1724746" cy="2586300"/>
          </a:xfrm>
          <a:prstGeom prst="rect">
            <a:avLst/>
          </a:prstGeom>
          <a:noFill/>
          <a:ln>
            <a:noFill/>
          </a:ln>
        </p:spPr>
      </p:pic>
    </p:spTree>
    <p:extLst>
      <p:ext uri="{BB962C8B-B14F-4D97-AF65-F5344CB8AC3E}">
        <p14:creationId xmlns:p14="http://schemas.microsoft.com/office/powerpoint/2010/main" val="755581533"/>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8891"/>
            <a:ext cx="4861560" cy="1279842"/>
          </a:xfrm>
        </p:spPr>
        <p:txBody>
          <a:bodyPr>
            <a:normAutofit fontScale="90000"/>
          </a:bodyPr>
          <a:lstStyle/>
          <a:p>
            <a:r>
              <a:rPr lang="en-US" dirty="0" smtClean="0"/>
              <a:t>South African Apartheid </a:t>
            </a:r>
            <a:endParaRPr lang="en-US" dirty="0"/>
          </a:p>
        </p:txBody>
      </p:sp>
      <p:sp>
        <p:nvSpPr>
          <p:cNvPr id="3" name="Text Placeholder 2"/>
          <p:cNvSpPr>
            <a:spLocks noGrp="1"/>
          </p:cNvSpPr>
          <p:nvPr>
            <p:ph type="body" idx="1"/>
          </p:nvPr>
        </p:nvSpPr>
        <p:spPr>
          <a:xfrm>
            <a:off x="152400" y="1718733"/>
            <a:ext cx="6050280" cy="4834467"/>
          </a:xfrm>
        </p:spPr>
        <p:txBody>
          <a:bodyPr>
            <a:normAutofit lnSpcReduction="10000"/>
          </a:bodyPr>
          <a:lstStyle/>
          <a:p>
            <a:r>
              <a:rPr lang="en-US" dirty="0"/>
              <a:t>South Africa had achieved self-rule in 1910, but a white minority held all political and economic power. </a:t>
            </a:r>
            <a:endParaRPr lang="en-US" dirty="0" smtClean="0"/>
          </a:p>
          <a:p>
            <a:r>
              <a:rPr lang="en-US" dirty="0" smtClean="0"/>
              <a:t>In </a:t>
            </a:r>
            <a:r>
              <a:rPr lang="en-US" dirty="0"/>
              <a:t>1948 the Afrikaner National Party, made up of Dutch descendants, instituted apartheid, a rigid system of racial segregation designed to maintain white power. </a:t>
            </a:r>
          </a:p>
        </p:txBody>
      </p:sp>
      <p:pic>
        <p:nvPicPr>
          <p:cNvPr id="4" name="Picture 3"/>
          <p:cNvPicPr>
            <a:picLocks noChangeAspect="1"/>
          </p:cNvPicPr>
          <p:nvPr/>
        </p:nvPicPr>
        <p:blipFill>
          <a:blip r:embed="rId2"/>
          <a:stretch>
            <a:fillRect/>
          </a:stretch>
        </p:blipFill>
        <p:spPr>
          <a:xfrm>
            <a:off x="6434318" y="4617720"/>
            <a:ext cx="5757681" cy="2240280"/>
          </a:xfrm>
          <a:prstGeom prst="rect">
            <a:avLst/>
          </a:prstGeom>
        </p:spPr>
      </p:pic>
      <p:pic>
        <p:nvPicPr>
          <p:cNvPr id="5" name="Picture 4"/>
          <p:cNvPicPr>
            <a:picLocks noChangeAspect="1"/>
          </p:cNvPicPr>
          <p:nvPr/>
        </p:nvPicPr>
        <p:blipFill>
          <a:blip r:embed="rId3"/>
          <a:stretch>
            <a:fillRect/>
          </a:stretch>
        </p:blipFill>
        <p:spPr>
          <a:xfrm>
            <a:off x="8855315" y="274639"/>
            <a:ext cx="3336684" cy="4343081"/>
          </a:xfrm>
          <a:prstGeom prst="rect">
            <a:avLst/>
          </a:prstGeom>
        </p:spPr>
      </p:pic>
      <p:pic>
        <p:nvPicPr>
          <p:cNvPr id="6" name="Picture 5"/>
          <p:cNvPicPr>
            <a:picLocks noChangeAspect="1"/>
          </p:cNvPicPr>
          <p:nvPr/>
        </p:nvPicPr>
        <p:blipFill>
          <a:blip r:embed="rId4"/>
          <a:stretch>
            <a:fillRect/>
          </a:stretch>
        </p:blipFill>
        <p:spPr>
          <a:xfrm>
            <a:off x="5437554" y="274638"/>
            <a:ext cx="3485132" cy="2179704"/>
          </a:xfrm>
          <a:prstGeom prst="rect">
            <a:avLst/>
          </a:prstGeom>
        </p:spPr>
      </p:pic>
      <p:pic>
        <p:nvPicPr>
          <p:cNvPr id="7" name="Picture 6"/>
          <p:cNvPicPr>
            <a:picLocks noChangeAspect="1"/>
          </p:cNvPicPr>
          <p:nvPr/>
        </p:nvPicPr>
        <p:blipFill>
          <a:blip r:embed="rId5"/>
          <a:stretch>
            <a:fillRect/>
          </a:stretch>
        </p:blipFill>
        <p:spPr>
          <a:xfrm>
            <a:off x="6434318" y="2940377"/>
            <a:ext cx="2488368" cy="1677344"/>
          </a:xfrm>
          <a:prstGeom prst="rect">
            <a:avLst/>
          </a:prstGeom>
        </p:spPr>
      </p:pic>
    </p:spTree>
    <p:extLst>
      <p:ext uri="{BB962C8B-B14F-4D97-AF65-F5344CB8AC3E}">
        <p14:creationId xmlns:p14="http://schemas.microsoft.com/office/powerpoint/2010/main" val="134688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505878" y="420704"/>
            <a:ext cx="9162122" cy="6970697"/>
          </a:xfrm>
          <a:prstGeom prst="rect">
            <a:avLst/>
          </a:prstGeom>
          <a:noFill/>
          <a:ln>
            <a:noFill/>
          </a:ln>
        </p:spPr>
      </p:pic>
      <p:sp>
        <p:nvSpPr>
          <p:cNvPr id="75" name="Shape 75"/>
          <p:cNvSpPr txBox="1"/>
          <p:nvPr/>
        </p:nvSpPr>
        <p:spPr>
          <a:xfrm>
            <a:off x="4133125" y="45276"/>
            <a:ext cx="5612400" cy="2164525"/>
          </a:xfrm>
          <a:prstGeom prst="rect">
            <a:avLst/>
          </a:prstGeom>
          <a:solidFill>
            <a:srgbClr val="000000"/>
          </a:solidFill>
          <a:ln w="76200" cap="flat">
            <a:solidFill>
              <a:srgbClr val="FF9900"/>
            </a:solidFill>
            <a:prstDash val="solid"/>
            <a:round/>
            <a:headEnd type="none" w="med" len="med"/>
            <a:tailEnd type="none" w="med" len="med"/>
          </a:ln>
        </p:spPr>
        <p:txBody>
          <a:bodyPr lIns="91425" tIns="91425" rIns="91425" bIns="91425" anchor="t" anchorCtr="0">
            <a:noAutofit/>
          </a:bodyPr>
          <a:lstStyle/>
          <a:p>
            <a:pPr defTabSz="914400"/>
            <a:r>
              <a:rPr lang="en" sz="2400" dirty="0">
                <a:solidFill>
                  <a:srgbClr val="FF9900"/>
                </a:solidFill>
                <a:latin typeface="Georgia"/>
                <a:ea typeface="Georgia"/>
                <a:cs typeface="Georgia"/>
                <a:sym typeface="Georgia"/>
              </a:rPr>
              <a:t>In the second half of the twentieth century, under pressure from nationalist movements, Europe’s Asian and African empires dissolved into dozens of new independent states.</a:t>
            </a:r>
          </a:p>
          <a:p>
            <a:pPr defTabSz="914400"/>
            <a:endParaRPr sz="2400" dirty="0">
              <a:solidFill>
                <a:srgbClr val="FF9900"/>
              </a:solidFill>
              <a:latin typeface="Georgia"/>
              <a:ea typeface="Georgia"/>
              <a:cs typeface="Georgia"/>
              <a:sym typeface="Georgia"/>
            </a:endParaRPr>
          </a:p>
        </p:txBody>
      </p:sp>
    </p:spTree>
    <p:extLst>
      <p:ext uri="{BB962C8B-B14F-4D97-AF65-F5344CB8AC3E}">
        <p14:creationId xmlns:p14="http://schemas.microsoft.com/office/powerpoint/2010/main" val="2227455220"/>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6492240" cy="1218882"/>
          </a:xfrm>
        </p:spPr>
        <p:txBody>
          <a:bodyPr/>
          <a:lstStyle/>
          <a:p>
            <a:r>
              <a:rPr lang="en-US" dirty="0" smtClean="0"/>
              <a:t>African National Congress</a:t>
            </a:r>
            <a:endParaRPr lang="en-US" dirty="0"/>
          </a:p>
        </p:txBody>
      </p:sp>
      <p:sp>
        <p:nvSpPr>
          <p:cNvPr id="3" name="Text Placeholder 2"/>
          <p:cNvSpPr>
            <a:spLocks noGrp="1"/>
          </p:cNvSpPr>
          <p:nvPr>
            <p:ph type="body" idx="1"/>
          </p:nvPr>
        </p:nvSpPr>
        <p:spPr>
          <a:xfrm>
            <a:off x="106680" y="1947333"/>
            <a:ext cx="7924800" cy="4620299"/>
          </a:xfrm>
          <a:solidFill>
            <a:schemeClr val="accent6">
              <a:lumMod val="40000"/>
              <a:lumOff val="60000"/>
            </a:schemeClr>
          </a:solidFill>
        </p:spPr>
        <p:txBody>
          <a:bodyPr/>
          <a:lstStyle/>
          <a:p>
            <a:r>
              <a:rPr lang="en-US" dirty="0"/>
              <a:t>The African National Congress (ANC) organized protests, and was banned by the government in 1960. </a:t>
            </a:r>
            <a:endParaRPr lang="en-US" dirty="0" smtClean="0"/>
          </a:p>
          <a:p>
            <a:r>
              <a:rPr lang="en-US" dirty="0" smtClean="0"/>
              <a:t>For </a:t>
            </a:r>
            <a:r>
              <a:rPr lang="en-US" dirty="0"/>
              <a:t>the next three decades, South Africa helped white minorities in neighboring countries maintain their power as well. </a:t>
            </a:r>
            <a:endParaRPr lang="en-US" dirty="0" smtClean="0"/>
          </a:p>
          <a:p>
            <a:r>
              <a:rPr lang="en-US" dirty="0" smtClean="0"/>
              <a:t>In </a:t>
            </a:r>
            <a:r>
              <a:rPr lang="en-US" dirty="0"/>
              <a:t>1989, President F. W. de Klerk recognized the need for reform; he ended apartheid and the ANC ban.</a:t>
            </a:r>
          </a:p>
        </p:txBody>
      </p:sp>
      <p:pic>
        <p:nvPicPr>
          <p:cNvPr id="5" name="Picture 4"/>
          <p:cNvPicPr>
            <a:picLocks noChangeAspect="1"/>
          </p:cNvPicPr>
          <p:nvPr/>
        </p:nvPicPr>
        <p:blipFill>
          <a:blip r:embed="rId2"/>
          <a:stretch>
            <a:fillRect/>
          </a:stretch>
        </p:blipFill>
        <p:spPr>
          <a:xfrm>
            <a:off x="8153400" y="2575560"/>
            <a:ext cx="4038600" cy="2423160"/>
          </a:xfrm>
          <a:prstGeom prst="rect">
            <a:avLst/>
          </a:prstGeom>
        </p:spPr>
      </p:pic>
      <p:pic>
        <p:nvPicPr>
          <p:cNvPr id="4" name="Picture 3"/>
          <p:cNvPicPr>
            <a:picLocks noChangeAspect="1"/>
          </p:cNvPicPr>
          <p:nvPr/>
        </p:nvPicPr>
        <p:blipFill>
          <a:blip r:embed="rId3"/>
          <a:stretch>
            <a:fillRect/>
          </a:stretch>
        </p:blipFill>
        <p:spPr>
          <a:xfrm>
            <a:off x="8168640" y="0"/>
            <a:ext cx="4023360" cy="2682240"/>
          </a:xfrm>
          <a:prstGeom prst="rect">
            <a:avLst/>
          </a:prstGeom>
        </p:spPr>
      </p:pic>
      <p:pic>
        <p:nvPicPr>
          <p:cNvPr id="6" name="Picture 5"/>
          <p:cNvPicPr>
            <a:picLocks noChangeAspect="1"/>
          </p:cNvPicPr>
          <p:nvPr/>
        </p:nvPicPr>
        <p:blipFill>
          <a:blip r:embed="rId4"/>
          <a:stretch>
            <a:fillRect/>
          </a:stretch>
        </p:blipFill>
        <p:spPr>
          <a:xfrm>
            <a:off x="8168640" y="4564380"/>
            <a:ext cx="4023360" cy="2263140"/>
          </a:xfrm>
          <a:prstGeom prst="rect">
            <a:avLst/>
          </a:prstGeom>
        </p:spPr>
      </p:pic>
    </p:spTree>
    <p:extLst>
      <p:ext uri="{BB962C8B-B14F-4D97-AF65-F5344CB8AC3E}">
        <p14:creationId xmlns:p14="http://schemas.microsoft.com/office/powerpoint/2010/main" val="846511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Shape 114"/>
          <p:cNvSpPr txBox="1">
            <a:spLocks noGrp="1"/>
          </p:cNvSpPr>
          <p:nvPr>
            <p:ph type="body" idx="1"/>
          </p:nvPr>
        </p:nvSpPr>
        <p:spPr>
          <a:xfrm>
            <a:off x="137160" y="0"/>
            <a:ext cx="11902439" cy="4709159"/>
          </a:xfrm>
          <a:prstGeom prst="rect">
            <a:avLst/>
          </a:prstGeom>
          <a:solidFill>
            <a:srgbClr val="FFF2CC"/>
          </a:solidFill>
          <a:ln w="76200" cap="flat">
            <a:solidFill>
              <a:srgbClr val="38761D"/>
            </a:solidFill>
            <a:prstDash val="solid"/>
            <a:round/>
            <a:headEnd type="none" w="med" len="med"/>
            <a:tailEnd type="none" w="med" len="med"/>
          </a:ln>
        </p:spPr>
        <p:txBody>
          <a:bodyPr vert="horz" lIns="91425" tIns="91425" rIns="91425" bIns="91425" rtlCol="0" anchor="t" anchorCtr="0">
            <a:noAutofit/>
          </a:bodyPr>
          <a:lstStyle/>
          <a:p>
            <a:pPr>
              <a:buNone/>
            </a:pPr>
            <a:r>
              <a:rPr lang="en" b="1" u="sng" dirty="0">
                <a:solidFill>
                  <a:srgbClr val="000000"/>
                </a:solidFill>
                <a:latin typeface="Ubuntu"/>
                <a:ea typeface="Ubuntu"/>
                <a:cs typeface="Ubuntu"/>
                <a:sym typeface="Ubuntu"/>
              </a:rPr>
              <a:t>African National Congress</a:t>
            </a:r>
            <a:r>
              <a:rPr lang="en" dirty="0">
                <a:solidFill>
                  <a:srgbClr val="000000"/>
                </a:solidFill>
                <a:latin typeface="Ubuntu"/>
                <a:ea typeface="Ubuntu"/>
                <a:cs typeface="Ubuntu"/>
                <a:sym typeface="Ubuntu"/>
              </a:rPr>
              <a:t>: South African political party, established in 1912 by elite Africans, advocating for the black African majority before being banned in 1960. </a:t>
            </a:r>
          </a:p>
          <a:p>
            <a:pPr>
              <a:buNone/>
            </a:pPr>
            <a:r>
              <a:rPr lang="en" b="1" dirty="0">
                <a:solidFill>
                  <a:srgbClr val="000000"/>
                </a:solidFill>
                <a:latin typeface="Ubuntu"/>
                <a:ea typeface="Ubuntu"/>
                <a:cs typeface="Ubuntu"/>
                <a:sym typeface="Ubuntu"/>
              </a:rPr>
              <a:t>Sought to win full acceptance in colonial society</a:t>
            </a:r>
            <a:r>
              <a:rPr lang="en" dirty="0">
                <a:solidFill>
                  <a:srgbClr val="000000"/>
                </a:solidFill>
                <a:latin typeface="Ubuntu"/>
                <a:ea typeface="Ubuntu"/>
                <a:cs typeface="Ubuntu"/>
                <a:sym typeface="Ubuntu"/>
              </a:rPr>
              <a:t>; it only gradually became a popular movement that came to control the government in 1994.</a:t>
            </a:r>
          </a:p>
          <a:p>
            <a:pPr>
              <a:buNone/>
            </a:pPr>
            <a:r>
              <a:rPr lang="en" dirty="0">
                <a:solidFill>
                  <a:srgbClr val="000000"/>
                </a:solidFill>
                <a:latin typeface="Ubuntu"/>
                <a:ea typeface="Ubuntu"/>
                <a:cs typeface="Ubuntu"/>
                <a:sym typeface="Ubuntu"/>
              </a:rPr>
              <a:t>Many of the </a:t>
            </a:r>
            <a:r>
              <a:rPr lang="en" b="1" u="sng" dirty="0">
                <a:solidFill>
                  <a:srgbClr val="000000"/>
                </a:solidFill>
                <a:latin typeface="Ubuntu"/>
                <a:ea typeface="Ubuntu"/>
                <a:cs typeface="Ubuntu"/>
                <a:sym typeface="Ubuntu"/>
              </a:rPr>
              <a:t>political parties</a:t>
            </a:r>
            <a:r>
              <a:rPr lang="en" dirty="0">
                <a:solidFill>
                  <a:srgbClr val="000000"/>
                </a:solidFill>
                <a:latin typeface="Ubuntu"/>
                <a:ea typeface="Ubuntu"/>
                <a:cs typeface="Ubuntu"/>
                <a:sym typeface="Ubuntu"/>
              </a:rPr>
              <a:t> that had led the movements for independence in Africa were soon swept away by military coups.</a:t>
            </a:r>
          </a:p>
        </p:txBody>
      </p:sp>
      <p:pic>
        <p:nvPicPr>
          <p:cNvPr id="111" name="Shape 111"/>
          <p:cNvPicPr preferRelativeResize="0"/>
          <p:nvPr/>
        </p:nvPicPr>
        <p:blipFill>
          <a:blip r:embed="rId3">
            <a:alphaModFix/>
          </a:blip>
          <a:stretch>
            <a:fillRect/>
          </a:stretch>
        </p:blipFill>
        <p:spPr>
          <a:xfrm>
            <a:off x="9646919" y="4160520"/>
            <a:ext cx="2392680" cy="2641098"/>
          </a:xfrm>
          <a:prstGeom prst="rect">
            <a:avLst/>
          </a:prstGeom>
          <a:noFill/>
          <a:ln>
            <a:noFill/>
          </a:ln>
        </p:spPr>
      </p:pic>
      <p:pic>
        <p:nvPicPr>
          <p:cNvPr id="113" name="Shape 113"/>
          <p:cNvPicPr preferRelativeResize="0"/>
          <p:nvPr/>
        </p:nvPicPr>
        <p:blipFill>
          <a:blip r:embed="rId4">
            <a:alphaModFix/>
          </a:blip>
          <a:stretch>
            <a:fillRect/>
          </a:stretch>
        </p:blipFill>
        <p:spPr>
          <a:xfrm>
            <a:off x="5689899" y="4160520"/>
            <a:ext cx="3596642" cy="2641098"/>
          </a:xfrm>
          <a:prstGeom prst="rect">
            <a:avLst/>
          </a:prstGeom>
          <a:noFill/>
          <a:ln>
            <a:noFill/>
          </a:ln>
        </p:spPr>
      </p:pic>
      <p:pic>
        <p:nvPicPr>
          <p:cNvPr id="110" name="Shape 110"/>
          <p:cNvPicPr preferRelativeResize="0"/>
          <p:nvPr/>
        </p:nvPicPr>
        <p:blipFill>
          <a:blip r:embed="rId5">
            <a:alphaModFix/>
          </a:blip>
          <a:stretch>
            <a:fillRect/>
          </a:stretch>
        </p:blipFill>
        <p:spPr>
          <a:xfrm>
            <a:off x="137159" y="4541520"/>
            <a:ext cx="5552740" cy="2260098"/>
          </a:xfrm>
          <a:prstGeom prst="rect">
            <a:avLst/>
          </a:prstGeom>
          <a:noFill/>
          <a:ln>
            <a:noFill/>
          </a:ln>
        </p:spPr>
      </p:pic>
    </p:spTree>
    <p:extLst>
      <p:ext uri="{BB962C8B-B14F-4D97-AF65-F5344CB8AC3E}">
        <p14:creationId xmlns:p14="http://schemas.microsoft.com/office/powerpoint/2010/main" val="152664962"/>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7760582" y="2483784"/>
            <a:ext cx="1538786" cy="1844375"/>
          </a:xfrm>
          <a:prstGeom prst="rect">
            <a:avLst/>
          </a:prstGeom>
          <a:noFill/>
          <a:ln>
            <a:noFill/>
          </a:ln>
        </p:spPr>
      </p:pic>
      <p:pic>
        <p:nvPicPr>
          <p:cNvPr id="49" name="Shape 49"/>
          <p:cNvPicPr preferRelativeResize="0"/>
          <p:nvPr/>
        </p:nvPicPr>
        <p:blipFill>
          <a:blip r:embed="rId4">
            <a:alphaModFix/>
          </a:blip>
          <a:stretch>
            <a:fillRect/>
          </a:stretch>
        </p:blipFill>
        <p:spPr>
          <a:xfrm>
            <a:off x="9500903" y="0"/>
            <a:ext cx="2691097" cy="4065026"/>
          </a:xfrm>
          <a:prstGeom prst="rect">
            <a:avLst/>
          </a:prstGeom>
          <a:noFill/>
          <a:ln>
            <a:noFill/>
          </a:ln>
        </p:spPr>
      </p:pic>
      <p:pic>
        <p:nvPicPr>
          <p:cNvPr id="51" name="Shape 51"/>
          <p:cNvPicPr preferRelativeResize="0"/>
          <p:nvPr/>
        </p:nvPicPr>
        <p:blipFill>
          <a:blip r:embed="rId5">
            <a:alphaModFix/>
          </a:blip>
          <a:stretch>
            <a:fillRect/>
          </a:stretch>
        </p:blipFill>
        <p:spPr>
          <a:xfrm>
            <a:off x="9500903" y="3004810"/>
            <a:ext cx="2691540" cy="3876890"/>
          </a:xfrm>
          <a:prstGeom prst="rect">
            <a:avLst/>
          </a:prstGeom>
          <a:noFill/>
          <a:ln>
            <a:noFill/>
          </a:ln>
        </p:spPr>
      </p:pic>
      <p:pic>
        <p:nvPicPr>
          <p:cNvPr id="52" name="Shape 52"/>
          <p:cNvPicPr preferRelativeResize="0"/>
          <p:nvPr/>
        </p:nvPicPr>
        <p:blipFill>
          <a:blip r:embed="rId6">
            <a:alphaModFix/>
          </a:blip>
          <a:stretch>
            <a:fillRect/>
          </a:stretch>
        </p:blipFill>
        <p:spPr>
          <a:xfrm>
            <a:off x="7671429" y="4474878"/>
            <a:ext cx="1754613" cy="2348580"/>
          </a:xfrm>
          <a:prstGeom prst="rect">
            <a:avLst/>
          </a:prstGeom>
          <a:noFill/>
          <a:ln>
            <a:noFill/>
          </a:ln>
        </p:spPr>
      </p:pic>
      <p:pic>
        <p:nvPicPr>
          <p:cNvPr id="53" name="Shape 53"/>
          <p:cNvPicPr preferRelativeResize="0"/>
          <p:nvPr/>
        </p:nvPicPr>
        <p:blipFill>
          <a:blip r:embed="rId7">
            <a:alphaModFix/>
          </a:blip>
          <a:stretch>
            <a:fillRect/>
          </a:stretch>
        </p:blipFill>
        <p:spPr>
          <a:xfrm>
            <a:off x="7596568" y="102043"/>
            <a:ext cx="1740322" cy="2268805"/>
          </a:xfrm>
          <a:prstGeom prst="rect">
            <a:avLst/>
          </a:prstGeom>
          <a:noFill/>
          <a:ln>
            <a:noFill/>
          </a:ln>
        </p:spPr>
      </p:pic>
      <p:sp>
        <p:nvSpPr>
          <p:cNvPr id="54" name="Shape 54"/>
          <p:cNvSpPr txBox="1">
            <a:spLocks noGrp="1"/>
          </p:cNvSpPr>
          <p:nvPr>
            <p:ph type="body" idx="1"/>
          </p:nvPr>
        </p:nvSpPr>
        <p:spPr>
          <a:xfrm>
            <a:off x="106681" y="106680"/>
            <a:ext cx="7489887" cy="6568439"/>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Clr>
                <a:srgbClr val="000000"/>
              </a:buClr>
              <a:buSzPct val="45833"/>
              <a:buNone/>
            </a:pPr>
            <a:r>
              <a:rPr lang="en" sz="3600" b="1">
                <a:solidFill>
                  <a:srgbClr val="274E13"/>
                </a:solidFill>
                <a:latin typeface="Ubuntu"/>
                <a:ea typeface="Ubuntu"/>
                <a:cs typeface="Ubuntu"/>
                <a:sym typeface="Ubuntu"/>
              </a:rPr>
              <a:t>Mandela, Nelson:</a:t>
            </a:r>
            <a:r>
              <a:rPr lang="en" sz="3600">
                <a:solidFill>
                  <a:srgbClr val="274E13"/>
                </a:solidFill>
                <a:latin typeface="Ubuntu"/>
                <a:ea typeface="Ubuntu"/>
                <a:cs typeface="Ubuntu"/>
                <a:sym typeface="Ubuntu"/>
              </a:rPr>
              <a:t> </a:t>
            </a:r>
            <a:r>
              <a:rPr lang="en" sz="2800">
                <a:solidFill>
                  <a:srgbClr val="274E13"/>
                </a:solidFill>
                <a:latin typeface="Ubuntu"/>
                <a:ea typeface="Ubuntu"/>
                <a:cs typeface="Ubuntu"/>
                <a:sym typeface="Ubuntu"/>
              </a:rPr>
              <a:t>(</a:t>
            </a:r>
            <a:r>
              <a:rPr lang="en" sz="2800" i="1">
                <a:solidFill>
                  <a:srgbClr val="274E13"/>
                </a:solidFill>
                <a:latin typeface="Ubuntu"/>
                <a:ea typeface="Ubuntu"/>
                <a:cs typeface="Ubuntu"/>
                <a:sym typeface="Ubuntu"/>
              </a:rPr>
              <a:t>pron</a:t>
            </a:r>
            <a:r>
              <a:rPr lang="en" sz="2800">
                <a:solidFill>
                  <a:srgbClr val="274E13"/>
                </a:solidFill>
                <a:latin typeface="Ubuntu"/>
                <a:ea typeface="Ubuntu"/>
                <a:cs typeface="Ubuntu"/>
                <a:sym typeface="Ubuntu"/>
              </a:rPr>
              <a:t>. man-DEL-ah)</a:t>
            </a:r>
          </a:p>
          <a:p>
            <a:pPr>
              <a:buClr>
                <a:srgbClr val="000000"/>
              </a:buClr>
              <a:buSzPct val="45833"/>
              <a:buNone/>
            </a:pPr>
            <a:r>
              <a:rPr lang="en" sz="3600">
                <a:solidFill>
                  <a:srgbClr val="274E13"/>
                </a:solidFill>
                <a:latin typeface="Ubuntu"/>
                <a:ea typeface="Ubuntu"/>
                <a:cs typeface="Ubuntu"/>
                <a:sym typeface="Ubuntu"/>
              </a:rPr>
              <a:t>South African nationalist (b. 1918) </a:t>
            </a:r>
          </a:p>
          <a:p>
            <a:pPr>
              <a:buClr>
                <a:srgbClr val="000000"/>
              </a:buClr>
              <a:buSzPct val="45833"/>
              <a:buNone/>
            </a:pPr>
            <a:r>
              <a:rPr lang="en" sz="3600">
                <a:solidFill>
                  <a:srgbClr val="274E13"/>
                </a:solidFill>
                <a:latin typeface="Ubuntu"/>
                <a:ea typeface="Ubuntu"/>
                <a:cs typeface="Ubuntu"/>
                <a:sym typeface="Ubuntu"/>
              </a:rPr>
              <a:t>Leader of the </a:t>
            </a:r>
            <a:r>
              <a:rPr lang="en" sz="3600" b="1">
                <a:solidFill>
                  <a:srgbClr val="274E13"/>
                </a:solidFill>
                <a:latin typeface="Ubuntu"/>
                <a:ea typeface="Ubuntu"/>
                <a:cs typeface="Ubuntu"/>
                <a:sym typeface="Ubuntu"/>
              </a:rPr>
              <a:t>African National Congress</a:t>
            </a:r>
            <a:r>
              <a:rPr lang="en" sz="3600">
                <a:solidFill>
                  <a:srgbClr val="274E13"/>
                </a:solidFill>
                <a:latin typeface="Ubuntu"/>
                <a:ea typeface="Ubuntu"/>
                <a:cs typeface="Ubuntu"/>
                <a:sym typeface="Ubuntu"/>
              </a:rPr>
              <a:t> </a:t>
            </a:r>
            <a:r>
              <a:rPr lang="en" sz="3600" b="1">
                <a:solidFill>
                  <a:srgbClr val="274E13"/>
                </a:solidFill>
                <a:latin typeface="Ubuntu"/>
                <a:ea typeface="Ubuntu"/>
                <a:cs typeface="Ubuntu"/>
                <a:sym typeface="Ubuntu"/>
              </a:rPr>
              <a:t>Imprisoned for 27 years</a:t>
            </a:r>
            <a:r>
              <a:rPr lang="en" sz="3600">
                <a:solidFill>
                  <a:srgbClr val="274E13"/>
                </a:solidFill>
                <a:latin typeface="Ubuntu"/>
                <a:ea typeface="Ubuntu"/>
                <a:cs typeface="Ubuntu"/>
                <a:sym typeface="Ubuntu"/>
              </a:rPr>
              <a:t> - treason, sabotage, &amp; conspiracy to overthrow the apartheid government of South Africa</a:t>
            </a:r>
          </a:p>
          <a:p>
            <a:pPr>
              <a:buClr>
                <a:srgbClr val="000000"/>
              </a:buClr>
              <a:buSzPct val="45833"/>
              <a:buNone/>
            </a:pPr>
            <a:r>
              <a:rPr lang="en" sz="3600" b="1">
                <a:solidFill>
                  <a:srgbClr val="274E13"/>
                </a:solidFill>
                <a:latin typeface="Ubuntu"/>
                <a:ea typeface="Ubuntu"/>
                <a:cs typeface="Ubuntu"/>
                <a:sym typeface="Ubuntu"/>
              </a:rPr>
              <a:t>Elected president of South Africa in 1994</a:t>
            </a:r>
            <a:r>
              <a:rPr lang="en" sz="3600">
                <a:solidFill>
                  <a:srgbClr val="274E13"/>
                </a:solidFill>
                <a:latin typeface="Ubuntu"/>
                <a:ea typeface="Ubuntu"/>
                <a:cs typeface="Ubuntu"/>
                <a:sym typeface="Ubuntu"/>
              </a:rPr>
              <a:t>, 4 years after he was finally released from prison. </a:t>
            </a:r>
          </a:p>
        </p:txBody>
      </p:sp>
    </p:spTree>
    <p:extLst>
      <p:ext uri="{BB962C8B-B14F-4D97-AF65-F5344CB8AC3E}">
        <p14:creationId xmlns:p14="http://schemas.microsoft.com/office/powerpoint/2010/main" val="273283259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Shape 60"/>
          <p:cNvSpPr txBox="1">
            <a:spLocks noGrp="1"/>
          </p:cNvSpPr>
          <p:nvPr>
            <p:ph type="body" idx="1"/>
          </p:nvPr>
        </p:nvSpPr>
        <p:spPr>
          <a:xfrm>
            <a:off x="1356360" y="1600200"/>
            <a:ext cx="8854440" cy="4967700"/>
          </a:xfrm>
          <a:prstGeom prst="rect">
            <a:avLst/>
          </a:prstGeom>
        </p:spPr>
        <p:txBody>
          <a:bodyPr vert="horz" lIns="91425" tIns="91425" rIns="91425" bIns="91425" rtlCol="0" anchor="t" anchorCtr="0">
            <a:noAutofit/>
          </a:bodyPr>
          <a:lstStyle/>
          <a:p>
            <a:pPr>
              <a:buNone/>
            </a:pPr>
            <a:endParaRPr sz="2400">
              <a:solidFill>
                <a:srgbClr val="000000"/>
              </a:solidFill>
              <a:latin typeface="Georgia"/>
              <a:ea typeface="Georgia"/>
              <a:cs typeface="Georgia"/>
              <a:sym typeface="Georgia"/>
            </a:endParaRPr>
          </a:p>
          <a:p>
            <a:pPr>
              <a:buNone/>
            </a:pPr>
            <a:endParaRPr sz="2400">
              <a:latin typeface="Georgia"/>
              <a:ea typeface="Georgia"/>
              <a:cs typeface="Georgia"/>
              <a:sym typeface="Georgia"/>
            </a:endParaRPr>
          </a:p>
        </p:txBody>
      </p:sp>
      <p:sp>
        <p:nvSpPr>
          <p:cNvPr id="61" name="Shape 61">
            <a:hlinkClick r:id="rId3"/>
          </p:cNvPr>
          <p:cNvSpPr/>
          <p:nvPr/>
        </p:nvSpPr>
        <p:spPr>
          <a:xfrm>
            <a:off x="167640" y="576550"/>
            <a:ext cx="11917680" cy="6159530"/>
          </a:xfrm>
          <a:prstGeom prst="rect">
            <a:avLst/>
          </a:prstGeom>
          <a:blipFill>
            <a:blip r:embed="rId4">
              <a:alphaModFix/>
            </a:blip>
            <a:stretch>
              <a:fillRect/>
            </a:stretch>
          </a:blipFill>
          <a:ln>
            <a:noFill/>
          </a:ln>
        </p:spPr>
      </p:sp>
      <p:sp>
        <p:nvSpPr>
          <p:cNvPr id="3" name="5-Point Star 2">
            <a:hlinkClick r:id="rId5"/>
          </p:cNvPr>
          <p:cNvSpPr/>
          <p:nvPr/>
        </p:nvSpPr>
        <p:spPr>
          <a:xfrm>
            <a:off x="10911840" y="182880"/>
            <a:ext cx="838200" cy="89916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934057"/>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Shape 76"/>
          <p:cNvPicPr preferRelativeResize="0"/>
          <p:nvPr/>
        </p:nvPicPr>
        <p:blipFill>
          <a:blip r:embed="rId3">
            <a:alphaModFix/>
          </a:blip>
          <a:stretch>
            <a:fillRect/>
          </a:stretch>
        </p:blipFill>
        <p:spPr>
          <a:xfrm>
            <a:off x="4015740" y="4252960"/>
            <a:ext cx="4058928" cy="2609686"/>
          </a:xfrm>
          <a:prstGeom prst="rect">
            <a:avLst/>
          </a:prstGeom>
          <a:noFill/>
          <a:ln>
            <a:noFill/>
          </a:ln>
        </p:spPr>
      </p:pic>
      <p:pic>
        <p:nvPicPr>
          <p:cNvPr id="77" name="Shape 77"/>
          <p:cNvPicPr preferRelativeResize="0"/>
          <p:nvPr/>
        </p:nvPicPr>
        <p:blipFill>
          <a:blip r:embed="rId4">
            <a:alphaModFix/>
          </a:blip>
          <a:stretch>
            <a:fillRect/>
          </a:stretch>
        </p:blipFill>
        <p:spPr>
          <a:xfrm>
            <a:off x="7635240" y="3697254"/>
            <a:ext cx="4556760" cy="3181631"/>
          </a:xfrm>
          <a:prstGeom prst="rect">
            <a:avLst/>
          </a:prstGeom>
          <a:noFill/>
          <a:ln>
            <a:noFill/>
          </a:ln>
        </p:spPr>
      </p:pic>
      <p:sp>
        <p:nvSpPr>
          <p:cNvPr id="78" name="Shape 78"/>
          <p:cNvSpPr txBox="1">
            <a:spLocks noGrp="1"/>
          </p:cNvSpPr>
          <p:nvPr>
            <p:ph type="title"/>
          </p:nvPr>
        </p:nvSpPr>
        <p:spPr>
          <a:xfrm>
            <a:off x="1447801" y="152400"/>
            <a:ext cx="9115199" cy="1374000"/>
          </a:xfrm>
          <a:prstGeom prst="rect">
            <a:avLst/>
          </a:prstGeom>
        </p:spPr>
        <p:txBody>
          <a:bodyPr vert="horz" lIns="91425" tIns="91425" rIns="91425" bIns="91425" rtlCol="0" anchor="t" anchorCtr="0">
            <a:noAutofit/>
          </a:bodyPr>
          <a:lstStyle/>
          <a:p>
            <a:r>
              <a:rPr lang="en" sz="2400" dirty="0">
                <a:solidFill>
                  <a:srgbClr val="FFF2CC"/>
                </a:solidFill>
                <a:latin typeface="Ubuntu"/>
                <a:ea typeface="Ubuntu"/>
                <a:cs typeface="Ubuntu"/>
                <a:sym typeface="Ubuntu"/>
              </a:rPr>
              <a:t>Why did white rule last almost 50 years longer in South Africa than it did in India (1994 versus 1947)?</a:t>
            </a:r>
          </a:p>
        </p:txBody>
      </p:sp>
      <p:pic>
        <p:nvPicPr>
          <p:cNvPr id="79" name="Shape 79"/>
          <p:cNvPicPr preferRelativeResize="0"/>
          <p:nvPr/>
        </p:nvPicPr>
        <p:blipFill>
          <a:blip r:embed="rId5">
            <a:alphaModFix/>
          </a:blip>
          <a:stretch>
            <a:fillRect/>
          </a:stretch>
        </p:blipFill>
        <p:spPr>
          <a:xfrm>
            <a:off x="7788485" y="990104"/>
            <a:ext cx="4403515" cy="2752871"/>
          </a:xfrm>
          <a:prstGeom prst="rect">
            <a:avLst/>
          </a:prstGeom>
          <a:noFill/>
          <a:ln>
            <a:noFill/>
          </a:ln>
        </p:spPr>
      </p:pic>
      <p:sp>
        <p:nvSpPr>
          <p:cNvPr id="80" name="Shape 80"/>
          <p:cNvSpPr txBox="1">
            <a:spLocks noGrp="1"/>
          </p:cNvSpPr>
          <p:nvPr>
            <p:ph type="body" idx="1"/>
          </p:nvPr>
        </p:nvSpPr>
        <p:spPr>
          <a:xfrm>
            <a:off x="-1" y="1039100"/>
            <a:ext cx="7788485" cy="327382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None/>
            </a:pPr>
            <a:r>
              <a:rPr lang="en" sz="3600" dirty="0">
                <a:solidFill>
                  <a:srgbClr val="000000"/>
                </a:solidFill>
                <a:latin typeface="Ubuntu"/>
                <a:ea typeface="Ubuntu"/>
                <a:cs typeface="Ubuntu"/>
                <a:sym typeface="Ubuntu"/>
              </a:rPr>
              <a:t>Sizeable &amp; powerful </a:t>
            </a:r>
            <a:r>
              <a:rPr lang="en" sz="3600" b="1" dirty="0">
                <a:solidFill>
                  <a:srgbClr val="000000"/>
                </a:solidFill>
                <a:latin typeface="Ubuntu"/>
                <a:ea typeface="Ubuntu"/>
                <a:cs typeface="Ubuntu"/>
                <a:sym typeface="Ubuntu"/>
              </a:rPr>
              <a:t>community of permanent white settlers in South Africa</a:t>
            </a:r>
            <a:r>
              <a:rPr lang="en" sz="3600" dirty="0">
                <a:solidFill>
                  <a:srgbClr val="000000"/>
                </a:solidFill>
                <a:latin typeface="Ubuntu"/>
                <a:ea typeface="Ubuntu"/>
                <a:cs typeface="Ubuntu"/>
                <a:sym typeface="Ubuntu"/>
              </a:rPr>
              <a:t>, but not in India, controlled the country</a:t>
            </a:r>
            <a:r>
              <a:rPr lang="en" dirty="0">
                <a:solidFill>
                  <a:srgbClr val="000000"/>
                </a:solidFill>
                <a:latin typeface="Ubuntu"/>
                <a:ea typeface="Ubuntu"/>
                <a:cs typeface="Ubuntu"/>
                <a:sym typeface="Ubuntu"/>
              </a:rPr>
              <a:t>.</a:t>
            </a:r>
          </a:p>
          <a:p>
            <a:pPr>
              <a:buNone/>
            </a:pPr>
            <a:endParaRPr sz="800" dirty="0">
              <a:solidFill>
                <a:srgbClr val="000000"/>
              </a:solidFill>
              <a:latin typeface="Ubuntu"/>
              <a:ea typeface="Ubuntu"/>
              <a:cs typeface="Ubuntu"/>
              <a:sym typeface="Ubuntu"/>
            </a:endParaRPr>
          </a:p>
          <a:p>
            <a:pPr>
              <a:buNone/>
            </a:pPr>
            <a:r>
              <a:rPr lang="en" sz="1800" dirty="0">
                <a:solidFill>
                  <a:srgbClr val="000000"/>
                </a:solidFill>
                <a:latin typeface="Ubuntu"/>
                <a:ea typeface="Ubuntu"/>
                <a:cs typeface="Ubuntu"/>
                <a:sym typeface="Ubuntu"/>
              </a:rPr>
              <a:t>Bottom right pic: Young South African man holds up his </a:t>
            </a:r>
            <a:r>
              <a:rPr lang="en" sz="1800" b="1" dirty="0">
                <a:solidFill>
                  <a:srgbClr val="000000"/>
                </a:solidFill>
                <a:latin typeface="Ubuntu"/>
                <a:ea typeface="Ubuntu"/>
                <a:cs typeface="Ubuntu"/>
                <a:sym typeface="Ubuntu"/>
              </a:rPr>
              <a:t>identity card</a:t>
            </a:r>
            <a:r>
              <a:rPr lang="en" sz="1800" dirty="0">
                <a:solidFill>
                  <a:srgbClr val="000000"/>
                </a:solidFill>
                <a:latin typeface="Ubuntu"/>
                <a:ea typeface="Ubuntu"/>
                <a:cs typeface="Ubuntu"/>
                <a:sym typeface="Ubuntu"/>
              </a:rPr>
              <a:t>, which labels his race &amp; restricts his movements &amp; job opportunities under the Apartheid regime</a:t>
            </a:r>
          </a:p>
          <a:p>
            <a:pPr>
              <a:buNone/>
            </a:pPr>
            <a:endParaRPr sz="4000" dirty="0">
              <a:solidFill>
                <a:srgbClr val="000000"/>
              </a:solidFill>
              <a:latin typeface="Ubuntu"/>
              <a:ea typeface="Ubuntu"/>
              <a:cs typeface="Ubuntu"/>
              <a:sym typeface="Ubuntu"/>
            </a:endParaRPr>
          </a:p>
        </p:txBody>
      </p:sp>
      <p:pic>
        <p:nvPicPr>
          <p:cNvPr id="2" name="Picture 1"/>
          <p:cNvPicPr>
            <a:picLocks noChangeAspect="1"/>
          </p:cNvPicPr>
          <p:nvPr/>
        </p:nvPicPr>
        <p:blipFill>
          <a:blip r:embed="rId6"/>
          <a:stretch>
            <a:fillRect/>
          </a:stretch>
        </p:blipFill>
        <p:spPr>
          <a:xfrm>
            <a:off x="0" y="4304473"/>
            <a:ext cx="4495800" cy="2528227"/>
          </a:xfrm>
          <a:prstGeom prst="rect">
            <a:avLst/>
          </a:prstGeom>
        </p:spPr>
      </p:pic>
    </p:spTree>
    <p:extLst>
      <p:ext uri="{BB962C8B-B14F-4D97-AF65-F5344CB8AC3E}">
        <p14:creationId xmlns:p14="http://schemas.microsoft.com/office/powerpoint/2010/main" val="341947831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285878" y="0"/>
            <a:ext cx="8572247" cy="6707863"/>
          </a:xfrm>
          <a:prstGeom prst="rect">
            <a:avLst/>
          </a:prstGeom>
          <a:noFill/>
          <a:ln>
            <a:noFill/>
          </a:ln>
        </p:spPr>
      </p:pic>
      <p:pic>
        <p:nvPicPr>
          <p:cNvPr id="2" name="Picture 1"/>
          <p:cNvPicPr>
            <a:picLocks noChangeAspect="1"/>
          </p:cNvPicPr>
          <p:nvPr/>
        </p:nvPicPr>
        <p:blipFill>
          <a:blip r:embed="rId4"/>
          <a:stretch>
            <a:fillRect/>
          </a:stretch>
        </p:blipFill>
        <p:spPr>
          <a:xfrm>
            <a:off x="8858125" y="1299400"/>
            <a:ext cx="3333875" cy="3533069"/>
          </a:xfrm>
          <a:prstGeom prst="rect">
            <a:avLst/>
          </a:prstGeom>
        </p:spPr>
      </p:pic>
    </p:spTree>
    <p:extLst>
      <p:ext uri="{BB962C8B-B14F-4D97-AF65-F5344CB8AC3E}">
        <p14:creationId xmlns:p14="http://schemas.microsoft.com/office/powerpoint/2010/main" val="3187163057"/>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8852433" y="-7349"/>
            <a:ext cx="3333750" cy="3286125"/>
          </a:xfrm>
          <a:prstGeom prst="rect">
            <a:avLst/>
          </a:prstGeom>
          <a:noFill/>
          <a:ln>
            <a:noFill/>
          </a:ln>
        </p:spPr>
      </p:pic>
      <p:pic>
        <p:nvPicPr>
          <p:cNvPr id="91" name="Shape 91"/>
          <p:cNvPicPr preferRelativeResize="0"/>
          <p:nvPr/>
        </p:nvPicPr>
        <p:blipFill>
          <a:blip r:embed="rId4">
            <a:alphaModFix/>
          </a:blip>
          <a:stretch>
            <a:fillRect/>
          </a:stretch>
        </p:blipFill>
        <p:spPr>
          <a:xfrm>
            <a:off x="8858250" y="2586030"/>
            <a:ext cx="3327933" cy="2388960"/>
          </a:xfrm>
          <a:prstGeom prst="rect">
            <a:avLst/>
          </a:prstGeom>
          <a:noFill/>
          <a:ln>
            <a:noFill/>
          </a:ln>
        </p:spPr>
      </p:pic>
      <p:sp>
        <p:nvSpPr>
          <p:cNvPr id="93" name="Shape 93"/>
          <p:cNvSpPr txBox="1">
            <a:spLocks noGrp="1"/>
          </p:cNvSpPr>
          <p:nvPr>
            <p:ph type="body" idx="1"/>
          </p:nvPr>
        </p:nvSpPr>
        <p:spPr>
          <a:xfrm>
            <a:off x="0" y="-7349"/>
            <a:ext cx="8330403" cy="680430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marL="0" indent="0" algn="ctr">
              <a:buNone/>
            </a:pPr>
            <a:r>
              <a:rPr lang="en" sz="2400" b="1" u="sng" dirty="0">
                <a:solidFill>
                  <a:srgbClr val="980000"/>
                </a:solidFill>
                <a:latin typeface="Ubuntu"/>
                <a:ea typeface="Ubuntu"/>
                <a:cs typeface="Ubuntu"/>
                <a:sym typeface="Ubuntu"/>
              </a:rPr>
              <a:t>S. Africa Differed from India: </a:t>
            </a:r>
            <a:r>
              <a:rPr lang="en" sz="2400" b="1" i="1" u="sng" dirty="0" smtClean="0">
                <a:solidFill>
                  <a:srgbClr val="980000"/>
                </a:solidFill>
                <a:latin typeface="Ubuntu"/>
                <a:ea typeface="Ubuntu"/>
                <a:cs typeface="Ubuntu"/>
                <a:sym typeface="Ubuntu"/>
              </a:rPr>
              <a:t>prominence </a:t>
            </a:r>
            <a:r>
              <a:rPr lang="en" sz="2400" b="1" i="1" u="sng" dirty="0">
                <a:solidFill>
                  <a:srgbClr val="980000"/>
                </a:solidFill>
                <a:latin typeface="Ubuntu"/>
                <a:ea typeface="Ubuntu"/>
                <a:cs typeface="Ubuntu"/>
                <a:sym typeface="Ubuntu"/>
              </a:rPr>
              <a:t>of race</a:t>
            </a:r>
          </a:p>
          <a:p>
            <a:r>
              <a:rPr lang="en" sz="2400" dirty="0">
                <a:solidFill>
                  <a:srgbClr val="000000"/>
                </a:solidFill>
                <a:latin typeface="Ubuntu"/>
                <a:ea typeface="Ubuntu"/>
                <a:cs typeface="Ubuntu"/>
                <a:sym typeface="Ubuntu"/>
              </a:rPr>
              <a:t>Unlike India, S. Africa had a </a:t>
            </a:r>
            <a:r>
              <a:rPr lang="en" sz="2400" b="1" dirty="0">
                <a:solidFill>
                  <a:srgbClr val="000000"/>
                </a:solidFill>
                <a:latin typeface="Ubuntu"/>
                <a:ea typeface="Ubuntu"/>
                <a:cs typeface="Ubuntu"/>
                <a:sym typeface="Ubuntu"/>
              </a:rPr>
              <a:t>mature &amp; industrialized economy</a:t>
            </a:r>
            <a:r>
              <a:rPr lang="en" sz="2400" dirty="0">
                <a:solidFill>
                  <a:srgbClr val="000000"/>
                </a:solidFill>
                <a:latin typeface="Ubuntu"/>
                <a:ea typeface="Ubuntu"/>
                <a:cs typeface="Ubuntu"/>
                <a:sym typeface="Ubuntu"/>
              </a:rPr>
              <a:t> (gold, diamond mining)</a:t>
            </a:r>
          </a:p>
          <a:p>
            <a:r>
              <a:rPr lang="en" sz="2400" dirty="0">
                <a:solidFill>
                  <a:srgbClr val="000000"/>
                </a:solidFill>
                <a:latin typeface="Ubuntu"/>
                <a:ea typeface="Ubuntu"/>
                <a:cs typeface="Ubuntu"/>
                <a:sym typeface="Ubuntu"/>
              </a:rPr>
              <a:t>South African situation: the </a:t>
            </a:r>
            <a:r>
              <a:rPr lang="en" sz="2400" b="1" dirty="0">
                <a:solidFill>
                  <a:srgbClr val="000000"/>
                </a:solidFill>
                <a:latin typeface="Ubuntu"/>
                <a:ea typeface="Ubuntu"/>
                <a:cs typeface="Ubuntu"/>
                <a:sym typeface="Ubuntu"/>
              </a:rPr>
              <a:t>overwhelming prominence of race</a:t>
            </a:r>
            <a:r>
              <a:rPr lang="en" sz="2400" dirty="0">
                <a:solidFill>
                  <a:srgbClr val="000000"/>
                </a:solidFill>
                <a:latin typeface="Ubuntu"/>
                <a:ea typeface="Ubuntu"/>
                <a:cs typeface="Ubuntu"/>
                <a:sym typeface="Ubuntu"/>
              </a:rPr>
              <a:t>, expressed most clearly in the policy of </a:t>
            </a:r>
            <a:r>
              <a:rPr lang="en" sz="2400" b="1" u="sng" dirty="0">
                <a:solidFill>
                  <a:srgbClr val="000000"/>
                </a:solidFill>
                <a:latin typeface="Ubuntu"/>
                <a:ea typeface="Ubuntu"/>
                <a:cs typeface="Ubuntu"/>
                <a:sym typeface="Ubuntu"/>
              </a:rPr>
              <a:t>apartheid</a:t>
            </a:r>
            <a:r>
              <a:rPr lang="en" sz="2400" dirty="0">
                <a:solidFill>
                  <a:srgbClr val="000000"/>
                </a:solidFill>
                <a:latin typeface="Ubuntu"/>
                <a:ea typeface="Ubuntu"/>
                <a:cs typeface="Ubuntu"/>
                <a:sym typeface="Ubuntu"/>
              </a:rPr>
              <a:t>: attempted to separate blacks from whites in every conceivable way while retaining Africans’ labor power in the white-controlled economy. </a:t>
            </a:r>
          </a:p>
          <a:p>
            <a:r>
              <a:rPr lang="en" sz="2400" b="1" dirty="0">
                <a:solidFill>
                  <a:srgbClr val="000000"/>
                </a:solidFill>
                <a:latin typeface="Ubuntu"/>
                <a:ea typeface="Ubuntu"/>
                <a:cs typeface="Ubuntu"/>
                <a:sym typeface="Ubuntu"/>
              </a:rPr>
              <a:t>Enormous apparatus of repression</a:t>
            </a:r>
            <a:r>
              <a:rPr lang="en" sz="2400" dirty="0">
                <a:solidFill>
                  <a:srgbClr val="000000"/>
                </a:solidFill>
                <a:latin typeface="Ubuntu"/>
                <a:ea typeface="Ubuntu"/>
                <a:cs typeface="Ubuntu"/>
                <a:sym typeface="Ubuntu"/>
              </a:rPr>
              <a:t> enforced that system. </a:t>
            </a:r>
          </a:p>
          <a:p>
            <a:r>
              <a:rPr lang="en" sz="2400" dirty="0">
                <a:solidFill>
                  <a:srgbClr val="000000"/>
                </a:solidFill>
                <a:latin typeface="Ubuntu"/>
                <a:ea typeface="Ubuntu"/>
                <a:cs typeface="Ubuntu"/>
                <a:sym typeface="Ubuntu"/>
              </a:rPr>
              <a:t>Rigid “pass laws” monitored and tried to </a:t>
            </a:r>
            <a:r>
              <a:rPr lang="en" sz="2400" b="1" dirty="0">
                <a:solidFill>
                  <a:srgbClr val="000000"/>
                </a:solidFill>
                <a:latin typeface="Ubuntu"/>
                <a:ea typeface="Ubuntu"/>
                <a:cs typeface="Ubuntu"/>
                <a:sym typeface="Ubuntu"/>
              </a:rPr>
              <a:t>control the movement of Africans </a:t>
            </a:r>
            <a:r>
              <a:rPr lang="en" sz="2400" dirty="0">
                <a:solidFill>
                  <a:srgbClr val="000000"/>
                </a:solidFill>
                <a:latin typeface="Ubuntu"/>
                <a:ea typeface="Ubuntu"/>
                <a:cs typeface="Ubuntu"/>
                <a:sym typeface="Ubuntu"/>
              </a:rPr>
              <a:t>into the cities, where they were subjected to </a:t>
            </a:r>
            <a:r>
              <a:rPr lang="en" sz="2400" b="1" dirty="0">
                <a:solidFill>
                  <a:srgbClr val="000000"/>
                </a:solidFill>
                <a:latin typeface="Ubuntu"/>
                <a:ea typeface="Ubuntu"/>
                <a:cs typeface="Ubuntu"/>
                <a:sym typeface="Ubuntu"/>
              </a:rPr>
              <a:t>extreme forms of social segregation</a:t>
            </a:r>
            <a:r>
              <a:rPr lang="en" sz="2400" dirty="0">
                <a:solidFill>
                  <a:srgbClr val="000000"/>
                </a:solidFill>
                <a:latin typeface="Ubuntu"/>
                <a:ea typeface="Ubuntu"/>
                <a:cs typeface="Ubuntu"/>
                <a:sym typeface="Ubuntu"/>
              </a:rPr>
              <a:t>. </a:t>
            </a:r>
          </a:p>
          <a:p>
            <a:r>
              <a:rPr lang="en" sz="2400" dirty="0">
                <a:solidFill>
                  <a:srgbClr val="000000"/>
                </a:solidFill>
                <a:latin typeface="Ubuntu"/>
                <a:ea typeface="Ubuntu"/>
                <a:cs typeface="Ubuntu"/>
                <a:sym typeface="Ubuntu"/>
              </a:rPr>
              <a:t>Rural areas: impoverished &amp; overcrowded “native reserves,” or </a:t>
            </a:r>
            <a:r>
              <a:rPr lang="en" sz="2400" b="1" i="1" dirty="0">
                <a:solidFill>
                  <a:srgbClr val="000000"/>
                </a:solidFill>
                <a:latin typeface="Ubuntu"/>
                <a:ea typeface="Ubuntu"/>
                <a:cs typeface="Ubuntu"/>
                <a:sym typeface="Ubuntu"/>
              </a:rPr>
              <a:t>Bantustans</a:t>
            </a:r>
            <a:r>
              <a:rPr lang="en" sz="2400" dirty="0">
                <a:solidFill>
                  <a:srgbClr val="000000"/>
                </a:solidFill>
                <a:latin typeface="Ubuntu"/>
                <a:ea typeface="Ubuntu"/>
                <a:cs typeface="Ubuntu"/>
                <a:sym typeface="Ubuntu"/>
              </a:rPr>
              <a:t>, served as ethnic homelands that kept Africans divided along tribal lines. </a:t>
            </a:r>
          </a:p>
          <a:p>
            <a:r>
              <a:rPr lang="en" sz="2400" dirty="0">
                <a:solidFill>
                  <a:srgbClr val="000000"/>
                </a:solidFill>
                <a:latin typeface="Ubuntu"/>
                <a:ea typeface="Ubuntu"/>
                <a:cs typeface="Ubuntu"/>
                <a:sym typeface="Ubuntu"/>
              </a:rPr>
              <a:t>Even though racism was present in colonial India, nothing of this magnitude developed there.</a:t>
            </a:r>
          </a:p>
        </p:txBody>
      </p:sp>
      <p:pic>
        <p:nvPicPr>
          <p:cNvPr id="2" name="Picture 1"/>
          <p:cNvPicPr>
            <a:picLocks noChangeAspect="1"/>
          </p:cNvPicPr>
          <p:nvPr/>
        </p:nvPicPr>
        <p:blipFill>
          <a:blip r:embed="rId5"/>
          <a:stretch>
            <a:fillRect/>
          </a:stretch>
        </p:blipFill>
        <p:spPr>
          <a:xfrm>
            <a:off x="10933208" y="4974990"/>
            <a:ext cx="1292684" cy="1883009"/>
          </a:xfrm>
          <a:prstGeom prst="rect">
            <a:avLst/>
          </a:prstGeom>
        </p:spPr>
      </p:pic>
      <p:pic>
        <p:nvPicPr>
          <p:cNvPr id="3" name="Picture 2"/>
          <p:cNvPicPr>
            <a:picLocks noChangeAspect="1"/>
          </p:cNvPicPr>
          <p:nvPr/>
        </p:nvPicPr>
        <p:blipFill>
          <a:blip r:embed="rId6"/>
          <a:stretch>
            <a:fillRect/>
          </a:stretch>
        </p:blipFill>
        <p:spPr>
          <a:xfrm>
            <a:off x="8336280" y="4951941"/>
            <a:ext cx="2591052" cy="1943289"/>
          </a:xfrm>
          <a:prstGeom prst="rect">
            <a:avLst/>
          </a:prstGeom>
        </p:spPr>
      </p:pic>
    </p:spTree>
    <p:extLst>
      <p:ext uri="{BB962C8B-B14F-4D97-AF65-F5344CB8AC3E}">
        <p14:creationId xmlns:p14="http://schemas.microsoft.com/office/powerpoint/2010/main" val="358451946"/>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47625" y="0"/>
            <a:ext cx="5349240" cy="5212080"/>
          </a:xfrm>
          <a:prstGeom prst="rect">
            <a:avLst/>
          </a:prstGeom>
          <a:noFill/>
          <a:ln>
            <a:noFill/>
          </a:ln>
        </p:spPr>
      </p:pic>
      <p:pic>
        <p:nvPicPr>
          <p:cNvPr id="2" name="Picture 1"/>
          <p:cNvPicPr>
            <a:picLocks noChangeAspect="1"/>
          </p:cNvPicPr>
          <p:nvPr/>
        </p:nvPicPr>
        <p:blipFill>
          <a:blip r:embed="rId4"/>
          <a:stretch>
            <a:fillRect/>
          </a:stretch>
        </p:blipFill>
        <p:spPr>
          <a:xfrm>
            <a:off x="5958840" y="2359737"/>
            <a:ext cx="6233160" cy="4498264"/>
          </a:xfrm>
          <a:prstGeom prst="rect">
            <a:avLst/>
          </a:prstGeom>
        </p:spPr>
      </p:pic>
      <p:pic>
        <p:nvPicPr>
          <p:cNvPr id="3" name="Picture 2"/>
          <p:cNvPicPr>
            <a:picLocks noChangeAspect="1"/>
          </p:cNvPicPr>
          <p:nvPr/>
        </p:nvPicPr>
        <p:blipFill>
          <a:blip r:embed="rId5"/>
          <a:stretch>
            <a:fillRect/>
          </a:stretch>
        </p:blipFill>
        <p:spPr>
          <a:xfrm>
            <a:off x="6841728" y="0"/>
            <a:ext cx="4273946" cy="3002280"/>
          </a:xfrm>
          <a:prstGeom prst="rect">
            <a:avLst/>
          </a:prstGeom>
        </p:spPr>
      </p:pic>
      <p:pic>
        <p:nvPicPr>
          <p:cNvPr id="4" name="Picture 3"/>
          <p:cNvPicPr>
            <a:picLocks noChangeAspect="1"/>
          </p:cNvPicPr>
          <p:nvPr/>
        </p:nvPicPr>
        <p:blipFill>
          <a:blip r:embed="rId6"/>
          <a:stretch>
            <a:fillRect/>
          </a:stretch>
        </p:blipFill>
        <p:spPr>
          <a:xfrm>
            <a:off x="2245043" y="4569460"/>
            <a:ext cx="3432810" cy="2288540"/>
          </a:xfrm>
          <a:prstGeom prst="rect">
            <a:avLst/>
          </a:prstGeom>
        </p:spPr>
      </p:pic>
    </p:spTree>
    <p:extLst>
      <p:ext uri="{BB962C8B-B14F-4D97-AF65-F5344CB8AC3E}">
        <p14:creationId xmlns:p14="http://schemas.microsoft.com/office/powerpoint/2010/main" val="4236212657"/>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19779"/>
            <a:ext cx="4094645" cy="3070984"/>
          </a:xfrm>
          <a:prstGeom prst="rect">
            <a:avLst/>
          </a:prstGeom>
        </p:spPr>
      </p:pic>
      <p:pic>
        <p:nvPicPr>
          <p:cNvPr id="103" name="Shape 103"/>
          <p:cNvPicPr preferRelativeResize="0"/>
          <p:nvPr/>
        </p:nvPicPr>
        <p:blipFill>
          <a:blip r:embed="rId4">
            <a:alphaModFix/>
          </a:blip>
          <a:stretch>
            <a:fillRect/>
          </a:stretch>
        </p:blipFill>
        <p:spPr>
          <a:xfrm>
            <a:off x="8159570" y="-15817"/>
            <a:ext cx="4032430" cy="6873815"/>
          </a:xfrm>
          <a:prstGeom prst="rect">
            <a:avLst/>
          </a:prstGeom>
          <a:noFill/>
          <a:ln>
            <a:noFill/>
          </a:ln>
        </p:spPr>
      </p:pic>
      <p:pic>
        <p:nvPicPr>
          <p:cNvPr id="104" name="Shape 104"/>
          <p:cNvPicPr preferRelativeResize="0"/>
          <p:nvPr/>
        </p:nvPicPr>
        <p:blipFill>
          <a:blip r:embed="rId5">
            <a:alphaModFix/>
          </a:blip>
          <a:stretch>
            <a:fillRect/>
          </a:stretch>
        </p:blipFill>
        <p:spPr>
          <a:xfrm>
            <a:off x="0" y="3796376"/>
            <a:ext cx="3657600" cy="2773678"/>
          </a:xfrm>
          <a:prstGeom prst="rect">
            <a:avLst/>
          </a:prstGeom>
          <a:noFill/>
          <a:ln>
            <a:noFill/>
          </a:ln>
        </p:spPr>
      </p:pic>
      <p:pic>
        <p:nvPicPr>
          <p:cNvPr id="105" name="Shape 105"/>
          <p:cNvPicPr preferRelativeResize="0"/>
          <p:nvPr/>
        </p:nvPicPr>
        <p:blipFill>
          <a:blip r:embed="rId6">
            <a:alphaModFix/>
          </a:blip>
          <a:stretch>
            <a:fillRect/>
          </a:stretch>
        </p:blipFill>
        <p:spPr>
          <a:xfrm>
            <a:off x="3403046" y="3337560"/>
            <a:ext cx="4756523" cy="3520438"/>
          </a:xfrm>
          <a:prstGeom prst="rect">
            <a:avLst/>
          </a:prstGeom>
          <a:noFill/>
          <a:ln>
            <a:noFill/>
          </a:ln>
        </p:spPr>
      </p:pic>
      <p:pic>
        <p:nvPicPr>
          <p:cNvPr id="2" name="Picture 1"/>
          <p:cNvPicPr>
            <a:picLocks noChangeAspect="1"/>
          </p:cNvPicPr>
          <p:nvPr/>
        </p:nvPicPr>
        <p:blipFill>
          <a:blip r:embed="rId7"/>
          <a:stretch>
            <a:fillRect/>
          </a:stretch>
        </p:blipFill>
        <p:spPr>
          <a:xfrm>
            <a:off x="3403047" y="75348"/>
            <a:ext cx="4752975" cy="3524250"/>
          </a:xfrm>
          <a:prstGeom prst="rect">
            <a:avLst/>
          </a:prstGeom>
        </p:spPr>
      </p:pic>
    </p:spTree>
    <p:extLst>
      <p:ext uri="{BB962C8B-B14F-4D97-AF65-F5344CB8AC3E}">
        <p14:creationId xmlns:p14="http://schemas.microsoft.com/office/powerpoint/2010/main" val="3453400548"/>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0" y="3641583"/>
            <a:ext cx="4355484" cy="2941220"/>
          </a:xfrm>
          <a:prstGeom prst="rect">
            <a:avLst/>
          </a:prstGeom>
          <a:noFill/>
          <a:ln>
            <a:noFill/>
          </a:ln>
        </p:spPr>
      </p:pic>
      <p:sp>
        <p:nvSpPr>
          <p:cNvPr id="124" name="Shape 124"/>
          <p:cNvSpPr txBox="1">
            <a:spLocks noGrp="1"/>
          </p:cNvSpPr>
          <p:nvPr>
            <p:ph type="body" idx="1"/>
          </p:nvPr>
        </p:nvSpPr>
        <p:spPr>
          <a:xfrm>
            <a:off x="4355484" y="2788919"/>
            <a:ext cx="7836516" cy="4068981"/>
          </a:xfrm>
          <a:prstGeom prst="rect">
            <a:avLst/>
          </a:prstGeom>
          <a:solidFill>
            <a:srgbClr val="D9EAD3"/>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None/>
            </a:pPr>
            <a:r>
              <a:rPr lang="en" sz="2800" b="1" dirty="0">
                <a:solidFill>
                  <a:srgbClr val="274E13"/>
                </a:solidFill>
                <a:latin typeface="Arial Narrow" panose="020B0606020202030204" pitchFamily="34" charset="0"/>
                <a:ea typeface="Ubuntu"/>
                <a:cs typeface="Ubuntu"/>
                <a:sym typeface="Ubuntu"/>
              </a:rPr>
              <a:t>Soweto: </a:t>
            </a:r>
            <a:r>
              <a:rPr lang="en" sz="2800" dirty="0">
                <a:solidFill>
                  <a:srgbClr val="274E13"/>
                </a:solidFill>
                <a:latin typeface="Arial Narrow" panose="020B0606020202030204" pitchFamily="34" charset="0"/>
                <a:ea typeface="Ubuntu"/>
                <a:cs typeface="Ubuntu"/>
                <a:sym typeface="Ubuntu"/>
              </a:rPr>
              <a:t>(pron. </a:t>
            </a:r>
            <a:r>
              <a:rPr lang="en" sz="2800" i="1" dirty="0">
                <a:solidFill>
                  <a:srgbClr val="274E13"/>
                </a:solidFill>
                <a:latin typeface="Arial Narrow" panose="020B0606020202030204" pitchFamily="34" charset="0"/>
                <a:ea typeface="Ubuntu"/>
                <a:cs typeface="Ubuntu"/>
                <a:sym typeface="Ubuntu"/>
              </a:rPr>
              <a:t>sow-WAY-toe</a:t>
            </a:r>
            <a:r>
              <a:rPr lang="en" sz="2800" dirty="0" smtClean="0">
                <a:solidFill>
                  <a:srgbClr val="274E13"/>
                </a:solidFill>
                <a:latin typeface="Arial Narrow" panose="020B0606020202030204" pitchFamily="34" charset="0"/>
                <a:ea typeface="Ubuntu"/>
                <a:cs typeface="Ubuntu"/>
                <a:sym typeface="Ubuntu"/>
              </a:rPr>
              <a:t>): Impoverished </a:t>
            </a:r>
            <a:r>
              <a:rPr lang="en" sz="2800" dirty="0">
                <a:solidFill>
                  <a:srgbClr val="274E13"/>
                </a:solidFill>
                <a:latin typeface="Arial Narrow" panose="020B0606020202030204" pitchFamily="34" charset="0"/>
                <a:ea typeface="Ubuntu"/>
                <a:cs typeface="Ubuntu"/>
                <a:sym typeface="Ubuntu"/>
              </a:rPr>
              <a:t>black neighborhood outside Johannesburg, South Africa</a:t>
            </a:r>
          </a:p>
          <a:p>
            <a:pPr>
              <a:buNone/>
            </a:pPr>
            <a:r>
              <a:rPr lang="en-US" sz="2800" dirty="0" smtClean="0">
                <a:latin typeface="Arial Narrow" panose="020B0606020202030204" pitchFamily="34" charset="0"/>
              </a:rPr>
              <a:t>A series </a:t>
            </a:r>
            <a:r>
              <a:rPr lang="en-US" sz="2800" dirty="0">
                <a:latin typeface="Arial Narrow" panose="020B0606020202030204" pitchFamily="34" charset="0"/>
              </a:rPr>
              <a:t>of demonstrations and protests led by black school children in South Africa that began on the morning of 16 June </a:t>
            </a:r>
            <a:r>
              <a:rPr lang="en-US" sz="2800" dirty="0" smtClean="0">
                <a:latin typeface="Arial Narrow" panose="020B0606020202030204" pitchFamily="34" charset="0"/>
              </a:rPr>
              <a:t>1976. It was supposed to be a peaceful protest but was instead the </a:t>
            </a:r>
            <a:r>
              <a:rPr lang="en" sz="2800" dirty="0" smtClean="0">
                <a:solidFill>
                  <a:srgbClr val="274E13"/>
                </a:solidFill>
                <a:latin typeface="Arial Narrow" panose="020B0606020202030204" pitchFamily="34" charset="0"/>
                <a:ea typeface="Ubuntu"/>
                <a:cs typeface="Ubuntu"/>
                <a:sym typeface="Ubuntu"/>
              </a:rPr>
              <a:t>site </a:t>
            </a:r>
            <a:r>
              <a:rPr lang="en" sz="2800" dirty="0">
                <a:solidFill>
                  <a:srgbClr val="274E13"/>
                </a:solidFill>
                <a:latin typeface="Arial Narrow" panose="020B0606020202030204" pitchFamily="34" charset="0"/>
                <a:ea typeface="Ubuntu"/>
                <a:cs typeface="Ubuntu"/>
                <a:sym typeface="Ubuntu"/>
              </a:rPr>
              <a:t>of a </a:t>
            </a:r>
            <a:r>
              <a:rPr lang="en" sz="2800" b="1" dirty="0">
                <a:solidFill>
                  <a:srgbClr val="274E13"/>
                </a:solidFill>
                <a:latin typeface="Arial Narrow" panose="020B0606020202030204" pitchFamily="34" charset="0"/>
                <a:ea typeface="Ubuntu"/>
                <a:cs typeface="Ubuntu"/>
                <a:sym typeface="Ubuntu"/>
              </a:rPr>
              <a:t>violent uprising in 1976</a:t>
            </a:r>
            <a:r>
              <a:rPr lang="en" sz="2800" dirty="0">
                <a:solidFill>
                  <a:srgbClr val="274E13"/>
                </a:solidFill>
                <a:latin typeface="Arial Narrow" panose="020B0606020202030204" pitchFamily="34" charset="0"/>
                <a:ea typeface="Ubuntu"/>
                <a:cs typeface="Ubuntu"/>
                <a:sym typeface="Ubuntu"/>
              </a:rPr>
              <a:t> in which hundreds were killed; that rebellion began a series of </a:t>
            </a:r>
            <a:r>
              <a:rPr lang="en" sz="2800" b="1" dirty="0">
                <a:solidFill>
                  <a:srgbClr val="274E13"/>
                </a:solidFill>
                <a:latin typeface="Arial Narrow" panose="020B0606020202030204" pitchFamily="34" charset="0"/>
                <a:ea typeface="Ubuntu"/>
                <a:cs typeface="Ubuntu"/>
                <a:sym typeface="Ubuntu"/>
              </a:rPr>
              <a:t>violent protests &amp; strikes that helped end apartheid</a:t>
            </a:r>
            <a:r>
              <a:rPr lang="en" sz="2800" dirty="0">
                <a:solidFill>
                  <a:srgbClr val="274E13"/>
                </a:solidFill>
                <a:latin typeface="Arial Narrow" panose="020B0606020202030204" pitchFamily="34" charset="0"/>
                <a:ea typeface="Ubuntu"/>
                <a:cs typeface="Ubuntu"/>
                <a:sym typeface="Ubuntu"/>
              </a:rPr>
              <a:t> years later.</a:t>
            </a:r>
          </a:p>
        </p:txBody>
      </p:sp>
      <p:pic>
        <p:nvPicPr>
          <p:cNvPr id="3" name="Picture 2"/>
          <p:cNvPicPr>
            <a:picLocks noChangeAspect="1"/>
          </p:cNvPicPr>
          <p:nvPr/>
        </p:nvPicPr>
        <p:blipFill>
          <a:blip r:embed="rId4"/>
          <a:stretch>
            <a:fillRect/>
          </a:stretch>
        </p:blipFill>
        <p:spPr>
          <a:xfrm>
            <a:off x="4355484" y="-110592"/>
            <a:ext cx="3918258" cy="2899511"/>
          </a:xfrm>
          <a:prstGeom prst="rect">
            <a:avLst/>
          </a:prstGeom>
        </p:spPr>
      </p:pic>
      <p:pic>
        <p:nvPicPr>
          <p:cNvPr id="4" name="Picture 3"/>
          <p:cNvPicPr>
            <a:picLocks noChangeAspect="1"/>
          </p:cNvPicPr>
          <p:nvPr/>
        </p:nvPicPr>
        <p:blipFill>
          <a:blip r:embed="rId5"/>
          <a:stretch>
            <a:fillRect/>
          </a:stretch>
        </p:blipFill>
        <p:spPr>
          <a:xfrm>
            <a:off x="30138" y="120366"/>
            <a:ext cx="4294866" cy="3246120"/>
          </a:xfrm>
          <a:prstGeom prst="rect">
            <a:avLst/>
          </a:prstGeom>
        </p:spPr>
      </p:pic>
      <p:pic>
        <p:nvPicPr>
          <p:cNvPr id="5" name="Picture 4"/>
          <p:cNvPicPr>
            <a:picLocks noChangeAspect="1"/>
          </p:cNvPicPr>
          <p:nvPr/>
        </p:nvPicPr>
        <p:blipFill>
          <a:blip r:embed="rId6"/>
          <a:stretch>
            <a:fillRect/>
          </a:stretch>
        </p:blipFill>
        <p:spPr>
          <a:xfrm>
            <a:off x="8272922" y="259080"/>
            <a:ext cx="3919078" cy="2270760"/>
          </a:xfrm>
          <a:prstGeom prst="rect">
            <a:avLst/>
          </a:prstGeom>
        </p:spPr>
      </p:pic>
      <p:sp>
        <p:nvSpPr>
          <p:cNvPr id="6" name="5-Point Star 5">
            <a:hlinkClick r:id="rId7"/>
          </p:cNvPr>
          <p:cNvSpPr/>
          <p:nvPr/>
        </p:nvSpPr>
        <p:spPr>
          <a:xfrm>
            <a:off x="11155680" y="2038350"/>
            <a:ext cx="883920" cy="9829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593305"/>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11551920" cy="902208"/>
          </a:xfrm>
        </p:spPr>
        <p:txBody>
          <a:bodyPr/>
          <a:lstStyle/>
          <a:p>
            <a:pPr algn="ctr"/>
            <a:r>
              <a:rPr lang="en-US" u="sng" dirty="0" smtClean="0"/>
              <a:t>Indian Independence</a:t>
            </a:r>
            <a:endParaRPr lang="en-US" u="sng" dirty="0"/>
          </a:p>
        </p:txBody>
      </p:sp>
      <p:pic>
        <p:nvPicPr>
          <p:cNvPr id="4" name="Shape 125"/>
          <p:cNvPicPr preferRelativeResize="0"/>
          <p:nvPr/>
        </p:nvPicPr>
        <p:blipFill>
          <a:blip r:embed="rId2">
            <a:alphaModFix/>
          </a:blip>
          <a:stretch>
            <a:fillRect/>
          </a:stretch>
        </p:blipFill>
        <p:spPr>
          <a:xfrm>
            <a:off x="134254" y="914400"/>
            <a:ext cx="4803505" cy="4907280"/>
          </a:xfrm>
          <a:prstGeom prst="rect">
            <a:avLst/>
          </a:prstGeom>
          <a:noFill/>
          <a:ln>
            <a:noFill/>
          </a:ln>
        </p:spPr>
      </p:pic>
      <p:pic>
        <p:nvPicPr>
          <p:cNvPr id="5" name="Shape 128"/>
          <p:cNvPicPr preferRelativeResize="0"/>
          <p:nvPr/>
        </p:nvPicPr>
        <p:blipFill>
          <a:blip r:embed="rId3">
            <a:alphaModFix/>
          </a:blip>
          <a:stretch>
            <a:fillRect/>
          </a:stretch>
        </p:blipFill>
        <p:spPr>
          <a:xfrm>
            <a:off x="5059680" y="1021080"/>
            <a:ext cx="4233815" cy="2671862"/>
          </a:xfrm>
          <a:prstGeom prst="rect">
            <a:avLst/>
          </a:prstGeom>
          <a:noFill/>
          <a:ln>
            <a:noFill/>
          </a:ln>
        </p:spPr>
      </p:pic>
      <p:pic>
        <p:nvPicPr>
          <p:cNvPr id="6" name="Shape 126"/>
          <p:cNvPicPr preferRelativeResize="0"/>
          <p:nvPr/>
        </p:nvPicPr>
        <p:blipFill>
          <a:blip r:embed="rId4">
            <a:alphaModFix/>
          </a:blip>
          <a:stretch>
            <a:fillRect/>
          </a:stretch>
        </p:blipFill>
        <p:spPr>
          <a:xfrm>
            <a:off x="5059679" y="3692942"/>
            <a:ext cx="4233815" cy="2966938"/>
          </a:xfrm>
          <a:prstGeom prst="rect">
            <a:avLst/>
          </a:prstGeom>
          <a:noFill/>
          <a:ln>
            <a:noFill/>
          </a:ln>
        </p:spPr>
      </p:pic>
      <p:pic>
        <p:nvPicPr>
          <p:cNvPr id="8" name="Picture 7"/>
          <p:cNvPicPr>
            <a:picLocks noChangeAspect="1"/>
          </p:cNvPicPr>
          <p:nvPr/>
        </p:nvPicPr>
        <p:blipFill>
          <a:blip r:embed="rId5"/>
          <a:stretch>
            <a:fillRect/>
          </a:stretch>
        </p:blipFill>
        <p:spPr>
          <a:xfrm>
            <a:off x="9415414" y="1034856"/>
            <a:ext cx="2719242" cy="3293304"/>
          </a:xfrm>
          <a:prstGeom prst="rect">
            <a:avLst/>
          </a:prstGeom>
        </p:spPr>
      </p:pic>
    </p:spTree>
    <p:extLst>
      <p:ext uri="{BB962C8B-B14F-4D97-AF65-F5344CB8AC3E}">
        <p14:creationId xmlns:p14="http://schemas.microsoft.com/office/powerpoint/2010/main" val="2609771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241470" y="304800"/>
            <a:ext cx="10058400" cy="1015454"/>
          </a:xfrm>
          <a:prstGeom prst="rect">
            <a:avLst/>
          </a:prstGeom>
        </p:spPr>
        <p:txBody>
          <a:bodyPr vert="horz" lIns="91425" tIns="91425" rIns="91425" bIns="91425" rtlCol="0" anchor="b" anchorCtr="0">
            <a:noAutofit/>
          </a:bodyPr>
          <a:lstStyle/>
          <a:p>
            <a:r>
              <a:rPr lang="en" sz="2800" dirty="0">
                <a:latin typeface="Ubuntu"/>
                <a:ea typeface="Ubuntu"/>
                <a:cs typeface="Ubuntu"/>
                <a:sym typeface="Ubuntu"/>
              </a:rPr>
              <a:t>Cry Freedom </a:t>
            </a:r>
          </a:p>
          <a:p>
            <a:r>
              <a:rPr lang="en" sz="1800" dirty="0">
                <a:solidFill>
                  <a:srgbClr val="FFFFFF"/>
                </a:solidFill>
                <a:latin typeface="Ubuntu"/>
                <a:ea typeface="Ubuntu"/>
                <a:cs typeface="Ubuntu"/>
                <a:sym typeface="Ubuntu"/>
              </a:rPr>
              <a:t>1987 feature film directed by Richard Attenborough</a:t>
            </a:r>
          </a:p>
          <a:p>
            <a:r>
              <a:rPr lang="en" sz="1800" dirty="0">
                <a:solidFill>
                  <a:srgbClr val="FFFFFF"/>
                </a:solidFill>
                <a:latin typeface="Ubuntu"/>
                <a:ea typeface="Ubuntu"/>
                <a:cs typeface="Ubuntu"/>
                <a:sym typeface="Ubuntu"/>
              </a:rPr>
              <a:t>Set in the late 1970s, during the apartheid era of South Africa. </a:t>
            </a:r>
          </a:p>
        </p:txBody>
      </p:sp>
      <p:pic>
        <p:nvPicPr>
          <p:cNvPr id="145" name="Shape 145"/>
          <p:cNvPicPr preferRelativeResize="0"/>
          <p:nvPr/>
        </p:nvPicPr>
        <p:blipFill>
          <a:blip r:embed="rId3">
            <a:alphaModFix/>
          </a:blip>
          <a:stretch>
            <a:fillRect/>
          </a:stretch>
        </p:blipFill>
        <p:spPr>
          <a:xfrm>
            <a:off x="10613035" y="-15330"/>
            <a:ext cx="1578965" cy="1340802"/>
          </a:xfrm>
          <a:prstGeom prst="rect">
            <a:avLst/>
          </a:prstGeom>
          <a:noFill/>
          <a:ln>
            <a:noFill/>
          </a:ln>
        </p:spPr>
      </p:pic>
      <p:pic>
        <p:nvPicPr>
          <p:cNvPr id="147" name="Shape 147"/>
          <p:cNvPicPr preferRelativeResize="0"/>
          <p:nvPr/>
        </p:nvPicPr>
        <p:blipFill>
          <a:blip r:embed="rId4">
            <a:alphaModFix/>
          </a:blip>
          <a:stretch>
            <a:fillRect/>
          </a:stretch>
        </p:blipFill>
        <p:spPr>
          <a:xfrm>
            <a:off x="8416775" y="1320254"/>
            <a:ext cx="3775225" cy="1773933"/>
          </a:xfrm>
          <a:prstGeom prst="rect">
            <a:avLst/>
          </a:prstGeom>
          <a:noFill/>
          <a:ln>
            <a:noFill/>
          </a:ln>
        </p:spPr>
      </p:pic>
      <p:sp>
        <p:nvSpPr>
          <p:cNvPr id="148" name="Shape 148"/>
          <p:cNvSpPr txBox="1">
            <a:spLocks noGrp="1"/>
          </p:cNvSpPr>
          <p:nvPr>
            <p:ph type="body" idx="1"/>
          </p:nvPr>
        </p:nvSpPr>
        <p:spPr>
          <a:xfrm>
            <a:off x="0" y="1325475"/>
            <a:ext cx="8290560" cy="548370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Clr>
                <a:srgbClr val="000000"/>
              </a:buClr>
              <a:buSzPct val="61111"/>
              <a:buNone/>
            </a:pPr>
            <a:r>
              <a:rPr lang="en" sz="2400" dirty="0">
                <a:solidFill>
                  <a:srgbClr val="000000"/>
                </a:solidFill>
                <a:latin typeface="Ubuntu"/>
                <a:ea typeface="Ubuntu"/>
                <a:cs typeface="Ubuntu"/>
                <a:sym typeface="Ubuntu"/>
              </a:rPr>
              <a:t>South African journalist </a:t>
            </a:r>
            <a:r>
              <a:rPr lang="en" sz="2400" b="1" dirty="0">
                <a:solidFill>
                  <a:srgbClr val="000000"/>
                </a:solidFill>
                <a:latin typeface="Ubuntu"/>
                <a:ea typeface="Ubuntu"/>
                <a:cs typeface="Ubuntu"/>
                <a:sym typeface="Ubuntu"/>
              </a:rPr>
              <a:t>Donald Woods:</a:t>
            </a:r>
          </a:p>
          <a:p>
            <a:pPr>
              <a:buClr>
                <a:srgbClr val="000000"/>
              </a:buClr>
              <a:buSzPct val="61111"/>
              <a:buNone/>
            </a:pPr>
            <a:r>
              <a:rPr lang="en" sz="2400" dirty="0">
                <a:solidFill>
                  <a:srgbClr val="000000"/>
                </a:solidFill>
                <a:latin typeface="Ubuntu"/>
                <a:ea typeface="Ubuntu"/>
                <a:cs typeface="Ubuntu"/>
                <a:sym typeface="Ubuntu"/>
              </a:rPr>
              <a:t>Forced to flee the country after attempting to investigate the death in custody of his friend the black activist </a:t>
            </a:r>
            <a:r>
              <a:rPr lang="en" sz="2400" b="1" dirty="0">
                <a:solidFill>
                  <a:srgbClr val="000000"/>
                </a:solidFill>
                <a:latin typeface="Ubuntu"/>
                <a:ea typeface="Ubuntu"/>
                <a:cs typeface="Ubuntu"/>
                <a:sym typeface="Ubuntu"/>
              </a:rPr>
              <a:t>Steve Biko</a:t>
            </a:r>
            <a:r>
              <a:rPr lang="en" sz="2400" dirty="0">
                <a:solidFill>
                  <a:srgbClr val="000000"/>
                </a:solidFill>
                <a:latin typeface="Ubuntu"/>
                <a:ea typeface="Ubuntu"/>
                <a:cs typeface="Ubuntu"/>
                <a:sym typeface="Ubuntu"/>
              </a:rPr>
              <a:t>.</a:t>
            </a:r>
          </a:p>
          <a:p>
            <a:pPr>
              <a:buNone/>
            </a:pPr>
            <a:r>
              <a:rPr lang="en" sz="2400" dirty="0">
                <a:solidFill>
                  <a:srgbClr val="000000"/>
                </a:solidFill>
                <a:latin typeface="Ubuntu"/>
                <a:ea typeface="Ubuntu"/>
                <a:cs typeface="Ubuntu"/>
                <a:sym typeface="Ubuntu"/>
              </a:rPr>
              <a:t>Film was shot in neighbouring Zimbabwe</a:t>
            </a:r>
          </a:p>
          <a:p>
            <a:pPr>
              <a:buNone/>
            </a:pPr>
            <a:r>
              <a:rPr lang="en" sz="2400" dirty="0">
                <a:solidFill>
                  <a:srgbClr val="000000"/>
                </a:solidFill>
                <a:latin typeface="Ubuntu"/>
                <a:ea typeface="Ubuntu"/>
                <a:cs typeface="Ubuntu"/>
                <a:sym typeface="Ubuntu"/>
              </a:rPr>
              <a:t>Although not banned in South Africa, </a:t>
            </a:r>
            <a:r>
              <a:rPr lang="en" sz="2400" b="1" dirty="0">
                <a:solidFill>
                  <a:srgbClr val="000000"/>
                </a:solidFill>
                <a:latin typeface="Ubuntu"/>
                <a:ea typeface="Ubuntu"/>
                <a:cs typeface="Ubuntu"/>
                <a:sym typeface="Ubuntu"/>
              </a:rPr>
              <a:t>cinemas showing the films were faced with bomb threats</a:t>
            </a:r>
            <a:r>
              <a:rPr lang="en" sz="2400" dirty="0">
                <a:solidFill>
                  <a:srgbClr val="000000"/>
                </a:solidFill>
                <a:latin typeface="Ubuntu"/>
                <a:ea typeface="Ubuntu"/>
                <a:cs typeface="Ubuntu"/>
                <a:sym typeface="Ubuntu"/>
              </a:rPr>
              <a:t>. </a:t>
            </a:r>
          </a:p>
          <a:p>
            <a:pPr>
              <a:buNone/>
            </a:pPr>
            <a:r>
              <a:rPr lang="en" sz="2400" dirty="0">
                <a:solidFill>
                  <a:srgbClr val="000000"/>
                </a:solidFill>
                <a:latin typeface="Ubuntu"/>
                <a:ea typeface="Ubuntu"/>
                <a:cs typeface="Ubuntu"/>
                <a:sym typeface="Ubuntu"/>
              </a:rPr>
              <a:t>Film was seized by authorities on July 29, 1988. In some cases, there were reports that prints of the films were wrenched off the cinema projectors &amp; </a:t>
            </a:r>
            <a:r>
              <a:rPr lang="en" sz="2400" b="1" dirty="0">
                <a:solidFill>
                  <a:srgbClr val="000000"/>
                </a:solidFill>
                <a:latin typeface="Ubuntu"/>
                <a:ea typeface="Ubuntu"/>
                <a:cs typeface="Ubuntu"/>
                <a:sym typeface="Ubuntu"/>
              </a:rPr>
              <a:t>the film remained unseen in South Africa until 1991.</a:t>
            </a:r>
          </a:p>
          <a:p>
            <a:pPr>
              <a:buNone/>
            </a:pPr>
            <a:endParaRPr sz="800" b="1" dirty="0">
              <a:solidFill>
                <a:srgbClr val="000000"/>
              </a:solidFill>
              <a:latin typeface="Ubuntu"/>
              <a:ea typeface="Ubuntu"/>
              <a:cs typeface="Ubuntu"/>
              <a:sym typeface="Ubuntu"/>
            </a:endParaRPr>
          </a:p>
          <a:p>
            <a:pPr>
              <a:buNone/>
            </a:pPr>
            <a:r>
              <a:rPr lang="en" sz="2400" b="1" dirty="0">
                <a:solidFill>
                  <a:srgbClr val="000000"/>
                </a:solidFill>
                <a:latin typeface="Ubuntu"/>
                <a:ea typeface="Ubuntu"/>
                <a:cs typeface="Ubuntu"/>
                <a:sym typeface="Ubuntu"/>
              </a:rPr>
              <a:t>Denzel Washington</a:t>
            </a:r>
            <a:r>
              <a:rPr lang="en" sz="2400" dirty="0">
                <a:solidFill>
                  <a:srgbClr val="000000"/>
                </a:solidFill>
                <a:latin typeface="Ubuntu"/>
                <a:ea typeface="Ubuntu"/>
                <a:cs typeface="Ubuntu"/>
                <a:sym typeface="Ubuntu"/>
              </a:rPr>
              <a:t> - nominated for an Academy Award for best actor in a supporting role for his portrayal of Steve Biko.</a:t>
            </a:r>
          </a:p>
          <a:p>
            <a:pPr>
              <a:buNone/>
            </a:pPr>
            <a:endParaRPr sz="2400" dirty="0">
              <a:solidFill>
                <a:srgbClr val="000000"/>
              </a:solidFill>
              <a:latin typeface="Ubuntu"/>
              <a:ea typeface="Ubuntu"/>
              <a:cs typeface="Ubuntu"/>
              <a:sym typeface="Ubuntu"/>
            </a:endParaRPr>
          </a:p>
        </p:txBody>
      </p:sp>
      <p:pic>
        <p:nvPicPr>
          <p:cNvPr id="146" name="Shape 146"/>
          <p:cNvPicPr preferRelativeResize="0"/>
          <p:nvPr/>
        </p:nvPicPr>
        <p:blipFill>
          <a:blip r:embed="rId5">
            <a:alphaModFix/>
          </a:blip>
          <a:stretch>
            <a:fillRect/>
          </a:stretch>
        </p:blipFill>
        <p:spPr>
          <a:xfrm>
            <a:off x="8407741" y="3094187"/>
            <a:ext cx="3784259" cy="3784259"/>
          </a:xfrm>
          <a:prstGeom prst="rect">
            <a:avLst/>
          </a:prstGeom>
          <a:noFill/>
          <a:ln>
            <a:noFill/>
          </a:ln>
        </p:spPr>
      </p:pic>
    </p:spTree>
    <p:extLst>
      <p:ext uri="{BB962C8B-B14F-4D97-AF65-F5344CB8AC3E}">
        <p14:creationId xmlns:p14="http://schemas.microsoft.com/office/powerpoint/2010/main" val="3359044736"/>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3" name="5-Point Star 2">
            <a:hlinkClick r:id="rId3"/>
          </p:cNvPr>
          <p:cNvSpPr/>
          <p:nvPr/>
        </p:nvSpPr>
        <p:spPr>
          <a:xfrm>
            <a:off x="9966960" y="396240"/>
            <a:ext cx="1447800" cy="11582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0" y="-5716"/>
            <a:ext cx="9418320" cy="4943475"/>
          </a:xfrm>
          <a:prstGeom prst="rect">
            <a:avLst/>
          </a:prstGeom>
        </p:spPr>
      </p:pic>
      <p:pic>
        <p:nvPicPr>
          <p:cNvPr id="4" name="Picture 3"/>
          <p:cNvPicPr>
            <a:picLocks noChangeAspect="1"/>
          </p:cNvPicPr>
          <p:nvPr/>
        </p:nvPicPr>
        <p:blipFill>
          <a:blip r:embed="rId5"/>
          <a:stretch>
            <a:fillRect/>
          </a:stretch>
        </p:blipFill>
        <p:spPr>
          <a:xfrm>
            <a:off x="8929687" y="2308325"/>
            <a:ext cx="3210333" cy="4549675"/>
          </a:xfrm>
          <a:prstGeom prst="rect">
            <a:avLst/>
          </a:prstGeom>
        </p:spPr>
      </p:pic>
    </p:spTree>
    <p:extLst>
      <p:ext uri="{BB962C8B-B14F-4D97-AF65-F5344CB8AC3E}">
        <p14:creationId xmlns:p14="http://schemas.microsoft.com/office/powerpoint/2010/main" val="2536047788"/>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198120" y="457200"/>
            <a:ext cx="11643360" cy="5029200"/>
          </a:xfrm>
          <a:prstGeom prst="rect">
            <a:avLst/>
          </a:prstGeom>
          <a:solidFill>
            <a:srgbClr val="FFFFFF"/>
          </a:solidFill>
        </p:spPr>
        <p:txBody>
          <a:bodyPr vert="horz" lIns="91425" tIns="91425" rIns="91425" bIns="91425" rtlCol="0" anchor="t" anchorCtr="0">
            <a:noAutofit/>
          </a:bodyPr>
          <a:lstStyle/>
          <a:p>
            <a:pPr>
              <a:buNone/>
            </a:pPr>
            <a:r>
              <a:rPr lang="en" sz="3600" dirty="0">
                <a:solidFill>
                  <a:srgbClr val="000000"/>
                </a:solidFill>
                <a:latin typeface="Georgia"/>
                <a:ea typeface="Georgia"/>
                <a:cs typeface="Georgia"/>
                <a:sym typeface="Georgia"/>
              </a:rPr>
              <a:t>The combination of these</a:t>
            </a:r>
            <a:r>
              <a:rPr lang="en" sz="3600" b="1" dirty="0">
                <a:solidFill>
                  <a:srgbClr val="000000"/>
                </a:solidFill>
                <a:latin typeface="Georgia"/>
                <a:ea typeface="Georgia"/>
                <a:cs typeface="Georgia"/>
                <a:sym typeface="Georgia"/>
              </a:rPr>
              <a:t> internal and external pressures </a:t>
            </a:r>
            <a:r>
              <a:rPr lang="en" sz="3600" dirty="0">
                <a:solidFill>
                  <a:srgbClr val="000000"/>
                </a:solidFill>
                <a:latin typeface="Georgia"/>
                <a:ea typeface="Georgia"/>
                <a:cs typeface="Georgia"/>
                <a:sym typeface="Georgia"/>
              </a:rPr>
              <a:t>persuaded many white South Africans by the late 1980s that discussion with African nationalist leaders was the only alternative to a massive, bloody, and futile struggle to preserve white privileges. </a:t>
            </a:r>
          </a:p>
          <a:p>
            <a:pPr>
              <a:buNone/>
            </a:pPr>
            <a:r>
              <a:rPr lang="en" sz="3600" dirty="0">
                <a:solidFill>
                  <a:srgbClr val="000000"/>
                </a:solidFill>
                <a:latin typeface="Georgia"/>
                <a:ea typeface="Georgia"/>
                <a:cs typeface="Georgia"/>
                <a:sym typeface="Georgia"/>
              </a:rPr>
              <a:t>The outcome was the abandonment of key apartheid policies, the </a:t>
            </a:r>
            <a:r>
              <a:rPr lang="en" sz="3600" b="1" dirty="0">
                <a:solidFill>
                  <a:srgbClr val="000000"/>
                </a:solidFill>
                <a:latin typeface="Georgia"/>
                <a:ea typeface="Georgia"/>
                <a:cs typeface="Georgia"/>
                <a:sym typeface="Georgia"/>
              </a:rPr>
              <a:t>release of Nelson Mandela from prison</a:t>
            </a:r>
            <a:r>
              <a:rPr lang="en" sz="3600" dirty="0">
                <a:solidFill>
                  <a:srgbClr val="000000"/>
                </a:solidFill>
                <a:latin typeface="Georgia"/>
                <a:ea typeface="Georgia"/>
                <a:cs typeface="Georgia"/>
                <a:sym typeface="Georgia"/>
              </a:rPr>
              <a:t>, the </a:t>
            </a:r>
            <a:r>
              <a:rPr lang="en" sz="3600" b="1" dirty="0">
                <a:solidFill>
                  <a:srgbClr val="000000"/>
                </a:solidFill>
                <a:latin typeface="Georgia"/>
                <a:ea typeface="Georgia"/>
                <a:cs typeface="Georgia"/>
                <a:sym typeface="Georgia"/>
              </a:rPr>
              <a:t>legalization of the ANC</a:t>
            </a:r>
            <a:r>
              <a:rPr lang="en" sz="3600" dirty="0">
                <a:solidFill>
                  <a:srgbClr val="000000"/>
                </a:solidFill>
                <a:latin typeface="Georgia"/>
                <a:ea typeface="Georgia"/>
                <a:cs typeface="Georgia"/>
                <a:sym typeface="Georgia"/>
              </a:rPr>
              <a:t>, and a </a:t>
            </a:r>
            <a:r>
              <a:rPr lang="en" sz="3600" b="1" dirty="0">
                <a:solidFill>
                  <a:srgbClr val="000000"/>
                </a:solidFill>
                <a:latin typeface="Georgia"/>
                <a:ea typeface="Georgia"/>
                <a:cs typeface="Georgia"/>
                <a:sym typeface="Georgia"/>
              </a:rPr>
              <a:t>prolonged process of negotiations that in 1994</a:t>
            </a:r>
            <a:r>
              <a:rPr lang="en" sz="3600" dirty="0">
                <a:solidFill>
                  <a:srgbClr val="000000"/>
                </a:solidFill>
                <a:latin typeface="Georgia"/>
                <a:ea typeface="Georgia"/>
                <a:cs typeface="Georgia"/>
                <a:sym typeface="Georgia"/>
              </a:rPr>
              <a:t> resulted in </a:t>
            </a:r>
            <a:r>
              <a:rPr lang="en" sz="3600" b="1" dirty="0">
                <a:solidFill>
                  <a:srgbClr val="000000"/>
                </a:solidFill>
                <a:latin typeface="Georgia"/>
                <a:ea typeface="Georgia"/>
                <a:cs typeface="Georgia"/>
                <a:sym typeface="Georgia"/>
              </a:rPr>
              <a:t>national elections</a:t>
            </a:r>
            <a:r>
              <a:rPr lang="en" sz="3600" dirty="0">
                <a:solidFill>
                  <a:srgbClr val="000000"/>
                </a:solidFill>
                <a:latin typeface="Georgia"/>
                <a:ea typeface="Georgia"/>
                <a:cs typeface="Georgia"/>
                <a:sym typeface="Georgia"/>
              </a:rPr>
              <a:t>, which brought the ANC to power. </a:t>
            </a:r>
          </a:p>
        </p:txBody>
      </p:sp>
      <p:sp>
        <p:nvSpPr>
          <p:cNvPr id="162" name="Shape 162"/>
          <p:cNvSpPr txBox="1">
            <a:spLocks noGrp="1"/>
          </p:cNvSpPr>
          <p:nvPr>
            <p:ph type="title"/>
          </p:nvPr>
        </p:nvSpPr>
        <p:spPr>
          <a:xfrm>
            <a:off x="3810000" y="76201"/>
            <a:ext cx="4114800" cy="480299"/>
          </a:xfrm>
          <a:prstGeom prst="rect">
            <a:avLst/>
          </a:prstGeom>
          <a:solidFill>
            <a:srgbClr val="FFFFFF"/>
          </a:solidFill>
        </p:spPr>
        <p:txBody>
          <a:bodyPr vert="horz" lIns="91425" tIns="91425" rIns="91425" bIns="91425" rtlCol="0" anchor="b" anchorCtr="0">
            <a:noAutofit/>
          </a:bodyPr>
          <a:lstStyle/>
          <a:p>
            <a:r>
              <a:rPr lang="en" sz="3600">
                <a:solidFill>
                  <a:srgbClr val="980000"/>
                </a:solidFill>
                <a:latin typeface="Georgia"/>
                <a:ea typeface="Georgia"/>
                <a:cs typeface="Georgia"/>
                <a:sym typeface="Georgia"/>
              </a:rPr>
              <a:t>End Apartheid!</a:t>
            </a:r>
          </a:p>
        </p:txBody>
      </p:sp>
    </p:spTree>
    <p:extLst>
      <p:ext uri="{BB962C8B-B14F-4D97-AF65-F5344CB8AC3E}">
        <p14:creationId xmlns:p14="http://schemas.microsoft.com/office/powerpoint/2010/main" val="1801439767"/>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 y="609600"/>
            <a:ext cx="11795760" cy="4038600"/>
          </a:xfrm>
          <a:solidFill>
            <a:schemeClr val="bg1"/>
          </a:solidFill>
        </p:spPr>
        <p:txBody>
          <a:bodyPr>
            <a:noAutofit/>
          </a:bodyPr>
          <a:lstStyle/>
          <a:p>
            <a:pPr lvl="0">
              <a:buNone/>
            </a:pPr>
            <a:r>
              <a:rPr lang="en" dirty="0">
                <a:solidFill>
                  <a:srgbClr val="FF0000"/>
                </a:solidFill>
                <a:latin typeface="Georgia"/>
                <a:ea typeface="Georgia"/>
                <a:cs typeface="Georgia"/>
                <a:sym typeface="Georgia"/>
              </a:rPr>
              <a:t>To the surprise of almost everyone, the long nightmare of South African </a:t>
            </a:r>
            <a:r>
              <a:rPr lang="en" b="1" dirty="0">
                <a:solidFill>
                  <a:srgbClr val="FF0000"/>
                </a:solidFill>
                <a:latin typeface="Georgia"/>
                <a:ea typeface="Georgia"/>
                <a:cs typeface="Georgia"/>
                <a:sym typeface="Georgia"/>
              </a:rPr>
              <a:t>apartheid came to an end without a racial bloodbath</a:t>
            </a:r>
            <a:r>
              <a:rPr lang="en" dirty="0">
                <a:solidFill>
                  <a:srgbClr val="FF0000"/>
                </a:solidFill>
                <a:latin typeface="Georgia"/>
                <a:ea typeface="Georgia"/>
                <a:cs typeface="Georgia"/>
                <a:sym typeface="Georgia"/>
              </a:rPr>
              <a:t>.</a:t>
            </a:r>
          </a:p>
          <a:p>
            <a:pPr lvl="0">
              <a:buNone/>
            </a:pPr>
            <a:endParaRPr lang="en" dirty="0">
              <a:solidFill>
                <a:srgbClr val="000000"/>
              </a:solidFill>
              <a:latin typeface="Georgia"/>
              <a:ea typeface="Georgia"/>
              <a:cs typeface="Georgia"/>
              <a:sym typeface="Georgia"/>
            </a:endParaRPr>
          </a:p>
          <a:p>
            <a:pPr>
              <a:buNone/>
            </a:pPr>
            <a:r>
              <a:rPr lang="en" b="1" dirty="0">
                <a:solidFill>
                  <a:srgbClr val="000000"/>
                </a:solidFill>
                <a:latin typeface="Georgia"/>
                <a:ea typeface="Georgia"/>
                <a:cs typeface="Georgia"/>
                <a:sym typeface="Georgia"/>
              </a:rPr>
              <a:t>Archbishop Desmond Tutu</a:t>
            </a:r>
            <a:r>
              <a:rPr lang="en" dirty="0">
                <a:solidFill>
                  <a:srgbClr val="000000"/>
                </a:solidFill>
                <a:latin typeface="Georgia"/>
                <a:ea typeface="Georgia"/>
                <a:cs typeface="Georgia"/>
                <a:sym typeface="Georgia"/>
              </a:rPr>
              <a:t>: South African activist and Anglican bishop who rose to </a:t>
            </a:r>
            <a:r>
              <a:rPr lang="en" b="1" dirty="0">
                <a:solidFill>
                  <a:srgbClr val="000000"/>
                </a:solidFill>
                <a:latin typeface="Georgia"/>
                <a:ea typeface="Georgia"/>
                <a:cs typeface="Georgia"/>
                <a:sym typeface="Georgia"/>
              </a:rPr>
              <a:t>worldwide fame during the 1980s as an opponent of apartheid</a:t>
            </a:r>
            <a:r>
              <a:rPr lang="en" dirty="0">
                <a:solidFill>
                  <a:srgbClr val="000000"/>
                </a:solidFill>
                <a:latin typeface="Georgia"/>
                <a:ea typeface="Georgia"/>
                <a:cs typeface="Georgia"/>
                <a:sym typeface="Georgia"/>
              </a:rPr>
              <a:t>. He was the first black South African Archbishop of Cape Town, South Africa and primate of the Church of the Province of Southern Africa (now the Anglican Church of Southern Africa).</a:t>
            </a:r>
          </a:p>
          <a:p>
            <a:endParaRPr lang="en-US" dirty="0"/>
          </a:p>
        </p:txBody>
      </p:sp>
      <p:pic>
        <p:nvPicPr>
          <p:cNvPr id="4" name="Shape 161"/>
          <p:cNvPicPr preferRelativeResize="0"/>
          <p:nvPr/>
        </p:nvPicPr>
        <p:blipFill>
          <a:blip r:embed="rId2">
            <a:alphaModFix/>
          </a:blip>
          <a:stretch>
            <a:fillRect/>
          </a:stretch>
        </p:blipFill>
        <p:spPr>
          <a:xfrm>
            <a:off x="9281160" y="5059680"/>
            <a:ext cx="2910840" cy="1798320"/>
          </a:xfrm>
          <a:prstGeom prst="rect">
            <a:avLst/>
          </a:prstGeom>
          <a:noFill/>
          <a:ln>
            <a:noFill/>
          </a:ln>
        </p:spPr>
      </p:pic>
    </p:spTree>
    <p:extLst>
      <p:ext uri="{BB962C8B-B14F-4D97-AF65-F5344CB8AC3E}">
        <p14:creationId xmlns:p14="http://schemas.microsoft.com/office/powerpoint/2010/main" val="4251966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3832143" y="1"/>
            <a:ext cx="6835856" cy="6845381"/>
          </a:xfrm>
          <a:prstGeom prst="rect">
            <a:avLst/>
          </a:prstGeom>
          <a:noFill/>
          <a:ln>
            <a:noFill/>
          </a:ln>
        </p:spPr>
      </p:pic>
    </p:spTree>
    <p:extLst>
      <p:ext uri="{BB962C8B-B14F-4D97-AF65-F5344CB8AC3E}">
        <p14:creationId xmlns:p14="http://schemas.microsoft.com/office/powerpoint/2010/main" val="216068758"/>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97699" y="381748"/>
            <a:ext cx="9120899" cy="912900"/>
          </a:xfrm>
          <a:prstGeom prst="rect">
            <a:avLst/>
          </a:prstGeom>
        </p:spPr>
        <p:txBody>
          <a:bodyPr vert="horz" lIns="91425" tIns="91425" rIns="91425" bIns="91425" rtlCol="0" anchor="b" anchorCtr="0">
            <a:noAutofit/>
          </a:bodyPr>
          <a:lstStyle/>
          <a:p>
            <a:r>
              <a:rPr lang="en" sz="2800" b="1" i="1" dirty="0">
                <a:solidFill>
                  <a:schemeClr val="accent2">
                    <a:lumMod val="60000"/>
                    <a:lumOff val="40000"/>
                  </a:schemeClr>
                </a:solidFill>
              </a:rPr>
              <a:t>      Why was Africa’s experience with political democracy so different from that of India?</a:t>
            </a:r>
          </a:p>
        </p:txBody>
      </p:sp>
      <p:sp>
        <p:nvSpPr>
          <p:cNvPr id="133" name="Shape 133"/>
          <p:cNvSpPr txBox="1">
            <a:spLocks noGrp="1"/>
          </p:cNvSpPr>
          <p:nvPr>
            <p:ph type="body" idx="1"/>
          </p:nvPr>
        </p:nvSpPr>
        <p:spPr>
          <a:xfrm>
            <a:off x="152400" y="1438594"/>
            <a:ext cx="8336280" cy="5288279"/>
          </a:xfrm>
          <a:prstGeom prst="rect">
            <a:avLst/>
          </a:prstGeom>
          <a:solidFill>
            <a:schemeClr val="bg1"/>
          </a:solidFill>
        </p:spPr>
        <p:txBody>
          <a:bodyPr vert="horz" lIns="91425" tIns="91425" rIns="91425" bIns="91425" rtlCol="0" anchor="t" anchorCtr="0">
            <a:noAutofit/>
          </a:bodyPr>
          <a:lstStyle/>
          <a:p>
            <a:pPr>
              <a:buNone/>
            </a:pPr>
            <a:r>
              <a:rPr lang="en" dirty="0">
                <a:solidFill>
                  <a:srgbClr val="000000"/>
                </a:solidFill>
              </a:rPr>
              <a:t>      </a:t>
            </a:r>
            <a:r>
              <a:rPr lang="en" dirty="0">
                <a:solidFill>
                  <a:schemeClr val="bg1">
                    <a:lumMod val="85000"/>
                  </a:schemeClr>
                </a:solidFill>
              </a:rPr>
              <a:t>•  </a:t>
            </a:r>
            <a:r>
              <a:rPr lang="en" dirty="0">
                <a:solidFill>
                  <a:srgbClr val="002060"/>
                </a:solidFill>
              </a:rPr>
              <a:t>The struggle for independence in </a:t>
            </a:r>
            <a:r>
              <a:rPr lang="en" b="1" dirty="0">
                <a:solidFill>
                  <a:srgbClr val="002060"/>
                </a:solidFill>
              </a:rPr>
              <a:t>India</a:t>
            </a:r>
            <a:r>
              <a:rPr lang="en" dirty="0">
                <a:solidFill>
                  <a:srgbClr val="002060"/>
                </a:solidFill>
              </a:rPr>
              <a:t> had been </a:t>
            </a:r>
            <a:r>
              <a:rPr lang="en" b="1" dirty="0">
                <a:solidFill>
                  <a:srgbClr val="002060"/>
                </a:solidFill>
              </a:rPr>
              <a:t>a far more </a:t>
            </a:r>
            <a:r>
              <a:rPr lang="en" b="1" dirty="0">
                <a:solidFill>
                  <a:srgbClr val="000000"/>
                </a:solidFill>
              </a:rPr>
              <a:t>prolonged affair</a:t>
            </a:r>
            <a:r>
              <a:rPr lang="en" dirty="0">
                <a:solidFill>
                  <a:srgbClr val="000000"/>
                </a:solidFill>
              </a:rPr>
              <a:t>, thus providing time for an Indian political leadership to sort itself out.</a:t>
            </a:r>
          </a:p>
          <a:p>
            <a:pPr>
              <a:buNone/>
            </a:pPr>
            <a:r>
              <a:rPr lang="en" dirty="0">
                <a:solidFill>
                  <a:srgbClr val="000000"/>
                </a:solidFill>
              </a:rPr>
              <a:t>  	•  Britain began to </a:t>
            </a:r>
            <a:r>
              <a:rPr lang="en" b="1" dirty="0">
                <a:solidFill>
                  <a:srgbClr val="000000"/>
                </a:solidFill>
              </a:rPr>
              <a:t>hand over power in India in a gradual way </a:t>
            </a:r>
            <a:r>
              <a:rPr lang="en" dirty="0">
                <a:solidFill>
                  <a:srgbClr val="000000"/>
                </a:solidFill>
              </a:rPr>
              <a:t>well before complete independence was granted.</a:t>
            </a:r>
          </a:p>
          <a:p>
            <a:pPr>
              <a:buNone/>
            </a:pPr>
            <a:r>
              <a:rPr lang="en" dirty="0">
                <a:solidFill>
                  <a:srgbClr val="000000"/>
                </a:solidFill>
              </a:rPr>
              <a:t>  	•  Because of these factors, a </a:t>
            </a:r>
            <a:r>
              <a:rPr lang="en" b="1" dirty="0">
                <a:solidFill>
                  <a:srgbClr val="000000"/>
                </a:solidFill>
              </a:rPr>
              <a:t>far larger number of Indians had useful administrative or technical skills </a:t>
            </a:r>
            <a:r>
              <a:rPr lang="en" dirty="0">
                <a:solidFill>
                  <a:srgbClr val="000000"/>
                </a:solidFill>
              </a:rPr>
              <a:t>than was the case in Africa.</a:t>
            </a:r>
          </a:p>
        </p:txBody>
      </p:sp>
      <p:pic>
        <p:nvPicPr>
          <p:cNvPr id="134" name="Shape 134"/>
          <p:cNvPicPr preferRelativeResize="0"/>
          <p:nvPr/>
        </p:nvPicPr>
        <p:blipFill>
          <a:blip r:embed="rId3">
            <a:alphaModFix/>
          </a:blip>
          <a:stretch>
            <a:fillRect/>
          </a:stretch>
        </p:blipFill>
        <p:spPr>
          <a:xfrm>
            <a:off x="8336280" y="1143000"/>
            <a:ext cx="3636816" cy="2634932"/>
          </a:xfrm>
          <a:prstGeom prst="rect">
            <a:avLst/>
          </a:prstGeom>
          <a:noFill/>
          <a:ln>
            <a:noFill/>
          </a:ln>
        </p:spPr>
      </p:pic>
      <p:pic>
        <p:nvPicPr>
          <p:cNvPr id="135" name="Shape 135"/>
          <p:cNvPicPr preferRelativeResize="0"/>
          <p:nvPr/>
        </p:nvPicPr>
        <p:blipFill>
          <a:blip r:embed="rId4">
            <a:alphaModFix/>
          </a:blip>
          <a:stretch>
            <a:fillRect/>
          </a:stretch>
        </p:blipFill>
        <p:spPr>
          <a:xfrm>
            <a:off x="8615890" y="4082734"/>
            <a:ext cx="3469429" cy="2775267"/>
          </a:xfrm>
          <a:prstGeom prst="rect">
            <a:avLst/>
          </a:prstGeom>
          <a:noFill/>
          <a:ln>
            <a:noFill/>
          </a:ln>
        </p:spPr>
      </p:pic>
    </p:spTree>
    <p:extLst>
      <p:ext uri="{BB962C8B-B14F-4D97-AF65-F5344CB8AC3E}">
        <p14:creationId xmlns:p14="http://schemas.microsoft.com/office/powerpoint/2010/main" val="3154808905"/>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Shape 141"/>
          <p:cNvSpPr txBox="1">
            <a:spLocks noGrp="1"/>
          </p:cNvSpPr>
          <p:nvPr>
            <p:ph type="body" idx="1"/>
          </p:nvPr>
        </p:nvSpPr>
        <p:spPr>
          <a:xfrm>
            <a:off x="152400" y="155700"/>
            <a:ext cx="11429999" cy="2282700"/>
          </a:xfrm>
          <a:prstGeom prst="rect">
            <a:avLst/>
          </a:prstGeom>
        </p:spPr>
        <p:txBody>
          <a:bodyPr vert="horz" lIns="91425" tIns="91425" rIns="91425" bIns="91425" rtlCol="0" anchor="t" anchorCtr="0">
            <a:noAutofit/>
          </a:bodyPr>
          <a:lstStyle/>
          <a:p>
            <a:pPr>
              <a:buNone/>
            </a:pPr>
            <a:r>
              <a:rPr lang="en" sz="3600" dirty="0">
                <a:solidFill>
                  <a:schemeClr val="bg1">
                    <a:lumMod val="95000"/>
                  </a:schemeClr>
                </a:solidFill>
              </a:rPr>
              <a:t>      •  Unlike most African countries, the </a:t>
            </a:r>
            <a:r>
              <a:rPr lang="en" sz="3600" b="1" dirty="0">
                <a:solidFill>
                  <a:schemeClr val="bg1">
                    <a:lumMod val="95000"/>
                  </a:schemeClr>
                </a:solidFill>
              </a:rPr>
              <a:t>nationalist movement in India was embodied in a single national party</a:t>
            </a:r>
            <a:r>
              <a:rPr lang="en" sz="3600" dirty="0">
                <a:solidFill>
                  <a:schemeClr val="bg1">
                    <a:lumMod val="95000"/>
                  </a:schemeClr>
                </a:solidFill>
              </a:rPr>
              <a:t>, the INC, whose leadership was </a:t>
            </a:r>
            <a:r>
              <a:rPr lang="en" sz="3600" dirty="0">
                <a:solidFill>
                  <a:schemeClr val="bg1"/>
                </a:solidFill>
              </a:rPr>
              <a:t>committed to </a:t>
            </a:r>
            <a:r>
              <a:rPr lang="en" sz="3600" dirty="0">
                <a:solidFill>
                  <a:srgbClr val="000000"/>
                </a:solidFill>
              </a:rPr>
              <a:t>democratic practice.</a:t>
            </a:r>
          </a:p>
          <a:p>
            <a:pPr>
              <a:buNone/>
            </a:pPr>
            <a:r>
              <a:rPr lang="en" sz="3600" dirty="0">
                <a:solidFill>
                  <a:srgbClr val="000000"/>
                </a:solidFill>
              </a:rPr>
              <a:t>  	•  The </a:t>
            </a:r>
            <a:r>
              <a:rPr lang="en" sz="3600" b="1" dirty="0">
                <a:solidFill>
                  <a:srgbClr val="000000"/>
                </a:solidFill>
              </a:rPr>
              <a:t>partition of India at independence eliminated</a:t>
            </a:r>
            <a:r>
              <a:rPr lang="en" sz="3600" dirty="0">
                <a:solidFill>
                  <a:srgbClr val="000000"/>
                </a:solidFill>
              </a:rPr>
              <a:t> a major source of internal discord.</a:t>
            </a:r>
          </a:p>
          <a:p>
            <a:pPr>
              <a:buNone/>
            </a:pPr>
            <a:r>
              <a:rPr lang="en" sz="3600" dirty="0">
                <a:solidFill>
                  <a:srgbClr val="000000"/>
                </a:solidFill>
              </a:rPr>
              <a:t>  	•  Indian statehood could be built on </a:t>
            </a:r>
            <a:r>
              <a:rPr lang="en" sz="3600" b="1" dirty="0">
                <a:solidFill>
                  <a:srgbClr val="000000"/>
                </a:solidFill>
              </a:rPr>
              <a:t>cultural and political traditions that were far more deeply rooted</a:t>
            </a:r>
            <a:r>
              <a:rPr lang="en" sz="3600" dirty="0">
                <a:solidFill>
                  <a:srgbClr val="000000"/>
                </a:solidFill>
              </a:rPr>
              <a:t> than in most African states.</a:t>
            </a:r>
          </a:p>
        </p:txBody>
      </p:sp>
      <p:pic>
        <p:nvPicPr>
          <p:cNvPr id="142" name="Shape 142"/>
          <p:cNvPicPr preferRelativeResize="0"/>
          <p:nvPr/>
        </p:nvPicPr>
        <p:blipFill>
          <a:blip r:embed="rId3">
            <a:alphaModFix/>
          </a:blip>
          <a:stretch>
            <a:fillRect/>
          </a:stretch>
        </p:blipFill>
        <p:spPr>
          <a:xfrm>
            <a:off x="3352800" y="4648200"/>
            <a:ext cx="5868294" cy="2209798"/>
          </a:xfrm>
          <a:prstGeom prst="rect">
            <a:avLst/>
          </a:prstGeom>
          <a:noFill/>
          <a:ln>
            <a:noFill/>
          </a:ln>
        </p:spPr>
      </p:pic>
    </p:spTree>
    <p:extLst>
      <p:ext uri="{BB962C8B-B14F-4D97-AF65-F5344CB8AC3E}">
        <p14:creationId xmlns:p14="http://schemas.microsoft.com/office/powerpoint/2010/main" val="3789726510"/>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23333" y="152399"/>
            <a:ext cx="11379200" cy="2540001"/>
          </a:xfrm>
        </p:spPr>
        <p:txBody>
          <a:bodyPr>
            <a:noAutofit/>
          </a:bodyPr>
          <a:lstStyle/>
          <a:p>
            <a:pPr algn="ctr" eaLnBrk="1" hangingPunct="1"/>
            <a:r>
              <a:rPr lang="en-US" sz="8000" i="1" dirty="0" smtClean="0">
                <a:latin typeface="Bodoni MT" panose="02070603080606020203" pitchFamily="18" charset="0"/>
              </a:rPr>
              <a:t>SSWH21: Changes in the world since the 1960s</a:t>
            </a:r>
            <a:endParaRPr lang="en-US" sz="8000" i="1" dirty="0">
              <a:latin typeface="Bodoni MT" panose="02070603080606020203" pitchFamily="18" charset="0"/>
            </a:endParaRPr>
          </a:p>
        </p:txBody>
      </p:sp>
      <p:pic>
        <p:nvPicPr>
          <p:cNvPr id="2" name="Picture 1"/>
          <p:cNvPicPr>
            <a:picLocks noChangeAspect="1"/>
          </p:cNvPicPr>
          <p:nvPr/>
        </p:nvPicPr>
        <p:blipFill>
          <a:blip r:embed="rId2"/>
          <a:stretch>
            <a:fillRect/>
          </a:stretch>
        </p:blipFill>
        <p:spPr>
          <a:xfrm>
            <a:off x="0" y="2421467"/>
            <a:ext cx="5631310" cy="2692400"/>
          </a:xfrm>
          <a:prstGeom prst="rect">
            <a:avLst/>
          </a:prstGeom>
        </p:spPr>
      </p:pic>
      <p:pic>
        <p:nvPicPr>
          <p:cNvPr id="3" name="Picture 2"/>
          <p:cNvPicPr>
            <a:picLocks noChangeAspect="1"/>
          </p:cNvPicPr>
          <p:nvPr/>
        </p:nvPicPr>
        <p:blipFill>
          <a:blip r:embed="rId3"/>
          <a:stretch>
            <a:fillRect/>
          </a:stretch>
        </p:blipFill>
        <p:spPr>
          <a:xfrm>
            <a:off x="8047756" y="2421467"/>
            <a:ext cx="3961153" cy="2082800"/>
          </a:xfrm>
          <a:prstGeom prst="rect">
            <a:avLst/>
          </a:prstGeom>
        </p:spPr>
      </p:pic>
      <p:pic>
        <p:nvPicPr>
          <p:cNvPr id="4" name="Picture 3"/>
          <p:cNvPicPr>
            <a:picLocks noChangeAspect="1"/>
          </p:cNvPicPr>
          <p:nvPr/>
        </p:nvPicPr>
        <p:blipFill>
          <a:blip r:embed="rId4"/>
          <a:stretch>
            <a:fillRect/>
          </a:stretch>
        </p:blipFill>
        <p:spPr>
          <a:xfrm>
            <a:off x="5176422" y="4461946"/>
            <a:ext cx="3961153" cy="2218246"/>
          </a:xfrm>
          <a:prstGeom prst="rect">
            <a:avLst/>
          </a:prstGeom>
        </p:spPr>
      </p:pic>
      <p:pic>
        <p:nvPicPr>
          <p:cNvPr id="5" name="Picture 4"/>
          <p:cNvPicPr>
            <a:picLocks noChangeAspect="1"/>
          </p:cNvPicPr>
          <p:nvPr/>
        </p:nvPicPr>
        <p:blipFill>
          <a:blip r:embed="rId5"/>
          <a:stretch>
            <a:fillRect/>
          </a:stretch>
        </p:blipFill>
        <p:spPr>
          <a:xfrm>
            <a:off x="9137575" y="4504267"/>
            <a:ext cx="2871334" cy="2218246"/>
          </a:xfrm>
          <a:prstGeom prst="rect">
            <a:avLst/>
          </a:prstGeom>
        </p:spPr>
      </p:pic>
    </p:spTree>
    <p:extLst>
      <p:ext uri="{BB962C8B-B14F-4D97-AF65-F5344CB8AC3E}">
        <p14:creationId xmlns:p14="http://schemas.microsoft.com/office/powerpoint/2010/main" val="18111766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0" y="220134"/>
            <a:ext cx="9144000" cy="1219200"/>
          </a:xfrm>
        </p:spPr>
        <p:txBody>
          <a:bodyPr>
            <a:normAutofit fontScale="90000"/>
          </a:bodyPr>
          <a:lstStyle/>
          <a:p>
            <a:pPr eaLnBrk="1" hangingPunct="1"/>
            <a:r>
              <a:rPr lang="en-US" sz="9600" dirty="0"/>
              <a:t>Pan-Africanism</a:t>
            </a:r>
          </a:p>
        </p:txBody>
      </p:sp>
      <p:sp>
        <p:nvSpPr>
          <p:cNvPr id="4099" name="Content Placeholder 2"/>
          <p:cNvSpPr>
            <a:spLocks noGrp="1"/>
          </p:cNvSpPr>
          <p:nvPr>
            <p:ph idx="1"/>
          </p:nvPr>
        </p:nvSpPr>
        <p:spPr>
          <a:xfrm>
            <a:off x="135467" y="1439334"/>
            <a:ext cx="7162800" cy="5198533"/>
          </a:xfrm>
        </p:spPr>
        <p:txBody>
          <a:bodyPr>
            <a:normAutofit fontScale="85000" lnSpcReduction="20000"/>
          </a:bodyPr>
          <a:lstStyle/>
          <a:p>
            <a:r>
              <a:rPr lang="en-US" sz="5200" dirty="0"/>
              <a:t>Pan-Africanism had its roots in the early 20th century, but reemerged in the 1960s and 1970s. It advocated for Black Nationalism and the unity and cooperation of African peoples in Africa and around the world. </a:t>
            </a:r>
            <a:endParaRPr lang="en-US" sz="5200" dirty="0" smtClean="0"/>
          </a:p>
        </p:txBody>
      </p:sp>
      <p:pic>
        <p:nvPicPr>
          <p:cNvPr id="2" name="Picture 1"/>
          <p:cNvPicPr>
            <a:picLocks noChangeAspect="1"/>
          </p:cNvPicPr>
          <p:nvPr/>
        </p:nvPicPr>
        <p:blipFill>
          <a:blip r:embed="rId2"/>
          <a:stretch>
            <a:fillRect/>
          </a:stretch>
        </p:blipFill>
        <p:spPr>
          <a:xfrm>
            <a:off x="7422789" y="1439334"/>
            <a:ext cx="4587705" cy="5198533"/>
          </a:xfrm>
          <a:prstGeom prst="rect">
            <a:avLst/>
          </a:prstGeom>
        </p:spPr>
      </p:pic>
    </p:spTree>
    <p:extLst>
      <p:ext uri="{BB962C8B-B14F-4D97-AF65-F5344CB8AC3E}">
        <p14:creationId xmlns:p14="http://schemas.microsoft.com/office/powerpoint/2010/main" val="650703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739467" y="220134"/>
            <a:ext cx="5029200" cy="1219200"/>
          </a:xfrm>
        </p:spPr>
        <p:txBody>
          <a:bodyPr>
            <a:noAutofit/>
          </a:bodyPr>
          <a:lstStyle/>
          <a:p>
            <a:pPr eaLnBrk="1" hangingPunct="1"/>
            <a:r>
              <a:rPr lang="en-US" sz="5400" dirty="0"/>
              <a:t>Pan-Africanism</a:t>
            </a:r>
          </a:p>
        </p:txBody>
      </p:sp>
      <p:sp>
        <p:nvSpPr>
          <p:cNvPr id="4099" name="Content Placeholder 2"/>
          <p:cNvSpPr>
            <a:spLocks noGrp="1"/>
          </p:cNvSpPr>
          <p:nvPr>
            <p:ph idx="1"/>
          </p:nvPr>
        </p:nvSpPr>
        <p:spPr>
          <a:xfrm>
            <a:off x="5638801" y="1439334"/>
            <a:ext cx="6400800" cy="5418666"/>
          </a:xfrm>
        </p:spPr>
        <p:txBody>
          <a:bodyPr>
            <a:normAutofit fontScale="92500"/>
          </a:bodyPr>
          <a:lstStyle/>
          <a:p>
            <a:pPr algn="ctr"/>
            <a:r>
              <a:rPr lang="en-US" sz="5200" dirty="0" smtClean="0"/>
              <a:t>In </a:t>
            </a:r>
            <a:r>
              <a:rPr lang="en-US" sz="5200" dirty="0"/>
              <a:t>the United States it manifested as the Black Power movement and inspired African Americans to explore African cultural roots. </a:t>
            </a:r>
            <a:endParaRPr lang="en-US" sz="5200" dirty="0" smtClean="0"/>
          </a:p>
        </p:txBody>
      </p:sp>
      <p:pic>
        <p:nvPicPr>
          <p:cNvPr id="2" name="Picture 1"/>
          <p:cNvPicPr>
            <a:picLocks noChangeAspect="1"/>
          </p:cNvPicPr>
          <p:nvPr/>
        </p:nvPicPr>
        <p:blipFill>
          <a:blip r:embed="rId2"/>
          <a:stretch>
            <a:fillRect/>
          </a:stretch>
        </p:blipFill>
        <p:spPr>
          <a:xfrm>
            <a:off x="291041" y="3594243"/>
            <a:ext cx="5517091" cy="3128820"/>
          </a:xfrm>
          <a:prstGeom prst="rect">
            <a:avLst/>
          </a:prstGeom>
        </p:spPr>
      </p:pic>
      <p:pic>
        <p:nvPicPr>
          <p:cNvPr id="3" name="Picture 2"/>
          <p:cNvPicPr>
            <a:picLocks noChangeAspect="1"/>
          </p:cNvPicPr>
          <p:nvPr/>
        </p:nvPicPr>
        <p:blipFill>
          <a:blip r:embed="rId3"/>
          <a:stretch>
            <a:fillRect/>
          </a:stretch>
        </p:blipFill>
        <p:spPr>
          <a:xfrm>
            <a:off x="443440" y="220134"/>
            <a:ext cx="3603626" cy="3603626"/>
          </a:xfrm>
          <a:prstGeom prst="rect">
            <a:avLst/>
          </a:prstGeom>
        </p:spPr>
      </p:pic>
    </p:spTree>
    <p:extLst>
      <p:ext uri="{BB962C8B-B14F-4D97-AF65-F5344CB8AC3E}">
        <p14:creationId xmlns:p14="http://schemas.microsoft.com/office/powerpoint/2010/main" val="3600027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a:spLocks noGrp="1"/>
          </p:cNvSpPr>
          <p:nvPr>
            <p:ph type="body" idx="4294967295"/>
          </p:nvPr>
        </p:nvSpPr>
        <p:spPr>
          <a:xfrm>
            <a:off x="137160" y="61912"/>
            <a:ext cx="11674475" cy="2955925"/>
          </a:xfrm>
          <a:prstGeom prst="rect">
            <a:avLst/>
          </a:prstGeom>
        </p:spPr>
        <p:txBody>
          <a:bodyPr vert="horz" lIns="91425" tIns="91425" rIns="91425" bIns="91425" rtlCol="0" anchor="t" anchorCtr="0">
            <a:noAutofit/>
          </a:bodyPr>
          <a:lstStyle/>
          <a:p>
            <a:pPr>
              <a:buNone/>
            </a:pPr>
            <a:r>
              <a:rPr lang="en" sz="4000" b="1" dirty="0">
                <a:solidFill>
                  <a:schemeClr val="tx2">
                    <a:lumMod val="50000"/>
                  </a:schemeClr>
                </a:solidFill>
              </a:rPr>
              <a:t>Gandhi, Mohandas K</a:t>
            </a:r>
            <a:r>
              <a:rPr lang="en" sz="4000" b="1" dirty="0" smtClean="0">
                <a:solidFill>
                  <a:schemeClr val="tx2">
                    <a:lumMod val="50000"/>
                  </a:schemeClr>
                </a:solidFill>
              </a:rPr>
              <a:t>.</a:t>
            </a:r>
            <a:endParaRPr lang="en" sz="4000" b="1" dirty="0">
              <a:solidFill>
                <a:schemeClr val="tx2">
                  <a:lumMod val="50000"/>
                </a:schemeClr>
              </a:solidFill>
            </a:endParaRPr>
          </a:p>
          <a:p>
            <a:pPr>
              <a:buNone/>
            </a:pPr>
            <a:r>
              <a:rPr lang="en" sz="4000" dirty="0">
                <a:solidFill>
                  <a:schemeClr val="tx2">
                    <a:lumMod val="50000"/>
                  </a:schemeClr>
                </a:solidFill>
              </a:rPr>
              <a:t>Usually referred to as </a:t>
            </a:r>
            <a:r>
              <a:rPr lang="en" sz="4000" b="1" dirty="0">
                <a:solidFill>
                  <a:schemeClr val="tx2">
                    <a:lumMod val="50000"/>
                  </a:schemeClr>
                </a:solidFill>
              </a:rPr>
              <a:t>“Mahatma” </a:t>
            </a:r>
            <a:r>
              <a:rPr lang="en" sz="4000" dirty="0">
                <a:solidFill>
                  <a:schemeClr val="tx2">
                    <a:lumMod val="50000"/>
                  </a:schemeClr>
                </a:solidFill>
              </a:rPr>
              <a:t>(</a:t>
            </a:r>
            <a:r>
              <a:rPr lang="en" sz="4000" i="1" dirty="0">
                <a:solidFill>
                  <a:schemeClr val="tx2">
                    <a:lumMod val="50000"/>
                  </a:schemeClr>
                </a:solidFill>
              </a:rPr>
              <a:t>Great Soul</a:t>
            </a:r>
            <a:r>
              <a:rPr lang="en" sz="4000" dirty="0">
                <a:solidFill>
                  <a:schemeClr val="tx2">
                    <a:lumMod val="50000"/>
                  </a:schemeClr>
                </a:solidFill>
              </a:rPr>
              <a:t>), Gandhi (1869–1948) was a </a:t>
            </a:r>
            <a:r>
              <a:rPr lang="en" sz="4000" dirty="0">
                <a:solidFill>
                  <a:srgbClr val="000000"/>
                </a:solidFill>
              </a:rPr>
              <a:t>political leader and the undoubted spiritual leader of the Indian drive for independence from Great Britain. </a:t>
            </a:r>
          </a:p>
          <a:p>
            <a:pPr>
              <a:buNone/>
            </a:pPr>
            <a:r>
              <a:rPr lang="en" dirty="0" smtClean="0">
                <a:solidFill>
                  <a:srgbClr val="000000"/>
                </a:solidFill>
              </a:rPr>
              <a:t>(</a:t>
            </a:r>
            <a:r>
              <a:rPr lang="en" i="1" dirty="0">
                <a:solidFill>
                  <a:srgbClr val="000000"/>
                </a:solidFill>
              </a:rPr>
              <a:t>pron</a:t>
            </a:r>
            <a:r>
              <a:rPr lang="en" dirty="0">
                <a:solidFill>
                  <a:srgbClr val="000000"/>
                </a:solidFill>
              </a:rPr>
              <a:t>. moh-HAHN-dahs GAHN-dee)</a:t>
            </a:r>
          </a:p>
          <a:p>
            <a:pPr>
              <a:buNone/>
            </a:pPr>
            <a:endParaRPr sz="3600" dirty="0"/>
          </a:p>
        </p:txBody>
      </p:sp>
      <p:pic>
        <p:nvPicPr>
          <p:cNvPr id="135" name="Shape 135"/>
          <p:cNvPicPr preferRelativeResize="0"/>
          <p:nvPr/>
        </p:nvPicPr>
        <p:blipFill>
          <a:blip r:embed="rId3">
            <a:alphaModFix/>
          </a:blip>
          <a:stretch>
            <a:fillRect/>
          </a:stretch>
        </p:blipFill>
        <p:spPr>
          <a:xfrm>
            <a:off x="4617720" y="3977640"/>
            <a:ext cx="3002280" cy="2743200"/>
          </a:xfrm>
          <a:prstGeom prst="rect">
            <a:avLst/>
          </a:prstGeom>
          <a:noFill/>
          <a:ln>
            <a:noFill/>
          </a:ln>
        </p:spPr>
      </p:pic>
      <p:pic>
        <p:nvPicPr>
          <p:cNvPr id="136" name="Shape 136"/>
          <p:cNvPicPr preferRelativeResize="0"/>
          <p:nvPr/>
        </p:nvPicPr>
        <p:blipFill>
          <a:blip r:embed="rId4">
            <a:alphaModFix/>
          </a:blip>
          <a:stretch>
            <a:fillRect/>
          </a:stretch>
        </p:blipFill>
        <p:spPr>
          <a:xfrm>
            <a:off x="137160" y="4114801"/>
            <a:ext cx="3876798" cy="2606039"/>
          </a:xfrm>
          <a:prstGeom prst="rect">
            <a:avLst/>
          </a:prstGeom>
          <a:noFill/>
          <a:ln>
            <a:noFill/>
          </a:ln>
        </p:spPr>
      </p:pic>
      <p:pic>
        <p:nvPicPr>
          <p:cNvPr id="137" name="Shape 137"/>
          <p:cNvPicPr preferRelativeResize="0"/>
          <p:nvPr/>
        </p:nvPicPr>
        <p:blipFill>
          <a:blip r:embed="rId5">
            <a:alphaModFix/>
          </a:blip>
          <a:stretch>
            <a:fillRect/>
          </a:stretch>
        </p:blipFill>
        <p:spPr>
          <a:xfrm>
            <a:off x="8223762" y="2704524"/>
            <a:ext cx="3587873" cy="2820553"/>
          </a:xfrm>
          <a:prstGeom prst="rect">
            <a:avLst/>
          </a:prstGeom>
          <a:noFill/>
          <a:ln>
            <a:noFill/>
          </a:ln>
        </p:spPr>
      </p:pic>
    </p:spTree>
    <p:extLst>
      <p:ext uri="{BB962C8B-B14F-4D97-AF65-F5344CB8AC3E}">
        <p14:creationId xmlns:p14="http://schemas.microsoft.com/office/powerpoint/2010/main" val="374986958"/>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0" y="220134"/>
            <a:ext cx="9144000" cy="1219200"/>
          </a:xfrm>
        </p:spPr>
        <p:txBody>
          <a:bodyPr>
            <a:normAutofit fontScale="90000"/>
          </a:bodyPr>
          <a:lstStyle/>
          <a:p>
            <a:pPr eaLnBrk="1" hangingPunct="1"/>
            <a:r>
              <a:rPr lang="en-US" sz="9600" dirty="0"/>
              <a:t>Pan-Africanism</a:t>
            </a:r>
          </a:p>
        </p:txBody>
      </p:sp>
      <p:sp>
        <p:nvSpPr>
          <p:cNvPr id="4099" name="Content Placeholder 2"/>
          <p:cNvSpPr>
            <a:spLocks noGrp="1"/>
          </p:cNvSpPr>
          <p:nvPr>
            <p:ph idx="1"/>
          </p:nvPr>
        </p:nvSpPr>
        <p:spPr>
          <a:xfrm>
            <a:off x="152400" y="1270000"/>
            <a:ext cx="5317067" cy="5587999"/>
          </a:xfrm>
        </p:spPr>
        <p:txBody>
          <a:bodyPr>
            <a:noAutofit/>
          </a:bodyPr>
          <a:lstStyle/>
          <a:p>
            <a:r>
              <a:rPr lang="en-US" sz="3200" dirty="0" smtClean="0"/>
              <a:t>In </a:t>
            </a:r>
            <a:r>
              <a:rPr lang="en-US" sz="3200" dirty="0"/>
              <a:t>Africa, in an effort to correct damage done by colonialism, the Organization for African Unity was formed in 1963. The African Union, influenced by the European Union, organized in 2002 to promote the political and economic integration of African countries.</a:t>
            </a:r>
            <a:endParaRPr lang="en-US" sz="2000" dirty="0"/>
          </a:p>
        </p:txBody>
      </p:sp>
      <p:pic>
        <p:nvPicPr>
          <p:cNvPr id="2" name="Picture 1"/>
          <p:cNvPicPr>
            <a:picLocks noChangeAspect="1"/>
          </p:cNvPicPr>
          <p:nvPr/>
        </p:nvPicPr>
        <p:blipFill>
          <a:blip r:embed="rId2"/>
          <a:stretch>
            <a:fillRect/>
          </a:stretch>
        </p:blipFill>
        <p:spPr>
          <a:xfrm>
            <a:off x="9956800" y="0"/>
            <a:ext cx="2235200" cy="1387366"/>
          </a:xfrm>
          <a:prstGeom prst="rect">
            <a:avLst/>
          </a:prstGeom>
        </p:spPr>
      </p:pic>
      <p:pic>
        <p:nvPicPr>
          <p:cNvPr id="3" name="Picture 2"/>
          <p:cNvPicPr>
            <a:picLocks noChangeAspect="1"/>
          </p:cNvPicPr>
          <p:nvPr/>
        </p:nvPicPr>
        <p:blipFill>
          <a:blip r:embed="rId3"/>
          <a:stretch>
            <a:fillRect/>
          </a:stretch>
        </p:blipFill>
        <p:spPr>
          <a:xfrm>
            <a:off x="5638800" y="1464733"/>
            <a:ext cx="6087275" cy="5198532"/>
          </a:xfrm>
          <a:prstGeom prst="rect">
            <a:avLst/>
          </a:prstGeom>
        </p:spPr>
      </p:pic>
    </p:spTree>
    <p:extLst>
      <p:ext uri="{BB962C8B-B14F-4D97-AF65-F5344CB8AC3E}">
        <p14:creationId xmlns:p14="http://schemas.microsoft.com/office/powerpoint/2010/main" val="18254666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95967" y="3217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0" y="1160509"/>
            <a:ext cx="12048066" cy="1634067"/>
          </a:xfrm>
        </p:spPr>
        <p:txBody>
          <a:bodyPr>
            <a:normAutofit/>
          </a:bodyPr>
          <a:lstStyle/>
          <a:p>
            <a:r>
              <a:rPr lang="en-US" sz="3200" dirty="0"/>
              <a:t>Pan-Arabism also had its roots in the early 20th century. This nationalist movement emphasized Arabs’ common history and language, and aimed to create a single Arab state. </a:t>
            </a:r>
            <a:endParaRPr lang="en-US" sz="4400" dirty="0"/>
          </a:p>
        </p:txBody>
      </p:sp>
      <p:pic>
        <p:nvPicPr>
          <p:cNvPr id="2" name="Picture 1"/>
          <p:cNvPicPr>
            <a:picLocks noChangeAspect="1"/>
          </p:cNvPicPr>
          <p:nvPr/>
        </p:nvPicPr>
        <p:blipFill>
          <a:blip r:embed="rId2"/>
          <a:stretch>
            <a:fillRect/>
          </a:stretch>
        </p:blipFill>
        <p:spPr>
          <a:xfrm>
            <a:off x="2997200" y="2794576"/>
            <a:ext cx="9194800" cy="4063424"/>
          </a:xfrm>
          <a:prstGeom prst="rect">
            <a:avLst/>
          </a:prstGeom>
        </p:spPr>
      </p:pic>
      <p:pic>
        <p:nvPicPr>
          <p:cNvPr id="3" name="Picture 2"/>
          <p:cNvPicPr>
            <a:picLocks noChangeAspect="1"/>
          </p:cNvPicPr>
          <p:nvPr/>
        </p:nvPicPr>
        <p:blipFill>
          <a:blip r:embed="rId3"/>
          <a:stretch>
            <a:fillRect/>
          </a:stretch>
        </p:blipFill>
        <p:spPr>
          <a:xfrm>
            <a:off x="427038" y="3817983"/>
            <a:ext cx="2143125" cy="2143125"/>
          </a:xfrm>
          <a:prstGeom prst="rect">
            <a:avLst/>
          </a:prstGeom>
        </p:spPr>
      </p:pic>
    </p:spTree>
    <p:extLst>
      <p:ext uri="{BB962C8B-B14F-4D97-AF65-F5344CB8AC3E}">
        <p14:creationId xmlns:p14="http://schemas.microsoft.com/office/powerpoint/2010/main" val="2898440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3999" y="3725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143932" y="1168400"/>
            <a:ext cx="11904133" cy="2438400"/>
          </a:xfrm>
        </p:spPr>
        <p:txBody>
          <a:bodyPr>
            <a:noAutofit/>
          </a:bodyPr>
          <a:lstStyle/>
          <a:p>
            <a:r>
              <a:rPr lang="en-US" sz="3200" dirty="0" smtClean="0"/>
              <a:t>After </a:t>
            </a:r>
            <a:r>
              <a:rPr lang="en-US" sz="3200" dirty="0"/>
              <a:t>the 1960s, however, the movement was much less about merging Arab states together, and more about creating institutions that would promote trade, foster cultural exchange, build up common economic goals, and provide military cooperation between Arab countries</a:t>
            </a:r>
            <a:r>
              <a:rPr lang="en-US" sz="3200" dirty="0" smtClean="0"/>
              <a:t>.</a:t>
            </a:r>
          </a:p>
        </p:txBody>
      </p:sp>
      <p:pic>
        <p:nvPicPr>
          <p:cNvPr id="2" name="Picture 1"/>
          <p:cNvPicPr>
            <a:picLocks noChangeAspect="1"/>
          </p:cNvPicPr>
          <p:nvPr/>
        </p:nvPicPr>
        <p:blipFill>
          <a:blip r:embed="rId2"/>
          <a:stretch>
            <a:fillRect/>
          </a:stretch>
        </p:blipFill>
        <p:spPr>
          <a:xfrm>
            <a:off x="7586662" y="3416828"/>
            <a:ext cx="4283605" cy="3110907"/>
          </a:xfrm>
          <a:prstGeom prst="rect">
            <a:avLst/>
          </a:prstGeom>
        </p:spPr>
      </p:pic>
      <p:pic>
        <p:nvPicPr>
          <p:cNvPr id="3" name="Picture 2"/>
          <p:cNvPicPr>
            <a:picLocks noChangeAspect="1"/>
          </p:cNvPicPr>
          <p:nvPr/>
        </p:nvPicPr>
        <p:blipFill>
          <a:blip r:embed="rId3"/>
          <a:stretch>
            <a:fillRect/>
          </a:stretch>
        </p:blipFill>
        <p:spPr>
          <a:xfrm>
            <a:off x="1212850" y="3860800"/>
            <a:ext cx="4832350" cy="2706116"/>
          </a:xfrm>
          <a:prstGeom prst="rect">
            <a:avLst/>
          </a:prstGeom>
        </p:spPr>
      </p:pic>
    </p:spTree>
    <p:extLst>
      <p:ext uri="{BB962C8B-B14F-4D97-AF65-F5344CB8AC3E}">
        <p14:creationId xmlns:p14="http://schemas.microsoft.com/office/powerpoint/2010/main" val="25963892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3999" y="1947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143934" y="939800"/>
            <a:ext cx="7560734" cy="5715000"/>
          </a:xfrm>
        </p:spPr>
        <p:txBody>
          <a:bodyPr>
            <a:noAutofit/>
          </a:bodyPr>
          <a:lstStyle/>
          <a:p>
            <a:r>
              <a:rPr lang="en-US" sz="3500" dirty="0" smtClean="0"/>
              <a:t>It emphasized political cooperation while keeping the existing states intact. In reality, however, the Arab states did little to achieve these goals as trade barriers remained in place and the restricted movement of people continued. </a:t>
            </a:r>
          </a:p>
          <a:p>
            <a:r>
              <a:rPr lang="en-US" sz="3500" dirty="0" smtClean="0"/>
              <a:t>The Persian Gulf War in the early 1990s highlighted the deep divisions that existed between Arab states. </a:t>
            </a:r>
            <a:endParaRPr lang="en-US" sz="3500" dirty="0"/>
          </a:p>
        </p:txBody>
      </p:sp>
      <p:pic>
        <p:nvPicPr>
          <p:cNvPr id="2" name="Picture 1"/>
          <p:cNvPicPr>
            <a:picLocks noChangeAspect="1"/>
          </p:cNvPicPr>
          <p:nvPr/>
        </p:nvPicPr>
        <p:blipFill>
          <a:blip r:embed="rId2"/>
          <a:stretch>
            <a:fillRect/>
          </a:stretch>
        </p:blipFill>
        <p:spPr>
          <a:xfrm>
            <a:off x="7858125" y="3607594"/>
            <a:ext cx="4333875" cy="3250406"/>
          </a:xfrm>
          <a:prstGeom prst="rect">
            <a:avLst/>
          </a:prstGeom>
        </p:spPr>
      </p:pic>
      <p:pic>
        <p:nvPicPr>
          <p:cNvPr id="3" name="Picture 2"/>
          <p:cNvPicPr>
            <a:picLocks noChangeAspect="1"/>
          </p:cNvPicPr>
          <p:nvPr/>
        </p:nvPicPr>
        <p:blipFill>
          <a:blip r:embed="rId3"/>
          <a:stretch>
            <a:fillRect/>
          </a:stretch>
        </p:blipFill>
        <p:spPr>
          <a:xfrm>
            <a:off x="7858125" y="736600"/>
            <a:ext cx="4333875" cy="2895029"/>
          </a:xfrm>
          <a:prstGeom prst="rect">
            <a:avLst/>
          </a:prstGeom>
        </p:spPr>
      </p:pic>
    </p:spTree>
    <p:extLst>
      <p:ext uri="{BB962C8B-B14F-4D97-AF65-F5344CB8AC3E}">
        <p14:creationId xmlns:p14="http://schemas.microsoft.com/office/powerpoint/2010/main" val="31205947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99" y="0"/>
            <a:ext cx="11717867" cy="6905730"/>
          </a:xfrm>
          <a:prstGeom prst="rect">
            <a:avLst/>
          </a:prstGeom>
        </p:spPr>
      </p:pic>
    </p:spTree>
    <p:extLst>
      <p:ext uri="{BB962C8B-B14F-4D97-AF65-F5344CB8AC3E}">
        <p14:creationId xmlns:p14="http://schemas.microsoft.com/office/powerpoint/2010/main" val="27749723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947" y="-81932"/>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33867" y="748018"/>
            <a:ext cx="7694228" cy="6186309"/>
          </a:xfrm>
          <a:prstGeom prst="rect">
            <a:avLst/>
          </a:prstGeom>
        </p:spPr>
        <p:txBody>
          <a:bodyPr wrap="square">
            <a:spAutoFit/>
          </a:bodyPr>
          <a:lstStyle/>
          <a:p>
            <a:pPr marL="571500" indent="-571500">
              <a:buFont typeface="Wingdings" panose="05000000000000000000" pitchFamily="2" charset="2"/>
              <a:buChar char="§"/>
            </a:pPr>
            <a:r>
              <a:rPr lang="en-US" sz="3600" dirty="0">
                <a:solidFill>
                  <a:srgbClr val="000000"/>
                </a:solidFill>
                <a:latin typeface="Times New Roman" panose="02020603050405020304" pitchFamily="18" charset="0"/>
              </a:rPr>
              <a:t>In 1939, Britain, who controlled Palestine, reversed its 1917 Balfour Declaration, which had promised to secure a Jewish homeland. </a:t>
            </a:r>
            <a:endParaRPr lang="en-US" sz="3600" dirty="0" smtClean="0">
              <a:solidFill>
                <a:srgbClr val="000000"/>
              </a:solidFill>
              <a:latin typeface="Times New Roman" panose="02020603050405020304" pitchFamily="18" charset="0"/>
            </a:endParaRPr>
          </a:p>
          <a:p>
            <a:pPr marL="571500" indent="-571500">
              <a:buFont typeface="Wingdings" panose="05000000000000000000" pitchFamily="2" charset="2"/>
              <a:buChar char="§"/>
            </a:pPr>
            <a:r>
              <a:rPr lang="en-US" sz="3600" dirty="0" smtClean="0">
                <a:solidFill>
                  <a:srgbClr val="000000"/>
                </a:solidFill>
                <a:latin typeface="Times New Roman" panose="02020603050405020304" pitchFamily="18" charset="0"/>
              </a:rPr>
              <a:t>This </a:t>
            </a:r>
            <a:r>
              <a:rPr lang="en-US" sz="3600" dirty="0">
                <a:solidFill>
                  <a:srgbClr val="000000"/>
                </a:solidFill>
                <a:latin typeface="Times New Roman" panose="02020603050405020304" pitchFamily="18" charset="0"/>
              </a:rPr>
              <a:t>deepened conflict between Jews and Arab Palestinians, both of whom had historical claims to the land. </a:t>
            </a:r>
            <a:endParaRPr lang="en-US" sz="3600" dirty="0" smtClean="0">
              <a:solidFill>
                <a:srgbClr val="000000"/>
              </a:solidFill>
              <a:latin typeface="Times New Roman" panose="02020603050405020304" pitchFamily="18" charset="0"/>
            </a:endParaRPr>
          </a:p>
          <a:p>
            <a:pPr marL="571500" indent="-571500">
              <a:buFont typeface="Wingdings" panose="05000000000000000000" pitchFamily="2" charset="2"/>
              <a:buChar char="§"/>
            </a:pPr>
            <a:r>
              <a:rPr lang="en-US" sz="3600" dirty="0" smtClean="0">
                <a:solidFill>
                  <a:srgbClr val="000000"/>
                </a:solidFill>
                <a:latin typeface="Times New Roman" panose="02020603050405020304" pitchFamily="18" charset="0"/>
              </a:rPr>
              <a:t>Following </a:t>
            </a:r>
            <a:r>
              <a:rPr lang="en-US" sz="3600" dirty="0">
                <a:solidFill>
                  <a:srgbClr val="000000"/>
                </a:solidFill>
                <a:latin typeface="Times New Roman" panose="02020603050405020304" pitchFamily="18" charset="0"/>
              </a:rPr>
              <a:t>World War II, Holocaust survivors poured into Palestine, and built up American support for their own nation-state. </a:t>
            </a:r>
            <a:endParaRPr lang="en-US" sz="3600" dirty="0"/>
          </a:p>
        </p:txBody>
      </p:sp>
      <p:pic>
        <p:nvPicPr>
          <p:cNvPr id="6" name="Picture 5"/>
          <p:cNvPicPr>
            <a:picLocks noChangeAspect="1"/>
          </p:cNvPicPr>
          <p:nvPr/>
        </p:nvPicPr>
        <p:blipFill>
          <a:blip r:embed="rId2"/>
          <a:stretch>
            <a:fillRect/>
          </a:stretch>
        </p:blipFill>
        <p:spPr>
          <a:xfrm>
            <a:off x="7688898" y="879136"/>
            <a:ext cx="4280245" cy="2659102"/>
          </a:xfrm>
          <a:prstGeom prst="rect">
            <a:avLst/>
          </a:prstGeom>
        </p:spPr>
      </p:pic>
      <p:pic>
        <p:nvPicPr>
          <p:cNvPr id="7" name="Picture 6"/>
          <p:cNvPicPr>
            <a:picLocks noChangeAspect="1"/>
          </p:cNvPicPr>
          <p:nvPr/>
        </p:nvPicPr>
        <p:blipFill>
          <a:blip r:embed="rId3"/>
          <a:stretch>
            <a:fillRect/>
          </a:stretch>
        </p:blipFill>
        <p:spPr>
          <a:xfrm>
            <a:off x="7846626" y="3782718"/>
            <a:ext cx="3964788" cy="2755528"/>
          </a:xfrm>
          <a:prstGeom prst="rect">
            <a:avLst/>
          </a:prstGeom>
        </p:spPr>
      </p:pic>
    </p:spTree>
    <p:extLst>
      <p:ext uri="{BB962C8B-B14F-4D97-AF65-F5344CB8AC3E}">
        <p14:creationId xmlns:p14="http://schemas.microsoft.com/office/powerpoint/2010/main" val="30596723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5994400" y="671691"/>
            <a:ext cx="6197600" cy="6186309"/>
          </a:xfrm>
          <a:prstGeom prst="rect">
            <a:avLst/>
          </a:prstGeom>
        </p:spPr>
        <p:txBody>
          <a:bodyPr wrap="square">
            <a:spAutoFit/>
          </a:bodyPr>
          <a:lstStyle/>
          <a:p>
            <a:pPr marL="285750" indent="-285750">
              <a:buFont typeface="Courier New" panose="02070309020205020404" pitchFamily="49" charset="0"/>
              <a:buChar char="o"/>
            </a:pPr>
            <a:r>
              <a:rPr lang="en-US" sz="3600" dirty="0" smtClean="0">
                <a:solidFill>
                  <a:srgbClr val="000000"/>
                </a:solidFill>
                <a:latin typeface="Times New Roman" panose="02020603050405020304" pitchFamily="18" charset="0"/>
              </a:rPr>
              <a:t>Tensions </a:t>
            </a:r>
            <a:r>
              <a:rPr lang="en-US" sz="3600" dirty="0">
                <a:solidFill>
                  <a:srgbClr val="000000"/>
                </a:solidFill>
                <a:latin typeface="Times New Roman" panose="02020603050405020304" pitchFamily="18" charset="0"/>
              </a:rPr>
              <a:t>continued to grow, and in 1947 Britain turned the problem over to the United Nations. </a:t>
            </a:r>
            <a:endParaRPr lang="en-US" sz="3600" dirty="0" smtClean="0">
              <a:solidFill>
                <a:srgbClr val="000000"/>
              </a:solidFill>
              <a:latin typeface="Times New Roman" panose="02020603050405020304" pitchFamily="18" charset="0"/>
            </a:endParaRPr>
          </a:p>
          <a:p>
            <a:pPr marL="285750" indent="-285750">
              <a:buFont typeface="Courier New" panose="02070309020205020404" pitchFamily="49" charset="0"/>
              <a:buChar char="o"/>
            </a:pPr>
            <a:r>
              <a:rPr lang="en-US" sz="3600" dirty="0" smtClean="0">
                <a:solidFill>
                  <a:srgbClr val="000000"/>
                </a:solidFill>
                <a:latin typeface="Times New Roman" panose="02020603050405020304" pitchFamily="18" charset="0"/>
              </a:rPr>
              <a:t>In </a:t>
            </a:r>
            <a:r>
              <a:rPr lang="en-US" sz="3600" dirty="0">
                <a:solidFill>
                  <a:srgbClr val="000000"/>
                </a:solidFill>
                <a:latin typeface="Times New Roman" panose="02020603050405020304" pitchFamily="18" charset="0"/>
              </a:rPr>
              <a:t>November 1947, the United Nations voted to separate Palestine into two separate states: one Jewish, one Arab. </a:t>
            </a:r>
            <a:endParaRPr lang="en-US" sz="3600" dirty="0" smtClean="0">
              <a:solidFill>
                <a:srgbClr val="000000"/>
              </a:solidFill>
              <a:latin typeface="Times New Roman" panose="02020603050405020304" pitchFamily="18" charset="0"/>
            </a:endParaRPr>
          </a:p>
          <a:p>
            <a:pPr marL="285750" indent="-285750">
              <a:buFont typeface="Courier New" panose="02070309020205020404" pitchFamily="49" charset="0"/>
              <a:buChar char="o"/>
            </a:pPr>
            <a:r>
              <a:rPr lang="en-US" sz="3600" dirty="0" smtClean="0">
                <a:solidFill>
                  <a:srgbClr val="000000"/>
                </a:solidFill>
                <a:latin typeface="Times New Roman" panose="02020603050405020304" pitchFamily="18" charset="0"/>
              </a:rPr>
              <a:t>This </a:t>
            </a:r>
            <a:r>
              <a:rPr lang="en-US" sz="3600" dirty="0">
                <a:solidFill>
                  <a:srgbClr val="000000"/>
                </a:solidFill>
                <a:latin typeface="Times New Roman" panose="02020603050405020304" pitchFamily="18" charset="0"/>
              </a:rPr>
              <a:t>plan was accepted by Jews, but rejected by the Arabs. </a:t>
            </a:r>
            <a:endParaRPr lang="en-US" sz="3600" dirty="0"/>
          </a:p>
        </p:txBody>
      </p:sp>
      <p:pic>
        <p:nvPicPr>
          <p:cNvPr id="2" name="Picture 1"/>
          <p:cNvPicPr>
            <a:picLocks noChangeAspect="1"/>
          </p:cNvPicPr>
          <p:nvPr/>
        </p:nvPicPr>
        <p:blipFill>
          <a:blip r:embed="rId2"/>
          <a:stretch>
            <a:fillRect/>
          </a:stretch>
        </p:blipFill>
        <p:spPr>
          <a:xfrm>
            <a:off x="0" y="941914"/>
            <a:ext cx="2766484" cy="5725419"/>
          </a:xfrm>
          <a:prstGeom prst="rect">
            <a:avLst/>
          </a:prstGeom>
        </p:spPr>
      </p:pic>
      <p:pic>
        <p:nvPicPr>
          <p:cNvPr id="3" name="Picture 2"/>
          <p:cNvPicPr>
            <a:picLocks noChangeAspect="1"/>
          </p:cNvPicPr>
          <p:nvPr/>
        </p:nvPicPr>
        <p:blipFill>
          <a:blip r:embed="rId3"/>
          <a:stretch>
            <a:fillRect/>
          </a:stretch>
        </p:blipFill>
        <p:spPr>
          <a:xfrm>
            <a:off x="2766484" y="941914"/>
            <a:ext cx="3103208" cy="5725419"/>
          </a:xfrm>
          <a:prstGeom prst="rect">
            <a:avLst/>
          </a:prstGeom>
        </p:spPr>
      </p:pic>
    </p:spTree>
    <p:extLst>
      <p:ext uri="{BB962C8B-B14F-4D97-AF65-F5344CB8AC3E}">
        <p14:creationId xmlns:p14="http://schemas.microsoft.com/office/powerpoint/2010/main" val="41373752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413435"/>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152398" y="1070579"/>
            <a:ext cx="11785601" cy="5632311"/>
          </a:xfrm>
          <a:prstGeom prst="rect">
            <a:avLst/>
          </a:prstGeom>
        </p:spPr>
        <p:txBody>
          <a:bodyPr wrap="square">
            <a:spAutoFit/>
          </a:bodyPr>
          <a:lstStyle/>
          <a:p>
            <a:pPr marL="285750" indent="-285750">
              <a:buFont typeface="Wingdings" panose="05000000000000000000" pitchFamily="2" charset="2"/>
              <a:buChar char="§"/>
            </a:pPr>
            <a:r>
              <a:rPr lang="en-US" sz="4000" dirty="0" smtClean="0">
                <a:solidFill>
                  <a:srgbClr val="000000"/>
                </a:solidFill>
                <a:latin typeface="Times New Roman" panose="02020603050405020304" pitchFamily="18" charset="0"/>
              </a:rPr>
              <a:t>In </a:t>
            </a:r>
            <a:r>
              <a:rPr lang="en-US" sz="4000" dirty="0">
                <a:solidFill>
                  <a:srgbClr val="000000"/>
                </a:solidFill>
                <a:latin typeface="Times New Roman" panose="02020603050405020304" pitchFamily="18" charset="0"/>
              </a:rPr>
              <a:t>May of the following year, Israel declared independence. </a:t>
            </a:r>
            <a:endParaRPr lang="en-US" sz="4000" dirty="0" smtClean="0">
              <a:solidFill>
                <a:srgbClr val="000000"/>
              </a:solidFill>
              <a:latin typeface="Times New Roman" panose="02020603050405020304" pitchFamily="18" charset="0"/>
            </a:endParaRPr>
          </a:p>
          <a:p>
            <a:pPr marL="285750" indent="-285750">
              <a:buFont typeface="Wingdings" panose="05000000000000000000" pitchFamily="2" charset="2"/>
              <a:buChar char="§"/>
            </a:pPr>
            <a:r>
              <a:rPr lang="en-US" sz="4000" dirty="0" smtClean="0">
                <a:solidFill>
                  <a:srgbClr val="000000"/>
                </a:solidFill>
                <a:latin typeface="Times New Roman" panose="02020603050405020304" pitchFamily="18" charset="0"/>
              </a:rPr>
              <a:t>Its </a:t>
            </a:r>
            <a:r>
              <a:rPr lang="en-US" sz="4000" dirty="0">
                <a:solidFill>
                  <a:srgbClr val="000000"/>
                </a:solidFill>
                <a:latin typeface="Times New Roman" panose="02020603050405020304" pitchFamily="18" charset="0"/>
              </a:rPr>
              <a:t>Arab neighbors quickly moved against the new nation. </a:t>
            </a:r>
            <a:endParaRPr lang="en-US" sz="4000" dirty="0" smtClean="0">
              <a:solidFill>
                <a:srgbClr val="000000"/>
              </a:solidFill>
              <a:latin typeface="Times New Roman" panose="02020603050405020304" pitchFamily="18" charset="0"/>
            </a:endParaRPr>
          </a:p>
          <a:p>
            <a:pPr marL="285750" indent="-285750">
              <a:buFont typeface="Wingdings" panose="05000000000000000000" pitchFamily="2" charset="2"/>
              <a:buChar char="§"/>
            </a:pPr>
            <a:r>
              <a:rPr lang="en-US" sz="4000" dirty="0" smtClean="0">
                <a:solidFill>
                  <a:srgbClr val="000000"/>
                </a:solidFill>
                <a:latin typeface="Times New Roman" panose="02020603050405020304" pitchFamily="18" charset="0"/>
              </a:rPr>
              <a:t>The </a:t>
            </a:r>
            <a:r>
              <a:rPr lang="en-US" sz="4000" dirty="0">
                <a:solidFill>
                  <a:srgbClr val="000000"/>
                </a:solidFill>
                <a:latin typeface="Times New Roman" panose="02020603050405020304" pitchFamily="18" charset="0"/>
              </a:rPr>
              <a:t>war ended with Israel winning the war and increasing its territory, while some 700,000 Palestinians were uprooted and left as refugees, their lands being given to Jewish immigrants. </a:t>
            </a:r>
            <a:endParaRPr lang="en-US" sz="4000" dirty="0" smtClean="0">
              <a:solidFill>
                <a:srgbClr val="000000"/>
              </a:solidFill>
              <a:latin typeface="Times New Roman" panose="02020603050405020304" pitchFamily="18" charset="0"/>
            </a:endParaRPr>
          </a:p>
          <a:p>
            <a:pPr marL="285750" indent="-285750">
              <a:buFont typeface="Wingdings" panose="05000000000000000000" pitchFamily="2" charset="2"/>
              <a:buChar char="§"/>
            </a:pPr>
            <a:r>
              <a:rPr lang="en-US" sz="4000" dirty="0" smtClean="0">
                <a:solidFill>
                  <a:srgbClr val="000000"/>
                </a:solidFill>
                <a:latin typeface="Times New Roman" panose="02020603050405020304" pitchFamily="18" charset="0"/>
              </a:rPr>
              <a:t>This </a:t>
            </a:r>
            <a:r>
              <a:rPr lang="en-US" sz="4000" dirty="0">
                <a:solidFill>
                  <a:srgbClr val="000000"/>
                </a:solidFill>
                <a:latin typeface="Times New Roman" panose="02020603050405020304" pitchFamily="18" charset="0"/>
              </a:rPr>
              <a:t>situation left peace unsettled in the region. </a:t>
            </a:r>
          </a:p>
        </p:txBody>
      </p:sp>
    </p:spTree>
    <p:extLst>
      <p:ext uri="{BB962C8B-B14F-4D97-AF65-F5344CB8AC3E}">
        <p14:creationId xmlns:p14="http://schemas.microsoft.com/office/powerpoint/2010/main" val="33491911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1" y="66677"/>
            <a:ext cx="10922000" cy="6689725"/>
          </a:xfrm>
          <a:prstGeom prst="rect">
            <a:avLst/>
          </a:prstGeom>
        </p:spPr>
      </p:pic>
      <p:sp>
        <p:nvSpPr>
          <p:cNvPr id="5" name="5-Point Star 4">
            <a:hlinkClick r:id="rId3"/>
          </p:cNvPr>
          <p:cNvSpPr/>
          <p:nvPr/>
        </p:nvSpPr>
        <p:spPr>
          <a:xfrm>
            <a:off x="11429999" y="198967"/>
            <a:ext cx="609600" cy="59266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1624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152399" y="782711"/>
            <a:ext cx="10160002" cy="6001643"/>
          </a:xfrm>
          <a:prstGeom prst="rect">
            <a:avLst/>
          </a:prstGeom>
        </p:spPr>
        <p:txBody>
          <a:bodyPr wrap="square">
            <a:spAutoFit/>
          </a:bodyPr>
          <a:lstStyle/>
          <a:p>
            <a:pPr marL="457200" indent="-457200">
              <a:buFont typeface="Arial" panose="020B0604020202020204" pitchFamily="34" charset="0"/>
              <a:buChar char="•"/>
            </a:pPr>
            <a:r>
              <a:rPr lang="en-US" sz="3200" dirty="0" smtClean="0">
                <a:solidFill>
                  <a:srgbClr val="000000"/>
                </a:solidFill>
                <a:latin typeface="Times New Roman" panose="02020603050405020304" pitchFamily="18" charset="0"/>
              </a:rPr>
              <a:t>In </a:t>
            </a:r>
            <a:r>
              <a:rPr lang="en-US" sz="3200" dirty="0">
                <a:solidFill>
                  <a:srgbClr val="000000"/>
                </a:solidFill>
                <a:latin typeface="Times New Roman" panose="02020603050405020304" pitchFamily="18" charset="0"/>
              </a:rPr>
              <a:t>1967, Israel responded to Egyptian military movements, and in six days of conflict won the Sinai Peninsula and Gaza Strip from Egypt, the Golan Heights from Syria, and the West Bank and Eastern Jerusalem from Jordan</a:t>
            </a:r>
            <a:r>
              <a:rPr lang="en-US" sz="3200" dirty="0" smtClean="0">
                <a:solidFill>
                  <a:srgbClr val="000000"/>
                </a:solidFill>
                <a:latin typeface="Times New Roman" panose="02020603050405020304" pitchFamily="18" charset="0"/>
              </a:rPr>
              <a:t>.</a:t>
            </a:r>
          </a:p>
          <a:p>
            <a:pPr marL="457200" indent="-457200">
              <a:buFont typeface="Arial" panose="020B0604020202020204" pitchFamily="34" charset="0"/>
              <a:buChar char="•"/>
            </a:pPr>
            <a:r>
              <a:rPr lang="en-US" sz="3200" dirty="0" smtClean="0">
                <a:solidFill>
                  <a:srgbClr val="000000"/>
                </a:solidFill>
                <a:latin typeface="Times New Roman" panose="02020603050405020304" pitchFamily="18" charset="0"/>
              </a:rPr>
              <a:t>This </a:t>
            </a:r>
            <a:r>
              <a:rPr lang="en-US" sz="3200" dirty="0">
                <a:solidFill>
                  <a:srgbClr val="000000"/>
                </a:solidFill>
                <a:latin typeface="Times New Roman" panose="02020603050405020304" pitchFamily="18" charset="0"/>
              </a:rPr>
              <a:t>resulted in much greater territory for Israel and many more Palestinian refugees. </a:t>
            </a:r>
            <a:endParaRPr lang="en-US" sz="3200" dirty="0" smtClean="0">
              <a:solidFill>
                <a:srgbClr val="000000"/>
              </a:solidFill>
              <a:latin typeface="Times New Roman" panose="02020603050405020304" pitchFamily="18" charset="0"/>
            </a:endParaRPr>
          </a:p>
          <a:p>
            <a:pPr marL="457200" indent="-457200">
              <a:buFont typeface="Arial" panose="020B0604020202020204" pitchFamily="34" charset="0"/>
              <a:buChar char="•"/>
            </a:pPr>
            <a:r>
              <a:rPr lang="en-US" sz="3200" dirty="0" smtClean="0">
                <a:solidFill>
                  <a:srgbClr val="000000"/>
                </a:solidFill>
                <a:latin typeface="Times New Roman" panose="02020603050405020304" pitchFamily="18" charset="0"/>
              </a:rPr>
              <a:t>The </a:t>
            </a:r>
            <a:r>
              <a:rPr lang="en-US" sz="3200" dirty="0">
                <a:solidFill>
                  <a:srgbClr val="000000"/>
                </a:solidFill>
                <a:latin typeface="Times New Roman" panose="02020603050405020304" pitchFamily="18" charset="0"/>
              </a:rPr>
              <a:t>Palestinian Liberation Organization (PLO), led by </a:t>
            </a:r>
            <a:r>
              <a:rPr lang="en-US" sz="3200" dirty="0" err="1">
                <a:solidFill>
                  <a:srgbClr val="000000"/>
                </a:solidFill>
                <a:latin typeface="Times New Roman" panose="02020603050405020304" pitchFamily="18" charset="0"/>
              </a:rPr>
              <a:t>Yasir</a:t>
            </a:r>
            <a:r>
              <a:rPr lang="en-US" sz="3200" dirty="0">
                <a:solidFill>
                  <a:srgbClr val="000000"/>
                </a:solidFill>
                <a:latin typeface="Times New Roman" panose="02020603050405020304" pitchFamily="18" charset="0"/>
              </a:rPr>
              <a:t> Arafat gained support among Arab Palestinians. The PLO fought for the destruction of Israel through guerilla warfare including, bombings and airplane hijackings. Israel responded with force, and the conflict continued. </a:t>
            </a:r>
          </a:p>
        </p:txBody>
      </p:sp>
      <p:pic>
        <p:nvPicPr>
          <p:cNvPr id="2" name="Picture 1"/>
          <p:cNvPicPr>
            <a:picLocks noChangeAspect="1"/>
          </p:cNvPicPr>
          <p:nvPr/>
        </p:nvPicPr>
        <p:blipFill>
          <a:blip r:embed="rId2"/>
          <a:stretch>
            <a:fillRect/>
          </a:stretch>
        </p:blipFill>
        <p:spPr>
          <a:xfrm>
            <a:off x="10243764" y="905933"/>
            <a:ext cx="1694235" cy="2373969"/>
          </a:xfrm>
          <a:prstGeom prst="rect">
            <a:avLst/>
          </a:prstGeom>
        </p:spPr>
      </p:pic>
      <p:pic>
        <p:nvPicPr>
          <p:cNvPr id="3" name="Picture 2"/>
          <p:cNvPicPr>
            <a:picLocks noChangeAspect="1"/>
          </p:cNvPicPr>
          <p:nvPr/>
        </p:nvPicPr>
        <p:blipFill>
          <a:blip r:embed="rId3"/>
          <a:stretch>
            <a:fillRect/>
          </a:stretch>
        </p:blipFill>
        <p:spPr>
          <a:xfrm>
            <a:off x="10431818" y="4080933"/>
            <a:ext cx="1607780" cy="1743649"/>
          </a:xfrm>
          <a:prstGeom prst="rect">
            <a:avLst/>
          </a:prstGeom>
        </p:spPr>
      </p:pic>
    </p:spTree>
    <p:extLst>
      <p:ext uri="{BB962C8B-B14F-4D97-AF65-F5344CB8AC3E}">
        <p14:creationId xmlns:p14="http://schemas.microsoft.com/office/powerpoint/2010/main" val="176966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0" y="838201"/>
            <a:ext cx="8620125" cy="5987999"/>
          </a:xfrm>
          <a:prstGeom prst="rect">
            <a:avLst/>
          </a:prstGeom>
          <a:solidFill>
            <a:srgbClr val="FFFF00"/>
          </a:solidFill>
        </p:spPr>
        <p:txBody>
          <a:bodyPr vert="horz" lIns="91425" tIns="91425" rIns="91425" bIns="91425" rtlCol="0" anchor="t" anchorCtr="0">
            <a:noAutofit/>
          </a:bodyPr>
          <a:lstStyle/>
          <a:p>
            <a:pPr>
              <a:buNone/>
            </a:pPr>
            <a:r>
              <a:rPr lang="en" sz="4000" dirty="0">
                <a:solidFill>
                  <a:schemeClr val="tx2">
                    <a:lumMod val="50000"/>
                  </a:schemeClr>
                </a:solidFill>
              </a:rPr>
              <a:t>Gandhi was </a:t>
            </a:r>
            <a:r>
              <a:rPr lang="en" sz="4000" b="1" dirty="0">
                <a:solidFill>
                  <a:schemeClr val="tx2">
                    <a:lumMod val="50000"/>
                  </a:schemeClr>
                </a:solidFill>
              </a:rPr>
              <a:t>born</a:t>
            </a:r>
            <a:r>
              <a:rPr lang="en" sz="4000" dirty="0">
                <a:solidFill>
                  <a:schemeClr val="tx2">
                    <a:lumMod val="50000"/>
                  </a:schemeClr>
                </a:solidFill>
              </a:rPr>
              <a:t> in the province of Gujarat in western India to a pious </a:t>
            </a:r>
            <a:r>
              <a:rPr lang="en" sz="4000" b="1" dirty="0">
                <a:solidFill>
                  <a:schemeClr val="tx2">
                    <a:lumMod val="50000"/>
                  </a:schemeClr>
                </a:solidFill>
              </a:rPr>
              <a:t>Hindu</a:t>
            </a:r>
            <a:r>
              <a:rPr lang="en" sz="4000" dirty="0">
                <a:solidFill>
                  <a:schemeClr val="tx2">
                    <a:lumMod val="50000"/>
                  </a:schemeClr>
                </a:solidFill>
              </a:rPr>
              <a:t> family of the Vaisya, or business, caste. </a:t>
            </a:r>
          </a:p>
          <a:p>
            <a:pPr>
              <a:buNone/>
            </a:pPr>
            <a:endParaRPr lang="en" sz="4000" b="1" dirty="0" smtClean="0">
              <a:solidFill>
                <a:schemeClr val="tx2">
                  <a:lumMod val="50000"/>
                </a:schemeClr>
              </a:solidFill>
            </a:endParaRPr>
          </a:p>
          <a:p>
            <a:pPr>
              <a:buNone/>
            </a:pPr>
            <a:r>
              <a:rPr lang="en" sz="4000" b="1" dirty="0" smtClean="0">
                <a:solidFill>
                  <a:schemeClr val="tx2">
                    <a:lumMod val="50000"/>
                  </a:schemeClr>
                </a:solidFill>
              </a:rPr>
              <a:t>Married</a:t>
            </a:r>
            <a:r>
              <a:rPr lang="en" sz="4000" dirty="0" smtClean="0">
                <a:solidFill>
                  <a:schemeClr val="tx2">
                    <a:lumMod val="50000"/>
                  </a:schemeClr>
                </a:solidFill>
              </a:rPr>
              <a:t> </a:t>
            </a:r>
            <a:r>
              <a:rPr lang="en" sz="4000" dirty="0">
                <a:solidFill>
                  <a:schemeClr val="tx2">
                    <a:lumMod val="50000"/>
                  </a:schemeClr>
                </a:solidFill>
              </a:rPr>
              <a:t>at 13, had only a mediocre record as a student, and eagerly embraced an opportunity to </a:t>
            </a:r>
            <a:r>
              <a:rPr lang="en" sz="4000" b="1" dirty="0">
                <a:solidFill>
                  <a:schemeClr val="tx2">
                    <a:lumMod val="50000"/>
                  </a:schemeClr>
                </a:solidFill>
              </a:rPr>
              <a:t>study law in England</a:t>
            </a:r>
            <a:r>
              <a:rPr lang="en" sz="4000" dirty="0">
                <a:solidFill>
                  <a:schemeClr val="tx2">
                    <a:lumMod val="50000"/>
                  </a:schemeClr>
                </a:solidFill>
              </a:rPr>
              <a:t> at 18. </a:t>
            </a:r>
          </a:p>
        </p:txBody>
      </p:sp>
      <p:sp>
        <p:nvSpPr>
          <p:cNvPr id="143" name="Shape 143"/>
          <p:cNvSpPr txBox="1">
            <a:spLocks noGrp="1"/>
          </p:cNvSpPr>
          <p:nvPr>
            <p:ph type="title"/>
          </p:nvPr>
        </p:nvSpPr>
        <p:spPr>
          <a:xfrm>
            <a:off x="1981200" y="266822"/>
            <a:ext cx="5440680" cy="617099"/>
          </a:xfrm>
          <a:prstGeom prst="rect">
            <a:avLst/>
          </a:prstGeom>
        </p:spPr>
        <p:txBody>
          <a:bodyPr vert="horz" lIns="91425" tIns="91425" rIns="91425" bIns="91425" rtlCol="0" anchor="b" anchorCtr="0">
            <a:noAutofit/>
          </a:bodyPr>
          <a:lstStyle/>
          <a:p>
            <a:r>
              <a:rPr lang="en" sz="3600" i="1" dirty="0">
                <a:solidFill>
                  <a:schemeClr val="accent6">
                    <a:lumMod val="20000"/>
                    <a:lumOff val="80000"/>
                  </a:schemeClr>
                </a:solidFill>
              </a:rPr>
              <a:t>Who was Gandhi?</a:t>
            </a:r>
          </a:p>
        </p:txBody>
      </p:sp>
      <p:pic>
        <p:nvPicPr>
          <p:cNvPr id="144" name="Shape 144"/>
          <p:cNvPicPr preferRelativeResize="0"/>
          <p:nvPr/>
        </p:nvPicPr>
        <p:blipFill>
          <a:blip r:embed="rId3">
            <a:alphaModFix/>
          </a:blip>
          <a:stretch>
            <a:fillRect/>
          </a:stretch>
        </p:blipFill>
        <p:spPr>
          <a:xfrm>
            <a:off x="8620125" y="0"/>
            <a:ext cx="3571875" cy="2333625"/>
          </a:xfrm>
          <a:prstGeom prst="rect">
            <a:avLst/>
          </a:prstGeom>
          <a:noFill/>
          <a:ln>
            <a:noFill/>
          </a:ln>
        </p:spPr>
      </p:pic>
      <p:pic>
        <p:nvPicPr>
          <p:cNvPr id="145" name="Shape 145"/>
          <p:cNvPicPr preferRelativeResize="0"/>
          <p:nvPr/>
        </p:nvPicPr>
        <p:blipFill>
          <a:blip r:embed="rId4">
            <a:alphaModFix/>
          </a:blip>
          <a:stretch>
            <a:fillRect/>
          </a:stretch>
        </p:blipFill>
        <p:spPr>
          <a:xfrm>
            <a:off x="8721086" y="2333626"/>
            <a:ext cx="3470914" cy="4557206"/>
          </a:xfrm>
          <a:prstGeom prst="rect">
            <a:avLst/>
          </a:prstGeom>
          <a:noFill/>
          <a:ln>
            <a:noFill/>
          </a:ln>
        </p:spPr>
      </p:pic>
    </p:spTree>
    <p:extLst>
      <p:ext uri="{BB962C8B-B14F-4D97-AF65-F5344CB8AC3E}">
        <p14:creationId xmlns:p14="http://schemas.microsoft.com/office/powerpoint/2010/main" val="2234063980"/>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152398" y="782711"/>
            <a:ext cx="12039602" cy="6186309"/>
          </a:xfrm>
          <a:prstGeom prst="rect">
            <a:avLst/>
          </a:prstGeom>
        </p:spPr>
        <p:txBody>
          <a:bodyPr wrap="square">
            <a:spAutoFit/>
          </a:bodyPr>
          <a:lstStyle/>
          <a:p>
            <a:pPr marL="342900" indent="-342900">
              <a:buFont typeface="Courier New" panose="02070309020205020404" pitchFamily="49" charset="0"/>
              <a:buChar char="o"/>
            </a:pPr>
            <a:r>
              <a:rPr lang="en-US" sz="3300" dirty="0" smtClean="0">
                <a:solidFill>
                  <a:srgbClr val="000000"/>
                </a:solidFill>
                <a:latin typeface="Times New Roman" panose="02020603050405020304" pitchFamily="18" charset="0"/>
              </a:rPr>
              <a:t>In </a:t>
            </a:r>
            <a:r>
              <a:rPr lang="en-US" sz="3300" dirty="0">
                <a:solidFill>
                  <a:srgbClr val="000000"/>
                </a:solidFill>
                <a:latin typeface="Times New Roman" panose="02020603050405020304" pitchFamily="18" charset="0"/>
              </a:rPr>
              <a:t>1993, the PLO and Israel reached a peace agreement, known as the Oslo Accords. </a:t>
            </a:r>
            <a:endParaRPr lang="en-US" sz="3300" dirty="0" smtClean="0">
              <a:solidFill>
                <a:srgbClr val="000000"/>
              </a:solidFill>
              <a:latin typeface="Times New Roman" panose="02020603050405020304" pitchFamily="18" charset="0"/>
            </a:endParaRPr>
          </a:p>
          <a:p>
            <a:pPr marL="342900" indent="-342900">
              <a:buFont typeface="Courier New" panose="02070309020205020404" pitchFamily="49" charset="0"/>
              <a:buChar char="o"/>
            </a:pPr>
            <a:r>
              <a:rPr lang="en-US" sz="3300" dirty="0" smtClean="0">
                <a:solidFill>
                  <a:srgbClr val="000000"/>
                </a:solidFill>
                <a:latin typeface="Times New Roman" panose="02020603050405020304" pitchFamily="18" charset="0"/>
              </a:rPr>
              <a:t>This </a:t>
            </a:r>
            <a:r>
              <a:rPr lang="en-US" sz="3300" dirty="0">
                <a:solidFill>
                  <a:srgbClr val="000000"/>
                </a:solidFill>
                <a:latin typeface="Times New Roman" panose="02020603050405020304" pitchFamily="18" charset="0"/>
              </a:rPr>
              <a:t>historic, yet fragile, deal gave Palestinians the Gaza Strip and the West Bank territories, where they could govern with limited self-rule. </a:t>
            </a:r>
            <a:endParaRPr lang="en-US" sz="3300" dirty="0" smtClean="0">
              <a:solidFill>
                <a:srgbClr val="000000"/>
              </a:solidFill>
              <a:latin typeface="Times New Roman" panose="02020603050405020304" pitchFamily="18" charset="0"/>
            </a:endParaRPr>
          </a:p>
          <a:p>
            <a:pPr marL="342900" indent="-342900">
              <a:buFont typeface="Courier New" panose="02070309020205020404" pitchFamily="49" charset="0"/>
              <a:buChar char="o"/>
            </a:pPr>
            <a:r>
              <a:rPr lang="en-US" sz="3300" dirty="0" smtClean="0">
                <a:solidFill>
                  <a:srgbClr val="000000"/>
                </a:solidFill>
                <a:latin typeface="Times New Roman" panose="02020603050405020304" pitchFamily="18" charset="0"/>
              </a:rPr>
              <a:t>This </a:t>
            </a:r>
            <a:r>
              <a:rPr lang="en-US" sz="3300" dirty="0">
                <a:solidFill>
                  <a:srgbClr val="000000"/>
                </a:solidFill>
                <a:latin typeface="Times New Roman" panose="02020603050405020304" pitchFamily="18" charset="0"/>
              </a:rPr>
              <a:t>would be done under an independent Palestinian Authority, which recognized Israel and pledged to end terror attacks. </a:t>
            </a:r>
            <a:endParaRPr lang="en-US" sz="3300" dirty="0" smtClean="0">
              <a:solidFill>
                <a:srgbClr val="000000"/>
              </a:solidFill>
              <a:latin typeface="Times New Roman" panose="02020603050405020304" pitchFamily="18" charset="0"/>
            </a:endParaRPr>
          </a:p>
          <a:p>
            <a:pPr marL="342900" indent="-342900">
              <a:buFont typeface="Courier New" panose="02070309020205020404" pitchFamily="49" charset="0"/>
              <a:buChar char="o"/>
            </a:pPr>
            <a:r>
              <a:rPr lang="en-US" sz="3300" dirty="0" smtClean="0">
                <a:solidFill>
                  <a:srgbClr val="000000"/>
                </a:solidFill>
                <a:latin typeface="Times New Roman" panose="02020603050405020304" pitchFamily="18" charset="0"/>
              </a:rPr>
              <a:t>Both </a:t>
            </a:r>
            <a:r>
              <a:rPr lang="en-US" sz="3300" dirty="0">
                <a:solidFill>
                  <a:srgbClr val="000000"/>
                </a:solidFill>
                <a:latin typeface="Times New Roman" panose="02020603050405020304" pitchFamily="18" charset="0"/>
              </a:rPr>
              <a:t>Jews and Arabs rejected the Oslo Accords – Jews because Israel gave up land, and Arabs because they didn’t secure their own state. </a:t>
            </a:r>
            <a:endParaRPr lang="en-US" sz="3300" dirty="0" smtClean="0">
              <a:solidFill>
                <a:srgbClr val="000000"/>
              </a:solidFill>
              <a:latin typeface="Times New Roman" panose="02020603050405020304" pitchFamily="18" charset="0"/>
            </a:endParaRPr>
          </a:p>
          <a:p>
            <a:pPr marL="342900" indent="-342900">
              <a:buFont typeface="Courier New" panose="02070309020205020404" pitchFamily="49" charset="0"/>
              <a:buChar char="o"/>
            </a:pPr>
            <a:r>
              <a:rPr lang="en-US" sz="3300" dirty="0" smtClean="0">
                <a:solidFill>
                  <a:srgbClr val="000000"/>
                </a:solidFill>
                <a:latin typeface="Times New Roman" panose="02020603050405020304" pitchFamily="18" charset="0"/>
              </a:rPr>
              <a:t>The </a:t>
            </a:r>
            <a:r>
              <a:rPr lang="en-US" sz="3300" dirty="0">
                <a:solidFill>
                  <a:srgbClr val="000000"/>
                </a:solidFill>
                <a:latin typeface="Times New Roman" panose="02020603050405020304" pitchFamily="18" charset="0"/>
              </a:rPr>
              <a:t>Palestinian terror campaign and violent Israeli reprisals continued</a:t>
            </a:r>
            <a:r>
              <a:rPr lang="en-US" sz="3300" dirty="0" smtClean="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9486038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5452822" cy="3883188"/>
          </a:xfrm>
          <a:prstGeom prst="rect">
            <a:avLst/>
          </a:prstGeom>
        </p:spPr>
      </p:pic>
      <p:pic>
        <p:nvPicPr>
          <p:cNvPr id="5" name="Picture 4"/>
          <p:cNvPicPr>
            <a:picLocks noChangeAspect="1"/>
          </p:cNvPicPr>
          <p:nvPr/>
        </p:nvPicPr>
        <p:blipFill>
          <a:blip r:embed="rId3"/>
          <a:stretch>
            <a:fillRect/>
          </a:stretch>
        </p:blipFill>
        <p:spPr>
          <a:xfrm>
            <a:off x="5960533" y="-1"/>
            <a:ext cx="6231467" cy="6846521"/>
          </a:xfrm>
          <a:prstGeom prst="rect">
            <a:avLst/>
          </a:prstGeom>
        </p:spPr>
      </p:pic>
      <p:pic>
        <p:nvPicPr>
          <p:cNvPr id="6" name="Picture 5"/>
          <p:cNvPicPr>
            <a:picLocks noChangeAspect="1"/>
          </p:cNvPicPr>
          <p:nvPr/>
        </p:nvPicPr>
        <p:blipFill>
          <a:blip r:embed="rId4"/>
          <a:stretch>
            <a:fillRect/>
          </a:stretch>
        </p:blipFill>
        <p:spPr>
          <a:xfrm>
            <a:off x="1727200" y="3883187"/>
            <a:ext cx="4233333" cy="2963333"/>
          </a:xfrm>
          <a:prstGeom prst="rect">
            <a:avLst/>
          </a:prstGeom>
        </p:spPr>
      </p:pic>
      <p:sp>
        <p:nvSpPr>
          <p:cNvPr id="7" name="5-Point Star 6">
            <a:hlinkClick r:id="rId5"/>
          </p:cNvPr>
          <p:cNvSpPr/>
          <p:nvPr/>
        </p:nvSpPr>
        <p:spPr>
          <a:xfrm>
            <a:off x="321734" y="4690533"/>
            <a:ext cx="965200" cy="9313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128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599" y="-50799"/>
            <a:ext cx="11565467" cy="538609"/>
          </a:xfrm>
          <a:prstGeom prst="rect">
            <a:avLst/>
          </a:prstGeom>
        </p:spPr>
        <p:txBody>
          <a:bodyPr wrap="square">
            <a:spAutoFit/>
          </a:bodyPr>
          <a:lstStyle/>
          <a:p>
            <a:r>
              <a:rPr lang="en-US" sz="2900" b="1" u="sng" dirty="0" smtClean="0"/>
              <a:t>The </a:t>
            </a:r>
            <a:r>
              <a:rPr lang="en-US" sz="2900" b="1" u="sng" dirty="0"/>
              <a:t>formation of the state of Israel and the Arab-Israeli Conflict</a:t>
            </a:r>
          </a:p>
        </p:txBody>
      </p:sp>
      <p:sp>
        <p:nvSpPr>
          <p:cNvPr id="5" name="Rectangle 4"/>
          <p:cNvSpPr/>
          <p:nvPr/>
        </p:nvSpPr>
        <p:spPr>
          <a:xfrm>
            <a:off x="0" y="630311"/>
            <a:ext cx="12039602" cy="3785652"/>
          </a:xfrm>
          <a:prstGeom prst="rect">
            <a:avLst/>
          </a:prstGeom>
        </p:spPr>
        <p:txBody>
          <a:bodyPr wrap="square">
            <a:spAutoFit/>
          </a:bodyPr>
          <a:lstStyle/>
          <a:p>
            <a:pPr marL="342900" indent="-342900">
              <a:buFont typeface="Courier New" panose="02070309020205020404" pitchFamily="49" charset="0"/>
              <a:buChar char="o"/>
            </a:pPr>
            <a:r>
              <a:rPr lang="en-US" sz="4000" dirty="0" smtClean="0">
                <a:solidFill>
                  <a:srgbClr val="000000"/>
                </a:solidFill>
                <a:latin typeface="Times New Roman" panose="02020603050405020304" pitchFamily="18" charset="0"/>
              </a:rPr>
              <a:t>In </a:t>
            </a:r>
            <a:r>
              <a:rPr lang="en-US" sz="4000" dirty="0">
                <a:solidFill>
                  <a:srgbClr val="000000"/>
                </a:solidFill>
                <a:latin typeface="Times New Roman" panose="02020603050405020304" pitchFamily="18" charset="0"/>
              </a:rPr>
              <a:t>2003, the United States, Russia, the European Union, and the United Nations presented a “road map for peace” to Israelis and Palestinians, with steps to take toward a settled peace in the region. </a:t>
            </a:r>
            <a:endParaRPr lang="en-US" sz="4000" dirty="0" smtClean="0">
              <a:solidFill>
                <a:srgbClr val="000000"/>
              </a:solidFill>
              <a:latin typeface="Times New Roman" panose="02020603050405020304" pitchFamily="18" charset="0"/>
            </a:endParaRPr>
          </a:p>
          <a:p>
            <a:pPr marL="342900" indent="-342900">
              <a:buFont typeface="Courier New" panose="02070309020205020404" pitchFamily="49" charset="0"/>
              <a:buChar char="o"/>
            </a:pPr>
            <a:r>
              <a:rPr lang="en-US" sz="4000" dirty="0" smtClean="0">
                <a:solidFill>
                  <a:srgbClr val="000000"/>
                </a:solidFill>
                <a:latin typeface="Times New Roman" panose="02020603050405020304" pitchFamily="18" charset="0"/>
              </a:rPr>
              <a:t>Little </a:t>
            </a:r>
            <a:r>
              <a:rPr lang="en-US" sz="4000" dirty="0">
                <a:solidFill>
                  <a:srgbClr val="000000"/>
                </a:solidFill>
                <a:latin typeface="Times New Roman" panose="02020603050405020304" pitchFamily="18" charset="0"/>
              </a:rPr>
              <a:t>progress has been made, each side blaming the other for slow movement toward peace. </a:t>
            </a:r>
            <a:endParaRPr lang="en-US" sz="4000" dirty="0"/>
          </a:p>
        </p:txBody>
      </p:sp>
      <p:pic>
        <p:nvPicPr>
          <p:cNvPr id="3" name="Picture 2"/>
          <p:cNvPicPr>
            <a:picLocks noChangeAspect="1"/>
          </p:cNvPicPr>
          <p:nvPr/>
        </p:nvPicPr>
        <p:blipFill>
          <a:blip r:embed="rId2"/>
          <a:stretch>
            <a:fillRect/>
          </a:stretch>
        </p:blipFill>
        <p:spPr>
          <a:xfrm>
            <a:off x="9063566" y="4067175"/>
            <a:ext cx="2857500" cy="2790825"/>
          </a:xfrm>
          <a:prstGeom prst="rect">
            <a:avLst/>
          </a:prstGeom>
        </p:spPr>
      </p:pic>
      <p:pic>
        <p:nvPicPr>
          <p:cNvPr id="6" name="Picture 5"/>
          <p:cNvPicPr>
            <a:picLocks noChangeAspect="1"/>
          </p:cNvPicPr>
          <p:nvPr/>
        </p:nvPicPr>
        <p:blipFill>
          <a:blip r:embed="rId3"/>
          <a:stretch>
            <a:fillRect/>
          </a:stretch>
        </p:blipFill>
        <p:spPr>
          <a:xfrm>
            <a:off x="431799" y="4400518"/>
            <a:ext cx="3293533" cy="2457482"/>
          </a:xfrm>
          <a:prstGeom prst="rect">
            <a:avLst/>
          </a:prstGeom>
        </p:spPr>
      </p:pic>
    </p:spTree>
    <p:extLst>
      <p:ext uri="{BB962C8B-B14F-4D97-AF65-F5344CB8AC3E}">
        <p14:creationId xmlns:p14="http://schemas.microsoft.com/office/powerpoint/2010/main" val="4237516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003" y="0"/>
            <a:ext cx="9144793" cy="6639119"/>
          </a:xfrm>
          <a:prstGeom prst="rect">
            <a:avLst/>
          </a:prstGeom>
        </p:spPr>
      </p:pic>
    </p:spTree>
    <p:extLst>
      <p:ext uri="{BB962C8B-B14F-4D97-AF65-F5344CB8AC3E}">
        <p14:creationId xmlns:p14="http://schemas.microsoft.com/office/powerpoint/2010/main" val="1654270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u="sng" dirty="0" smtClean="0"/>
              <a:t>Ethnic Conflicts</a:t>
            </a:r>
            <a:endParaRPr lang="en-US" sz="6600" u="sng" dirty="0"/>
          </a:p>
        </p:txBody>
      </p:sp>
      <p:sp>
        <p:nvSpPr>
          <p:cNvPr id="3" name="Content Placeholder 2"/>
          <p:cNvSpPr>
            <a:spLocks noGrp="1"/>
          </p:cNvSpPr>
          <p:nvPr>
            <p:ph idx="1"/>
          </p:nvPr>
        </p:nvSpPr>
        <p:spPr>
          <a:xfrm>
            <a:off x="203199" y="1524000"/>
            <a:ext cx="11751733" cy="4876800"/>
          </a:xfrm>
        </p:spPr>
        <p:txBody>
          <a:bodyPr>
            <a:noAutofit/>
          </a:bodyPr>
          <a:lstStyle/>
          <a:p>
            <a:r>
              <a:rPr lang="en-US" sz="3200" dirty="0" smtClean="0"/>
              <a:t>In the mid to late 20</a:t>
            </a:r>
            <a:r>
              <a:rPr lang="en-US" sz="3200" baseline="30000" dirty="0" smtClean="0"/>
              <a:t>th</a:t>
            </a:r>
            <a:r>
              <a:rPr lang="en-US" sz="3200" dirty="0" smtClean="0"/>
              <a:t> century and early 21</a:t>
            </a:r>
            <a:r>
              <a:rPr lang="en-US" sz="3200" baseline="30000" dirty="0" smtClean="0"/>
              <a:t>st</a:t>
            </a:r>
            <a:r>
              <a:rPr lang="en-US" sz="3200" dirty="0" smtClean="0"/>
              <a:t> century ethnic conflicts have arisen throughout the world. </a:t>
            </a:r>
          </a:p>
          <a:p>
            <a:pPr lvl="1"/>
            <a:r>
              <a:rPr lang="en-US" sz="2800" dirty="0" smtClean="0"/>
              <a:t>Ethnic: people of the same nationality who share a distinctive culture\</a:t>
            </a:r>
          </a:p>
          <a:p>
            <a:r>
              <a:rPr lang="en-US" sz="3200" dirty="0" smtClean="0"/>
              <a:t>Most conflicts occurred as a result of artificial boundaries (created by European Imperialists in Asia, Africa and the Middle East. The end of Soviet control in Eastern Europe, and genocide.</a:t>
            </a:r>
          </a:p>
          <a:p>
            <a:pPr lvl="1"/>
            <a:r>
              <a:rPr lang="en-US" sz="2800" dirty="0" smtClean="0"/>
              <a:t> Genocide movements of the late 20</a:t>
            </a:r>
            <a:r>
              <a:rPr lang="en-US" sz="2800" baseline="30000" dirty="0" smtClean="0"/>
              <a:t>th</a:t>
            </a:r>
            <a:r>
              <a:rPr lang="en-US" sz="2800" dirty="0" smtClean="0"/>
              <a:t> and into the 21</a:t>
            </a:r>
            <a:r>
              <a:rPr lang="en-US" sz="2800" baseline="30000" dirty="0" smtClean="0"/>
              <a:t>st</a:t>
            </a:r>
            <a:r>
              <a:rPr lang="en-US" sz="2800" dirty="0" smtClean="0"/>
              <a:t> Century include Cambodia, Bosnia, Sudan and Rwanda</a:t>
            </a:r>
          </a:p>
        </p:txBody>
      </p:sp>
    </p:spTree>
    <p:extLst>
      <p:ext uri="{BB962C8B-B14F-4D97-AF65-F5344CB8AC3E}">
        <p14:creationId xmlns:p14="http://schemas.microsoft.com/office/powerpoint/2010/main" val="5210779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5249333" y="1143000"/>
            <a:ext cx="6942667" cy="5393267"/>
          </a:xfrm>
        </p:spPr>
        <p:txBody>
          <a:bodyPr>
            <a:noAutofit/>
          </a:bodyPr>
          <a:lstStyle/>
          <a:p>
            <a:r>
              <a:rPr lang="en-US" sz="3200" dirty="0"/>
              <a:t>Following World War I, Bosnia and Herzegovina were joined with Serbia, Croatia, Montenegro, and Slovenia to form Yugoslavia, a country under Soviet influence</a:t>
            </a:r>
            <a:r>
              <a:rPr lang="en-US" sz="3200" dirty="0" smtClean="0"/>
              <a:t>.</a:t>
            </a:r>
          </a:p>
          <a:p>
            <a:r>
              <a:rPr lang="en-US" sz="3200" dirty="0" smtClean="0"/>
              <a:t> </a:t>
            </a:r>
            <a:r>
              <a:rPr lang="en-US" sz="3200" dirty="0"/>
              <a:t>Once Soviet rule ended in 1990, Yugoslavia, like other countries in Eastern Europe were politically free, but in poor economic condition. </a:t>
            </a:r>
            <a:endParaRPr lang="en-US" sz="3200" dirty="0" smtClean="0"/>
          </a:p>
          <a:p>
            <a:r>
              <a:rPr lang="en-US" sz="3200" dirty="0" smtClean="0"/>
              <a:t>Ethnic </a:t>
            </a:r>
            <a:r>
              <a:rPr lang="en-US" sz="3200" dirty="0"/>
              <a:t>tensions came quickly to the surface. </a:t>
            </a:r>
          </a:p>
        </p:txBody>
      </p:sp>
      <p:pic>
        <p:nvPicPr>
          <p:cNvPr id="2" name="Picture 1"/>
          <p:cNvPicPr>
            <a:picLocks noChangeAspect="1"/>
          </p:cNvPicPr>
          <p:nvPr/>
        </p:nvPicPr>
        <p:blipFill>
          <a:blip r:embed="rId2"/>
          <a:stretch>
            <a:fillRect/>
          </a:stretch>
        </p:blipFill>
        <p:spPr>
          <a:xfrm>
            <a:off x="0" y="1363134"/>
            <a:ext cx="5118822" cy="5173133"/>
          </a:xfrm>
          <a:prstGeom prst="rect">
            <a:avLst/>
          </a:prstGeom>
        </p:spPr>
      </p:pic>
    </p:spTree>
    <p:extLst>
      <p:ext uri="{BB962C8B-B14F-4D97-AF65-F5344CB8AC3E}">
        <p14:creationId xmlns:p14="http://schemas.microsoft.com/office/powerpoint/2010/main" val="13268740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84671" y="1143000"/>
            <a:ext cx="6908800" cy="5715000"/>
          </a:xfrm>
        </p:spPr>
        <p:txBody>
          <a:bodyPr>
            <a:noAutofit/>
          </a:bodyPr>
          <a:lstStyle/>
          <a:p>
            <a:r>
              <a:rPr lang="en-US" sz="3400" dirty="0" smtClean="0"/>
              <a:t>Yugoslavia</a:t>
            </a:r>
            <a:r>
              <a:rPr lang="en-US" sz="3400" dirty="0"/>
              <a:t>, though united by a common language was both ethnically and religiously diverse. </a:t>
            </a:r>
            <a:endParaRPr lang="en-US" sz="3400" dirty="0" smtClean="0"/>
          </a:p>
          <a:p>
            <a:r>
              <a:rPr lang="en-US" sz="3400" dirty="0" smtClean="0"/>
              <a:t>In </a:t>
            </a:r>
            <a:r>
              <a:rPr lang="en-US" sz="3400" dirty="0"/>
              <a:t>1991, Croatia and Slovenia asserted their independence. </a:t>
            </a:r>
            <a:endParaRPr lang="en-US" sz="3400" dirty="0" smtClean="0"/>
          </a:p>
          <a:p>
            <a:r>
              <a:rPr lang="en-US" sz="3400" dirty="0" smtClean="0"/>
              <a:t>Bosnia </a:t>
            </a:r>
            <a:r>
              <a:rPr lang="en-US" sz="3400" dirty="0"/>
              <a:t>followed suit in 1992, but Bosnia was less homogenous than Croatia or Slovenia, and was plagued by violence from the start. </a:t>
            </a:r>
          </a:p>
        </p:txBody>
      </p:sp>
      <p:pic>
        <p:nvPicPr>
          <p:cNvPr id="2" name="Picture 1"/>
          <p:cNvPicPr>
            <a:picLocks noChangeAspect="1"/>
          </p:cNvPicPr>
          <p:nvPr/>
        </p:nvPicPr>
        <p:blipFill>
          <a:blip r:embed="rId2"/>
          <a:stretch>
            <a:fillRect/>
          </a:stretch>
        </p:blipFill>
        <p:spPr>
          <a:xfrm>
            <a:off x="6993471" y="2108200"/>
            <a:ext cx="5079994" cy="2857497"/>
          </a:xfrm>
          <a:prstGeom prst="rect">
            <a:avLst/>
          </a:prstGeom>
        </p:spPr>
      </p:pic>
    </p:spTree>
    <p:extLst>
      <p:ext uri="{BB962C8B-B14F-4D97-AF65-F5344CB8AC3E}">
        <p14:creationId xmlns:p14="http://schemas.microsoft.com/office/powerpoint/2010/main" val="21297323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6403" y="144821"/>
            <a:ext cx="10111064" cy="7571540"/>
          </a:xfrm>
          <a:prstGeom prst="rect">
            <a:avLst/>
          </a:prstGeom>
        </p:spPr>
      </p:pic>
    </p:spTree>
    <p:extLst>
      <p:ext uri="{BB962C8B-B14F-4D97-AF65-F5344CB8AC3E}">
        <p14:creationId xmlns:p14="http://schemas.microsoft.com/office/powerpoint/2010/main" val="40634184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6891867" y="1143000"/>
            <a:ext cx="5113866" cy="5359400"/>
          </a:xfrm>
        </p:spPr>
        <p:txBody>
          <a:bodyPr>
            <a:noAutofit/>
          </a:bodyPr>
          <a:lstStyle/>
          <a:p>
            <a:r>
              <a:rPr lang="en-US" sz="3200" dirty="0" smtClean="0"/>
              <a:t>Muslims </a:t>
            </a:r>
            <a:r>
              <a:rPr lang="en-US" sz="3200" dirty="0"/>
              <a:t>were the largest group, but not a majority. </a:t>
            </a:r>
            <a:endParaRPr lang="en-US" sz="3200" dirty="0" smtClean="0"/>
          </a:p>
          <a:p>
            <a:r>
              <a:rPr lang="en-US" sz="3200" dirty="0" smtClean="0"/>
              <a:t>Bosnian </a:t>
            </a:r>
            <a:r>
              <a:rPr lang="en-US" sz="3200" dirty="0"/>
              <a:t>Serbs, a smaller minority, wanted to remain with Serbian-controlled Yugoslavia. </a:t>
            </a:r>
            <a:endParaRPr lang="en-US" sz="3200" dirty="0" smtClean="0"/>
          </a:p>
          <a:p>
            <a:r>
              <a:rPr lang="en-US" sz="3200" dirty="0" smtClean="0"/>
              <a:t>Bosnian </a:t>
            </a:r>
            <a:r>
              <a:rPr lang="en-US" sz="3200" dirty="0"/>
              <a:t>Serbs began a system of ethnic cleansing, using terror and murder, to rid Bosnia of Muslims. </a:t>
            </a:r>
          </a:p>
        </p:txBody>
      </p:sp>
      <p:pic>
        <p:nvPicPr>
          <p:cNvPr id="2" name="Picture 1"/>
          <p:cNvPicPr>
            <a:picLocks noChangeAspect="1"/>
          </p:cNvPicPr>
          <p:nvPr/>
        </p:nvPicPr>
        <p:blipFill>
          <a:blip r:embed="rId2"/>
          <a:stretch>
            <a:fillRect/>
          </a:stretch>
        </p:blipFill>
        <p:spPr>
          <a:xfrm>
            <a:off x="203199" y="1142999"/>
            <a:ext cx="3194757" cy="2396067"/>
          </a:xfrm>
          <a:prstGeom prst="rect">
            <a:avLst/>
          </a:prstGeom>
        </p:spPr>
      </p:pic>
      <p:pic>
        <p:nvPicPr>
          <p:cNvPr id="3" name="Picture 2"/>
          <p:cNvPicPr>
            <a:picLocks noChangeAspect="1"/>
          </p:cNvPicPr>
          <p:nvPr/>
        </p:nvPicPr>
        <p:blipFill>
          <a:blip r:embed="rId3"/>
          <a:stretch>
            <a:fillRect/>
          </a:stretch>
        </p:blipFill>
        <p:spPr>
          <a:xfrm>
            <a:off x="223897" y="3822700"/>
            <a:ext cx="4906903" cy="2760133"/>
          </a:xfrm>
          <a:prstGeom prst="rect">
            <a:avLst/>
          </a:prstGeom>
        </p:spPr>
      </p:pic>
      <p:pic>
        <p:nvPicPr>
          <p:cNvPr id="4" name="Picture 3"/>
          <p:cNvPicPr>
            <a:picLocks noChangeAspect="1"/>
          </p:cNvPicPr>
          <p:nvPr/>
        </p:nvPicPr>
        <p:blipFill>
          <a:blip r:embed="rId4"/>
          <a:stretch>
            <a:fillRect/>
          </a:stretch>
        </p:blipFill>
        <p:spPr>
          <a:xfrm>
            <a:off x="3480176" y="1137973"/>
            <a:ext cx="3357694" cy="2406121"/>
          </a:xfrm>
          <a:prstGeom prst="rect">
            <a:avLst/>
          </a:prstGeom>
        </p:spPr>
      </p:pic>
    </p:spTree>
    <p:extLst>
      <p:ext uri="{BB962C8B-B14F-4D97-AF65-F5344CB8AC3E}">
        <p14:creationId xmlns:p14="http://schemas.microsoft.com/office/powerpoint/2010/main" val="278717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4409016" y="1143000"/>
            <a:ext cx="7579783" cy="5636420"/>
          </a:xfrm>
        </p:spPr>
        <p:txBody>
          <a:bodyPr>
            <a:noAutofit/>
          </a:bodyPr>
          <a:lstStyle/>
          <a:p>
            <a:r>
              <a:rPr lang="en-US" sz="3600" dirty="0" smtClean="0"/>
              <a:t>Foreign </a:t>
            </a:r>
            <a:r>
              <a:rPr lang="en-US" sz="3600" dirty="0"/>
              <a:t>powers were slow to intervene. </a:t>
            </a:r>
            <a:endParaRPr lang="en-US" sz="3600" dirty="0" smtClean="0"/>
          </a:p>
          <a:p>
            <a:r>
              <a:rPr lang="en-US" sz="3600" dirty="0" smtClean="0"/>
              <a:t>When </a:t>
            </a:r>
            <a:r>
              <a:rPr lang="en-US" sz="3600" dirty="0"/>
              <a:t>the UN made efforts to protect Muslims, Serbs continued to bomb Muslim area and UN safe zones. </a:t>
            </a:r>
            <a:endParaRPr lang="en-US" sz="3600" dirty="0" smtClean="0"/>
          </a:p>
          <a:p>
            <a:r>
              <a:rPr lang="en-US" sz="3600" dirty="0" smtClean="0"/>
              <a:t>NATO </a:t>
            </a:r>
            <a:r>
              <a:rPr lang="en-US" sz="3600" dirty="0"/>
              <a:t>intervened in 1995, bombed Serbian targets and brought them to peace talks. </a:t>
            </a:r>
          </a:p>
        </p:txBody>
      </p:sp>
      <p:pic>
        <p:nvPicPr>
          <p:cNvPr id="2" name="Picture 1"/>
          <p:cNvPicPr>
            <a:picLocks noChangeAspect="1"/>
          </p:cNvPicPr>
          <p:nvPr/>
        </p:nvPicPr>
        <p:blipFill>
          <a:blip r:embed="rId2"/>
          <a:stretch>
            <a:fillRect/>
          </a:stretch>
        </p:blipFill>
        <p:spPr>
          <a:xfrm>
            <a:off x="0" y="1143001"/>
            <a:ext cx="4409016" cy="2707136"/>
          </a:xfrm>
          <a:prstGeom prst="rect">
            <a:avLst/>
          </a:prstGeom>
        </p:spPr>
      </p:pic>
      <p:pic>
        <p:nvPicPr>
          <p:cNvPr id="3" name="Picture 2"/>
          <p:cNvPicPr>
            <a:picLocks noChangeAspect="1"/>
          </p:cNvPicPr>
          <p:nvPr/>
        </p:nvPicPr>
        <p:blipFill>
          <a:blip r:embed="rId3"/>
          <a:stretch>
            <a:fillRect/>
          </a:stretch>
        </p:blipFill>
        <p:spPr>
          <a:xfrm>
            <a:off x="0" y="3781289"/>
            <a:ext cx="4409016" cy="2998131"/>
          </a:xfrm>
          <a:prstGeom prst="rect">
            <a:avLst/>
          </a:prstGeom>
        </p:spPr>
      </p:pic>
    </p:spTree>
    <p:extLst>
      <p:ext uri="{BB962C8B-B14F-4D97-AF65-F5344CB8AC3E}">
        <p14:creationId xmlns:p14="http://schemas.microsoft.com/office/powerpoint/2010/main" val="502475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1" y="0"/>
            <a:ext cx="8529637" cy="6858000"/>
          </a:xfrm>
          <a:prstGeom prst="rect">
            <a:avLst/>
          </a:prstGeom>
          <a:solidFill>
            <a:srgbClr val="FFFF00"/>
          </a:solidFill>
        </p:spPr>
        <p:txBody>
          <a:bodyPr vert="horz" lIns="91425" tIns="91425" rIns="91425" bIns="91425" rtlCol="0" anchor="t" anchorCtr="0">
            <a:noAutofit/>
          </a:bodyPr>
          <a:lstStyle/>
          <a:p>
            <a:pPr>
              <a:buNone/>
            </a:pPr>
            <a:r>
              <a:rPr lang="en" sz="3200" dirty="0">
                <a:solidFill>
                  <a:schemeClr val="tx2">
                    <a:lumMod val="50000"/>
                  </a:schemeClr>
                </a:solidFill>
              </a:rPr>
              <a:t>Returned as a shy and not very successful </a:t>
            </a:r>
            <a:r>
              <a:rPr lang="en" sz="3200" b="1" dirty="0">
                <a:solidFill>
                  <a:schemeClr val="tx2">
                    <a:lumMod val="50000"/>
                  </a:schemeClr>
                </a:solidFill>
              </a:rPr>
              <a:t>lawyer</a:t>
            </a:r>
            <a:r>
              <a:rPr lang="en" sz="3200" dirty="0">
                <a:solidFill>
                  <a:schemeClr val="tx2">
                    <a:lumMod val="50000"/>
                  </a:schemeClr>
                </a:solidFill>
              </a:rPr>
              <a:t>.</a:t>
            </a:r>
          </a:p>
          <a:p>
            <a:pPr>
              <a:buNone/>
            </a:pPr>
            <a:endParaRPr lang="en" sz="3200" dirty="0" smtClean="0">
              <a:solidFill>
                <a:schemeClr val="tx2">
                  <a:lumMod val="50000"/>
                </a:schemeClr>
              </a:solidFill>
            </a:endParaRPr>
          </a:p>
          <a:p>
            <a:pPr>
              <a:buNone/>
            </a:pPr>
            <a:r>
              <a:rPr lang="en" sz="3200" dirty="0" smtClean="0">
                <a:solidFill>
                  <a:schemeClr val="tx2">
                    <a:lumMod val="50000"/>
                  </a:schemeClr>
                </a:solidFill>
              </a:rPr>
              <a:t>1893 </a:t>
            </a:r>
            <a:r>
              <a:rPr lang="en" sz="3200" dirty="0">
                <a:solidFill>
                  <a:schemeClr val="tx2">
                    <a:lumMod val="50000"/>
                  </a:schemeClr>
                </a:solidFill>
              </a:rPr>
              <a:t>he accepted a job with an </a:t>
            </a:r>
            <a:r>
              <a:rPr lang="en" sz="3200" b="1" dirty="0">
                <a:solidFill>
                  <a:schemeClr val="tx2">
                    <a:lumMod val="50000"/>
                  </a:schemeClr>
                </a:solidFill>
              </a:rPr>
              <a:t>Indian firm in South Africa</a:t>
            </a:r>
            <a:r>
              <a:rPr lang="en" sz="3200" dirty="0">
                <a:solidFill>
                  <a:schemeClr val="tx2">
                    <a:lumMod val="50000"/>
                  </a:schemeClr>
                </a:solidFill>
              </a:rPr>
              <a:t>, where a substantial number of Indians had migrated as indentured laborers during the 19th century. </a:t>
            </a:r>
          </a:p>
          <a:p>
            <a:pPr>
              <a:buNone/>
            </a:pPr>
            <a:endParaRPr lang="en" sz="3200" dirty="0" smtClean="0">
              <a:solidFill>
                <a:schemeClr val="tx2">
                  <a:lumMod val="50000"/>
                </a:schemeClr>
              </a:solidFill>
            </a:endParaRPr>
          </a:p>
          <a:p>
            <a:pPr>
              <a:buNone/>
            </a:pPr>
            <a:r>
              <a:rPr lang="en" sz="3200" dirty="0" smtClean="0">
                <a:solidFill>
                  <a:schemeClr val="tx2">
                    <a:lumMod val="50000"/>
                  </a:schemeClr>
                </a:solidFill>
              </a:rPr>
              <a:t>While </a:t>
            </a:r>
            <a:r>
              <a:rPr lang="en" sz="3200" dirty="0">
                <a:solidFill>
                  <a:schemeClr val="tx2">
                    <a:lumMod val="50000"/>
                  </a:schemeClr>
                </a:solidFill>
              </a:rPr>
              <a:t>in South Africa, Gandhi </a:t>
            </a:r>
            <a:r>
              <a:rPr lang="en" sz="3200" b="1" dirty="0">
                <a:solidFill>
                  <a:schemeClr val="tx2">
                    <a:lumMod val="50000"/>
                  </a:schemeClr>
                </a:solidFill>
              </a:rPr>
              <a:t>personally experienced overt racism for the first time and as a result soon became involved in organizing Indians, mostly Muslims</a:t>
            </a:r>
            <a:r>
              <a:rPr lang="en" sz="3200" dirty="0">
                <a:solidFill>
                  <a:schemeClr val="tx2">
                    <a:lumMod val="50000"/>
                  </a:schemeClr>
                </a:solidFill>
              </a:rPr>
              <a:t>, to protest that country’s policies of racial segregation.</a:t>
            </a:r>
          </a:p>
        </p:txBody>
      </p:sp>
      <p:pic>
        <p:nvPicPr>
          <p:cNvPr id="152" name="Shape 152"/>
          <p:cNvPicPr preferRelativeResize="0"/>
          <p:nvPr/>
        </p:nvPicPr>
        <p:blipFill>
          <a:blip r:embed="rId3">
            <a:alphaModFix/>
          </a:blip>
          <a:stretch>
            <a:fillRect/>
          </a:stretch>
        </p:blipFill>
        <p:spPr>
          <a:xfrm>
            <a:off x="8534400" y="0"/>
            <a:ext cx="3652837" cy="4876800"/>
          </a:xfrm>
          <a:prstGeom prst="rect">
            <a:avLst/>
          </a:prstGeom>
          <a:noFill/>
          <a:ln>
            <a:noFill/>
          </a:ln>
        </p:spPr>
      </p:pic>
      <p:pic>
        <p:nvPicPr>
          <p:cNvPr id="153" name="Shape 153"/>
          <p:cNvPicPr preferRelativeResize="0"/>
          <p:nvPr/>
        </p:nvPicPr>
        <p:blipFill>
          <a:blip r:embed="rId4">
            <a:alphaModFix/>
          </a:blip>
          <a:stretch>
            <a:fillRect/>
          </a:stretch>
        </p:blipFill>
        <p:spPr>
          <a:xfrm>
            <a:off x="8534400" y="3695700"/>
            <a:ext cx="3657600" cy="3162300"/>
          </a:xfrm>
          <a:prstGeom prst="rect">
            <a:avLst/>
          </a:prstGeom>
          <a:noFill/>
          <a:ln>
            <a:noFill/>
          </a:ln>
        </p:spPr>
      </p:pic>
    </p:spTree>
    <p:extLst>
      <p:ext uri="{BB962C8B-B14F-4D97-AF65-F5344CB8AC3E}">
        <p14:creationId xmlns:p14="http://schemas.microsoft.com/office/powerpoint/2010/main" val="1389399582"/>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304800" y="1143000"/>
            <a:ext cx="6959600" cy="5562600"/>
          </a:xfrm>
        </p:spPr>
        <p:txBody>
          <a:bodyPr>
            <a:noAutofit/>
          </a:bodyPr>
          <a:lstStyle/>
          <a:p>
            <a:r>
              <a:rPr lang="en-US" sz="4400" dirty="0"/>
              <a:t>The talks resulted in the Dayton Accord, which gave Bosnian Serbs control over limited territory while recognizing the authority of the Muslim-controlled state government.</a:t>
            </a:r>
          </a:p>
        </p:txBody>
      </p:sp>
      <p:pic>
        <p:nvPicPr>
          <p:cNvPr id="2" name="Picture 1"/>
          <p:cNvPicPr>
            <a:picLocks noChangeAspect="1"/>
          </p:cNvPicPr>
          <p:nvPr/>
        </p:nvPicPr>
        <p:blipFill>
          <a:blip r:embed="rId2"/>
          <a:stretch>
            <a:fillRect/>
          </a:stretch>
        </p:blipFill>
        <p:spPr>
          <a:xfrm>
            <a:off x="9296401" y="1143001"/>
            <a:ext cx="2777065" cy="2429932"/>
          </a:xfrm>
          <a:prstGeom prst="rect">
            <a:avLst/>
          </a:prstGeom>
        </p:spPr>
      </p:pic>
      <p:pic>
        <p:nvPicPr>
          <p:cNvPr id="3" name="Picture 2"/>
          <p:cNvPicPr>
            <a:picLocks noChangeAspect="1"/>
          </p:cNvPicPr>
          <p:nvPr/>
        </p:nvPicPr>
        <p:blipFill>
          <a:blip r:embed="rId3"/>
          <a:stretch>
            <a:fillRect/>
          </a:stretch>
        </p:blipFill>
        <p:spPr>
          <a:xfrm>
            <a:off x="7418913" y="3572932"/>
            <a:ext cx="3401487" cy="3215951"/>
          </a:xfrm>
          <a:prstGeom prst="rect">
            <a:avLst/>
          </a:prstGeom>
        </p:spPr>
      </p:pic>
      <p:sp>
        <p:nvSpPr>
          <p:cNvPr id="4" name="5-Point Star 3">
            <a:hlinkClick r:id="rId4"/>
          </p:cNvPr>
          <p:cNvSpPr/>
          <p:nvPr/>
        </p:nvSpPr>
        <p:spPr>
          <a:xfrm>
            <a:off x="7112000" y="1659467"/>
            <a:ext cx="1270000" cy="11853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8421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08667" y="0"/>
            <a:ext cx="9144000" cy="643467"/>
          </a:xfrm>
        </p:spPr>
        <p:txBody>
          <a:bodyPr>
            <a:noAutofit/>
          </a:bodyPr>
          <a:lstStyle/>
          <a:p>
            <a:pPr algn="r" eaLnBrk="1" hangingPunct="1"/>
            <a:r>
              <a:rPr lang="en-US" sz="6000" u="sng" dirty="0"/>
              <a:t>Rwanda</a:t>
            </a:r>
          </a:p>
        </p:txBody>
      </p:sp>
      <p:sp>
        <p:nvSpPr>
          <p:cNvPr id="2" name="Content Placeholder 1"/>
          <p:cNvSpPr>
            <a:spLocks noGrp="1"/>
          </p:cNvSpPr>
          <p:nvPr>
            <p:ph idx="1"/>
          </p:nvPr>
        </p:nvSpPr>
        <p:spPr>
          <a:xfrm>
            <a:off x="5452533" y="897467"/>
            <a:ext cx="6502400" cy="5931714"/>
          </a:xfrm>
        </p:spPr>
        <p:txBody>
          <a:bodyPr>
            <a:noAutofit/>
          </a:bodyPr>
          <a:lstStyle/>
          <a:p>
            <a:r>
              <a:rPr lang="en-US" sz="3500" dirty="0"/>
              <a:t>Foreign powers were again slow to intervene in Rwanda in 1994 when Hutus massacred approximately 800,000 Tutsis in a matter of 100 days</a:t>
            </a:r>
            <a:r>
              <a:rPr lang="en-US" sz="3500" dirty="0" smtClean="0"/>
              <a:t>.</a:t>
            </a:r>
          </a:p>
          <a:p>
            <a:r>
              <a:rPr lang="en-US" sz="3500" dirty="0" smtClean="0"/>
              <a:t> </a:t>
            </a:r>
            <a:r>
              <a:rPr lang="en-US" sz="3500" dirty="0"/>
              <a:t>The roots of this genocide date back to German colonial rule which strengthened the Tutsi minority and set up a Tutsi monarchy</a:t>
            </a:r>
            <a:r>
              <a:rPr lang="en-US" sz="3500" dirty="0" smtClean="0"/>
              <a:t>. </a:t>
            </a:r>
            <a:endParaRPr lang="en-US" sz="3500" dirty="0"/>
          </a:p>
        </p:txBody>
      </p:sp>
      <p:pic>
        <p:nvPicPr>
          <p:cNvPr id="3" name="Picture 2"/>
          <p:cNvPicPr>
            <a:picLocks noChangeAspect="1"/>
          </p:cNvPicPr>
          <p:nvPr/>
        </p:nvPicPr>
        <p:blipFill>
          <a:blip r:embed="rId2"/>
          <a:stretch>
            <a:fillRect/>
          </a:stretch>
        </p:blipFill>
        <p:spPr>
          <a:xfrm>
            <a:off x="16933" y="0"/>
            <a:ext cx="3301999" cy="3609812"/>
          </a:xfrm>
          <a:prstGeom prst="rect">
            <a:avLst/>
          </a:prstGeom>
        </p:spPr>
      </p:pic>
      <p:pic>
        <p:nvPicPr>
          <p:cNvPr id="4" name="Picture 3"/>
          <p:cNvPicPr>
            <a:picLocks noChangeAspect="1"/>
          </p:cNvPicPr>
          <p:nvPr/>
        </p:nvPicPr>
        <p:blipFill>
          <a:blip r:embed="rId3"/>
          <a:stretch>
            <a:fillRect/>
          </a:stretch>
        </p:blipFill>
        <p:spPr>
          <a:xfrm>
            <a:off x="457199" y="3082680"/>
            <a:ext cx="4995334" cy="3746501"/>
          </a:xfrm>
          <a:prstGeom prst="rect">
            <a:avLst/>
          </a:prstGeom>
        </p:spPr>
      </p:pic>
    </p:spTree>
    <p:extLst>
      <p:ext uri="{BB962C8B-B14F-4D97-AF65-F5344CB8AC3E}">
        <p14:creationId xmlns:p14="http://schemas.microsoft.com/office/powerpoint/2010/main" val="17276970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0"/>
            <a:ext cx="9144000" cy="643467"/>
          </a:xfrm>
        </p:spPr>
        <p:txBody>
          <a:bodyPr>
            <a:noAutofit/>
          </a:bodyPr>
          <a:lstStyle/>
          <a:p>
            <a:pPr eaLnBrk="1" hangingPunct="1"/>
            <a:r>
              <a:rPr lang="en-US" sz="6000" u="sng" dirty="0"/>
              <a:t>Rwanda</a:t>
            </a:r>
          </a:p>
        </p:txBody>
      </p:sp>
      <p:sp>
        <p:nvSpPr>
          <p:cNvPr id="2" name="Content Placeholder 1"/>
          <p:cNvSpPr>
            <a:spLocks noGrp="1"/>
          </p:cNvSpPr>
          <p:nvPr>
            <p:ph idx="1"/>
          </p:nvPr>
        </p:nvSpPr>
        <p:spPr>
          <a:xfrm>
            <a:off x="186266" y="939799"/>
            <a:ext cx="7230533" cy="5698067"/>
          </a:xfrm>
        </p:spPr>
        <p:txBody>
          <a:bodyPr>
            <a:noAutofit/>
          </a:bodyPr>
          <a:lstStyle/>
          <a:p>
            <a:r>
              <a:rPr lang="en-US" sz="3600" dirty="0" smtClean="0"/>
              <a:t>In </a:t>
            </a:r>
            <a:r>
              <a:rPr lang="en-US" sz="3600" dirty="0"/>
              <a:t>1961, a Hutu coup set up a Hutu national government. </a:t>
            </a:r>
            <a:endParaRPr lang="en-US" sz="3600" dirty="0" smtClean="0"/>
          </a:p>
          <a:p>
            <a:r>
              <a:rPr lang="en-US" sz="3600" dirty="0" smtClean="0"/>
              <a:t>Periodic </a:t>
            </a:r>
            <a:r>
              <a:rPr lang="en-US" sz="3600" dirty="0"/>
              <a:t>violence flared up throughout the 1960s and 1970s, and again in 1991, which led to negotiations that would allow Tutsis to be part of the government</a:t>
            </a:r>
            <a:r>
              <a:rPr lang="en-US" sz="3600" dirty="0" smtClean="0"/>
              <a:t>.</a:t>
            </a:r>
          </a:p>
          <a:p>
            <a:r>
              <a:rPr lang="en-US" sz="3600" dirty="0" smtClean="0"/>
              <a:t> </a:t>
            </a:r>
            <a:r>
              <a:rPr lang="en-US" sz="3600" dirty="0"/>
              <a:t>Hutu extremists opposed this move. </a:t>
            </a:r>
          </a:p>
        </p:txBody>
      </p:sp>
      <p:pic>
        <p:nvPicPr>
          <p:cNvPr id="3" name="Picture 2"/>
          <p:cNvPicPr>
            <a:picLocks noChangeAspect="1"/>
          </p:cNvPicPr>
          <p:nvPr/>
        </p:nvPicPr>
        <p:blipFill>
          <a:blip r:embed="rId2"/>
          <a:stretch>
            <a:fillRect/>
          </a:stretch>
        </p:blipFill>
        <p:spPr>
          <a:xfrm>
            <a:off x="7416798" y="0"/>
            <a:ext cx="4578084" cy="2540000"/>
          </a:xfrm>
          <a:prstGeom prst="rect">
            <a:avLst/>
          </a:prstGeom>
        </p:spPr>
      </p:pic>
      <p:pic>
        <p:nvPicPr>
          <p:cNvPr id="4" name="Picture 3"/>
          <p:cNvPicPr>
            <a:picLocks noChangeAspect="1"/>
          </p:cNvPicPr>
          <p:nvPr/>
        </p:nvPicPr>
        <p:blipFill>
          <a:blip r:embed="rId3"/>
          <a:stretch>
            <a:fillRect/>
          </a:stretch>
        </p:blipFill>
        <p:spPr>
          <a:xfrm>
            <a:off x="7416799" y="3047999"/>
            <a:ext cx="4578083" cy="3429143"/>
          </a:xfrm>
          <a:prstGeom prst="rect">
            <a:avLst/>
          </a:prstGeom>
        </p:spPr>
      </p:pic>
    </p:spTree>
    <p:extLst>
      <p:ext uri="{BB962C8B-B14F-4D97-AF65-F5344CB8AC3E}">
        <p14:creationId xmlns:p14="http://schemas.microsoft.com/office/powerpoint/2010/main" val="1721397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908800" y="0"/>
            <a:ext cx="3048000" cy="643467"/>
          </a:xfrm>
        </p:spPr>
        <p:txBody>
          <a:bodyPr>
            <a:noAutofit/>
          </a:bodyPr>
          <a:lstStyle/>
          <a:p>
            <a:pPr algn="r" eaLnBrk="1" hangingPunct="1"/>
            <a:r>
              <a:rPr lang="en-US" sz="6000" u="sng" dirty="0"/>
              <a:t>Rwanda</a:t>
            </a:r>
          </a:p>
        </p:txBody>
      </p:sp>
      <p:sp>
        <p:nvSpPr>
          <p:cNvPr id="2" name="Content Placeholder 1"/>
          <p:cNvSpPr>
            <a:spLocks noGrp="1"/>
          </p:cNvSpPr>
          <p:nvPr>
            <p:ph idx="1"/>
          </p:nvPr>
        </p:nvSpPr>
        <p:spPr>
          <a:xfrm>
            <a:off x="5334000" y="888999"/>
            <a:ext cx="6637868" cy="5765801"/>
          </a:xfrm>
        </p:spPr>
        <p:txBody>
          <a:bodyPr>
            <a:noAutofit/>
          </a:bodyPr>
          <a:lstStyle/>
          <a:p>
            <a:r>
              <a:rPr lang="en-US" sz="3600" dirty="0" smtClean="0"/>
              <a:t>The </a:t>
            </a:r>
            <a:r>
              <a:rPr lang="en-US" sz="3600" dirty="0"/>
              <a:t>organized massacre of Tutsis and moderate Hutus began when a plane carrying the Rwandan president was shot down over the capital. </a:t>
            </a:r>
            <a:endParaRPr lang="en-US" sz="3600" dirty="0" smtClean="0"/>
          </a:p>
          <a:p>
            <a:r>
              <a:rPr lang="en-US" sz="3600" dirty="0" smtClean="0"/>
              <a:t>The </a:t>
            </a:r>
            <a:r>
              <a:rPr lang="en-US" sz="3600" dirty="0"/>
              <a:t>extremists encouraged and estimated 200,000 Hutus across the country to participate in the genocide by killing their Tutsi neighbors. </a:t>
            </a:r>
          </a:p>
        </p:txBody>
      </p:sp>
      <p:pic>
        <p:nvPicPr>
          <p:cNvPr id="4" name="Picture 3"/>
          <p:cNvPicPr>
            <a:picLocks noChangeAspect="1"/>
          </p:cNvPicPr>
          <p:nvPr/>
        </p:nvPicPr>
        <p:blipFill>
          <a:blip r:embed="rId2"/>
          <a:stretch>
            <a:fillRect/>
          </a:stretch>
        </p:blipFill>
        <p:spPr>
          <a:xfrm>
            <a:off x="0" y="-1"/>
            <a:ext cx="5276386" cy="2827867"/>
          </a:xfrm>
          <a:prstGeom prst="rect">
            <a:avLst/>
          </a:prstGeom>
        </p:spPr>
      </p:pic>
      <p:pic>
        <p:nvPicPr>
          <p:cNvPr id="5" name="Picture 4"/>
          <p:cNvPicPr>
            <a:picLocks noChangeAspect="1"/>
          </p:cNvPicPr>
          <p:nvPr/>
        </p:nvPicPr>
        <p:blipFill>
          <a:blip r:embed="rId3"/>
          <a:stretch>
            <a:fillRect/>
          </a:stretch>
        </p:blipFill>
        <p:spPr>
          <a:xfrm>
            <a:off x="0" y="2827865"/>
            <a:ext cx="5276386" cy="3783069"/>
          </a:xfrm>
          <a:prstGeom prst="rect">
            <a:avLst/>
          </a:prstGeom>
        </p:spPr>
      </p:pic>
    </p:spTree>
    <p:extLst>
      <p:ext uri="{BB962C8B-B14F-4D97-AF65-F5344CB8AC3E}">
        <p14:creationId xmlns:p14="http://schemas.microsoft.com/office/powerpoint/2010/main" val="31575969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0"/>
            <a:ext cx="9144000" cy="643467"/>
          </a:xfrm>
        </p:spPr>
        <p:txBody>
          <a:bodyPr>
            <a:noAutofit/>
          </a:bodyPr>
          <a:lstStyle/>
          <a:p>
            <a:pPr eaLnBrk="1" hangingPunct="1"/>
            <a:r>
              <a:rPr lang="en-US" sz="6000" u="sng" dirty="0"/>
              <a:t>Rwanda</a:t>
            </a:r>
          </a:p>
        </p:txBody>
      </p:sp>
      <p:sp>
        <p:nvSpPr>
          <p:cNvPr id="2" name="Content Placeholder 1"/>
          <p:cNvSpPr>
            <a:spLocks noGrp="1"/>
          </p:cNvSpPr>
          <p:nvPr>
            <p:ph idx="1"/>
          </p:nvPr>
        </p:nvSpPr>
        <p:spPr>
          <a:xfrm>
            <a:off x="135466" y="804332"/>
            <a:ext cx="7281333" cy="6053667"/>
          </a:xfrm>
        </p:spPr>
        <p:txBody>
          <a:bodyPr>
            <a:noAutofit/>
          </a:bodyPr>
          <a:lstStyle/>
          <a:p>
            <a:r>
              <a:rPr lang="en-US" sz="4000" dirty="0" smtClean="0"/>
              <a:t>The </a:t>
            </a:r>
            <a:r>
              <a:rPr lang="en-US" sz="4000" dirty="0"/>
              <a:t>killing ended as the Tutsis fought back and took over the capital. </a:t>
            </a:r>
            <a:endParaRPr lang="en-US" sz="4000" dirty="0" smtClean="0"/>
          </a:p>
          <a:p>
            <a:r>
              <a:rPr lang="en-US" sz="4000" dirty="0" smtClean="0"/>
              <a:t>UN </a:t>
            </a:r>
            <a:r>
              <a:rPr lang="en-US" sz="4000" dirty="0"/>
              <a:t>peacekeeping forces arrived in meaningful numbers in June, after 700,000 were already dead and millions more had fled to neighboring countries, mostly Zaire. </a:t>
            </a:r>
          </a:p>
        </p:txBody>
      </p:sp>
      <p:pic>
        <p:nvPicPr>
          <p:cNvPr id="3" name="Picture 2"/>
          <p:cNvPicPr>
            <a:picLocks noChangeAspect="1"/>
          </p:cNvPicPr>
          <p:nvPr/>
        </p:nvPicPr>
        <p:blipFill>
          <a:blip r:embed="rId2"/>
          <a:stretch>
            <a:fillRect/>
          </a:stretch>
        </p:blipFill>
        <p:spPr>
          <a:xfrm>
            <a:off x="7416799" y="3680320"/>
            <a:ext cx="4775201" cy="3177679"/>
          </a:xfrm>
          <a:prstGeom prst="rect">
            <a:avLst/>
          </a:prstGeom>
        </p:spPr>
      </p:pic>
      <p:pic>
        <p:nvPicPr>
          <p:cNvPr id="4" name="Picture 3"/>
          <p:cNvPicPr>
            <a:picLocks noChangeAspect="1"/>
          </p:cNvPicPr>
          <p:nvPr/>
        </p:nvPicPr>
        <p:blipFill>
          <a:blip r:embed="rId3"/>
          <a:stretch>
            <a:fillRect/>
          </a:stretch>
        </p:blipFill>
        <p:spPr>
          <a:xfrm>
            <a:off x="7416799" y="804332"/>
            <a:ext cx="4775201" cy="2695377"/>
          </a:xfrm>
          <a:prstGeom prst="rect">
            <a:avLst/>
          </a:prstGeom>
        </p:spPr>
      </p:pic>
    </p:spTree>
    <p:extLst>
      <p:ext uri="{BB962C8B-B14F-4D97-AF65-F5344CB8AC3E}">
        <p14:creationId xmlns:p14="http://schemas.microsoft.com/office/powerpoint/2010/main" val="24598226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0"/>
            <a:ext cx="3996267" cy="990600"/>
          </a:xfrm>
        </p:spPr>
        <p:txBody>
          <a:bodyPr/>
          <a:lstStyle/>
          <a:p>
            <a:pPr algn="ctr"/>
            <a:r>
              <a:rPr lang="en-US" u="sng" dirty="0" smtClean="0"/>
              <a:t>Sudan</a:t>
            </a:r>
            <a:endParaRPr lang="en-US" u="sng" dirty="0"/>
          </a:p>
        </p:txBody>
      </p:sp>
      <p:sp>
        <p:nvSpPr>
          <p:cNvPr id="3" name="Content Placeholder 2"/>
          <p:cNvSpPr>
            <a:spLocks noGrp="1"/>
          </p:cNvSpPr>
          <p:nvPr>
            <p:ph idx="1"/>
          </p:nvPr>
        </p:nvSpPr>
        <p:spPr>
          <a:xfrm>
            <a:off x="186267" y="990600"/>
            <a:ext cx="4741333" cy="5715000"/>
          </a:xfrm>
        </p:spPr>
        <p:txBody>
          <a:bodyPr>
            <a:noAutofit/>
          </a:bodyPr>
          <a:lstStyle/>
          <a:p>
            <a:r>
              <a:rPr lang="en-US" sz="3400" dirty="0"/>
              <a:t>The </a:t>
            </a:r>
            <a:r>
              <a:rPr lang="en-US" sz="3400" b="1" dirty="0"/>
              <a:t>Darfur</a:t>
            </a:r>
            <a:r>
              <a:rPr lang="en-US" sz="3400" dirty="0"/>
              <a:t> genocide refers to the systematic killing of Darfuri men, women, and children which occurred during the ongoing conflict in Western Sudan. It has become known as the first genocide of the 21st century.</a:t>
            </a:r>
          </a:p>
        </p:txBody>
      </p:sp>
      <p:pic>
        <p:nvPicPr>
          <p:cNvPr id="5" name="Picture 4"/>
          <p:cNvPicPr>
            <a:picLocks noChangeAspect="1"/>
          </p:cNvPicPr>
          <p:nvPr/>
        </p:nvPicPr>
        <p:blipFill>
          <a:blip r:embed="rId2"/>
          <a:stretch>
            <a:fillRect/>
          </a:stretch>
        </p:blipFill>
        <p:spPr>
          <a:xfrm>
            <a:off x="9194800" y="0"/>
            <a:ext cx="2997200" cy="3227047"/>
          </a:xfrm>
          <a:prstGeom prst="rect">
            <a:avLst/>
          </a:prstGeom>
        </p:spPr>
      </p:pic>
      <p:pic>
        <p:nvPicPr>
          <p:cNvPr id="6" name="Picture 5"/>
          <p:cNvPicPr>
            <a:picLocks noChangeAspect="1"/>
          </p:cNvPicPr>
          <p:nvPr/>
        </p:nvPicPr>
        <p:blipFill>
          <a:blip r:embed="rId3"/>
          <a:stretch>
            <a:fillRect/>
          </a:stretch>
        </p:blipFill>
        <p:spPr>
          <a:xfrm>
            <a:off x="6282423" y="3543300"/>
            <a:ext cx="4381500" cy="3162300"/>
          </a:xfrm>
          <a:prstGeom prst="rect">
            <a:avLst/>
          </a:prstGeom>
        </p:spPr>
      </p:pic>
      <p:pic>
        <p:nvPicPr>
          <p:cNvPr id="7" name="Picture 6"/>
          <p:cNvPicPr>
            <a:picLocks noChangeAspect="1"/>
          </p:cNvPicPr>
          <p:nvPr/>
        </p:nvPicPr>
        <p:blipFill>
          <a:blip r:embed="rId4"/>
          <a:stretch>
            <a:fillRect/>
          </a:stretch>
        </p:blipFill>
        <p:spPr>
          <a:xfrm>
            <a:off x="4584916" y="373892"/>
            <a:ext cx="4114682" cy="2797983"/>
          </a:xfrm>
          <a:prstGeom prst="rect">
            <a:avLst/>
          </a:prstGeom>
        </p:spPr>
      </p:pic>
    </p:spTree>
    <p:extLst>
      <p:ext uri="{BB962C8B-B14F-4D97-AF65-F5344CB8AC3E}">
        <p14:creationId xmlns:p14="http://schemas.microsoft.com/office/powerpoint/2010/main" val="14353282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5467"/>
            <a:ext cx="10972800" cy="685800"/>
          </a:xfrm>
        </p:spPr>
        <p:txBody>
          <a:bodyPr>
            <a:normAutofit fontScale="90000"/>
          </a:bodyPr>
          <a:lstStyle/>
          <a:p>
            <a:pPr algn="ctr"/>
            <a:r>
              <a:rPr lang="en-US" dirty="0" smtClean="0">
                <a:solidFill>
                  <a:schemeClr val="bg1"/>
                </a:solidFill>
              </a:rPr>
              <a:t>Cambodia</a:t>
            </a:r>
            <a:endParaRPr lang="en-US" dirty="0">
              <a:solidFill>
                <a:schemeClr val="bg1"/>
              </a:solidFill>
            </a:endParaRPr>
          </a:p>
        </p:txBody>
      </p:sp>
      <p:sp>
        <p:nvSpPr>
          <p:cNvPr id="3" name="Content Placeholder 2"/>
          <p:cNvSpPr>
            <a:spLocks noGrp="1"/>
          </p:cNvSpPr>
          <p:nvPr>
            <p:ph idx="1"/>
          </p:nvPr>
        </p:nvSpPr>
        <p:spPr>
          <a:xfrm>
            <a:off x="270933" y="371770"/>
            <a:ext cx="11497734" cy="2887134"/>
          </a:xfrm>
        </p:spPr>
        <p:txBody>
          <a:bodyPr>
            <a:noAutofit/>
          </a:bodyPr>
          <a:lstStyle/>
          <a:p>
            <a:r>
              <a:rPr lang="en-US" sz="3600" dirty="0"/>
              <a:t>The Cambodian genocide (</a:t>
            </a:r>
            <a:r>
              <a:rPr lang="en-US" sz="3600" dirty="0" smtClean="0"/>
              <a:t>Khmer) </a:t>
            </a:r>
            <a:r>
              <a:rPr lang="en-US" sz="3600" dirty="0"/>
              <a:t>was carried out by the Khmer Rouge regime under the leadership of Pol Pot, and it resulted in the deaths of between 1.671 and 1.871 million people from 1975 to 1979, or 21 to 24 percent of Cambodia's 1975 population.</a:t>
            </a:r>
          </a:p>
        </p:txBody>
      </p:sp>
      <p:pic>
        <p:nvPicPr>
          <p:cNvPr id="5" name="Picture 4"/>
          <p:cNvPicPr>
            <a:picLocks noChangeAspect="1"/>
          </p:cNvPicPr>
          <p:nvPr/>
        </p:nvPicPr>
        <p:blipFill>
          <a:blip r:embed="rId2"/>
          <a:stretch>
            <a:fillRect/>
          </a:stretch>
        </p:blipFill>
        <p:spPr>
          <a:xfrm>
            <a:off x="8819504" y="2682961"/>
            <a:ext cx="3225229" cy="2028589"/>
          </a:xfrm>
          <a:prstGeom prst="rect">
            <a:avLst/>
          </a:prstGeom>
        </p:spPr>
      </p:pic>
      <p:pic>
        <p:nvPicPr>
          <p:cNvPr id="6" name="Picture 5"/>
          <p:cNvPicPr>
            <a:picLocks noChangeAspect="1"/>
          </p:cNvPicPr>
          <p:nvPr/>
        </p:nvPicPr>
        <p:blipFill>
          <a:blip r:embed="rId3"/>
          <a:stretch>
            <a:fillRect/>
          </a:stretch>
        </p:blipFill>
        <p:spPr>
          <a:xfrm>
            <a:off x="8985457" y="4815791"/>
            <a:ext cx="2901744" cy="1930978"/>
          </a:xfrm>
          <a:prstGeom prst="rect">
            <a:avLst/>
          </a:prstGeom>
        </p:spPr>
      </p:pic>
      <p:pic>
        <p:nvPicPr>
          <p:cNvPr id="7" name="Picture 6"/>
          <p:cNvPicPr>
            <a:picLocks noChangeAspect="1"/>
          </p:cNvPicPr>
          <p:nvPr/>
        </p:nvPicPr>
        <p:blipFill>
          <a:blip r:embed="rId4"/>
          <a:stretch>
            <a:fillRect/>
          </a:stretch>
        </p:blipFill>
        <p:spPr>
          <a:xfrm>
            <a:off x="3997853" y="3570922"/>
            <a:ext cx="4504886" cy="2687165"/>
          </a:xfrm>
          <a:prstGeom prst="rect">
            <a:avLst/>
          </a:prstGeom>
        </p:spPr>
      </p:pic>
      <p:pic>
        <p:nvPicPr>
          <p:cNvPr id="8" name="Picture 7"/>
          <p:cNvPicPr>
            <a:picLocks noChangeAspect="1"/>
          </p:cNvPicPr>
          <p:nvPr/>
        </p:nvPicPr>
        <p:blipFill>
          <a:blip r:embed="rId5"/>
          <a:stretch>
            <a:fillRect/>
          </a:stretch>
        </p:blipFill>
        <p:spPr>
          <a:xfrm>
            <a:off x="404708" y="3098215"/>
            <a:ext cx="3256067" cy="1717576"/>
          </a:xfrm>
          <a:prstGeom prst="rect">
            <a:avLst/>
          </a:prstGeom>
        </p:spPr>
      </p:pic>
      <p:pic>
        <p:nvPicPr>
          <p:cNvPr id="9" name="Picture 8"/>
          <p:cNvPicPr>
            <a:picLocks noChangeAspect="1"/>
          </p:cNvPicPr>
          <p:nvPr/>
        </p:nvPicPr>
        <p:blipFill>
          <a:blip r:embed="rId6"/>
          <a:stretch>
            <a:fillRect/>
          </a:stretch>
        </p:blipFill>
        <p:spPr>
          <a:xfrm>
            <a:off x="647808" y="4914505"/>
            <a:ext cx="2647950" cy="1733550"/>
          </a:xfrm>
          <a:prstGeom prst="rect">
            <a:avLst/>
          </a:prstGeom>
        </p:spPr>
      </p:pic>
    </p:spTree>
    <p:extLst>
      <p:ext uri="{BB962C8B-B14F-4D97-AF65-F5344CB8AC3E}">
        <p14:creationId xmlns:p14="http://schemas.microsoft.com/office/powerpoint/2010/main" val="26865574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534" y="69069"/>
            <a:ext cx="5943600" cy="540531"/>
          </a:xfrm>
          <a:solidFill>
            <a:srgbClr val="FFFF00"/>
          </a:solidFill>
        </p:spPr>
        <p:txBody>
          <a:bodyPr>
            <a:normAutofit fontScale="90000"/>
          </a:bodyPr>
          <a:lstStyle/>
          <a:p>
            <a:pPr algn="ctr"/>
            <a:r>
              <a:rPr lang="en-US" sz="3200" dirty="0" smtClean="0"/>
              <a:t>Young Turks/Armenian Genocide</a:t>
            </a:r>
            <a:endParaRPr lang="en-US" sz="3200" dirty="0"/>
          </a:p>
        </p:txBody>
      </p:sp>
      <p:sp>
        <p:nvSpPr>
          <p:cNvPr id="3" name="Content Placeholder 2"/>
          <p:cNvSpPr>
            <a:spLocks noGrp="1"/>
          </p:cNvSpPr>
          <p:nvPr>
            <p:ph idx="1"/>
          </p:nvPr>
        </p:nvSpPr>
        <p:spPr>
          <a:xfrm>
            <a:off x="0" y="609600"/>
            <a:ext cx="9110134" cy="5892800"/>
          </a:xfrm>
        </p:spPr>
        <p:txBody>
          <a:bodyPr>
            <a:noAutofit/>
          </a:bodyPr>
          <a:lstStyle/>
          <a:p>
            <a:r>
              <a:rPr lang="en-US" sz="3200" dirty="0"/>
              <a:t>Armenian Genocide, campaign of deportation and mass killing conducted against the Armenian subjects of the Ottoman Empire by the Young Turk government during World War I (1914–18). Armenians charge that the campaign was a deliberate attempt to destroy the Armenian people and, thus, an act of genocide. The Turkish government has resisted calls to recognize it as such, contending that, although atrocities took place, there was no official policy of extermination implemented against the Armenian people as a group.</a:t>
            </a:r>
          </a:p>
        </p:txBody>
      </p:sp>
      <p:pic>
        <p:nvPicPr>
          <p:cNvPr id="4" name="Picture 3"/>
          <p:cNvPicPr>
            <a:picLocks noChangeAspect="1"/>
          </p:cNvPicPr>
          <p:nvPr/>
        </p:nvPicPr>
        <p:blipFill>
          <a:blip r:embed="rId2"/>
          <a:stretch>
            <a:fillRect/>
          </a:stretch>
        </p:blipFill>
        <p:spPr>
          <a:xfrm>
            <a:off x="9245600" y="815478"/>
            <a:ext cx="2810934" cy="1911848"/>
          </a:xfrm>
          <a:prstGeom prst="rect">
            <a:avLst/>
          </a:prstGeom>
        </p:spPr>
      </p:pic>
      <p:pic>
        <p:nvPicPr>
          <p:cNvPr id="5" name="Picture 4"/>
          <p:cNvPicPr>
            <a:picLocks noChangeAspect="1"/>
          </p:cNvPicPr>
          <p:nvPr/>
        </p:nvPicPr>
        <p:blipFill>
          <a:blip r:embed="rId3"/>
          <a:stretch>
            <a:fillRect/>
          </a:stretch>
        </p:blipFill>
        <p:spPr>
          <a:xfrm>
            <a:off x="8919634" y="4656667"/>
            <a:ext cx="3136900" cy="1930400"/>
          </a:xfrm>
          <a:prstGeom prst="rect">
            <a:avLst/>
          </a:prstGeom>
        </p:spPr>
      </p:pic>
      <p:pic>
        <p:nvPicPr>
          <p:cNvPr id="6" name="Picture 5"/>
          <p:cNvPicPr>
            <a:picLocks noChangeAspect="1"/>
          </p:cNvPicPr>
          <p:nvPr/>
        </p:nvPicPr>
        <p:blipFill>
          <a:blip r:embed="rId4"/>
          <a:stretch>
            <a:fillRect/>
          </a:stretch>
        </p:blipFill>
        <p:spPr>
          <a:xfrm>
            <a:off x="9336617" y="2820459"/>
            <a:ext cx="2628900" cy="1743075"/>
          </a:xfrm>
          <a:prstGeom prst="rect">
            <a:avLst/>
          </a:prstGeom>
        </p:spPr>
      </p:pic>
      <p:sp>
        <p:nvSpPr>
          <p:cNvPr id="7" name="5-Point Star 6">
            <a:hlinkClick r:id="rId5"/>
          </p:cNvPr>
          <p:cNvSpPr/>
          <p:nvPr/>
        </p:nvSpPr>
        <p:spPr>
          <a:xfrm>
            <a:off x="8521700" y="-33871"/>
            <a:ext cx="795867" cy="7464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7209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7865" y="135466"/>
            <a:ext cx="11565468" cy="6395474"/>
          </a:xfrm>
          <a:prstGeom prst="rect">
            <a:avLst/>
          </a:prstGeom>
        </p:spPr>
      </p:pic>
    </p:spTree>
    <p:extLst>
      <p:ext uri="{BB962C8B-B14F-4D97-AF65-F5344CB8AC3E}">
        <p14:creationId xmlns:p14="http://schemas.microsoft.com/office/powerpoint/2010/main" val="38524863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6" y="905933"/>
            <a:ext cx="8221134" cy="5782734"/>
          </a:xfrm>
        </p:spPr>
        <p:txBody>
          <a:bodyPr>
            <a:normAutofit/>
          </a:bodyPr>
          <a:lstStyle/>
          <a:p>
            <a:r>
              <a:rPr lang="en-US" sz="3200" dirty="0"/>
              <a:t>When Nikita Khrushchev came to power in 1958 he embarked on a policy of de-Stalinization. He criticized and made Stalin’s crimes known. He eased censorship, softened restrictions on artists and intellectuals, freed political prisoners, and ended the secret police’s fear tactics. He also enacted economic reforms that gave more control to local communities and tried to refocus the economy to create more consumer goods.</a:t>
            </a:r>
          </a:p>
        </p:txBody>
      </p:sp>
      <p:pic>
        <p:nvPicPr>
          <p:cNvPr id="4" name="Picture 3"/>
          <p:cNvPicPr>
            <a:picLocks noChangeAspect="1"/>
          </p:cNvPicPr>
          <p:nvPr/>
        </p:nvPicPr>
        <p:blipFill>
          <a:blip r:embed="rId2"/>
          <a:stretch>
            <a:fillRect/>
          </a:stretch>
        </p:blipFill>
        <p:spPr>
          <a:xfrm>
            <a:off x="8114088" y="668867"/>
            <a:ext cx="4112381" cy="2159000"/>
          </a:xfrm>
          <a:prstGeom prst="rect">
            <a:avLst/>
          </a:prstGeom>
        </p:spPr>
      </p:pic>
      <p:pic>
        <p:nvPicPr>
          <p:cNvPr id="5" name="Picture 4"/>
          <p:cNvPicPr>
            <a:picLocks noChangeAspect="1"/>
          </p:cNvPicPr>
          <p:nvPr/>
        </p:nvPicPr>
        <p:blipFill>
          <a:blip r:embed="rId3"/>
          <a:stretch>
            <a:fillRect/>
          </a:stretch>
        </p:blipFill>
        <p:spPr>
          <a:xfrm>
            <a:off x="8886019" y="3019425"/>
            <a:ext cx="2568517" cy="3477683"/>
          </a:xfrm>
          <a:prstGeom prst="rect">
            <a:avLst/>
          </a:prstGeom>
        </p:spPr>
      </p:pic>
    </p:spTree>
    <p:extLst>
      <p:ext uri="{BB962C8B-B14F-4D97-AF65-F5344CB8AC3E}">
        <p14:creationId xmlns:p14="http://schemas.microsoft.com/office/powerpoint/2010/main" val="213312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981200" y="-11423"/>
            <a:ext cx="8229600" cy="399300"/>
          </a:xfrm>
          <a:prstGeom prst="rect">
            <a:avLst/>
          </a:prstGeom>
        </p:spPr>
        <p:txBody>
          <a:bodyPr vert="horz" lIns="91425" tIns="91425" rIns="91425" bIns="91425" rtlCol="0" anchor="t" anchorCtr="0">
            <a:noAutofit/>
          </a:bodyPr>
          <a:lstStyle/>
          <a:p>
            <a:r>
              <a:rPr lang="en" sz="1200" u="sng" dirty="0">
                <a:solidFill>
                  <a:srgbClr val="000000"/>
                </a:solidFill>
                <a:hlinkClick r:id="rId3"/>
              </a:rPr>
              <a:t>YouTube: Gandhi's first protest (in South Africa) clip from the movie "Gandhi"</a:t>
            </a:r>
          </a:p>
        </p:txBody>
      </p:sp>
      <p:sp>
        <p:nvSpPr>
          <p:cNvPr id="159" name="Shape 159">
            <a:hlinkClick r:id="rId4"/>
          </p:cNvPr>
          <p:cNvSpPr/>
          <p:nvPr/>
        </p:nvSpPr>
        <p:spPr>
          <a:xfrm>
            <a:off x="0" y="397849"/>
            <a:ext cx="12191999" cy="6460150"/>
          </a:xfrm>
          <a:prstGeom prst="rect">
            <a:avLst/>
          </a:prstGeom>
          <a:blipFill>
            <a:blip r:embed="rId5">
              <a:alphaModFix/>
            </a:blip>
            <a:stretch>
              <a:fillRect/>
            </a:stretch>
          </a:blipFill>
          <a:ln>
            <a:noFill/>
          </a:ln>
        </p:spPr>
      </p:sp>
    </p:spTree>
    <p:extLst>
      <p:ext uri="{BB962C8B-B14F-4D97-AF65-F5344CB8AC3E}">
        <p14:creationId xmlns:p14="http://schemas.microsoft.com/office/powerpoint/2010/main" val="4058091683"/>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5" y="905932"/>
            <a:ext cx="11971867" cy="3344335"/>
          </a:xfrm>
        </p:spPr>
        <p:txBody>
          <a:bodyPr>
            <a:noAutofit/>
          </a:bodyPr>
          <a:lstStyle/>
          <a:p>
            <a:r>
              <a:rPr lang="en-US" sz="3200" dirty="0"/>
              <a:t>Mikhail Gorbachev took power in 1985 and issued broad reforms in the Soviet Union that then got away from him. His reform efforts were two-pronged. Glasnost referred to “openness.” It ended censorship and allowed people to openly discuss problems in the Union and with the Communists. Perestroika, meaning “restructuring,” aimed to remake the government and the economy to allow for more efficiency and more productivity</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8043332" y="4454766"/>
            <a:ext cx="4148667" cy="2374658"/>
          </a:xfrm>
          <a:prstGeom prst="rect">
            <a:avLst/>
          </a:prstGeom>
        </p:spPr>
      </p:pic>
      <p:pic>
        <p:nvPicPr>
          <p:cNvPr id="5" name="Picture 4"/>
          <p:cNvPicPr>
            <a:picLocks noChangeAspect="1"/>
          </p:cNvPicPr>
          <p:nvPr/>
        </p:nvPicPr>
        <p:blipFill>
          <a:blip r:embed="rId3"/>
          <a:stretch>
            <a:fillRect/>
          </a:stretch>
        </p:blipFill>
        <p:spPr>
          <a:xfrm>
            <a:off x="3764491" y="4454766"/>
            <a:ext cx="3430682" cy="2374658"/>
          </a:xfrm>
          <a:prstGeom prst="rect">
            <a:avLst/>
          </a:prstGeom>
        </p:spPr>
      </p:pic>
    </p:spTree>
    <p:extLst>
      <p:ext uri="{BB962C8B-B14F-4D97-AF65-F5344CB8AC3E}">
        <p14:creationId xmlns:p14="http://schemas.microsoft.com/office/powerpoint/2010/main" val="25973087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6" y="905933"/>
            <a:ext cx="10219267" cy="4876800"/>
          </a:xfrm>
        </p:spPr>
        <p:txBody>
          <a:bodyPr>
            <a:noAutofit/>
          </a:bodyPr>
          <a:lstStyle/>
          <a:p>
            <a:r>
              <a:rPr lang="en-US" sz="3600" dirty="0" smtClean="0"/>
              <a:t>He </a:t>
            </a:r>
            <a:r>
              <a:rPr lang="en-US" sz="3600" dirty="0"/>
              <a:t>worked to streamline bureaucracy and allowed for limited private enterprise. These changes resulted in economic turmoil, food shortages, and high prices. The reforms also opened the way for political unrest as dissidents were allowed to have a voice. Eastern European countries, seeing the Soviet’s weakness, declared independence, and nationalism rose throughout the Soviet Union. Gorbachev was unable to hold them all together. </a:t>
            </a:r>
          </a:p>
        </p:txBody>
      </p:sp>
      <p:pic>
        <p:nvPicPr>
          <p:cNvPr id="4" name="Picture 3"/>
          <p:cNvPicPr>
            <a:picLocks noChangeAspect="1"/>
          </p:cNvPicPr>
          <p:nvPr/>
        </p:nvPicPr>
        <p:blipFill>
          <a:blip r:embed="rId2"/>
          <a:stretch>
            <a:fillRect/>
          </a:stretch>
        </p:blipFill>
        <p:spPr>
          <a:xfrm>
            <a:off x="9519708" y="905933"/>
            <a:ext cx="2562225" cy="1781175"/>
          </a:xfrm>
          <a:prstGeom prst="rect">
            <a:avLst/>
          </a:prstGeom>
        </p:spPr>
      </p:pic>
      <p:pic>
        <p:nvPicPr>
          <p:cNvPr id="5" name="Picture 4"/>
          <p:cNvPicPr>
            <a:picLocks noChangeAspect="1"/>
          </p:cNvPicPr>
          <p:nvPr/>
        </p:nvPicPr>
        <p:blipFill>
          <a:blip r:embed="rId3"/>
          <a:stretch>
            <a:fillRect/>
          </a:stretch>
        </p:blipFill>
        <p:spPr>
          <a:xfrm>
            <a:off x="9725025" y="4854045"/>
            <a:ext cx="2466975" cy="1857375"/>
          </a:xfrm>
          <a:prstGeom prst="rect">
            <a:avLst/>
          </a:prstGeom>
        </p:spPr>
      </p:pic>
    </p:spTree>
    <p:extLst>
      <p:ext uri="{BB962C8B-B14F-4D97-AF65-F5344CB8AC3E}">
        <p14:creationId xmlns:p14="http://schemas.microsoft.com/office/powerpoint/2010/main" val="42470668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5" y="905933"/>
            <a:ext cx="11971867" cy="5731934"/>
          </a:xfrm>
        </p:spPr>
        <p:txBody>
          <a:bodyPr>
            <a:noAutofit/>
          </a:bodyPr>
          <a:lstStyle/>
          <a:p>
            <a:r>
              <a:rPr lang="en-US" sz="4800" dirty="0"/>
              <a:t>A coup by hardline communists against Gorbachev in 1991 failed, but it severely weakened his ability to govern and maintain the Soviet Union. He resigned later in the year, ending the Soviet Union. As the Soviet Union fell apart, the remaining republics each declared their independence.</a:t>
            </a:r>
          </a:p>
        </p:txBody>
      </p:sp>
    </p:spTree>
    <p:extLst>
      <p:ext uri="{BB962C8B-B14F-4D97-AF65-F5344CB8AC3E}">
        <p14:creationId xmlns:p14="http://schemas.microsoft.com/office/powerpoint/2010/main" val="1953982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732" y="118533"/>
            <a:ext cx="12073467" cy="6460472"/>
          </a:xfrm>
          <a:prstGeom prst="rect">
            <a:avLst/>
          </a:prstGeom>
        </p:spPr>
      </p:pic>
    </p:spTree>
    <p:extLst>
      <p:ext uri="{BB962C8B-B14F-4D97-AF65-F5344CB8AC3E}">
        <p14:creationId xmlns:p14="http://schemas.microsoft.com/office/powerpoint/2010/main" val="17127813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24000" y="0"/>
            <a:ext cx="9144000" cy="1143000"/>
          </a:xfrm>
        </p:spPr>
        <p:txBody>
          <a:bodyPr>
            <a:normAutofit fontScale="90000"/>
          </a:bodyPr>
          <a:lstStyle/>
          <a:p>
            <a:pPr eaLnBrk="1" hangingPunct="1"/>
            <a:r>
              <a:rPr lang="en-US" sz="9600"/>
              <a:t>Terrorism</a:t>
            </a:r>
          </a:p>
        </p:txBody>
      </p:sp>
      <p:sp>
        <p:nvSpPr>
          <p:cNvPr id="8195" name="Content Placeholder 2"/>
          <p:cNvSpPr>
            <a:spLocks noGrp="1"/>
          </p:cNvSpPr>
          <p:nvPr>
            <p:ph idx="1"/>
          </p:nvPr>
        </p:nvSpPr>
        <p:spPr>
          <a:xfrm>
            <a:off x="186267" y="1143000"/>
            <a:ext cx="11887200" cy="2626360"/>
          </a:xfrm>
        </p:spPr>
        <p:txBody>
          <a:bodyPr>
            <a:noAutofit/>
          </a:bodyPr>
          <a:lstStyle/>
          <a:p>
            <a:r>
              <a:rPr lang="en-US" dirty="0"/>
              <a:t>Terrorism is an ancient tactic, but its use around the world has increased since the 1960s. </a:t>
            </a:r>
            <a:endParaRPr lang="en-US" dirty="0" smtClean="0"/>
          </a:p>
          <a:p>
            <a:r>
              <a:rPr lang="en-US" dirty="0" smtClean="0"/>
              <a:t>Terrorism </a:t>
            </a:r>
            <a:r>
              <a:rPr lang="en-US" dirty="0"/>
              <a:t>refers to violence against civilians for political purposes. </a:t>
            </a:r>
            <a:endParaRPr lang="en-US" dirty="0" smtClean="0"/>
          </a:p>
          <a:p>
            <a:r>
              <a:rPr lang="en-US" dirty="0" smtClean="0"/>
              <a:t>It </a:t>
            </a:r>
            <a:r>
              <a:rPr lang="en-US" dirty="0"/>
              <a:t>is meant to get the attention of governments, and terrorists believe that even harsh reprisals are productive by garnering sympathy for their causes. </a:t>
            </a:r>
            <a:endParaRPr lang="en-US" dirty="0" smtClean="0"/>
          </a:p>
          <a:p>
            <a:r>
              <a:rPr lang="en-US" dirty="0" smtClean="0"/>
              <a:t>Terrorist </a:t>
            </a:r>
            <a:r>
              <a:rPr lang="en-US" dirty="0"/>
              <a:t>acts include bombings, hijackings, kidnappings, and shootings </a:t>
            </a:r>
            <a:endParaRPr lang="en-US" sz="4400" dirty="0"/>
          </a:p>
        </p:txBody>
      </p:sp>
      <p:pic>
        <p:nvPicPr>
          <p:cNvPr id="2" name="Picture 1"/>
          <p:cNvPicPr>
            <a:picLocks noChangeAspect="1"/>
          </p:cNvPicPr>
          <p:nvPr/>
        </p:nvPicPr>
        <p:blipFill>
          <a:blip r:embed="rId2"/>
          <a:stretch>
            <a:fillRect/>
          </a:stretch>
        </p:blipFill>
        <p:spPr>
          <a:xfrm>
            <a:off x="186267" y="3769360"/>
            <a:ext cx="7721600" cy="3088640"/>
          </a:xfrm>
          <a:prstGeom prst="rect">
            <a:avLst/>
          </a:prstGeom>
        </p:spPr>
      </p:pic>
      <p:pic>
        <p:nvPicPr>
          <p:cNvPr id="3" name="Picture 2"/>
          <p:cNvPicPr>
            <a:picLocks noChangeAspect="1"/>
          </p:cNvPicPr>
          <p:nvPr/>
        </p:nvPicPr>
        <p:blipFill>
          <a:blip r:embed="rId3"/>
          <a:stretch>
            <a:fillRect/>
          </a:stretch>
        </p:blipFill>
        <p:spPr>
          <a:xfrm>
            <a:off x="8092545" y="4176146"/>
            <a:ext cx="3828521" cy="2151142"/>
          </a:xfrm>
          <a:prstGeom prst="rect">
            <a:avLst/>
          </a:prstGeom>
        </p:spPr>
      </p:pic>
    </p:spTree>
    <p:extLst>
      <p:ext uri="{BB962C8B-B14F-4D97-AF65-F5344CB8AC3E}">
        <p14:creationId xmlns:p14="http://schemas.microsoft.com/office/powerpoint/2010/main" val="31836337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02266" y="1"/>
            <a:ext cx="9990667" cy="1143000"/>
          </a:xfrm>
        </p:spPr>
        <p:txBody>
          <a:bodyPr>
            <a:noAutofit/>
          </a:bodyPr>
          <a:lstStyle/>
          <a:p>
            <a:pPr algn="ctr" eaLnBrk="1" hangingPunct="1"/>
            <a:r>
              <a:rPr lang="en-US" sz="6600" dirty="0" smtClean="0"/>
              <a:t>Terrorism in Ireland</a:t>
            </a:r>
            <a:endParaRPr lang="en-US" sz="6600" dirty="0"/>
          </a:p>
        </p:txBody>
      </p:sp>
      <p:sp>
        <p:nvSpPr>
          <p:cNvPr id="9219" name="Content Placeholder 2"/>
          <p:cNvSpPr>
            <a:spLocks noGrp="1"/>
          </p:cNvSpPr>
          <p:nvPr>
            <p:ph idx="1"/>
          </p:nvPr>
        </p:nvSpPr>
        <p:spPr>
          <a:xfrm>
            <a:off x="152399" y="922868"/>
            <a:ext cx="11717867" cy="2260600"/>
          </a:xfrm>
        </p:spPr>
        <p:txBody>
          <a:bodyPr>
            <a:normAutofit/>
          </a:bodyPr>
          <a:lstStyle/>
          <a:p>
            <a:r>
              <a:rPr lang="en-US" sz="2800" dirty="0"/>
              <a:t>During the 1960s and 1970s, both sides of the conflict in Northern Ireland, Catholics and Protestants, used terrorist tactics. The British sent in troops who violated the civil rights of IRA (Irish Republican Army) members and Catholic communities. Peace was finally reached in 1998 with the Good Friday Agreement.</a:t>
            </a:r>
          </a:p>
        </p:txBody>
      </p:sp>
      <p:sp>
        <p:nvSpPr>
          <p:cNvPr id="4" name="Title 1"/>
          <p:cNvSpPr txBox="1">
            <a:spLocks/>
          </p:cNvSpPr>
          <p:nvPr/>
        </p:nvSpPr>
        <p:spPr>
          <a:xfrm>
            <a:off x="1202265" y="3056470"/>
            <a:ext cx="9990667"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6600" dirty="0" smtClean="0"/>
              <a:t>Terrorism in Latin America</a:t>
            </a:r>
            <a:endParaRPr lang="en-US" sz="6600" dirty="0"/>
          </a:p>
        </p:txBody>
      </p:sp>
      <p:sp>
        <p:nvSpPr>
          <p:cNvPr id="5" name="Content Placeholder 2"/>
          <p:cNvSpPr txBox="1">
            <a:spLocks/>
          </p:cNvSpPr>
          <p:nvPr/>
        </p:nvSpPr>
        <p:spPr>
          <a:xfrm>
            <a:off x="152398" y="4123272"/>
            <a:ext cx="11717867" cy="245533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600" dirty="0"/>
              <a:t>Since the 1960s, urban terrorists in Latin America have targeted banks, stores, police departments, public buildings and military posts in fights against repressive governments and U.S. economic domination. Terrorist organizations plagued civilians and governments throughout Latin America, notably in Peru, Columbia, Brazil, and Mexico. Some were Marxist organizations; others were motivated by nationalism. </a:t>
            </a:r>
          </a:p>
        </p:txBody>
      </p:sp>
    </p:spTree>
    <p:extLst>
      <p:ext uri="{BB962C8B-B14F-4D97-AF65-F5344CB8AC3E}">
        <p14:creationId xmlns:p14="http://schemas.microsoft.com/office/powerpoint/2010/main" val="14785203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45067" y="135467"/>
            <a:ext cx="4826000" cy="1143000"/>
          </a:xfrm>
        </p:spPr>
        <p:txBody>
          <a:bodyPr>
            <a:normAutofit fontScale="90000"/>
          </a:bodyPr>
          <a:lstStyle/>
          <a:p>
            <a:pPr algn="ctr" eaLnBrk="1" hangingPunct="1"/>
            <a:r>
              <a:rPr lang="en-US" sz="9600" dirty="0" smtClean="0"/>
              <a:t>Al-Qaeda</a:t>
            </a:r>
            <a:endParaRPr lang="en-US" sz="9600" dirty="0"/>
          </a:p>
        </p:txBody>
      </p:sp>
      <p:sp>
        <p:nvSpPr>
          <p:cNvPr id="10243" name="Content Placeholder 2"/>
          <p:cNvSpPr>
            <a:spLocks noGrp="1"/>
          </p:cNvSpPr>
          <p:nvPr>
            <p:ph idx="1"/>
          </p:nvPr>
        </p:nvSpPr>
        <p:spPr>
          <a:xfrm>
            <a:off x="-1" y="1413933"/>
            <a:ext cx="9262533" cy="5444067"/>
          </a:xfrm>
        </p:spPr>
        <p:txBody>
          <a:bodyPr>
            <a:noAutofit/>
          </a:bodyPr>
          <a:lstStyle/>
          <a:p>
            <a:r>
              <a:rPr lang="en-US" sz="5400" dirty="0" smtClean="0"/>
              <a:t> In </a:t>
            </a:r>
            <a:r>
              <a:rPr lang="en-US" sz="5400" dirty="0"/>
              <a:t>the 1990s, the terrorist organization </a:t>
            </a:r>
            <a:r>
              <a:rPr lang="en-US" sz="5400" dirty="0" smtClean="0"/>
              <a:t>al-Qaeda</a:t>
            </a:r>
            <a:r>
              <a:rPr lang="en-US" sz="5400" dirty="0"/>
              <a:t>, led by Osama bin Laden, targeted the foreign influence in Arab countries, specifically by the United States. </a:t>
            </a:r>
          </a:p>
        </p:txBody>
      </p:sp>
      <p:pic>
        <p:nvPicPr>
          <p:cNvPr id="2" name="Picture 1"/>
          <p:cNvPicPr>
            <a:picLocks noChangeAspect="1"/>
          </p:cNvPicPr>
          <p:nvPr/>
        </p:nvPicPr>
        <p:blipFill>
          <a:blip r:embed="rId2"/>
          <a:stretch>
            <a:fillRect/>
          </a:stretch>
        </p:blipFill>
        <p:spPr>
          <a:xfrm>
            <a:off x="9303352" y="328084"/>
            <a:ext cx="2888648" cy="3871384"/>
          </a:xfrm>
          <a:prstGeom prst="rect">
            <a:avLst/>
          </a:prstGeom>
        </p:spPr>
      </p:pic>
      <p:pic>
        <p:nvPicPr>
          <p:cNvPr id="3" name="Picture 2"/>
          <p:cNvPicPr>
            <a:picLocks noChangeAspect="1"/>
          </p:cNvPicPr>
          <p:nvPr/>
        </p:nvPicPr>
        <p:blipFill>
          <a:blip r:embed="rId3"/>
          <a:stretch>
            <a:fillRect/>
          </a:stretch>
        </p:blipFill>
        <p:spPr>
          <a:xfrm>
            <a:off x="9210675" y="5019675"/>
            <a:ext cx="2981325" cy="1533525"/>
          </a:xfrm>
          <a:prstGeom prst="rect">
            <a:avLst/>
          </a:prstGeom>
        </p:spPr>
      </p:pic>
    </p:spTree>
    <p:extLst>
      <p:ext uri="{BB962C8B-B14F-4D97-AF65-F5344CB8AC3E}">
        <p14:creationId xmlns:p14="http://schemas.microsoft.com/office/powerpoint/2010/main" val="14825770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95867" y="169334"/>
            <a:ext cx="5858933" cy="1143000"/>
          </a:xfrm>
        </p:spPr>
        <p:txBody>
          <a:bodyPr>
            <a:noAutofit/>
          </a:bodyPr>
          <a:lstStyle/>
          <a:p>
            <a:pPr algn="ctr" eaLnBrk="1" hangingPunct="1"/>
            <a:r>
              <a:rPr lang="en-US" sz="6600" dirty="0" smtClean="0"/>
              <a:t>Al-Qaeda</a:t>
            </a:r>
            <a:endParaRPr lang="en-US" sz="6600" dirty="0"/>
          </a:p>
        </p:txBody>
      </p:sp>
      <p:sp>
        <p:nvSpPr>
          <p:cNvPr id="10243" name="Content Placeholder 2"/>
          <p:cNvSpPr>
            <a:spLocks noGrp="1"/>
          </p:cNvSpPr>
          <p:nvPr>
            <p:ph idx="1"/>
          </p:nvPr>
        </p:nvSpPr>
        <p:spPr>
          <a:xfrm>
            <a:off x="100039" y="1164193"/>
            <a:ext cx="7333694" cy="5405940"/>
          </a:xfrm>
        </p:spPr>
        <p:txBody>
          <a:bodyPr>
            <a:noAutofit/>
          </a:bodyPr>
          <a:lstStyle/>
          <a:p>
            <a:r>
              <a:rPr lang="en-US" sz="4800" dirty="0" smtClean="0"/>
              <a:t>In </a:t>
            </a:r>
            <a:r>
              <a:rPr lang="en-US" sz="4800" dirty="0"/>
              <a:t>1998 </a:t>
            </a:r>
            <a:r>
              <a:rPr lang="en-US" sz="4800" dirty="0" smtClean="0"/>
              <a:t>al-Qaeda </a:t>
            </a:r>
            <a:r>
              <a:rPr lang="en-US" sz="4800" dirty="0"/>
              <a:t>built its terror brand with the bombings of United States embassies in Kenya and Tanzania, and again with the bombing of the USS Cole in 2000. </a:t>
            </a:r>
          </a:p>
        </p:txBody>
      </p:sp>
      <p:pic>
        <p:nvPicPr>
          <p:cNvPr id="2" name="Picture 1"/>
          <p:cNvPicPr>
            <a:picLocks noChangeAspect="1"/>
          </p:cNvPicPr>
          <p:nvPr/>
        </p:nvPicPr>
        <p:blipFill>
          <a:blip r:embed="rId2"/>
          <a:stretch>
            <a:fillRect/>
          </a:stretch>
        </p:blipFill>
        <p:spPr>
          <a:xfrm>
            <a:off x="7701541" y="-1"/>
            <a:ext cx="4490459" cy="2523067"/>
          </a:xfrm>
          <a:prstGeom prst="rect">
            <a:avLst/>
          </a:prstGeom>
        </p:spPr>
      </p:pic>
      <p:pic>
        <p:nvPicPr>
          <p:cNvPr id="3" name="Picture 2"/>
          <p:cNvPicPr>
            <a:picLocks noChangeAspect="1"/>
          </p:cNvPicPr>
          <p:nvPr/>
        </p:nvPicPr>
        <p:blipFill>
          <a:blip r:embed="rId3"/>
          <a:stretch>
            <a:fillRect/>
          </a:stretch>
        </p:blipFill>
        <p:spPr>
          <a:xfrm>
            <a:off x="7701540" y="2523066"/>
            <a:ext cx="4490459" cy="2099734"/>
          </a:xfrm>
          <a:prstGeom prst="rect">
            <a:avLst/>
          </a:prstGeom>
        </p:spPr>
      </p:pic>
      <p:pic>
        <p:nvPicPr>
          <p:cNvPr id="4" name="Picture 3"/>
          <p:cNvPicPr>
            <a:picLocks noChangeAspect="1"/>
          </p:cNvPicPr>
          <p:nvPr/>
        </p:nvPicPr>
        <p:blipFill>
          <a:blip r:embed="rId4"/>
          <a:stretch>
            <a:fillRect/>
          </a:stretch>
        </p:blipFill>
        <p:spPr>
          <a:xfrm>
            <a:off x="7701540" y="4343343"/>
            <a:ext cx="4490459" cy="2514657"/>
          </a:xfrm>
          <a:prstGeom prst="rect">
            <a:avLst/>
          </a:prstGeom>
        </p:spPr>
      </p:pic>
    </p:spTree>
    <p:extLst>
      <p:ext uri="{BB962C8B-B14F-4D97-AF65-F5344CB8AC3E}">
        <p14:creationId xmlns:p14="http://schemas.microsoft.com/office/powerpoint/2010/main" val="33918365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0"/>
            <a:ext cx="9144000" cy="1143000"/>
          </a:xfrm>
        </p:spPr>
        <p:txBody>
          <a:bodyPr>
            <a:normAutofit fontScale="90000"/>
          </a:bodyPr>
          <a:lstStyle/>
          <a:p>
            <a:pPr algn="ctr" eaLnBrk="1" hangingPunct="1"/>
            <a:r>
              <a:rPr lang="en-US" sz="9600" dirty="0" smtClean="0"/>
              <a:t>Al-Qaida</a:t>
            </a:r>
            <a:endParaRPr lang="en-US" sz="9600" dirty="0"/>
          </a:p>
        </p:txBody>
      </p:sp>
      <p:sp>
        <p:nvSpPr>
          <p:cNvPr id="10243" name="Content Placeholder 2"/>
          <p:cNvSpPr>
            <a:spLocks noGrp="1"/>
          </p:cNvSpPr>
          <p:nvPr>
            <p:ph idx="1"/>
          </p:nvPr>
        </p:nvSpPr>
        <p:spPr>
          <a:xfrm>
            <a:off x="135467" y="1142999"/>
            <a:ext cx="11599333" cy="5545667"/>
          </a:xfrm>
        </p:spPr>
        <p:txBody>
          <a:bodyPr>
            <a:noAutofit/>
          </a:bodyPr>
          <a:lstStyle/>
          <a:p>
            <a:r>
              <a:rPr lang="en-US" sz="4400" dirty="0" smtClean="0"/>
              <a:t>Then</a:t>
            </a:r>
            <a:r>
              <a:rPr lang="en-US" sz="4400" dirty="0"/>
              <a:t>, on September 11th of 2001, Al-Qaida orchestrated the hijacking of four airplanes in the United States and flew two of them into the World Trade Center Towers in New York City, and one into the Pentagon outside Washington, D.C. The fourth plane was retaken by the passengers who crashed it into a field in Pennsylvania. </a:t>
            </a:r>
          </a:p>
        </p:txBody>
      </p:sp>
    </p:spTree>
    <p:extLst>
      <p:ext uri="{BB962C8B-B14F-4D97-AF65-F5344CB8AC3E}">
        <p14:creationId xmlns:p14="http://schemas.microsoft.com/office/powerpoint/2010/main" val="24046671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867" y="0"/>
            <a:ext cx="6028267" cy="4011538"/>
          </a:xfrm>
          <a:prstGeom prst="rect">
            <a:avLst/>
          </a:prstGeom>
        </p:spPr>
      </p:pic>
      <p:pic>
        <p:nvPicPr>
          <p:cNvPr id="3" name="Picture 2"/>
          <p:cNvPicPr>
            <a:picLocks noChangeAspect="1"/>
          </p:cNvPicPr>
          <p:nvPr/>
        </p:nvPicPr>
        <p:blipFill>
          <a:blip r:embed="rId3"/>
          <a:stretch>
            <a:fillRect/>
          </a:stretch>
        </p:blipFill>
        <p:spPr>
          <a:xfrm>
            <a:off x="6316134" y="0"/>
            <a:ext cx="5718576" cy="4011538"/>
          </a:xfrm>
          <a:prstGeom prst="rect">
            <a:avLst/>
          </a:prstGeom>
        </p:spPr>
      </p:pic>
      <p:pic>
        <p:nvPicPr>
          <p:cNvPr id="4" name="Picture 3"/>
          <p:cNvPicPr>
            <a:picLocks noChangeAspect="1"/>
          </p:cNvPicPr>
          <p:nvPr/>
        </p:nvPicPr>
        <p:blipFill>
          <a:blip r:embed="rId4"/>
          <a:stretch>
            <a:fillRect/>
          </a:stretch>
        </p:blipFill>
        <p:spPr>
          <a:xfrm>
            <a:off x="3603625" y="4011538"/>
            <a:ext cx="5032375" cy="2827555"/>
          </a:xfrm>
          <a:prstGeom prst="rect">
            <a:avLst/>
          </a:prstGeom>
        </p:spPr>
      </p:pic>
    </p:spTree>
    <p:extLst>
      <p:ext uri="{BB962C8B-B14F-4D97-AF65-F5344CB8AC3E}">
        <p14:creationId xmlns:p14="http://schemas.microsoft.com/office/powerpoint/2010/main" val="1749278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45720" y="687122"/>
            <a:ext cx="9144000" cy="6114423"/>
          </a:xfrm>
          <a:prstGeom prst="rect">
            <a:avLst/>
          </a:prstGeom>
          <a:solidFill>
            <a:srgbClr val="FFFF00"/>
          </a:solidFill>
        </p:spPr>
        <p:txBody>
          <a:bodyPr vert="horz" lIns="91425" tIns="91425" rIns="91425" bIns="91425" rtlCol="0" anchor="t" anchorCtr="0">
            <a:noAutofit/>
          </a:bodyPr>
          <a:lstStyle/>
          <a:p>
            <a:pPr>
              <a:buNone/>
            </a:pPr>
            <a:r>
              <a:rPr lang="en" sz="4000" dirty="0"/>
              <a:t>Developed a concept of India that included </a:t>
            </a:r>
            <a:r>
              <a:rPr lang="en" sz="4000" b="1" dirty="0"/>
              <a:t>Hindus &amp; Muslims</a:t>
            </a:r>
            <a:r>
              <a:rPr lang="en" sz="4000" dirty="0"/>
              <a:t> alike</a:t>
            </a:r>
          </a:p>
          <a:p>
            <a:pPr>
              <a:buNone/>
            </a:pPr>
            <a:endParaRPr lang="en" sz="4000" dirty="0" smtClean="0"/>
          </a:p>
          <a:p>
            <a:pPr>
              <a:buNone/>
            </a:pPr>
            <a:r>
              <a:rPr lang="en" sz="4000" dirty="0" smtClean="0"/>
              <a:t>Pioneered </a:t>
            </a:r>
            <a:r>
              <a:rPr lang="en" sz="4000" b="1" dirty="0"/>
              <a:t>strategies of resistance</a:t>
            </a:r>
            <a:r>
              <a:rPr lang="en" sz="4000" dirty="0"/>
              <a:t> that he would later apply in India itself. </a:t>
            </a:r>
          </a:p>
          <a:p>
            <a:pPr>
              <a:buNone/>
            </a:pPr>
            <a:endParaRPr lang="en" sz="4000" dirty="0" smtClean="0"/>
          </a:p>
          <a:p>
            <a:pPr>
              <a:buNone/>
            </a:pPr>
            <a:r>
              <a:rPr lang="en" sz="4000" dirty="0" smtClean="0"/>
              <a:t>His </a:t>
            </a:r>
            <a:r>
              <a:rPr lang="en" sz="4000" dirty="0"/>
              <a:t>emerging political philosophy, known as </a:t>
            </a:r>
            <a:r>
              <a:rPr lang="en" sz="4000" b="1" dirty="0"/>
              <a:t>satyagraha</a:t>
            </a:r>
            <a:r>
              <a:rPr lang="en" sz="4000" dirty="0"/>
              <a:t> (</a:t>
            </a:r>
            <a:r>
              <a:rPr lang="en" sz="4000" i="1" dirty="0"/>
              <a:t>truth force</a:t>
            </a:r>
            <a:r>
              <a:rPr lang="en" sz="4000" dirty="0"/>
              <a:t>), was a confrontational, though non-violent, approach to political action. </a:t>
            </a:r>
          </a:p>
        </p:txBody>
      </p:sp>
      <p:sp>
        <p:nvSpPr>
          <p:cNvPr id="165" name="Shape 165"/>
          <p:cNvSpPr txBox="1">
            <a:spLocks noGrp="1"/>
          </p:cNvSpPr>
          <p:nvPr>
            <p:ph type="title"/>
          </p:nvPr>
        </p:nvSpPr>
        <p:spPr>
          <a:xfrm>
            <a:off x="2154302" y="160142"/>
            <a:ext cx="4094099" cy="617099"/>
          </a:xfrm>
          <a:prstGeom prst="rect">
            <a:avLst/>
          </a:prstGeom>
        </p:spPr>
        <p:txBody>
          <a:bodyPr vert="horz" lIns="91425" tIns="91425" rIns="91425" bIns="91425" rtlCol="0" anchor="b" anchorCtr="0">
            <a:noAutofit/>
          </a:bodyPr>
          <a:lstStyle/>
          <a:p>
            <a:r>
              <a:rPr lang="en" sz="3000" i="1" dirty="0">
                <a:solidFill>
                  <a:schemeClr val="bg1"/>
                </a:solidFill>
              </a:rPr>
              <a:t>Who was Gandhi?</a:t>
            </a:r>
          </a:p>
        </p:txBody>
      </p:sp>
      <p:pic>
        <p:nvPicPr>
          <p:cNvPr id="166" name="Shape 166"/>
          <p:cNvPicPr preferRelativeResize="0"/>
          <p:nvPr/>
        </p:nvPicPr>
        <p:blipFill>
          <a:blip r:embed="rId3">
            <a:alphaModFix/>
          </a:blip>
          <a:stretch>
            <a:fillRect/>
          </a:stretch>
        </p:blipFill>
        <p:spPr>
          <a:xfrm>
            <a:off x="9121130" y="0"/>
            <a:ext cx="3070870" cy="2046665"/>
          </a:xfrm>
          <a:prstGeom prst="rect">
            <a:avLst/>
          </a:prstGeom>
          <a:noFill/>
          <a:ln>
            <a:noFill/>
          </a:ln>
        </p:spPr>
      </p:pic>
      <p:pic>
        <p:nvPicPr>
          <p:cNvPr id="167" name="Shape 167"/>
          <p:cNvPicPr preferRelativeResize="0"/>
          <p:nvPr/>
        </p:nvPicPr>
        <p:blipFill>
          <a:blip r:embed="rId4">
            <a:alphaModFix/>
          </a:blip>
          <a:stretch>
            <a:fillRect/>
          </a:stretch>
        </p:blipFill>
        <p:spPr>
          <a:xfrm>
            <a:off x="9113360" y="2046665"/>
            <a:ext cx="3078640" cy="4754880"/>
          </a:xfrm>
          <a:prstGeom prst="rect">
            <a:avLst/>
          </a:prstGeom>
          <a:noFill/>
          <a:ln>
            <a:noFill/>
          </a:ln>
        </p:spPr>
      </p:pic>
    </p:spTree>
    <p:extLst>
      <p:ext uri="{BB962C8B-B14F-4D97-AF65-F5344CB8AC3E}">
        <p14:creationId xmlns:p14="http://schemas.microsoft.com/office/powerpoint/2010/main" val="1289594803"/>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03313" y="0"/>
            <a:ext cx="4995333" cy="1143000"/>
          </a:xfrm>
        </p:spPr>
        <p:txBody>
          <a:bodyPr>
            <a:normAutofit fontScale="90000"/>
          </a:bodyPr>
          <a:lstStyle/>
          <a:p>
            <a:pPr algn="ctr" eaLnBrk="1" hangingPunct="1"/>
            <a:r>
              <a:rPr lang="en-US" sz="9600" dirty="0" smtClean="0"/>
              <a:t>Al-Qaida</a:t>
            </a:r>
            <a:endParaRPr lang="en-US" sz="9600" dirty="0"/>
          </a:p>
        </p:txBody>
      </p:sp>
      <p:sp>
        <p:nvSpPr>
          <p:cNvPr id="10243" name="Content Placeholder 2"/>
          <p:cNvSpPr>
            <a:spLocks noGrp="1"/>
          </p:cNvSpPr>
          <p:nvPr>
            <p:ph idx="1"/>
          </p:nvPr>
        </p:nvSpPr>
        <p:spPr>
          <a:xfrm>
            <a:off x="1" y="1143000"/>
            <a:ext cx="7309380" cy="5444067"/>
          </a:xfrm>
        </p:spPr>
        <p:txBody>
          <a:bodyPr>
            <a:noAutofit/>
          </a:bodyPr>
          <a:lstStyle/>
          <a:p>
            <a:r>
              <a:rPr lang="en-US" sz="3600" dirty="0" smtClean="0"/>
              <a:t>American </a:t>
            </a:r>
            <a:r>
              <a:rPr lang="en-US" sz="3600" dirty="0"/>
              <a:t>reprisals were swift and harsh. Within a month, U.S. forces were deployed to Afghanistan where it was believed that the Taliban was harboring bin Laden. The government also responded with increased watchfulness and a global “war on terrorism.”</a:t>
            </a:r>
          </a:p>
        </p:txBody>
      </p:sp>
      <p:pic>
        <p:nvPicPr>
          <p:cNvPr id="2" name="Picture 1"/>
          <p:cNvPicPr>
            <a:picLocks noChangeAspect="1"/>
          </p:cNvPicPr>
          <p:nvPr/>
        </p:nvPicPr>
        <p:blipFill>
          <a:blip r:embed="rId2"/>
          <a:stretch>
            <a:fillRect/>
          </a:stretch>
        </p:blipFill>
        <p:spPr>
          <a:xfrm>
            <a:off x="7309380" y="0"/>
            <a:ext cx="4882620" cy="4159269"/>
          </a:xfrm>
          <a:prstGeom prst="rect">
            <a:avLst/>
          </a:prstGeom>
        </p:spPr>
      </p:pic>
      <p:pic>
        <p:nvPicPr>
          <p:cNvPr id="3" name="Picture 2"/>
          <p:cNvPicPr>
            <a:picLocks noChangeAspect="1"/>
          </p:cNvPicPr>
          <p:nvPr/>
        </p:nvPicPr>
        <p:blipFill>
          <a:blip r:embed="rId3"/>
          <a:stretch>
            <a:fillRect/>
          </a:stretch>
        </p:blipFill>
        <p:spPr>
          <a:xfrm>
            <a:off x="7703477" y="4159269"/>
            <a:ext cx="4094427" cy="2718700"/>
          </a:xfrm>
          <a:prstGeom prst="rect">
            <a:avLst/>
          </a:prstGeom>
        </p:spPr>
      </p:pic>
    </p:spTree>
    <p:extLst>
      <p:ext uri="{BB962C8B-B14F-4D97-AF65-F5344CB8AC3E}">
        <p14:creationId xmlns:p14="http://schemas.microsoft.com/office/powerpoint/2010/main" val="31711439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321732"/>
            <a:ext cx="9144000" cy="821267"/>
          </a:xfrm>
        </p:spPr>
        <p:txBody>
          <a:bodyPr>
            <a:normAutofit fontScale="90000"/>
          </a:bodyPr>
          <a:lstStyle/>
          <a:p>
            <a:pPr algn="ctr" eaLnBrk="1" hangingPunct="1"/>
            <a:r>
              <a:rPr lang="en-US" sz="7200" dirty="0"/>
              <a:t>Response to Terrorism</a:t>
            </a:r>
          </a:p>
        </p:txBody>
      </p:sp>
      <p:sp>
        <p:nvSpPr>
          <p:cNvPr id="12291" name="Content Placeholder 2"/>
          <p:cNvSpPr>
            <a:spLocks noGrp="1"/>
          </p:cNvSpPr>
          <p:nvPr>
            <p:ph idx="1"/>
          </p:nvPr>
        </p:nvSpPr>
        <p:spPr>
          <a:xfrm>
            <a:off x="237067" y="1143000"/>
            <a:ext cx="11565466" cy="5342467"/>
          </a:xfrm>
        </p:spPr>
        <p:txBody>
          <a:bodyPr>
            <a:noAutofit/>
          </a:bodyPr>
          <a:lstStyle/>
          <a:p>
            <a:pPr eaLnBrk="1" hangingPunct="1"/>
            <a:r>
              <a:rPr lang="en-US" sz="3600" dirty="0"/>
              <a:t>U.S. has made national security top priority</a:t>
            </a:r>
          </a:p>
          <a:p>
            <a:pPr eaLnBrk="1" hangingPunct="1"/>
            <a:r>
              <a:rPr lang="en-US" sz="3600" dirty="0"/>
              <a:t>Reorganized intelligence services &amp; new counter terrorism laws</a:t>
            </a:r>
          </a:p>
          <a:p>
            <a:pPr eaLnBrk="1" hangingPunct="1"/>
            <a:r>
              <a:rPr lang="en-US" sz="3600" dirty="0"/>
              <a:t>Rigorous security in air ports &amp; public buildings</a:t>
            </a:r>
          </a:p>
          <a:p>
            <a:pPr eaLnBrk="1" hangingPunct="1"/>
            <a:r>
              <a:rPr lang="en-US" sz="3600" dirty="0"/>
              <a:t>Measures to cut off terrorists’ $ money supply &amp; limiting their activities</a:t>
            </a:r>
          </a:p>
          <a:p>
            <a:pPr eaLnBrk="1" hangingPunct="1"/>
            <a:r>
              <a:rPr lang="en-US" sz="3600" dirty="0"/>
              <a:t>Some people believed the Federal government is using the threat of terrorism to increase its power &amp; violate the constitutional rights &amp; freedoms of its citizens</a:t>
            </a:r>
          </a:p>
        </p:txBody>
      </p:sp>
    </p:spTree>
    <p:extLst>
      <p:ext uri="{BB962C8B-B14F-4D97-AF65-F5344CB8AC3E}">
        <p14:creationId xmlns:p14="http://schemas.microsoft.com/office/powerpoint/2010/main" val="21681176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0" y="355600"/>
            <a:ext cx="9144000" cy="787400"/>
          </a:xfrm>
        </p:spPr>
        <p:txBody>
          <a:bodyPr>
            <a:noAutofit/>
          </a:bodyPr>
          <a:lstStyle/>
          <a:p>
            <a:pPr algn="ctr" eaLnBrk="1" hangingPunct="1"/>
            <a:r>
              <a:rPr lang="en-US" sz="5400" u="sng" dirty="0"/>
              <a:t>Golda Meir</a:t>
            </a:r>
          </a:p>
        </p:txBody>
      </p:sp>
      <p:sp>
        <p:nvSpPr>
          <p:cNvPr id="13315" name="Content Placeholder 2"/>
          <p:cNvSpPr>
            <a:spLocks noGrp="1"/>
          </p:cNvSpPr>
          <p:nvPr>
            <p:ph idx="1"/>
          </p:nvPr>
        </p:nvSpPr>
        <p:spPr>
          <a:xfrm>
            <a:off x="33867" y="1143000"/>
            <a:ext cx="11988800" cy="5715000"/>
          </a:xfrm>
        </p:spPr>
        <p:txBody>
          <a:bodyPr>
            <a:noAutofit/>
          </a:bodyPr>
          <a:lstStyle/>
          <a:p>
            <a:r>
              <a:rPr lang="en-US" sz="3200" dirty="0"/>
              <a:t>Golda Meir became the first female prime minister of Israel in 1969. She had been a leader of the Zionist movement in the 1920s when she migrated to Israel, and she supported the unrestricted immigration of Jews to Israel. She soon became a leader of the Jewish Agency and signed Israel’s Declaration of Independence in 1948. </a:t>
            </a:r>
            <a:endParaRPr lang="en-US" sz="5400" dirty="0"/>
          </a:p>
        </p:txBody>
      </p:sp>
      <p:pic>
        <p:nvPicPr>
          <p:cNvPr id="2" name="Picture 1"/>
          <p:cNvPicPr>
            <a:picLocks noChangeAspect="1"/>
          </p:cNvPicPr>
          <p:nvPr/>
        </p:nvPicPr>
        <p:blipFill>
          <a:blip r:embed="rId2"/>
          <a:stretch>
            <a:fillRect/>
          </a:stretch>
        </p:blipFill>
        <p:spPr>
          <a:xfrm>
            <a:off x="8432800" y="3711522"/>
            <a:ext cx="3589867" cy="3018419"/>
          </a:xfrm>
          <a:prstGeom prst="rect">
            <a:avLst/>
          </a:prstGeom>
        </p:spPr>
      </p:pic>
      <p:pic>
        <p:nvPicPr>
          <p:cNvPr id="3" name="Picture 2"/>
          <p:cNvPicPr>
            <a:picLocks noChangeAspect="1"/>
          </p:cNvPicPr>
          <p:nvPr/>
        </p:nvPicPr>
        <p:blipFill>
          <a:blip r:embed="rId3"/>
          <a:stretch>
            <a:fillRect/>
          </a:stretch>
        </p:blipFill>
        <p:spPr>
          <a:xfrm>
            <a:off x="3082395" y="4289926"/>
            <a:ext cx="5181071" cy="2440015"/>
          </a:xfrm>
          <a:prstGeom prst="rect">
            <a:avLst/>
          </a:prstGeom>
        </p:spPr>
      </p:pic>
      <p:pic>
        <p:nvPicPr>
          <p:cNvPr id="4" name="Picture 3"/>
          <p:cNvPicPr>
            <a:picLocks noChangeAspect="1"/>
          </p:cNvPicPr>
          <p:nvPr/>
        </p:nvPicPr>
        <p:blipFill>
          <a:blip r:embed="rId4"/>
          <a:stretch>
            <a:fillRect/>
          </a:stretch>
        </p:blipFill>
        <p:spPr>
          <a:xfrm>
            <a:off x="604837" y="4243916"/>
            <a:ext cx="1838325" cy="2486025"/>
          </a:xfrm>
          <a:prstGeom prst="rect">
            <a:avLst/>
          </a:prstGeom>
        </p:spPr>
      </p:pic>
    </p:spTree>
    <p:extLst>
      <p:ext uri="{BB962C8B-B14F-4D97-AF65-F5344CB8AC3E}">
        <p14:creationId xmlns:p14="http://schemas.microsoft.com/office/powerpoint/2010/main" val="1431512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131733" y="304800"/>
            <a:ext cx="4538133" cy="838200"/>
          </a:xfrm>
        </p:spPr>
        <p:txBody>
          <a:bodyPr>
            <a:noAutofit/>
          </a:bodyPr>
          <a:lstStyle/>
          <a:p>
            <a:pPr eaLnBrk="1" hangingPunct="1"/>
            <a:r>
              <a:rPr lang="en-US" sz="6000" u="sng" dirty="0"/>
              <a:t>Golda Meir</a:t>
            </a:r>
          </a:p>
        </p:txBody>
      </p:sp>
      <p:sp>
        <p:nvSpPr>
          <p:cNvPr id="13315" name="Content Placeholder 2"/>
          <p:cNvSpPr>
            <a:spLocks noGrp="1"/>
          </p:cNvSpPr>
          <p:nvPr>
            <p:ph idx="1"/>
          </p:nvPr>
        </p:nvSpPr>
        <p:spPr>
          <a:xfrm>
            <a:off x="33867" y="1142999"/>
            <a:ext cx="11988800" cy="3699933"/>
          </a:xfrm>
        </p:spPr>
        <p:txBody>
          <a:bodyPr>
            <a:noAutofit/>
          </a:bodyPr>
          <a:lstStyle/>
          <a:p>
            <a:r>
              <a:rPr lang="en-US" sz="3200" dirty="0" smtClean="0"/>
              <a:t>She </a:t>
            </a:r>
            <a:r>
              <a:rPr lang="en-US" sz="3200" dirty="0"/>
              <a:t>became a member of the Knesset, Israel’s parliament, and served as foreign minister in 1956. </a:t>
            </a:r>
            <a:endParaRPr lang="en-US" sz="3200" dirty="0" smtClean="0"/>
          </a:p>
          <a:p>
            <a:r>
              <a:rPr lang="en-US" sz="3200" dirty="0" smtClean="0"/>
              <a:t>As </a:t>
            </a:r>
            <a:r>
              <a:rPr lang="en-US" sz="3200" dirty="0"/>
              <a:t>prime minister, Meir instituted major programs in housing and road construction. </a:t>
            </a:r>
            <a:endParaRPr lang="en-US" sz="3200" dirty="0" smtClean="0"/>
          </a:p>
          <a:p>
            <a:r>
              <a:rPr lang="en-US" sz="3200" dirty="0" smtClean="0"/>
              <a:t>She </a:t>
            </a:r>
            <a:r>
              <a:rPr lang="en-US" sz="3200" dirty="0"/>
              <a:t>also tried to form enduring peace agreements with Arab countries, but these efforts came to an unsuccessful end with the Yom Kippur War in 1973.</a:t>
            </a:r>
            <a:endParaRPr lang="en-US" sz="5400" dirty="0"/>
          </a:p>
        </p:txBody>
      </p:sp>
      <p:pic>
        <p:nvPicPr>
          <p:cNvPr id="2" name="Picture 1"/>
          <p:cNvPicPr>
            <a:picLocks noChangeAspect="1"/>
          </p:cNvPicPr>
          <p:nvPr/>
        </p:nvPicPr>
        <p:blipFill>
          <a:blip r:embed="rId2"/>
          <a:stretch>
            <a:fillRect/>
          </a:stretch>
        </p:blipFill>
        <p:spPr>
          <a:xfrm>
            <a:off x="10260542" y="4257675"/>
            <a:ext cx="1762125" cy="2600325"/>
          </a:xfrm>
          <a:prstGeom prst="rect">
            <a:avLst/>
          </a:prstGeom>
        </p:spPr>
      </p:pic>
      <p:pic>
        <p:nvPicPr>
          <p:cNvPr id="3" name="Picture 2"/>
          <p:cNvPicPr>
            <a:picLocks noChangeAspect="1"/>
          </p:cNvPicPr>
          <p:nvPr/>
        </p:nvPicPr>
        <p:blipFill>
          <a:blip r:embed="rId3"/>
          <a:stretch>
            <a:fillRect/>
          </a:stretch>
        </p:blipFill>
        <p:spPr>
          <a:xfrm>
            <a:off x="5593292" y="4394997"/>
            <a:ext cx="3641725" cy="2445538"/>
          </a:xfrm>
          <a:prstGeom prst="rect">
            <a:avLst/>
          </a:prstGeom>
        </p:spPr>
      </p:pic>
      <p:pic>
        <p:nvPicPr>
          <p:cNvPr id="4" name="Picture 3"/>
          <p:cNvPicPr>
            <a:picLocks noChangeAspect="1"/>
          </p:cNvPicPr>
          <p:nvPr/>
        </p:nvPicPr>
        <p:blipFill>
          <a:blip r:embed="rId4"/>
          <a:stretch>
            <a:fillRect/>
          </a:stretch>
        </p:blipFill>
        <p:spPr>
          <a:xfrm>
            <a:off x="1646767" y="4840815"/>
            <a:ext cx="2333625" cy="1962150"/>
          </a:xfrm>
          <a:prstGeom prst="rect">
            <a:avLst/>
          </a:prstGeom>
        </p:spPr>
      </p:pic>
    </p:spTree>
    <p:extLst>
      <p:ext uri="{BB962C8B-B14F-4D97-AF65-F5344CB8AC3E}">
        <p14:creationId xmlns:p14="http://schemas.microsoft.com/office/powerpoint/2010/main" val="39328766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12192000" cy="609600"/>
          </a:xfrm>
          <a:solidFill>
            <a:srgbClr val="FFFF00"/>
          </a:solidFill>
        </p:spPr>
        <p:txBody>
          <a:bodyPr>
            <a:noAutofit/>
          </a:bodyPr>
          <a:lstStyle/>
          <a:p>
            <a:pPr eaLnBrk="1" hangingPunct="1"/>
            <a:r>
              <a:rPr lang="en-US" sz="4800" dirty="0" smtClean="0"/>
              <a:t>		Margaret </a:t>
            </a:r>
            <a:r>
              <a:rPr lang="en-US" sz="4800" dirty="0"/>
              <a:t>Thatcher</a:t>
            </a:r>
          </a:p>
        </p:txBody>
      </p:sp>
      <p:sp>
        <p:nvSpPr>
          <p:cNvPr id="14339" name="Content Placeholder 2"/>
          <p:cNvSpPr>
            <a:spLocks noGrp="1"/>
          </p:cNvSpPr>
          <p:nvPr>
            <p:ph idx="1"/>
          </p:nvPr>
        </p:nvSpPr>
        <p:spPr>
          <a:xfrm>
            <a:off x="169333" y="728133"/>
            <a:ext cx="8314267" cy="6129867"/>
          </a:xfrm>
        </p:spPr>
        <p:txBody>
          <a:bodyPr>
            <a:noAutofit/>
          </a:bodyPr>
          <a:lstStyle/>
          <a:p>
            <a:r>
              <a:rPr lang="en-US" sz="3800" dirty="0">
                <a:solidFill>
                  <a:srgbClr val="000000"/>
                </a:solidFill>
                <a:latin typeface="Times New Roman" panose="02020603050405020304" pitchFamily="18" charset="0"/>
              </a:rPr>
              <a:t>Margaret Thatcher led the Conservative Party in Britain from 1979-1990 as the first female prime minister in Europe. </a:t>
            </a:r>
            <a:endParaRPr lang="en-US" sz="3800" dirty="0" smtClean="0">
              <a:solidFill>
                <a:srgbClr val="000000"/>
              </a:solidFill>
              <a:latin typeface="Times New Roman" panose="02020603050405020304" pitchFamily="18" charset="0"/>
            </a:endParaRPr>
          </a:p>
          <a:p>
            <a:r>
              <a:rPr lang="en-US" sz="3800" dirty="0" smtClean="0">
                <a:solidFill>
                  <a:srgbClr val="000000"/>
                </a:solidFill>
                <a:latin typeface="Times New Roman" panose="02020603050405020304" pitchFamily="18" charset="0"/>
              </a:rPr>
              <a:t>She </a:t>
            </a:r>
            <a:r>
              <a:rPr lang="en-US" sz="3800" dirty="0">
                <a:solidFill>
                  <a:srgbClr val="000000"/>
                </a:solidFill>
                <a:latin typeface="Times New Roman" panose="02020603050405020304" pitchFamily="18" charset="0"/>
              </a:rPr>
              <a:t>fiercely opposed communism and embraced a free-market economy. </a:t>
            </a:r>
            <a:endParaRPr lang="en-US" sz="3800" dirty="0" smtClean="0">
              <a:solidFill>
                <a:srgbClr val="000000"/>
              </a:solidFill>
              <a:latin typeface="Times New Roman" panose="02020603050405020304" pitchFamily="18" charset="0"/>
            </a:endParaRPr>
          </a:p>
          <a:p>
            <a:r>
              <a:rPr lang="en-US" sz="3800" dirty="0" smtClean="0">
                <a:solidFill>
                  <a:srgbClr val="000000"/>
                </a:solidFill>
                <a:latin typeface="Times New Roman" panose="02020603050405020304" pitchFamily="18" charset="0"/>
              </a:rPr>
              <a:t>This </a:t>
            </a:r>
            <a:r>
              <a:rPr lang="en-US" sz="3800" dirty="0">
                <a:solidFill>
                  <a:srgbClr val="000000"/>
                </a:solidFill>
                <a:latin typeface="Times New Roman" panose="02020603050405020304" pitchFamily="18" charset="0"/>
              </a:rPr>
              <a:t>led her to dramatically cut social welfare programs, ease government controls on business, reduce labor unions’ power, and privatize state-run industries. </a:t>
            </a:r>
            <a:r>
              <a:rPr lang="en-US" sz="3800" dirty="0" smtClean="0"/>
              <a:t>	</a:t>
            </a:r>
            <a:endParaRPr lang="en-US" sz="3800" dirty="0"/>
          </a:p>
        </p:txBody>
      </p:sp>
      <p:pic>
        <p:nvPicPr>
          <p:cNvPr id="2" name="Picture 1"/>
          <p:cNvPicPr>
            <a:picLocks noChangeAspect="1"/>
          </p:cNvPicPr>
          <p:nvPr/>
        </p:nvPicPr>
        <p:blipFill>
          <a:blip r:embed="rId2"/>
          <a:stretch>
            <a:fillRect/>
          </a:stretch>
        </p:blipFill>
        <p:spPr>
          <a:xfrm>
            <a:off x="8720667" y="0"/>
            <a:ext cx="3335867" cy="4652657"/>
          </a:xfrm>
          <a:prstGeom prst="rect">
            <a:avLst/>
          </a:prstGeom>
        </p:spPr>
      </p:pic>
      <p:pic>
        <p:nvPicPr>
          <p:cNvPr id="3" name="Picture 2"/>
          <p:cNvPicPr>
            <a:picLocks noChangeAspect="1"/>
          </p:cNvPicPr>
          <p:nvPr/>
        </p:nvPicPr>
        <p:blipFill>
          <a:blip r:embed="rId3"/>
          <a:stretch>
            <a:fillRect/>
          </a:stretch>
        </p:blipFill>
        <p:spPr>
          <a:xfrm>
            <a:off x="8720667" y="4652657"/>
            <a:ext cx="3304645" cy="2052358"/>
          </a:xfrm>
          <a:prstGeom prst="rect">
            <a:avLst/>
          </a:prstGeom>
        </p:spPr>
      </p:pic>
    </p:spTree>
    <p:extLst>
      <p:ext uri="{BB962C8B-B14F-4D97-AF65-F5344CB8AC3E}">
        <p14:creationId xmlns:p14="http://schemas.microsoft.com/office/powerpoint/2010/main" val="8621619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algn="ctr" eaLnBrk="1" hangingPunct="1"/>
            <a:r>
              <a:rPr lang="en-US" dirty="0"/>
              <a:t>Margaret Thatcher</a:t>
            </a:r>
          </a:p>
        </p:txBody>
      </p:sp>
      <p:sp>
        <p:nvSpPr>
          <p:cNvPr id="14339" name="Content Placeholder 2"/>
          <p:cNvSpPr>
            <a:spLocks noGrp="1"/>
          </p:cNvSpPr>
          <p:nvPr>
            <p:ph idx="1"/>
          </p:nvPr>
        </p:nvSpPr>
        <p:spPr>
          <a:xfrm>
            <a:off x="4775200" y="846668"/>
            <a:ext cx="7416800" cy="5875866"/>
          </a:xfrm>
        </p:spPr>
        <p:txBody>
          <a:bodyPr>
            <a:normAutofit fontScale="85000" lnSpcReduction="20000"/>
          </a:bodyPr>
          <a:lstStyle/>
          <a:p>
            <a:r>
              <a:rPr lang="en-US" sz="4400" dirty="0" smtClean="0">
                <a:solidFill>
                  <a:srgbClr val="000000"/>
                </a:solidFill>
                <a:latin typeface="Times New Roman" panose="02020603050405020304" pitchFamily="18" charset="0"/>
              </a:rPr>
              <a:t>She </a:t>
            </a:r>
            <a:r>
              <a:rPr lang="en-US" sz="4400" dirty="0">
                <a:solidFill>
                  <a:srgbClr val="000000"/>
                </a:solidFill>
                <a:latin typeface="Times New Roman" panose="02020603050405020304" pitchFamily="18" charset="0"/>
              </a:rPr>
              <a:t>maintained close ties with the United States throughout her tenure.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Her </a:t>
            </a:r>
            <a:r>
              <a:rPr lang="en-US" sz="4400" dirty="0">
                <a:solidFill>
                  <a:srgbClr val="000000"/>
                </a:solidFill>
                <a:latin typeface="Times New Roman" panose="02020603050405020304" pitchFamily="18" charset="0"/>
              </a:rPr>
              <a:t>political decline came when she replaced the property tax with the poll tax.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The </a:t>
            </a:r>
            <a:r>
              <a:rPr lang="en-US" sz="4400" dirty="0">
                <a:solidFill>
                  <a:srgbClr val="000000"/>
                </a:solidFill>
                <a:latin typeface="Times New Roman" panose="02020603050405020304" pitchFamily="18" charset="0"/>
              </a:rPr>
              <a:t>poll tax was the same percentage of income, regardless of income level.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It </a:t>
            </a:r>
            <a:r>
              <a:rPr lang="en-US" sz="4400" dirty="0">
                <a:solidFill>
                  <a:srgbClr val="000000"/>
                </a:solidFill>
                <a:latin typeface="Times New Roman" panose="02020603050405020304" pitchFamily="18" charset="0"/>
              </a:rPr>
              <a:t>proved very unpopular, and seeing that she would not win another election, Thatcher resigned in 1990. </a:t>
            </a:r>
            <a:r>
              <a:rPr lang="en-US" sz="4400" dirty="0" smtClean="0"/>
              <a:t>	</a:t>
            </a:r>
            <a:endParaRPr lang="en-US" sz="4400" dirty="0"/>
          </a:p>
        </p:txBody>
      </p:sp>
      <p:pic>
        <p:nvPicPr>
          <p:cNvPr id="2" name="Picture 1"/>
          <p:cNvPicPr>
            <a:picLocks noChangeAspect="1"/>
          </p:cNvPicPr>
          <p:nvPr/>
        </p:nvPicPr>
        <p:blipFill>
          <a:blip r:embed="rId2"/>
          <a:stretch>
            <a:fillRect/>
          </a:stretch>
        </p:blipFill>
        <p:spPr>
          <a:xfrm>
            <a:off x="0" y="660401"/>
            <a:ext cx="4547047" cy="3370801"/>
          </a:xfrm>
          <a:prstGeom prst="rect">
            <a:avLst/>
          </a:prstGeom>
        </p:spPr>
      </p:pic>
      <p:sp>
        <p:nvSpPr>
          <p:cNvPr id="3" name="Rectangle 2"/>
          <p:cNvSpPr/>
          <p:nvPr/>
        </p:nvSpPr>
        <p:spPr>
          <a:xfrm>
            <a:off x="0" y="4032803"/>
            <a:ext cx="4511171" cy="307777"/>
          </a:xfrm>
          <a:prstGeom prst="rect">
            <a:avLst/>
          </a:prstGeom>
        </p:spPr>
        <p:txBody>
          <a:bodyPr wrap="none">
            <a:spAutoFit/>
          </a:bodyPr>
          <a:lstStyle/>
          <a:p>
            <a:pPr algn="ctr"/>
            <a:r>
              <a:rPr lang="en-US" sz="1400" dirty="0"/>
              <a:t>Golda Meir and Margaret Thatcher, April 1976, Tel Aviv</a:t>
            </a:r>
          </a:p>
        </p:txBody>
      </p:sp>
      <p:pic>
        <p:nvPicPr>
          <p:cNvPr id="4" name="Picture 3"/>
          <p:cNvPicPr>
            <a:picLocks noChangeAspect="1"/>
          </p:cNvPicPr>
          <p:nvPr/>
        </p:nvPicPr>
        <p:blipFill>
          <a:blip r:embed="rId3"/>
          <a:stretch>
            <a:fillRect/>
          </a:stretch>
        </p:blipFill>
        <p:spPr>
          <a:xfrm>
            <a:off x="355082" y="4454387"/>
            <a:ext cx="3496205" cy="2268147"/>
          </a:xfrm>
          <a:prstGeom prst="rect">
            <a:avLst/>
          </a:prstGeom>
        </p:spPr>
      </p:pic>
    </p:spTree>
    <p:extLst>
      <p:ext uri="{BB962C8B-B14F-4D97-AF65-F5344CB8AC3E}">
        <p14:creationId xmlns:p14="http://schemas.microsoft.com/office/powerpoint/2010/main" val="26553414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algn="ctr" eaLnBrk="1" hangingPunct="1"/>
            <a:r>
              <a:rPr lang="en-US" dirty="0" smtClean="0"/>
              <a:t>					Indira Gandhi</a:t>
            </a:r>
            <a:endParaRPr lang="en-US" dirty="0"/>
          </a:p>
        </p:txBody>
      </p:sp>
      <p:sp>
        <p:nvSpPr>
          <p:cNvPr id="14339" name="Content Placeholder 2"/>
          <p:cNvSpPr>
            <a:spLocks noGrp="1"/>
          </p:cNvSpPr>
          <p:nvPr>
            <p:ph idx="1"/>
          </p:nvPr>
        </p:nvSpPr>
        <p:spPr>
          <a:xfrm>
            <a:off x="4775200" y="846668"/>
            <a:ext cx="7416800" cy="5875866"/>
          </a:xfrm>
        </p:spPr>
        <p:txBody>
          <a:bodyPr>
            <a:normAutofit fontScale="92500" lnSpcReduction="20000"/>
          </a:bodyPr>
          <a:lstStyle/>
          <a:p>
            <a:r>
              <a:rPr lang="en-US" sz="4400" dirty="0">
                <a:solidFill>
                  <a:srgbClr val="000000"/>
                </a:solidFill>
                <a:latin typeface="Times New Roman" panose="02020603050405020304" pitchFamily="18" charset="0"/>
              </a:rPr>
              <a:t>Indira Gandhi grew up in the Indian independence movement and was jailed by the British for her efforts.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In </a:t>
            </a:r>
            <a:r>
              <a:rPr lang="en-US" sz="4400" dirty="0">
                <a:solidFill>
                  <a:srgbClr val="000000"/>
                </a:solidFill>
                <a:latin typeface="Times New Roman" panose="02020603050405020304" pitchFamily="18" charset="0"/>
              </a:rPr>
              <a:t>1964, she became the nation’s second prime minister, after her father, and initially proved popular and energetic.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She </a:t>
            </a:r>
            <a:r>
              <a:rPr lang="en-US" sz="4400" dirty="0">
                <a:solidFill>
                  <a:srgbClr val="000000"/>
                </a:solidFill>
                <a:latin typeface="Times New Roman" panose="02020603050405020304" pitchFamily="18" charset="0"/>
              </a:rPr>
              <a:t>was voted out of office in 1977, but voted back in 1980</a:t>
            </a:r>
            <a:r>
              <a:rPr lang="en-US" sz="4400" dirty="0" smtClean="0">
                <a:solidFill>
                  <a:srgbClr val="000000"/>
                </a:solidFill>
                <a:latin typeface="Times New Roman" panose="02020603050405020304" pitchFamily="18" charset="0"/>
              </a:rPr>
              <a:t>.</a:t>
            </a:r>
            <a:endParaRPr lang="en-US" sz="4400" dirty="0"/>
          </a:p>
        </p:txBody>
      </p:sp>
      <p:pic>
        <p:nvPicPr>
          <p:cNvPr id="5" name="Picture 4"/>
          <p:cNvPicPr>
            <a:picLocks noChangeAspect="1"/>
          </p:cNvPicPr>
          <p:nvPr/>
        </p:nvPicPr>
        <p:blipFill>
          <a:blip r:embed="rId2"/>
          <a:stretch>
            <a:fillRect/>
          </a:stretch>
        </p:blipFill>
        <p:spPr>
          <a:xfrm>
            <a:off x="0" y="0"/>
            <a:ext cx="4707467" cy="4707467"/>
          </a:xfrm>
          <a:prstGeom prst="rect">
            <a:avLst/>
          </a:prstGeom>
        </p:spPr>
      </p:pic>
      <p:sp>
        <p:nvSpPr>
          <p:cNvPr id="6" name="Rectangle 5"/>
          <p:cNvSpPr/>
          <p:nvPr/>
        </p:nvSpPr>
        <p:spPr>
          <a:xfrm>
            <a:off x="0" y="4691209"/>
            <a:ext cx="4775200" cy="2031325"/>
          </a:xfrm>
          <a:prstGeom prst="rect">
            <a:avLst/>
          </a:prstGeom>
        </p:spPr>
        <p:txBody>
          <a:bodyPr wrap="square">
            <a:spAutoFit/>
          </a:bodyPr>
          <a:lstStyle/>
          <a:p>
            <a:r>
              <a:rPr lang="en-US" dirty="0"/>
              <a:t>Is Indira Gandhi related to Mahatma Gandhi?</a:t>
            </a:r>
          </a:p>
          <a:p>
            <a:r>
              <a:rPr lang="en-US" dirty="0"/>
              <a:t>The Gandhi surname came from </a:t>
            </a:r>
            <a:r>
              <a:rPr lang="en-US" dirty="0" err="1"/>
              <a:t>Feroze</a:t>
            </a:r>
            <a:r>
              <a:rPr lang="en-US" dirty="0"/>
              <a:t> </a:t>
            </a:r>
            <a:r>
              <a:rPr lang="en-US" dirty="0" err="1"/>
              <a:t>Jehangir</a:t>
            </a:r>
            <a:r>
              <a:rPr lang="en-US" dirty="0"/>
              <a:t> </a:t>
            </a:r>
            <a:r>
              <a:rPr lang="en-US" dirty="0" err="1"/>
              <a:t>Ghandy</a:t>
            </a:r>
            <a:r>
              <a:rPr lang="en-US" dirty="0"/>
              <a:t>, who was </a:t>
            </a:r>
            <a:r>
              <a:rPr lang="en-US" u="sng" dirty="0"/>
              <a:t>not related to Mahatma Gandh</a:t>
            </a:r>
            <a:r>
              <a:rPr lang="en-US" dirty="0"/>
              <a:t>i. Indira </a:t>
            </a:r>
            <a:r>
              <a:rPr lang="en-US" dirty="0" err="1"/>
              <a:t>Priyadarshini</a:t>
            </a:r>
            <a:r>
              <a:rPr lang="en-US" dirty="0"/>
              <a:t> Nehru(the daughter of Jawaharlal Nehru) married </a:t>
            </a:r>
            <a:r>
              <a:rPr lang="en-US" dirty="0" err="1"/>
              <a:t>Feroze</a:t>
            </a:r>
            <a:r>
              <a:rPr lang="en-US" dirty="0"/>
              <a:t> Gandhi in 1942 and adopted his surname.</a:t>
            </a:r>
          </a:p>
        </p:txBody>
      </p:sp>
    </p:spTree>
    <p:extLst>
      <p:ext uri="{BB962C8B-B14F-4D97-AF65-F5344CB8AC3E}">
        <p14:creationId xmlns:p14="http://schemas.microsoft.com/office/powerpoint/2010/main" val="26373485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eaLnBrk="1" hangingPunct="1"/>
            <a:r>
              <a:rPr lang="en-US" dirty="0" smtClean="0"/>
              <a:t>		Indira Gandhi</a:t>
            </a:r>
            <a:endParaRPr lang="en-US" dirty="0"/>
          </a:p>
        </p:txBody>
      </p:sp>
      <p:sp>
        <p:nvSpPr>
          <p:cNvPr id="14339" name="Content Placeholder 2"/>
          <p:cNvSpPr>
            <a:spLocks noGrp="1"/>
          </p:cNvSpPr>
          <p:nvPr>
            <p:ph idx="1"/>
          </p:nvPr>
        </p:nvSpPr>
        <p:spPr>
          <a:xfrm>
            <a:off x="0" y="846668"/>
            <a:ext cx="7416800" cy="5875866"/>
          </a:xfrm>
        </p:spPr>
        <p:txBody>
          <a:bodyPr>
            <a:normAutofit fontScale="85000" lnSpcReduction="20000"/>
          </a:bodyPr>
          <a:lstStyle/>
          <a:p>
            <a:r>
              <a:rPr lang="en-US" sz="4400" dirty="0" smtClean="0">
                <a:solidFill>
                  <a:srgbClr val="000000"/>
                </a:solidFill>
                <a:latin typeface="Times New Roman" panose="02020603050405020304" pitchFamily="18" charset="0"/>
              </a:rPr>
              <a:t>Soon </a:t>
            </a:r>
            <a:r>
              <a:rPr lang="en-US" sz="4400" dirty="0">
                <a:solidFill>
                  <a:srgbClr val="000000"/>
                </a:solidFill>
                <a:latin typeface="Times New Roman" panose="02020603050405020304" pitchFamily="18" charset="0"/>
              </a:rPr>
              <a:t>after, Sikhs in the Punjab region began to protest for an independent state.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Thousands </a:t>
            </a:r>
            <a:r>
              <a:rPr lang="en-US" sz="4400" dirty="0">
                <a:solidFill>
                  <a:srgbClr val="000000"/>
                </a:solidFill>
                <a:latin typeface="Times New Roman" panose="02020603050405020304" pitchFamily="18" charset="0"/>
              </a:rPr>
              <a:t>occupied the Golden Temple in Amritsar, the holiest site for Sikh worship.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Gandhi </a:t>
            </a:r>
            <a:r>
              <a:rPr lang="en-US" sz="4400" dirty="0">
                <a:solidFill>
                  <a:srgbClr val="000000"/>
                </a:solidFill>
                <a:latin typeface="Times New Roman" panose="02020603050405020304" pitchFamily="18" charset="0"/>
              </a:rPr>
              <a:t>sent troops to attack the demonstrators and killed more than a thousand Sikhs. </a:t>
            </a:r>
            <a:endParaRPr lang="en-US" sz="4400" dirty="0" smtClean="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In </a:t>
            </a:r>
            <a:r>
              <a:rPr lang="en-US" sz="4400" dirty="0">
                <a:solidFill>
                  <a:srgbClr val="000000"/>
                </a:solidFill>
                <a:latin typeface="Times New Roman" panose="02020603050405020304" pitchFamily="18" charset="0"/>
              </a:rPr>
              <a:t>response, two of Gandhi’s Sikh bodyguards assassinated her within a few months. </a:t>
            </a:r>
            <a:r>
              <a:rPr lang="en-US" sz="4400" dirty="0" smtClean="0"/>
              <a:t>	</a:t>
            </a:r>
            <a:endParaRPr lang="en-US" sz="4400" dirty="0"/>
          </a:p>
        </p:txBody>
      </p:sp>
      <p:pic>
        <p:nvPicPr>
          <p:cNvPr id="4" name="Picture 3"/>
          <p:cNvPicPr>
            <a:picLocks noChangeAspect="1"/>
          </p:cNvPicPr>
          <p:nvPr/>
        </p:nvPicPr>
        <p:blipFill>
          <a:blip r:embed="rId2"/>
          <a:stretch>
            <a:fillRect/>
          </a:stretch>
        </p:blipFill>
        <p:spPr>
          <a:xfrm>
            <a:off x="7416800" y="3048000"/>
            <a:ext cx="4701228" cy="2734388"/>
          </a:xfrm>
          <a:prstGeom prst="rect">
            <a:avLst/>
          </a:prstGeom>
        </p:spPr>
      </p:pic>
      <p:pic>
        <p:nvPicPr>
          <p:cNvPr id="5" name="Picture 4"/>
          <p:cNvPicPr>
            <a:picLocks noChangeAspect="1"/>
          </p:cNvPicPr>
          <p:nvPr/>
        </p:nvPicPr>
        <p:blipFill>
          <a:blip r:embed="rId3"/>
          <a:stretch>
            <a:fillRect/>
          </a:stretch>
        </p:blipFill>
        <p:spPr>
          <a:xfrm>
            <a:off x="7034028" y="1"/>
            <a:ext cx="5157972" cy="2861732"/>
          </a:xfrm>
          <a:prstGeom prst="rect">
            <a:avLst/>
          </a:prstGeom>
        </p:spPr>
      </p:pic>
    </p:spTree>
    <p:extLst>
      <p:ext uri="{BB962C8B-B14F-4D97-AF65-F5344CB8AC3E}">
        <p14:creationId xmlns:p14="http://schemas.microsoft.com/office/powerpoint/2010/main" val="20079288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11" y="279400"/>
            <a:ext cx="10203921" cy="5782733"/>
          </a:xfrm>
        </p:spPr>
        <p:txBody>
          <a:bodyPr>
            <a:noAutofit/>
          </a:bodyPr>
          <a:lstStyle/>
          <a:p>
            <a:pPr algn="ctr"/>
            <a:r>
              <a:rPr lang="en-US" sz="7200" dirty="0" smtClean="0">
                <a:solidFill>
                  <a:schemeClr val="tx1"/>
                </a:solidFill>
              </a:rPr>
              <a:t>SSWH22: Globalization and the Contemporary World</a:t>
            </a:r>
            <a:endParaRPr lang="en-US" sz="7200" dirty="0">
              <a:solidFill>
                <a:schemeClr val="tx1"/>
              </a:solidFill>
            </a:endParaRPr>
          </a:p>
        </p:txBody>
      </p:sp>
    </p:spTree>
    <p:extLst>
      <p:ext uri="{BB962C8B-B14F-4D97-AF65-F5344CB8AC3E}">
        <p14:creationId xmlns:p14="http://schemas.microsoft.com/office/powerpoint/2010/main" val="24853918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812" y="-67734"/>
            <a:ext cx="8534400" cy="1507067"/>
          </a:xfrm>
        </p:spPr>
        <p:txBody>
          <a:bodyPr/>
          <a:lstStyle/>
          <a:p>
            <a:r>
              <a:rPr lang="en-US" dirty="0" smtClean="0"/>
              <a:t>Multinational corporations</a:t>
            </a:r>
            <a:endParaRPr lang="en-US" dirty="0"/>
          </a:p>
        </p:txBody>
      </p:sp>
      <p:sp>
        <p:nvSpPr>
          <p:cNvPr id="3" name="Content Placeholder 2"/>
          <p:cNvSpPr>
            <a:spLocks noGrp="1"/>
          </p:cNvSpPr>
          <p:nvPr>
            <p:ph idx="1"/>
          </p:nvPr>
        </p:nvSpPr>
        <p:spPr>
          <a:xfrm>
            <a:off x="311679" y="1185333"/>
            <a:ext cx="11507788" cy="5334000"/>
          </a:xfrm>
          <a:solidFill>
            <a:schemeClr val="bg1"/>
          </a:solidFill>
        </p:spPr>
        <p:txBody>
          <a:bodyPr>
            <a:normAutofit fontScale="92500" lnSpcReduction="10000"/>
          </a:bodyPr>
          <a:lstStyle/>
          <a:p>
            <a:r>
              <a:rPr lang="en-US" sz="2800" dirty="0">
                <a:solidFill>
                  <a:schemeClr val="tx1"/>
                </a:solidFill>
              </a:rPr>
              <a:t>Multinational corporations have been agents of technological change and global transfers of wealth. </a:t>
            </a:r>
            <a:endParaRPr lang="en-US" sz="2800" dirty="0" smtClean="0">
              <a:solidFill>
                <a:schemeClr val="tx1"/>
              </a:solidFill>
            </a:endParaRPr>
          </a:p>
          <a:p>
            <a:r>
              <a:rPr lang="en-US" sz="2800" dirty="0" smtClean="0">
                <a:solidFill>
                  <a:schemeClr val="tx1"/>
                </a:solidFill>
              </a:rPr>
              <a:t>Companies </a:t>
            </a:r>
            <a:r>
              <a:rPr lang="en-US" sz="2800" dirty="0">
                <a:solidFill>
                  <a:schemeClr val="tx1"/>
                </a:solidFill>
              </a:rPr>
              <a:t>in industrialized nations had the economic power to invest directly in mines and plantations in poorer countries. </a:t>
            </a:r>
            <a:endParaRPr lang="en-US" sz="2800" dirty="0" smtClean="0">
              <a:solidFill>
                <a:schemeClr val="tx1"/>
              </a:solidFill>
            </a:endParaRPr>
          </a:p>
          <a:p>
            <a:r>
              <a:rPr lang="en-US" sz="2800" dirty="0" smtClean="0">
                <a:solidFill>
                  <a:schemeClr val="tx1"/>
                </a:solidFill>
              </a:rPr>
              <a:t>This </a:t>
            </a:r>
            <a:r>
              <a:rPr lang="en-US" sz="2800" dirty="0">
                <a:solidFill>
                  <a:schemeClr val="tx1"/>
                </a:solidFill>
              </a:rPr>
              <a:t>was made even easier by international trade agreements and open markets. </a:t>
            </a:r>
            <a:endParaRPr lang="en-US" sz="2800" dirty="0" smtClean="0">
              <a:solidFill>
                <a:schemeClr val="tx1"/>
              </a:solidFill>
            </a:endParaRPr>
          </a:p>
          <a:p>
            <a:r>
              <a:rPr lang="en-US" sz="2800" dirty="0" smtClean="0">
                <a:solidFill>
                  <a:schemeClr val="tx1"/>
                </a:solidFill>
              </a:rPr>
              <a:t>Trade </a:t>
            </a:r>
            <a:r>
              <a:rPr lang="en-US" sz="2800" dirty="0">
                <a:solidFill>
                  <a:schemeClr val="tx1"/>
                </a:solidFill>
              </a:rPr>
              <a:t>agreements also made it possible for companies to relocate to escape restrictions and regulations imposed by any one nation, especially those in the industrialized world</a:t>
            </a:r>
            <a:r>
              <a:rPr lang="en-US" sz="2800" dirty="0" smtClean="0">
                <a:solidFill>
                  <a:schemeClr val="tx1"/>
                </a:solidFill>
              </a:rPr>
              <a:t>.</a:t>
            </a:r>
          </a:p>
          <a:p>
            <a:r>
              <a:rPr lang="en-US" sz="2800" dirty="0" smtClean="0">
                <a:solidFill>
                  <a:schemeClr val="tx1"/>
                </a:solidFill>
              </a:rPr>
              <a:t> </a:t>
            </a:r>
            <a:r>
              <a:rPr lang="en-US" sz="2800" dirty="0">
                <a:solidFill>
                  <a:schemeClr val="tx1"/>
                </a:solidFill>
              </a:rPr>
              <a:t>Developing nations, desperate for foreign investment offered fewer regulations, usually resulting in lower wages and fewer environmental protections in these countries </a:t>
            </a:r>
          </a:p>
        </p:txBody>
      </p:sp>
    </p:spTree>
    <p:extLst>
      <p:ext uri="{BB962C8B-B14F-4D97-AF65-F5344CB8AC3E}">
        <p14:creationId xmlns:p14="http://schemas.microsoft.com/office/powerpoint/2010/main" val="3016744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TM03090434[[fn=Wood Type]]</Template>
  <TotalTime>8522</TotalTime>
  <Words>5308</Words>
  <Application>Microsoft Office PowerPoint</Application>
  <PresentationFormat>Widescreen</PresentationFormat>
  <Paragraphs>307</Paragraphs>
  <Slides>114</Slides>
  <Notes>31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114</vt:i4>
      </vt:variant>
    </vt:vector>
  </HeadingPairs>
  <TitlesOfParts>
    <vt:vector size="133" baseType="lpstr">
      <vt:lpstr>Arial</vt:lpstr>
      <vt:lpstr>Arial Narrow</vt:lpstr>
      <vt:lpstr>Bodoni MT</vt:lpstr>
      <vt:lpstr>Calibri</vt:lpstr>
      <vt:lpstr>Century Gothic</vt:lpstr>
      <vt:lpstr>Courier New</vt:lpstr>
      <vt:lpstr>Georgia</vt:lpstr>
      <vt:lpstr>Palatino Linotype</vt:lpstr>
      <vt:lpstr>Times New Roman</vt:lpstr>
      <vt:lpstr>Trebuchet MS</vt:lpstr>
      <vt:lpstr>Ubuntu</vt:lpstr>
      <vt:lpstr>Wingdings</vt:lpstr>
      <vt:lpstr>Wingdings 3</vt:lpstr>
      <vt:lpstr>Wood Type</vt:lpstr>
      <vt:lpstr>Office Theme</vt:lpstr>
      <vt:lpstr>Clarity</vt:lpstr>
      <vt:lpstr>Elemental</vt:lpstr>
      <vt:lpstr>1_Clarity</vt:lpstr>
      <vt:lpstr>Slice</vt:lpstr>
      <vt:lpstr>SSWH21:  Independence Movements</vt:lpstr>
      <vt:lpstr>Imperial disintegration</vt:lpstr>
      <vt:lpstr>PowerPoint Presentation</vt:lpstr>
      <vt:lpstr>Indian Independence</vt:lpstr>
      <vt:lpstr>PowerPoint Presentation</vt:lpstr>
      <vt:lpstr>Who was Gandhi?</vt:lpstr>
      <vt:lpstr>PowerPoint Presentation</vt:lpstr>
      <vt:lpstr>YouTube: Gandhi's first protest (in South Africa) clip from the movie "Gandhi"</vt:lpstr>
      <vt:lpstr>Who was Gandhi?</vt:lpstr>
      <vt:lpstr>Who was Gandhi?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in Africa</vt:lpstr>
      <vt:lpstr>Africans in the Gold Coast</vt:lpstr>
      <vt:lpstr>Africans in the East Coast</vt:lpstr>
      <vt:lpstr>Africans in the East Coast</vt:lpstr>
      <vt:lpstr>French Controlled Africa</vt:lpstr>
      <vt:lpstr>Belgium and Portugal</vt:lpstr>
      <vt:lpstr>Belgium and Portugal</vt:lpstr>
      <vt:lpstr>African Independence</vt:lpstr>
      <vt:lpstr>South African Apartheid </vt:lpstr>
      <vt:lpstr>African National Congress</vt:lpstr>
      <vt:lpstr>PowerPoint Presentation</vt:lpstr>
      <vt:lpstr>PowerPoint Presentation</vt:lpstr>
      <vt:lpstr>PowerPoint Presentation</vt:lpstr>
      <vt:lpstr>Why did white rule last almost 50 years longer in South Africa than it did in India (1994 versus 1947)?</vt:lpstr>
      <vt:lpstr>PowerPoint Presentation</vt:lpstr>
      <vt:lpstr>PowerPoint Presentation</vt:lpstr>
      <vt:lpstr>PowerPoint Presentation</vt:lpstr>
      <vt:lpstr>PowerPoint Presentation</vt:lpstr>
      <vt:lpstr>PowerPoint Presentation</vt:lpstr>
      <vt:lpstr>Cry Freedom  1987 feature film directed by Richard Attenborough Set in the late 1970s, during the apartheid era of South Africa. </vt:lpstr>
      <vt:lpstr>PowerPoint Presentation</vt:lpstr>
      <vt:lpstr>End Apartheid!</vt:lpstr>
      <vt:lpstr>PowerPoint Presentation</vt:lpstr>
      <vt:lpstr>PowerPoint Presentation</vt:lpstr>
      <vt:lpstr>      Why was Africa’s experience with political democracy so different from that of India?</vt:lpstr>
      <vt:lpstr>PowerPoint Presentation</vt:lpstr>
      <vt:lpstr>SSWH21: Changes in the world since the 1960s</vt:lpstr>
      <vt:lpstr>Pan-Africanism</vt:lpstr>
      <vt:lpstr>Pan-Africanism</vt:lpstr>
      <vt:lpstr>Pan-Africanism</vt:lpstr>
      <vt:lpstr>Pan-Arabism</vt:lpstr>
      <vt:lpstr>Pan-Arabism</vt:lpstr>
      <vt:lpstr>Pan-Arabism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Ethnic Conflicts</vt:lpstr>
      <vt:lpstr>Bosnia-Herzegovina</vt:lpstr>
      <vt:lpstr>Bosnia-Herzegovina</vt:lpstr>
      <vt:lpstr>PowerPoint Presentation</vt:lpstr>
      <vt:lpstr>Bosnia-Herzegovina</vt:lpstr>
      <vt:lpstr>Bosnia-Herzegovina</vt:lpstr>
      <vt:lpstr>Bosnia-Herzegovina</vt:lpstr>
      <vt:lpstr>Rwanda</vt:lpstr>
      <vt:lpstr>Rwanda</vt:lpstr>
      <vt:lpstr>Rwanda</vt:lpstr>
      <vt:lpstr>Rwanda</vt:lpstr>
      <vt:lpstr>Sudan</vt:lpstr>
      <vt:lpstr>Cambodia</vt:lpstr>
      <vt:lpstr>Young Turks/Armenian Genocide</vt:lpstr>
      <vt:lpstr>PowerPoint Presentation</vt:lpstr>
      <vt:lpstr>Khrushchev and Gorbachev and the breakup of the Soviet Union  </vt:lpstr>
      <vt:lpstr>Khrushchev and Gorbachev and the breakup of the Soviet Union  </vt:lpstr>
      <vt:lpstr>Khrushchev and Gorbachev and the breakup of the Soviet Union  </vt:lpstr>
      <vt:lpstr>Khrushchev and Gorbachev and the breakup of the Soviet Union  </vt:lpstr>
      <vt:lpstr>PowerPoint Presentation</vt:lpstr>
      <vt:lpstr>Terrorism</vt:lpstr>
      <vt:lpstr>Terrorism in Ireland</vt:lpstr>
      <vt:lpstr>Al-Qaeda</vt:lpstr>
      <vt:lpstr>Al-Qaeda</vt:lpstr>
      <vt:lpstr>Al-Qaida</vt:lpstr>
      <vt:lpstr>PowerPoint Presentation</vt:lpstr>
      <vt:lpstr>Al-Qaida</vt:lpstr>
      <vt:lpstr>Response to Terrorism</vt:lpstr>
      <vt:lpstr>Golda Meir</vt:lpstr>
      <vt:lpstr>Golda Meir</vt:lpstr>
      <vt:lpstr>  Margaret Thatcher</vt:lpstr>
      <vt:lpstr>Margaret Thatcher</vt:lpstr>
      <vt:lpstr>     Indira Gandhi</vt:lpstr>
      <vt:lpstr>  Indira Gandhi</vt:lpstr>
      <vt:lpstr>PowerPoint Presentation</vt:lpstr>
      <vt:lpstr>Multinational corporations</vt:lpstr>
      <vt:lpstr>PowerPoint Presentation</vt:lpstr>
      <vt:lpstr>United Nations</vt:lpstr>
      <vt:lpstr>United Nations</vt:lpstr>
      <vt:lpstr>PowerPoint Presentation</vt:lpstr>
      <vt:lpstr>World Trade Organization</vt:lpstr>
      <vt:lpstr>Human Effects on Environment</vt:lpstr>
      <vt:lpstr>PowerPoint Presentation</vt:lpstr>
      <vt:lpstr>Human Effects on Environment</vt:lpstr>
      <vt:lpstr>Human Effects on Environment</vt:lpstr>
      <vt:lpstr>PowerPoint Presentation</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SSWH21:  Independence Movements</dc:title>
  <dc:creator>Mcdaniel, Jennifer</dc:creator>
  <cp:lastModifiedBy>Mcdaniel, Jennifer</cp:lastModifiedBy>
  <cp:revision>59</cp:revision>
  <dcterms:created xsi:type="dcterms:W3CDTF">2019-04-19T15:20:43Z</dcterms:created>
  <dcterms:modified xsi:type="dcterms:W3CDTF">2019-05-14T00:32:49Z</dcterms:modified>
</cp:coreProperties>
</file>