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62"/>
  </p:notesMasterIdLst>
  <p:sldIdLst>
    <p:sldId id="585" r:id="rId3"/>
    <p:sldId id="342" r:id="rId4"/>
    <p:sldId id="578" r:id="rId5"/>
    <p:sldId id="547" r:id="rId6"/>
    <p:sldId id="548" r:id="rId7"/>
    <p:sldId id="549" r:id="rId8"/>
    <p:sldId id="528" r:id="rId9"/>
    <p:sldId id="583" r:id="rId10"/>
    <p:sldId id="551" r:id="rId11"/>
    <p:sldId id="533" r:id="rId12"/>
    <p:sldId id="529" r:id="rId13"/>
    <p:sldId id="531" r:id="rId14"/>
    <p:sldId id="532" r:id="rId15"/>
    <p:sldId id="541" r:id="rId16"/>
    <p:sldId id="540" r:id="rId17"/>
    <p:sldId id="552" r:id="rId18"/>
    <p:sldId id="579" r:id="rId19"/>
    <p:sldId id="544" r:id="rId20"/>
    <p:sldId id="543" r:id="rId21"/>
    <p:sldId id="539" r:id="rId22"/>
    <p:sldId id="534" r:id="rId23"/>
    <p:sldId id="535" r:id="rId24"/>
    <p:sldId id="536" r:id="rId25"/>
    <p:sldId id="537" r:id="rId26"/>
    <p:sldId id="538" r:id="rId27"/>
    <p:sldId id="576" r:id="rId28"/>
    <p:sldId id="546" r:id="rId29"/>
    <p:sldId id="581" r:id="rId30"/>
    <p:sldId id="582" r:id="rId31"/>
    <p:sldId id="553" r:id="rId32"/>
    <p:sldId id="554" r:id="rId33"/>
    <p:sldId id="555" r:id="rId34"/>
    <p:sldId id="556" r:id="rId35"/>
    <p:sldId id="557" r:id="rId36"/>
    <p:sldId id="558" r:id="rId37"/>
    <p:sldId id="559" r:id="rId38"/>
    <p:sldId id="560" r:id="rId39"/>
    <p:sldId id="580" r:id="rId40"/>
    <p:sldId id="566" r:id="rId41"/>
    <p:sldId id="561" r:id="rId42"/>
    <p:sldId id="562" r:id="rId43"/>
    <p:sldId id="563" r:id="rId44"/>
    <p:sldId id="564" r:id="rId45"/>
    <p:sldId id="565" r:id="rId46"/>
    <p:sldId id="567" r:id="rId47"/>
    <p:sldId id="568" r:id="rId48"/>
    <p:sldId id="569" r:id="rId49"/>
    <p:sldId id="570" r:id="rId50"/>
    <p:sldId id="574" r:id="rId51"/>
    <p:sldId id="572" r:id="rId52"/>
    <p:sldId id="575" r:id="rId53"/>
    <p:sldId id="573" r:id="rId54"/>
    <p:sldId id="577" r:id="rId55"/>
    <p:sldId id="571" r:id="rId56"/>
    <p:sldId id="584" r:id="rId57"/>
    <p:sldId id="374" r:id="rId58"/>
    <p:sldId id="426" r:id="rId59"/>
    <p:sldId id="466" r:id="rId60"/>
    <p:sldId id="52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ton" initials="F" lastIdx="79" clrIdx="0">
    <p:extLst/>
  </p:cmAuthor>
  <p:cmAuthor id="2" name="Herzig, Allison" initials="HA" lastIdx="84" clrIdx="1">
    <p:extLst/>
  </p:cmAuthor>
  <p:cmAuthor id="3" name="Bamatter, Heidi" initials="BH" lastIdx="26" clrIdx="2">
    <p:extLst/>
  </p:cmAuthor>
  <p:cmAuthor id="4" name="Nancy Fenton" initials="NF"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9B1"/>
    <a:srgbClr val="D4E5F4"/>
    <a:srgbClr val="0066CC"/>
    <a:srgbClr val="006F6C"/>
    <a:srgbClr val="A02CA3"/>
    <a:srgbClr val="D1EAF7"/>
    <a:srgbClr val="D1EDFF"/>
    <a:srgbClr val="EFE9D8"/>
    <a:srgbClr val="D1FD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3" autoAdjust="0"/>
    <p:restoredTop sz="94434" autoAdjust="0"/>
  </p:normalViewPr>
  <p:slideViewPr>
    <p:cSldViewPr snapToGrid="0">
      <p:cViewPr varScale="1">
        <p:scale>
          <a:sx n="92" d="100"/>
          <a:sy n="92" d="100"/>
        </p:scale>
        <p:origin x="102" y="4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9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A8B5B-77C2-495D-97FA-6688FF203A77}" type="datetimeFigureOut">
              <a:rPr lang="en-US" smtClean="0"/>
              <a:t>12/9/2017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83C14-7C91-4FC9-837D-40531677F46F}" type="slidenum">
              <a:rPr lang="en-US" smtClean="0"/>
              <a:t>‹#›</a:t>
            </a:fld>
            <a:endParaRPr lang="en-US"/>
          </a:p>
        </p:txBody>
      </p:sp>
    </p:spTree>
    <p:extLst>
      <p:ext uri="{BB962C8B-B14F-4D97-AF65-F5344CB8AC3E}">
        <p14:creationId xmlns:p14="http://schemas.microsoft.com/office/powerpoint/2010/main" val="418394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opener">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2271713"/>
            <a:ext cx="3048000" cy="4572000"/>
          </a:xfrm>
          <a:prstGeom prst="rect">
            <a:avLst/>
          </a:prstGeom>
        </p:spPr>
      </p:pic>
      <p:pic>
        <p:nvPicPr>
          <p:cNvPr id="10" name="Picture 9"/>
          <p:cNvPicPr>
            <a:picLocks noChangeAspect="1"/>
          </p:cNvPicPr>
          <p:nvPr userDrawn="1"/>
        </p:nvPicPr>
        <p:blipFill>
          <a:blip r:embed="rId3"/>
          <a:stretch>
            <a:fillRect/>
          </a:stretch>
        </p:blipFill>
        <p:spPr>
          <a:xfrm>
            <a:off x="4343400" y="4840338"/>
            <a:ext cx="123810" cy="809524"/>
          </a:xfrm>
          <a:prstGeom prst="rect">
            <a:avLst/>
          </a:prstGeom>
        </p:spPr>
      </p:pic>
      <p:pic>
        <p:nvPicPr>
          <p:cNvPr id="2" name="Picture 1"/>
          <p:cNvPicPr>
            <a:picLocks noChangeAspect="1"/>
          </p:cNvPicPr>
          <p:nvPr userDrawn="1"/>
        </p:nvPicPr>
        <p:blipFill>
          <a:blip r:embed="rId4"/>
          <a:stretch>
            <a:fillRect/>
          </a:stretch>
        </p:blipFill>
        <p:spPr>
          <a:xfrm>
            <a:off x="1" y="0"/>
            <a:ext cx="9144000" cy="2299967"/>
          </a:xfrm>
          <a:prstGeom prst="rect">
            <a:avLst/>
          </a:prstGeom>
        </p:spPr>
      </p:pic>
      <p:pic>
        <p:nvPicPr>
          <p:cNvPr id="8" name="Picture 7"/>
          <p:cNvPicPr>
            <a:picLocks noChangeAspect="1"/>
          </p:cNvPicPr>
          <p:nvPr userDrawn="1"/>
        </p:nvPicPr>
        <p:blipFill>
          <a:blip r:embed="rId5"/>
          <a:stretch>
            <a:fillRect/>
          </a:stretch>
        </p:blipFill>
        <p:spPr>
          <a:xfrm>
            <a:off x="784126" y="2299967"/>
            <a:ext cx="2416272" cy="2961579"/>
          </a:xfrm>
          <a:prstGeom prst="rect">
            <a:avLst/>
          </a:prstGeom>
        </p:spPr>
      </p:pic>
    </p:spTree>
    <p:extLst>
      <p:ext uri="{BB962C8B-B14F-4D97-AF65-F5344CB8AC3E}">
        <p14:creationId xmlns:p14="http://schemas.microsoft.com/office/powerpoint/2010/main" val="268134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3" name="Text Placeholder 10"/>
          <p:cNvSpPr>
            <a:spLocks noGrp="1"/>
          </p:cNvSpPr>
          <p:nvPr>
            <p:ph type="body" sz="quarter" idx="18"/>
          </p:nvPr>
        </p:nvSpPr>
        <p:spPr>
          <a:xfrm>
            <a:off x="628650" y="5295900"/>
            <a:ext cx="7994650"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0" name="Content Placeholder 9"/>
          <p:cNvSpPr>
            <a:spLocks noGrp="1"/>
          </p:cNvSpPr>
          <p:nvPr>
            <p:ph sz="quarter" idx="19" hasCustomPrompt="1"/>
          </p:nvPr>
        </p:nvSpPr>
        <p:spPr>
          <a:xfrm>
            <a:off x="628650" y="2400300"/>
            <a:ext cx="7994650" cy="2768600"/>
          </a:xfrm>
          <a:ln>
            <a:solidFill>
              <a:srgbClr val="D4E5F4"/>
            </a:solidFill>
          </a:ln>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94782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Y IT 4">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8" name="Content Placeholder 7"/>
          <p:cNvSpPr>
            <a:spLocks noGrp="1"/>
          </p:cNvSpPr>
          <p:nvPr>
            <p:ph sz="quarter" idx="13" hasCustomPrompt="1"/>
          </p:nvPr>
        </p:nvSpPr>
        <p:spPr>
          <a:xfrm>
            <a:off x="628650" y="3073400"/>
            <a:ext cx="1784350" cy="1549400"/>
          </a:xfrm>
          <a:ln>
            <a:solidFill>
              <a:srgbClr val="D4E5F4"/>
            </a:solidFill>
          </a:ln>
        </p:spPr>
        <p:txBody>
          <a:bodyPr/>
          <a:lstStyle>
            <a:lvl1pPr marL="0" indent="0">
              <a:buNone/>
              <a:defRPr/>
            </a:lvl1pPr>
          </a:lstStyle>
          <a:p>
            <a:pPr lvl="0"/>
            <a:r>
              <a:rPr lang="en-US" dirty="0"/>
              <a:t>click to</a:t>
            </a:r>
          </a:p>
        </p:txBody>
      </p:sp>
      <p:sp>
        <p:nvSpPr>
          <p:cNvPr id="14" name="Content Placeholder 7"/>
          <p:cNvSpPr>
            <a:spLocks noGrp="1"/>
          </p:cNvSpPr>
          <p:nvPr>
            <p:ph sz="quarter" idx="14" hasCustomPrompt="1"/>
          </p:nvPr>
        </p:nvSpPr>
        <p:spPr>
          <a:xfrm>
            <a:off x="5394325" y="5099051"/>
            <a:ext cx="1784350" cy="1549400"/>
          </a:xfrm>
          <a:ln>
            <a:solidFill>
              <a:srgbClr val="D4E5F4"/>
            </a:solidFill>
          </a:ln>
        </p:spPr>
        <p:txBody>
          <a:bodyPr/>
          <a:lstStyle>
            <a:lvl1pPr marL="0" indent="0">
              <a:buNone/>
              <a:defRPr/>
            </a:lvl1pPr>
          </a:lstStyle>
          <a:p>
            <a:pPr lvl="0"/>
            <a:r>
              <a:rPr lang="en-US" dirty="0"/>
              <a:t>click to</a:t>
            </a:r>
          </a:p>
        </p:txBody>
      </p:sp>
      <p:sp>
        <p:nvSpPr>
          <p:cNvPr id="15" name="Content Placeholder 7"/>
          <p:cNvSpPr>
            <a:spLocks noGrp="1"/>
          </p:cNvSpPr>
          <p:nvPr>
            <p:ph sz="quarter" idx="15" hasCustomPrompt="1"/>
          </p:nvPr>
        </p:nvSpPr>
        <p:spPr>
          <a:xfrm>
            <a:off x="2241550" y="5099051"/>
            <a:ext cx="1784350" cy="1549400"/>
          </a:xfrm>
          <a:ln>
            <a:solidFill>
              <a:srgbClr val="D4E5F4"/>
            </a:solidFill>
          </a:ln>
        </p:spPr>
        <p:txBody>
          <a:bodyPr/>
          <a:lstStyle>
            <a:lvl1pPr marL="0" indent="0">
              <a:buNone/>
              <a:defRPr/>
            </a:lvl1pPr>
          </a:lstStyle>
          <a:p>
            <a:pPr lvl="0"/>
            <a:r>
              <a:rPr lang="en-US" dirty="0"/>
              <a:t>click to</a:t>
            </a:r>
          </a:p>
        </p:txBody>
      </p:sp>
      <p:sp>
        <p:nvSpPr>
          <p:cNvPr id="16" name="Content Placeholder 7"/>
          <p:cNvSpPr>
            <a:spLocks noGrp="1"/>
          </p:cNvSpPr>
          <p:nvPr>
            <p:ph sz="quarter" idx="16" hasCustomPrompt="1"/>
          </p:nvPr>
        </p:nvSpPr>
        <p:spPr>
          <a:xfrm>
            <a:off x="3756025" y="3073400"/>
            <a:ext cx="1784350" cy="1549400"/>
          </a:xfrm>
          <a:ln>
            <a:solidFill>
              <a:srgbClr val="D4E5F4"/>
            </a:solidFill>
          </a:ln>
        </p:spPr>
        <p:txBody>
          <a:bodyPr/>
          <a:lstStyle>
            <a:lvl1pPr marL="0" indent="0">
              <a:buNone/>
              <a:defRPr/>
            </a:lvl1pPr>
          </a:lstStyle>
          <a:p>
            <a:pPr lvl="0"/>
            <a:r>
              <a:rPr lang="en-US" dirty="0"/>
              <a:t>click to</a:t>
            </a:r>
          </a:p>
        </p:txBody>
      </p:sp>
      <p:sp>
        <p:nvSpPr>
          <p:cNvPr id="17" name="Content Placeholder 7"/>
          <p:cNvSpPr>
            <a:spLocks noGrp="1"/>
          </p:cNvSpPr>
          <p:nvPr>
            <p:ph sz="quarter" idx="17" hasCustomPrompt="1"/>
          </p:nvPr>
        </p:nvSpPr>
        <p:spPr>
          <a:xfrm>
            <a:off x="6731000" y="3073400"/>
            <a:ext cx="1784350" cy="1549400"/>
          </a:xfrm>
          <a:ln>
            <a:solidFill>
              <a:srgbClr val="D4E5F4"/>
            </a:solidFill>
          </a:ln>
        </p:spPr>
        <p:txBody>
          <a:bodyPr/>
          <a:lstStyle>
            <a:lvl1pPr marL="0" indent="0">
              <a:buNone/>
              <a:defRPr/>
            </a:lvl1pPr>
          </a:lstStyle>
          <a:p>
            <a:pPr lvl="0"/>
            <a:r>
              <a:rPr lang="en-US" dirty="0"/>
              <a:t>click to</a:t>
            </a:r>
          </a:p>
        </p:txBody>
      </p:sp>
    </p:spTree>
    <p:extLst>
      <p:ext uri="{BB962C8B-B14F-4D97-AF65-F5344CB8AC3E}">
        <p14:creationId xmlns:p14="http://schemas.microsoft.com/office/powerpoint/2010/main" val="249771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at Would You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58800"/>
            <a:ext cx="8321040" cy="1124712"/>
          </a:xfrm>
          <a:solidFill>
            <a:srgbClr val="D4E5F4"/>
          </a:solidFill>
          <a:ln w="76200">
            <a:noFill/>
          </a:ln>
        </p:spPr>
        <p:txBody>
          <a:bodyPr/>
          <a:lstStyle>
            <a:lvl1pPr>
              <a:defRPr baseline="0">
                <a:solidFill>
                  <a:schemeClr val="tx1"/>
                </a:solidFill>
              </a:defRPr>
            </a:lvl1pPr>
          </a:lstStyle>
          <a:p>
            <a:r>
              <a:rPr lang="en-US" dirty="0"/>
              <a:t>What Would You Answer?</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0" name="Content Placeholder 9"/>
          <p:cNvSpPr>
            <a:spLocks noGrp="1"/>
          </p:cNvSpPr>
          <p:nvPr>
            <p:ph sz="quarter" idx="19" hasCustomPrompt="1"/>
          </p:nvPr>
        </p:nvSpPr>
        <p:spPr>
          <a:xfrm>
            <a:off x="962406" y="2003172"/>
            <a:ext cx="7653528" cy="4718304"/>
          </a:xfrm>
          <a:ln w="76200">
            <a:solidFill>
              <a:srgbClr val="D4E5F4"/>
            </a:solidFill>
          </a:ln>
        </p:spPr>
        <p:txBody>
          <a:bodyPr>
            <a:normAutofit/>
          </a:bodyPr>
          <a:lstStyle>
            <a:lvl1pPr marL="0" indent="0">
              <a:buNone/>
              <a:defRPr sz="2400"/>
            </a:lvl1pPr>
          </a:lstStyle>
          <a:p>
            <a:pPr lvl="0"/>
            <a:r>
              <a:rPr lang="en-US" dirty="0"/>
              <a:t>click to edit Master text styles</a:t>
            </a:r>
          </a:p>
        </p:txBody>
      </p:sp>
    </p:spTree>
    <p:extLst>
      <p:ext uri="{BB962C8B-B14F-4D97-AF65-F5344CB8AC3E}">
        <p14:creationId xmlns:p14="http://schemas.microsoft.com/office/powerpoint/2010/main" val="3506147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063"/>
            <a:ext cx="8101584" cy="1325880"/>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28650" y="2007394"/>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8" name="Text Placeholder 6"/>
          <p:cNvSpPr>
            <a:spLocks noGrp="1"/>
          </p:cNvSpPr>
          <p:nvPr>
            <p:ph type="body" sz="quarter" idx="14"/>
          </p:nvPr>
        </p:nvSpPr>
        <p:spPr>
          <a:xfrm>
            <a:off x="628650" y="3419475"/>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9" name="Text Placeholder 6"/>
          <p:cNvSpPr>
            <a:spLocks noGrp="1"/>
          </p:cNvSpPr>
          <p:nvPr>
            <p:ph type="body" sz="quarter" idx="15"/>
          </p:nvPr>
        </p:nvSpPr>
        <p:spPr>
          <a:xfrm>
            <a:off x="628650" y="4813300"/>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a:t>
            </a:r>
          </a:p>
        </p:txBody>
      </p:sp>
      <p:sp>
        <p:nvSpPr>
          <p:cNvPr id="11" name="Text Placeholder 10"/>
          <p:cNvSpPr>
            <a:spLocks noGrp="1"/>
          </p:cNvSpPr>
          <p:nvPr>
            <p:ph type="body" sz="quarter" idx="16"/>
          </p:nvPr>
        </p:nvSpPr>
        <p:spPr>
          <a:xfrm>
            <a:off x="2235200" y="2008188"/>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2" name="Text Placeholder 10"/>
          <p:cNvSpPr>
            <a:spLocks noGrp="1"/>
          </p:cNvSpPr>
          <p:nvPr>
            <p:ph type="body" sz="quarter" idx="17"/>
          </p:nvPr>
        </p:nvSpPr>
        <p:spPr>
          <a:xfrm>
            <a:off x="2235200" y="342265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3" name="Text Placeholder 10"/>
          <p:cNvSpPr>
            <a:spLocks noGrp="1"/>
          </p:cNvSpPr>
          <p:nvPr>
            <p:ph type="body" sz="quarter" idx="18"/>
          </p:nvPr>
        </p:nvSpPr>
        <p:spPr>
          <a:xfrm>
            <a:off x="2235200" y="481330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633074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1208" y="441048"/>
            <a:ext cx="8101584" cy="1325880"/>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628650" y="2564210"/>
            <a:ext cx="2400300" cy="1244600"/>
          </a:xfrm>
        </p:spPr>
        <p:txBody>
          <a:bodyPr anchor="ct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628650" y="4598391"/>
            <a:ext cx="2400300" cy="1244600"/>
          </a:xfrm>
        </p:spPr>
        <p:txBody>
          <a:bodyPr anchor="ct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3822700" y="2309020"/>
            <a:ext cx="4692650" cy="175498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3822700" y="4332684"/>
            <a:ext cx="4692650" cy="177601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868380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hasCustomPrompt="1"/>
          </p:nvPr>
        </p:nvSpPr>
        <p:spPr>
          <a:xfrm>
            <a:off x="3571875"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8" name="Text Placeholder 6"/>
          <p:cNvSpPr>
            <a:spLocks noGrp="1"/>
          </p:cNvSpPr>
          <p:nvPr>
            <p:ph type="body" sz="quarter" idx="14" hasCustomPrompt="1"/>
          </p:nvPr>
        </p:nvSpPr>
        <p:spPr>
          <a:xfrm>
            <a:off x="5038725" y="4295775"/>
            <a:ext cx="2152650" cy="1701800"/>
          </a:xfrm>
        </p:spPr>
        <p:txBody>
          <a:bodyPr>
            <a:normAutofit/>
          </a:bodyPr>
          <a:lstStyle>
            <a:lvl1pPr marL="0" indent="0" algn="ctr">
              <a:buNone/>
              <a:defRPr sz="2400"/>
            </a:lvl1pPr>
          </a:lstStyle>
          <a:p>
            <a:pPr lvl="0"/>
            <a:r>
              <a:rPr lang="en-US" dirty="0"/>
              <a:t>click to edit Master text styles</a:t>
            </a:r>
          </a:p>
        </p:txBody>
      </p:sp>
      <p:sp>
        <p:nvSpPr>
          <p:cNvPr id="9" name="Text Placeholder 6"/>
          <p:cNvSpPr>
            <a:spLocks noGrp="1"/>
          </p:cNvSpPr>
          <p:nvPr>
            <p:ph type="body" sz="quarter" idx="15" hasCustomPrompt="1"/>
          </p:nvPr>
        </p:nvSpPr>
        <p:spPr>
          <a:xfrm>
            <a:off x="2181225" y="4330700"/>
            <a:ext cx="2152650" cy="1701800"/>
          </a:xfrm>
        </p:spPr>
        <p:txBody>
          <a:bodyPr>
            <a:normAutofit/>
          </a:bodyPr>
          <a:lstStyle>
            <a:lvl1pPr marL="0" indent="0" algn="ctr">
              <a:buNone/>
              <a:defRPr sz="2400"/>
            </a:lvl1pPr>
          </a:lstStyle>
          <a:p>
            <a:pPr lvl="0"/>
            <a:r>
              <a:rPr lang="en-US" dirty="0"/>
              <a:t>click to edit Master text styles</a:t>
            </a:r>
          </a:p>
        </p:txBody>
      </p:sp>
      <p:sp>
        <p:nvSpPr>
          <p:cNvPr id="10" name="Text Placeholder 6"/>
          <p:cNvSpPr>
            <a:spLocks noGrp="1"/>
          </p:cNvSpPr>
          <p:nvPr>
            <p:ph type="body" sz="quarter" idx="16" hasCustomPrompt="1"/>
          </p:nvPr>
        </p:nvSpPr>
        <p:spPr>
          <a:xfrm>
            <a:off x="685800"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11" name="Text Placeholder 6"/>
          <p:cNvSpPr>
            <a:spLocks noGrp="1"/>
          </p:cNvSpPr>
          <p:nvPr>
            <p:ph type="body" sz="quarter" idx="17" hasCustomPrompt="1"/>
          </p:nvPr>
        </p:nvSpPr>
        <p:spPr>
          <a:xfrm>
            <a:off x="6457950" y="2159000"/>
            <a:ext cx="2152650" cy="1701800"/>
          </a:xfrm>
        </p:spPr>
        <p:txBody>
          <a:bodyPr>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661548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781328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1999"/>
            <a:ext cx="3384550" cy="3375025"/>
          </a:xfrm>
        </p:spPr>
        <p:txBody>
          <a:bodyPr/>
          <a:lstStyle>
            <a:lvl1pPr marL="0" indent="0">
              <a:buNone/>
              <a:defRPr/>
            </a:lvl1pPr>
          </a:lstStyle>
          <a:p>
            <a:endParaRPr lang="en-US" dirty="0"/>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762000" y="5627687"/>
            <a:ext cx="3117850"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3226233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arning target ">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chemeClr val="accent4"/>
          </a:solidFill>
        </p:spPr>
        <p:txBody>
          <a:bodyPr anchor="ctr">
            <a:normAutofit/>
          </a:bodyPr>
          <a:lstStyle>
            <a:lvl1pPr algn="ct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dirty="0"/>
          </a:p>
        </p:txBody>
      </p:sp>
      <p:sp>
        <p:nvSpPr>
          <p:cNvPr id="14" name="Text Placeholder 13"/>
          <p:cNvSpPr>
            <a:spLocks noGrp="1"/>
          </p:cNvSpPr>
          <p:nvPr>
            <p:ph type="body" sz="quarter" idx="14"/>
          </p:nvPr>
        </p:nvSpPr>
        <p:spPr>
          <a:xfrm>
            <a:off x="5301234" y="2032000"/>
            <a:ext cx="3429000" cy="3975100"/>
          </a:xfrm>
        </p:spPr>
        <p:txBody>
          <a:bodyPr anchor="ct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710886" y="421960"/>
            <a:ext cx="688908" cy="688908"/>
          </a:xfrm>
          <a:prstGeom prst="rect">
            <a:avLst/>
          </a:prstGeom>
        </p:spPr>
      </p:pic>
      <p:sp>
        <p:nvSpPr>
          <p:cNvPr id="7" name="Picture Placeholder 6"/>
          <p:cNvSpPr>
            <a:spLocks noGrp="1" noChangeAspect="1"/>
          </p:cNvSpPr>
          <p:nvPr>
            <p:ph type="pic" sz="quarter" idx="15"/>
          </p:nvPr>
        </p:nvSpPr>
        <p:spPr>
          <a:xfrm>
            <a:off x="710886" y="421960"/>
            <a:ext cx="694944" cy="694944"/>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082989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5172075" y="1881190"/>
            <a:ext cx="2571750" cy="2286000"/>
          </a:xfrm>
        </p:spPr>
        <p:txBody>
          <a:bodyPr>
            <a:normAutofit/>
          </a:bodyPr>
          <a:lstStyle>
            <a:lvl1pPr marL="0" indent="0" algn="ctr">
              <a:buNone/>
              <a:defRPr sz="2600"/>
            </a:lvl1pPr>
          </a:lstStyle>
          <a:p>
            <a:pPr lvl="0"/>
            <a:endParaRPr lang="en-US" dirty="0"/>
          </a:p>
          <a:p>
            <a:pPr lvl="0"/>
            <a:r>
              <a:rPr lang="en-US" dirty="0"/>
              <a:t>Click to edit Master text styles</a:t>
            </a:r>
          </a:p>
        </p:txBody>
      </p:sp>
      <p:sp>
        <p:nvSpPr>
          <p:cNvPr id="9" name="Picture Placeholder 8"/>
          <p:cNvSpPr>
            <a:spLocks noGrp="1"/>
          </p:cNvSpPr>
          <p:nvPr>
            <p:ph type="pic" sz="quarter" idx="14"/>
          </p:nvPr>
        </p:nvSpPr>
        <p:spPr>
          <a:xfrm>
            <a:off x="628650" y="1858170"/>
            <a:ext cx="2578100" cy="4305300"/>
          </a:xfrm>
        </p:spPr>
        <p:txBody>
          <a:bodyPr/>
          <a:lstStyle/>
          <a:p>
            <a:endParaRPr lang="en-US"/>
          </a:p>
        </p:txBody>
      </p:sp>
      <p:sp>
        <p:nvSpPr>
          <p:cNvPr id="11" name="Text Placeholder 10"/>
          <p:cNvSpPr>
            <a:spLocks noGrp="1"/>
          </p:cNvSpPr>
          <p:nvPr>
            <p:ph type="body" sz="quarter" idx="15"/>
          </p:nvPr>
        </p:nvSpPr>
        <p:spPr>
          <a:xfrm>
            <a:off x="5172075" y="4445000"/>
            <a:ext cx="2571750" cy="1549400"/>
          </a:xfrm>
        </p:spPr>
        <p:txBody>
          <a:bodyPr anchor="ctr">
            <a:normAutofit/>
          </a:bodyPr>
          <a:lstStyle>
            <a:lvl1pPr marL="0" indent="0" algn="ctr">
              <a:buNone/>
              <a:defRPr sz="2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339686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open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342900" y="393700"/>
            <a:ext cx="2489200" cy="5829300"/>
          </a:xfrm>
          <a:solidFill>
            <a:srgbClr val="E7D9B1"/>
          </a:solidFill>
          <a:ln>
            <a:noFill/>
          </a:ln>
        </p:spPr>
        <p:txBody>
          <a:bodyPr/>
          <a:lstStyle>
            <a:lvl1pPr marL="0" indent="0">
              <a:buNone/>
              <a:defRPr>
                <a:solidFill>
                  <a:srgbClr val="E7D9B1"/>
                </a:solidFill>
              </a:defRPr>
            </a:lvl1pPr>
          </a:lstStyle>
          <a:p>
            <a:pPr lvl="0"/>
            <a:endParaRPr lang="en-US" dirty="0"/>
          </a:p>
        </p:txBody>
      </p:sp>
      <p:sp>
        <p:nvSpPr>
          <p:cNvPr id="10" name="Text Placeholder 9"/>
          <p:cNvSpPr>
            <a:spLocks noGrp="1"/>
          </p:cNvSpPr>
          <p:nvPr>
            <p:ph type="body" sz="quarter" idx="14"/>
          </p:nvPr>
        </p:nvSpPr>
        <p:spPr>
          <a:xfrm>
            <a:off x="342900" y="2390139"/>
            <a:ext cx="2463800" cy="1752600"/>
          </a:xfrm>
          <a:ln>
            <a:noFill/>
          </a:ln>
        </p:spPr>
        <p:txBody>
          <a:bodyPr>
            <a:normAutofit/>
          </a:bodyPr>
          <a:lstStyle>
            <a:lvl1pPr marL="0" indent="0" algn="ctr">
              <a:buNone/>
              <a:defRPr sz="4400"/>
            </a:lvl1pPr>
          </a:lstStyle>
          <a:p>
            <a:pPr lvl="0"/>
            <a:r>
              <a:rPr lang="en-US" dirty="0"/>
              <a:t>Click to edit</a:t>
            </a:r>
          </a:p>
        </p:txBody>
      </p:sp>
      <p:sp>
        <p:nvSpPr>
          <p:cNvPr id="13" name="Text Placeholder 12"/>
          <p:cNvSpPr>
            <a:spLocks noGrp="1"/>
          </p:cNvSpPr>
          <p:nvPr>
            <p:ph type="body" sz="quarter" idx="15"/>
          </p:nvPr>
        </p:nvSpPr>
        <p:spPr>
          <a:xfrm>
            <a:off x="342900" y="4432300"/>
            <a:ext cx="2476500" cy="1790700"/>
          </a:xfrm>
          <a:ln>
            <a:noFill/>
          </a:ln>
        </p:spPr>
        <p:txBody>
          <a:bodyPr>
            <a:normAutofit/>
          </a:bodyPr>
          <a:lstStyle>
            <a:lvl1pPr marL="0" indent="0" algn="ctr">
              <a:buNone/>
              <a:defRPr sz="2400"/>
            </a:lvl1pPr>
          </a:lstStyle>
          <a:p>
            <a:pPr lvl="0"/>
            <a:r>
              <a:rPr lang="en-US" dirty="0"/>
              <a:t>Click to edit</a:t>
            </a:r>
          </a:p>
        </p:txBody>
      </p:sp>
      <p:sp>
        <p:nvSpPr>
          <p:cNvPr id="17" name="Text Placeholder 16"/>
          <p:cNvSpPr>
            <a:spLocks noGrp="1"/>
          </p:cNvSpPr>
          <p:nvPr>
            <p:ph type="body" sz="quarter" idx="16" hasCustomPrompt="1"/>
          </p:nvPr>
        </p:nvSpPr>
        <p:spPr>
          <a:xfrm>
            <a:off x="736600" y="762000"/>
            <a:ext cx="8101584" cy="1325880"/>
          </a:xfrm>
          <a:solidFill>
            <a:schemeClr val="accent4"/>
          </a:solidFill>
          <a:ln>
            <a:noFill/>
          </a:ln>
        </p:spPr>
        <p:txBody>
          <a:bodyPr anchor="ctr">
            <a:normAutofit/>
          </a:bodyPr>
          <a:lstStyle>
            <a:lvl1pPr marL="0" indent="0" algn="l">
              <a:buNone/>
              <a:defRPr sz="3600" b="1" baseline="0">
                <a:solidFill>
                  <a:schemeClr val="bg1"/>
                </a:solidFill>
              </a:defRPr>
            </a:lvl1pPr>
          </a:lstStyle>
          <a:p>
            <a:pPr lvl="0"/>
            <a:r>
              <a:rPr lang="en-US" dirty="0"/>
              <a:t>Learning Targets</a:t>
            </a:r>
          </a:p>
        </p:txBody>
      </p:sp>
      <p:sp>
        <p:nvSpPr>
          <p:cNvPr id="19" name="Content Placeholder 18"/>
          <p:cNvSpPr>
            <a:spLocks noGrp="1"/>
          </p:cNvSpPr>
          <p:nvPr>
            <p:ph sz="quarter" idx="17"/>
          </p:nvPr>
        </p:nvSpPr>
        <p:spPr>
          <a:xfrm>
            <a:off x="3122613" y="2264087"/>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3122613" y="3126740"/>
            <a:ext cx="5715000" cy="685800"/>
          </a:xfrm>
          <a:noFill/>
          <a:ln>
            <a:noFill/>
          </a:ln>
        </p:spPr>
        <p:txBody>
          <a:bodyPr>
            <a:noAutofit/>
          </a:bodyPr>
          <a:lstStyle>
            <a:lvl1pPr marL="0" indent="0" algn="l">
              <a:buNone/>
              <a:defRPr sz="2400"/>
            </a:lvl1pPr>
          </a:lstStyle>
          <a:p>
            <a:pPr lvl="0"/>
            <a:r>
              <a:rPr lang="en-US" dirty="0"/>
              <a:t>Click to edit Master text styles</a:t>
            </a:r>
          </a:p>
        </p:txBody>
      </p:sp>
      <p:sp>
        <p:nvSpPr>
          <p:cNvPr id="9" name="Content Placeholder 8"/>
          <p:cNvSpPr>
            <a:spLocks noGrp="1"/>
          </p:cNvSpPr>
          <p:nvPr>
            <p:ph sz="quarter" idx="19"/>
          </p:nvPr>
        </p:nvSpPr>
        <p:spPr>
          <a:xfrm>
            <a:off x="3122613" y="3967319"/>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2" name="Content Placeholder 11"/>
          <p:cNvSpPr>
            <a:spLocks noGrp="1"/>
          </p:cNvSpPr>
          <p:nvPr>
            <p:ph sz="quarter" idx="20"/>
          </p:nvPr>
        </p:nvSpPr>
        <p:spPr>
          <a:xfrm>
            <a:off x="3122613" y="4749791"/>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5" name="Content Placeholder 14"/>
          <p:cNvSpPr>
            <a:spLocks noGrp="1"/>
          </p:cNvSpPr>
          <p:nvPr>
            <p:ph sz="quarter" idx="21"/>
          </p:nvPr>
        </p:nvSpPr>
        <p:spPr>
          <a:xfrm>
            <a:off x="3122613" y="5493698"/>
            <a:ext cx="5715000" cy="685800"/>
          </a:xfrm>
          <a:noFill/>
          <a:ln>
            <a:noFill/>
          </a:ln>
        </p:spPr>
        <p:txBody>
          <a:bodyPr>
            <a:normAutofit/>
          </a:bodyPr>
          <a:lstStyle>
            <a:lvl1pPr marL="0" indent="0" algn="l">
              <a:buNone/>
              <a:defRPr sz="2400"/>
            </a:lvl1pPr>
          </a:lstStyle>
          <a:p>
            <a:pPr lvl="0"/>
            <a:r>
              <a:rPr lang="en-US" dirty="0"/>
              <a:t>Click to edit Master text styles</a:t>
            </a:r>
          </a:p>
        </p:txBody>
      </p:sp>
    </p:spTree>
    <p:extLst>
      <p:ext uri="{BB962C8B-B14F-4D97-AF65-F5344CB8AC3E}">
        <p14:creationId xmlns:p14="http://schemas.microsoft.com/office/powerpoint/2010/main" val="1286601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0239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865023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44034"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17CA3-2C9E-4D1A-B2D9-67AA8605FE6D}"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940167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Text Placeholder 2"/>
          <p:cNvSpPr>
            <a:spLocks noGrp="1"/>
          </p:cNvSpPr>
          <p:nvPr>
            <p:ph type="body" idx="1" hasCustomPrompt="1"/>
          </p:nvPr>
        </p:nvSpPr>
        <p:spPr>
          <a:xfrm>
            <a:off x="628650" y="1849438"/>
            <a:ext cx="3868340"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hasCustomPrompt="1"/>
          </p:nvPr>
        </p:nvSpPr>
        <p:spPr>
          <a:xfrm>
            <a:off x="628650" y="2832099"/>
            <a:ext cx="3868340" cy="3440907"/>
          </a:xfrm>
        </p:spPr>
        <p:txBody>
          <a:bodyPr/>
          <a:lstStyle>
            <a:lvl1pPr marL="0" indent="0" algn="ctr">
              <a:buNone/>
              <a:defRPr sz="2400"/>
            </a:lvl1pPr>
          </a:lstStyle>
          <a:p>
            <a:pPr lvl="0"/>
            <a:r>
              <a:rPr lang="en-US" dirty="0"/>
              <a:t>click to edit Master text styles</a:t>
            </a:r>
          </a:p>
        </p:txBody>
      </p:sp>
      <p:sp>
        <p:nvSpPr>
          <p:cNvPr id="5" name="Text Placeholder 4"/>
          <p:cNvSpPr>
            <a:spLocks noGrp="1"/>
          </p:cNvSpPr>
          <p:nvPr>
            <p:ph type="body" sz="quarter" idx="3" hasCustomPrompt="1"/>
          </p:nvPr>
        </p:nvSpPr>
        <p:spPr>
          <a:xfrm>
            <a:off x="4844032" y="1849438"/>
            <a:ext cx="3887391"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hasCustomPrompt="1"/>
          </p:nvPr>
        </p:nvSpPr>
        <p:spPr>
          <a:xfrm>
            <a:off x="4844033" y="2832099"/>
            <a:ext cx="3887391" cy="3440908"/>
          </a:xfrm>
        </p:spPr>
        <p:txBody>
          <a:bodyPr>
            <a:normAutofit/>
          </a:bodyPr>
          <a:lstStyle>
            <a:lvl1pPr marL="0" indent="0" algn="ctr">
              <a:buNone/>
              <a:defRPr sz="2400"/>
            </a:lvl1pPr>
            <a:lvl2pPr algn="ctr">
              <a:defRPr sz="2400"/>
            </a:lvl2pPr>
            <a:lvl3pPr algn="ctr">
              <a:defRPr sz="2400"/>
            </a:lvl3pPr>
            <a:lvl4pPr algn="ctr">
              <a:defRPr sz="2400"/>
            </a:lvl4pPr>
            <a:lvl5pPr algn="ctr">
              <a:defRPr sz="2400"/>
            </a:lvl5pPr>
          </a:lstStyle>
          <a:p>
            <a:pPr lvl="0"/>
            <a:r>
              <a:rPr lang="en-US" dirty="0"/>
              <a:t>click to edit Master text styles</a:t>
            </a:r>
          </a:p>
        </p:txBody>
      </p:sp>
      <p:sp>
        <p:nvSpPr>
          <p:cNvPr id="7" name="Date Placeholder 6"/>
          <p:cNvSpPr>
            <a:spLocks noGrp="1"/>
          </p:cNvSpPr>
          <p:nvPr>
            <p:ph type="dt" sz="half" idx="10"/>
          </p:nvPr>
        </p:nvSpPr>
        <p:spPr/>
        <p:txBody>
          <a:bodyPr/>
          <a:lstStyle/>
          <a:p>
            <a:fld id="{09717CA3-2C9E-4D1A-B2D9-67AA8605FE6D}" type="datetimeFigureOut">
              <a:rPr lang="en-US" smtClean="0"/>
              <a:t>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064221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519632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95300" y="520700"/>
            <a:ext cx="8101584" cy="1325880"/>
          </a:xfrm>
          <a:solidFill>
            <a:schemeClr val="accent4"/>
          </a:solidFill>
        </p:spPr>
        <p:txBody>
          <a:bodyPr anchor="ctr">
            <a:normAutofit/>
          </a:bodyPr>
          <a:lstStyle>
            <a:lvl1pPr marL="0" indent="0" algn="ctr">
              <a:buNone/>
              <a:defRPr sz="2800">
                <a:solidFill>
                  <a:schemeClr val="bg1"/>
                </a:solidFill>
              </a:defRPr>
            </a:lvl1pPr>
          </a:lstStyle>
          <a:p>
            <a:pPr lvl="0"/>
            <a:r>
              <a:rPr lang="en-US" dirty="0"/>
              <a:t>Click to edit Master text styles</a:t>
            </a:r>
          </a:p>
        </p:txBody>
      </p:sp>
      <p:sp>
        <p:nvSpPr>
          <p:cNvPr id="8" name="Text Placeholder 7"/>
          <p:cNvSpPr>
            <a:spLocks noGrp="1"/>
          </p:cNvSpPr>
          <p:nvPr>
            <p:ph type="body" sz="quarter" idx="14"/>
          </p:nvPr>
        </p:nvSpPr>
        <p:spPr>
          <a:xfrm>
            <a:off x="495299" y="2164390"/>
            <a:ext cx="8101013" cy="740060"/>
          </a:xfrm>
          <a:solidFill>
            <a:srgbClr val="E7D9B1"/>
          </a:solidFill>
          <a:ln>
            <a:solidFill>
              <a:schemeClr val="accent4"/>
            </a:solidFill>
          </a:ln>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12" name="Text Placeholder 7"/>
          <p:cNvSpPr>
            <a:spLocks noGrp="1"/>
          </p:cNvSpPr>
          <p:nvPr>
            <p:ph type="body" sz="quarter" idx="15"/>
          </p:nvPr>
        </p:nvSpPr>
        <p:spPr>
          <a:xfrm>
            <a:off x="495299" y="3219915"/>
            <a:ext cx="8101013" cy="740664"/>
          </a:xfrm>
          <a:solidFill>
            <a:srgbClr val="E7D9B1"/>
          </a:solidFill>
        </p:spPr>
        <p:txBody>
          <a:bodyPr anchor="ctr">
            <a:normAutofit/>
          </a:bodyPr>
          <a:lstStyle>
            <a:lvl1pPr marL="0" indent="0" algn="ctr">
              <a:lnSpc>
                <a:spcPct val="100000"/>
              </a:lnSpc>
              <a:spcBef>
                <a:spcPts val="0"/>
              </a:spcBef>
              <a:buFontTx/>
              <a:buNone/>
              <a:defRPr sz="2600"/>
            </a:lvl1pPr>
          </a:lstStyle>
          <a:p>
            <a:pPr lvl="0"/>
            <a:r>
              <a:rPr lang="en-US" dirty="0"/>
              <a:t>Click to edit Master text styles</a:t>
            </a:r>
          </a:p>
        </p:txBody>
      </p:sp>
      <p:sp>
        <p:nvSpPr>
          <p:cNvPr id="13" name="Text Placeholder 7"/>
          <p:cNvSpPr>
            <a:spLocks noGrp="1"/>
          </p:cNvSpPr>
          <p:nvPr>
            <p:ph type="body" sz="quarter" idx="16"/>
          </p:nvPr>
        </p:nvSpPr>
        <p:spPr>
          <a:xfrm>
            <a:off x="495298" y="4276396"/>
            <a:ext cx="8101013"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77522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defRPr sz="2800" b="0"/>
            </a:lvl1pPr>
          </a:lstStyle>
          <a:p>
            <a:r>
              <a:rPr lang="en-US" dirty="0"/>
              <a:t>Click to edit Master title style</a:t>
            </a:r>
          </a:p>
        </p:txBody>
      </p:sp>
      <p:sp>
        <p:nvSpPr>
          <p:cNvPr id="3" name="Content Placeholder 2"/>
          <p:cNvSpPr>
            <a:spLocks noGrp="1"/>
          </p:cNvSpPr>
          <p:nvPr>
            <p:ph idx="1" hasCustomPrompt="1"/>
          </p:nvPr>
        </p:nvSpPr>
        <p:spPr>
          <a:xfrm>
            <a:off x="3887391" y="987426"/>
            <a:ext cx="4629150" cy="4873625"/>
          </a:xfrm>
        </p:spPr>
        <p:txBody>
          <a:bodyPr>
            <a:normAutofit/>
          </a:bodyPr>
          <a:lstStyle>
            <a:lvl1pPr marL="0" indent="0" algn="ctr">
              <a:buNone/>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a:t>click to edit Master text styles</a:t>
            </a:r>
          </a:p>
        </p:txBody>
      </p:sp>
      <p:sp>
        <p:nvSpPr>
          <p:cNvPr id="4" name="Text Placeholder 3"/>
          <p:cNvSpPr>
            <a:spLocks noGrp="1"/>
          </p:cNvSpPr>
          <p:nvPr>
            <p:ph type="body" sz="half" idx="2"/>
          </p:nvPr>
        </p:nvSpPr>
        <p:spPr>
          <a:xfrm>
            <a:off x="629841" y="2247900"/>
            <a:ext cx="2949178" cy="36210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364141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lnSpc>
                <a:spcPct val="100000"/>
              </a:lnSpc>
              <a:defRPr sz="2800" b="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209800"/>
            <a:ext cx="2949178" cy="36591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851678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857"/>
            <a:ext cx="8101584" cy="1325880"/>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1" name="Text Placeholder 10"/>
          <p:cNvSpPr>
            <a:spLocks noGrp="1"/>
          </p:cNvSpPr>
          <p:nvPr>
            <p:ph type="body" sz="quarter" idx="16"/>
          </p:nvPr>
        </p:nvSpPr>
        <p:spPr>
          <a:xfrm>
            <a:off x="1431925" y="1879599"/>
            <a:ext cx="6280150" cy="1244600"/>
          </a:xfrm>
        </p:spPr>
        <p:txBody>
          <a:bodyP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1431925" y="3346449"/>
            <a:ext cx="6280150" cy="124460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4813299"/>
            <a:ext cx="6280150" cy="1244600"/>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055041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idx="1" hasCustomPrompt="1"/>
          </p:nvPr>
        </p:nvSpPr>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8A4071B1-5285-4C1E-8055-97E38FBB88E6}"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51974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sz="half" idx="1" hasCustomPrompt="1"/>
          </p:nvPr>
        </p:nvSpPr>
        <p:spPr>
          <a:xfrm>
            <a:off x="628650"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half" idx="2" hasCustomPrompt="1"/>
          </p:nvPr>
        </p:nvSpPr>
        <p:spPr>
          <a:xfrm>
            <a:off x="4863084"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2106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280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8" y="1857375"/>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1208" y="2857500"/>
            <a:ext cx="3868737" cy="3415506"/>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857375"/>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35004" y="2857499"/>
            <a:ext cx="3887788" cy="3415507"/>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919816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6" y="1764507"/>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21207" y="2712243"/>
            <a:ext cx="3868737" cy="2224882"/>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764507"/>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735004" y="2712244"/>
            <a:ext cx="3887788" cy="2224881"/>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
        <p:nvSpPr>
          <p:cNvPr id="11" name="Text Placeholder 10"/>
          <p:cNvSpPr>
            <a:spLocks noGrp="1"/>
          </p:cNvSpPr>
          <p:nvPr>
            <p:ph type="body" sz="quarter" idx="13" hasCustomPrompt="1"/>
          </p:nvPr>
        </p:nvSpPr>
        <p:spPr>
          <a:xfrm>
            <a:off x="521206" y="5127625"/>
            <a:ext cx="386873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a:t>
            </a:r>
          </a:p>
        </p:txBody>
      </p:sp>
      <p:sp>
        <p:nvSpPr>
          <p:cNvPr id="13" name="Text Placeholder 12"/>
          <p:cNvSpPr>
            <a:spLocks noGrp="1"/>
          </p:cNvSpPr>
          <p:nvPr>
            <p:ph type="body" sz="quarter" idx="14" hasCustomPrompt="1"/>
          </p:nvPr>
        </p:nvSpPr>
        <p:spPr>
          <a:xfrm>
            <a:off x="4735005" y="5127625"/>
            <a:ext cx="388778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a:t>
            </a:r>
          </a:p>
        </p:txBody>
      </p:sp>
    </p:spTree>
    <p:extLst>
      <p:ext uri="{BB962C8B-B14F-4D97-AF65-F5344CB8AC3E}">
        <p14:creationId xmlns:p14="http://schemas.microsoft.com/office/powerpoint/2010/main" val="3068876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
        <p:nvSpPr>
          <p:cNvPr id="7" name="Content Placeholder 6"/>
          <p:cNvSpPr>
            <a:spLocks noGrp="1"/>
          </p:cNvSpPr>
          <p:nvPr>
            <p:ph sz="quarter" idx="13" hasCustomPrompt="1"/>
          </p:nvPr>
        </p:nvSpPr>
        <p:spPr>
          <a:xfrm>
            <a:off x="628650" y="1955800"/>
            <a:ext cx="8101013" cy="3035300"/>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8"/>
          <p:cNvSpPr>
            <a:spLocks noGrp="1"/>
          </p:cNvSpPr>
          <p:nvPr>
            <p:ph sz="quarter" idx="14" hasCustomPrompt="1"/>
          </p:nvPr>
        </p:nvSpPr>
        <p:spPr>
          <a:xfrm>
            <a:off x="628650" y="5194300"/>
            <a:ext cx="8101013" cy="8255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30818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71B1-5285-4C1E-8055-97E38FBB88E6}" type="datetimeFigureOut">
              <a:rPr lang="en-US" smtClean="0"/>
              <a:t>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028F-10DF-4864-BAFE-609F3695BD5D}" type="slidenum">
              <a:rPr lang="en-US" smtClean="0"/>
              <a:t>‹#›</a:t>
            </a:fld>
            <a:endParaRPr lang="en-US"/>
          </a:p>
        </p:txBody>
      </p:sp>
      <p:sp>
        <p:nvSpPr>
          <p:cNvPr id="6" name="Content Placeholder 5"/>
          <p:cNvSpPr>
            <a:spLocks noGrp="1"/>
          </p:cNvSpPr>
          <p:nvPr>
            <p:ph sz="quarter" idx="13" hasCustomPrompt="1"/>
          </p:nvPr>
        </p:nvSpPr>
        <p:spPr>
          <a:xfrm>
            <a:off x="406400" y="330200"/>
            <a:ext cx="8394700" cy="4470400"/>
          </a:xfrm>
        </p:spPr>
        <p:txBody>
          <a:bodyPr anchor="ctr"/>
          <a:lstStyle>
            <a:lvl1pPr marL="0" indent="0" algn="ctr">
              <a:lnSpc>
                <a:spcPct val="100000"/>
              </a:lnSpc>
              <a:spcBef>
                <a:spcPts val="0"/>
              </a:spcBef>
              <a:buNone/>
              <a:defRPr>
                <a:latin typeface="Arial" panose="020B0604020202020204" pitchFamily="34" charset="0"/>
                <a:cs typeface="Arial" panose="020B0604020202020204" pitchFamily="34" charset="0"/>
              </a:defRPr>
            </a:lvl1pPr>
            <a:lvl2pPr algn="ctr">
              <a:lnSpc>
                <a:spcPct val="100000"/>
              </a:lnSpc>
              <a:spcBef>
                <a:spcPts val="0"/>
              </a:spcBef>
              <a:defRPr>
                <a:latin typeface="Arial" panose="020B0604020202020204" pitchFamily="34" charset="0"/>
                <a:cs typeface="Arial" panose="020B0604020202020204" pitchFamily="34" charset="0"/>
              </a:defRPr>
            </a:lvl2pPr>
            <a:lvl3pPr algn="ctr">
              <a:lnSpc>
                <a:spcPct val="100000"/>
              </a:lnSpc>
              <a:spcBef>
                <a:spcPts val="0"/>
              </a:spcBef>
              <a:defRPr>
                <a:latin typeface="Arial" panose="020B0604020202020204" pitchFamily="34" charset="0"/>
                <a:cs typeface="Arial" panose="020B0604020202020204" pitchFamily="34" charset="0"/>
              </a:defRPr>
            </a:lvl3pPr>
            <a:lvl4pPr algn="ctr">
              <a:lnSpc>
                <a:spcPct val="100000"/>
              </a:lnSpc>
              <a:spcBef>
                <a:spcPts val="0"/>
              </a:spcBef>
              <a:defRPr>
                <a:latin typeface="Arial" panose="020B0604020202020204" pitchFamily="34" charset="0"/>
                <a:cs typeface="Arial" panose="020B0604020202020204" pitchFamily="34" charset="0"/>
              </a:defRPr>
            </a:lvl4pPr>
            <a:lvl5pPr algn="ctr">
              <a:lnSpc>
                <a:spcPct val="100000"/>
              </a:lnSpc>
              <a:spcBef>
                <a:spcPts val="0"/>
              </a:spcBef>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Content Placeholder 7"/>
          <p:cNvSpPr>
            <a:spLocks noGrp="1"/>
          </p:cNvSpPr>
          <p:nvPr>
            <p:ph sz="quarter" idx="14" hasCustomPrompt="1"/>
          </p:nvPr>
        </p:nvSpPr>
        <p:spPr>
          <a:xfrm>
            <a:off x="406400" y="5156200"/>
            <a:ext cx="8394700" cy="84455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650002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vl2pPr marL="457200" indent="0" algn="ctr">
              <a:lnSpc>
                <a:spcPct val="100000"/>
              </a:lnSpc>
              <a:spcBef>
                <a:spcPts val="0"/>
              </a:spcBef>
              <a:buNone/>
              <a:defRPr sz="2400">
                <a:latin typeface="Arial" panose="020B0604020202020204" pitchFamily="34" charset="0"/>
                <a:cs typeface="Arial" panose="020B0604020202020204" pitchFamily="34" charset="0"/>
              </a:defRPr>
            </a:lvl2pPr>
            <a:lvl3pPr marL="914400" indent="0" algn="ctr">
              <a:lnSpc>
                <a:spcPct val="100000"/>
              </a:lnSpc>
              <a:spcBef>
                <a:spcPts val="0"/>
              </a:spcBef>
              <a:buNone/>
              <a:defRPr sz="2400">
                <a:latin typeface="Arial" panose="020B0604020202020204" pitchFamily="34" charset="0"/>
                <a:cs typeface="Arial" panose="020B0604020202020204" pitchFamily="34" charset="0"/>
              </a:defRPr>
            </a:lvl3pPr>
            <a:lvl4pPr marL="1371600" indent="0" algn="ctr">
              <a:lnSpc>
                <a:spcPct val="100000"/>
              </a:lnSpc>
              <a:spcBef>
                <a:spcPts val="0"/>
              </a:spcBef>
              <a:buNone/>
              <a:defRPr sz="2400">
                <a:latin typeface="Arial" panose="020B0604020202020204" pitchFamily="34" charset="0"/>
                <a:cs typeface="Arial" panose="020B0604020202020204" pitchFamily="34" charset="0"/>
              </a:defRPr>
            </a:lvl4pPr>
            <a:lvl5pPr marL="1828800" indent="0" algn="ctr">
              <a:lnSpc>
                <a:spcPct val="100000"/>
              </a:lnSpc>
              <a:spcBef>
                <a:spcPts val="0"/>
              </a:spcBef>
              <a:buNone/>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hasCustomPrompt="1"/>
          </p:nvPr>
        </p:nvSpPr>
        <p:spPr>
          <a:xfrm>
            <a:off x="630238" y="2425700"/>
            <a:ext cx="2949575" cy="34432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13973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630238" y="2336800"/>
            <a:ext cx="2949575" cy="35321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0557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Summary">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7" name="Text Placeholder 16"/>
          <p:cNvSpPr>
            <a:spLocks noGrp="1"/>
          </p:cNvSpPr>
          <p:nvPr>
            <p:ph type="body" sz="quarter" idx="16" hasCustomPrompt="1"/>
          </p:nvPr>
        </p:nvSpPr>
        <p:spPr>
          <a:xfrm>
            <a:off x="628650" y="363112"/>
            <a:ext cx="8101584" cy="1325880"/>
          </a:xfrm>
          <a:solidFill>
            <a:schemeClr val="accent4"/>
          </a:solidFill>
        </p:spPr>
        <p:txBody>
          <a:bodyPr anchor="ctr">
            <a:normAutofit/>
          </a:bodyPr>
          <a:lstStyle>
            <a:lvl1pPr marL="0" indent="0" algn="l">
              <a:buFont typeface="Arial" panose="020B0604020202020204" pitchFamily="34" charset="0"/>
              <a:buNone/>
              <a:defRPr sz="3600" b="1" baseline="0">
                <a:solidFill>
                  <a:schemeClr val="bg1"/>
                </a:solidFill>
              </a:defRPr>
            </a:lvl1pPr>
          </a:lstStyle>
          <a:p>
            <a:pPr lvl="0"/>
            <a:r>
              <a:rPr lang="en-US" dirty="0"/>
              <a:t>Learning Target 1-1 Review</a:t>
            </a:r>
          </a:p>
        </p:txBody>
      </p:sp>
      <p:sp>
        <p:nvSpPr>
          <p:cNvPr id="19" name="Content Placeholder 18"/>
          <p:cNvSpPr>
            <a:spLocks noGrp="1"/>
          </p:cNvSpPr>
          <p:nvPr>
            <p:ph sz="quarter" idx="17"/>
          </p:nvPr>
        </p:nvSpPr>
        <p:spPr>
          <a:xfrm>
            <a:off x="628649" y="3187700"/>
            <a:ext cx="8101013" cy="3302000"/>
          </a:xfrm>
          <a:solidFill>
            <a:schemeClr val="bg1"/>
          </a:solidFill>
          <a:ln w="76200">
            <a:solidFill>
              <a:schemeClr val="accent4"/>
            </a:solid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628650" y="1846363"/>
            <a:ext cx="8101013" cy="1066800"/>
          </a:xfrm>
          <a:solidFill>
            <a:srgbClr val="D4E5F4"/>
          </a:solidFill>
          <a:ln>
            <a:noFill/>
          </a:ln>
        </p:spPr>
        <p:txBody>
          <a:bodyPr>
            <a:normAutofit/>
          </a:bodyPr>
          <a:lstStyle>
            <a:lvl1pPr marL="0" indent="0">
              <a:buNone/>
              <a:defRPr sz="2800"/>
            </a:lvl1pPr>
          </a:lstStyle>
          <a:p>
            <a:pPr lvl="0"/>
            <a:r>
              <a:rPr lang="en-US" dirty="0"/>
              <a:t>Click to edit Master text styles</a:t>
            </a:r>
          </a:p>
        </p:txBody>
      </p:sp>
    </p:spTree>
    <p:extLst>
      <p:ext uri="{BB962C8B-B14F-4D97-AF65-F5344CB8AC3E}">
        <p14:creationId xmlns:p14="http://schemas.microsoft.com/office/powerpoint/2010/main" val="90186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9717CA3-2C9E-4D1A-B2D9-67AA8605FE6D}"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91221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628650" y="1825625"/>
            <a:ext cx="8101584" cy="4351338"/>
          </a:xfrm>
        </p:spPr>
        <p:txBody>
          <a:bodyPr/>
          <a:lstStyle>
            <a:lvl1pPr marL="0" indent="0">
              <a:buNone/>
              <a:defRPr sz="26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64233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66" y="296068"/>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521208" y="1825625"/>
            <a:ext cx="8101584" cy="2797175"/>
          </a:xfrm>
        </p:spPr>
        <p:txBody>
          <a:bodyPr/>
          <a:lstStyle>
            <a:lvl1pPr marL="0" indent="0" algn="ctr">
              <a:buNone/>
              <a:defRPr sz="26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
        <p:nvSpPr>
          <p:cNvPr id="9" name="Content Placeholder 8"/>
          <p:cNvSpPr>
            <a:spLocks noGrp="1"/>
          </p:cNvSpPr>
          <p:nvPr>
            <p:ph sz="quarter" idx="13"/>
          </p:nvPr>
        </p:nvSpPr>
        <p:spPr>
          <a:xfrm>
            <a:off x="528638" y="4864100"/>
            <a:ext cx="8101012" cy="1219200"/>
          </a:xfrm>
        </p:spPr>
        <p:txBody>
          <a:bodyPr anchor="ctr">
            <a:normAutofit/>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70301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Y IT 1">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88670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hasCustomPrompt="1"/>
          </p:nvPr>
        </p:nvSpPr>
        <p:spPr>
          <a:xfrm>
            <a:off x="628650" y="2570161"/>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9" name="Text Placeholder 6"/>
          <p:cNvSpPr>
            <a:spLocks noGrp="1"/>
          </p:cNvSpPr>
          <p:nvPr>
            <p:ph type="body" sz="quarter" idx="15" hasCustomPrompt="1"/>
          </p:nvPr>
        </p:nvSpPr>
        <p:spPr>
          <a:xfrm>
            <a:off x="628650" y="4813300"/>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12" name="Text Placeholder 10"/>
          <p:cNvSpPr>
            <a:spLocks noGrp="1"/>
          </p:cNvSpPr>
          <p:nvPr>
            <p:ph type="body" sz="quarter" idx="17" hasCustomPrompt="1"/>
          </p:nvPr>
        </p:nvSpPr>
        <p:spPr>
          <a:xfrm>
            <a:off x="2235200" y="2541460"/>
            <a:ext cx="6280150" cy="12446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hasCustomPrompt="1"/>
          </p:nvPr>
        </p:nvSpPr>
        <p:spPr>
          <a:xfrm>
            <a:off x="2235200" y="4813300"/>
            <a:ext cx="6280150" cy="12446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Tree>
    <p:extLst>
      <p:ext uri="{BB962C8B-B14F-4D97-AF65-F5344CB8AC3E}">
        <p14:creationId xmlns:p14="http://schemas.microsoft.com/office/powerpoint/2010/main" val="80862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Text Placeholder 10"/>
          <p:cNvSpPr>
            <a:spLocks noGrp="1"/>
          </p:cNvSpPr>
          <p:nvPr>
            <p:ph type="body" sz="quarter" idx="17"/>
          </p:nvPr>
        </p:nvSpPr>
        <p:spPr>
          <a:xfrm>
            <a:off x="1431925" y="2878008"/>
            <a:ext cx="6280150"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3928811"/>
            <a:ext cx="6280150"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1" name="Text Placeholder 10"/>
          <p:cNvSpPr>
            <a:spLocks noGrp="1"/>
          </p:cNvSpPr>
          <p:nvPr>
            <p:ph type="body" sz="quarter" idx="20"/>
          </p:nvPr>
        </p:nvSpPr>
        <p:spPr>
          <a:xfrm>
            <a:off x="1431925" y="5052570"/>
            <a:ext cx="6280150" cy="914400"/>
          </a:xfrm>
          <a:ln>
            <a:solidFill>
              <a:srgbClr val="D4E5F4"/>
            </a:solidFill>
          </a:ln>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77111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solidFill>
            <a:schemeClr val="accent4"/>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a:solidFill>
            <a:srgbClr val="E7D9B1"/>
          </a:solidFill>
          <a:ln w="76200">
            <a:solidFill>
              <a:schemeClr val="accent4"/>
            </a:solidFill>
          </a:ln>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17CA3-2C9E-4D1A-B2D9-67AA8605FE6D}" type="datetimeFigureOut">
              <a:rPr lang="en-US" smtClean="0"/>
              <a:t>12/9/2017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1284D7-83C2-438F-BB45-CD47C32E675F}" type="slidenum">
              <a:rPr lang="en-US" smtClean="0"/>
              <a:t>‹#›</a:t>
            </a:fld>
            <a:endParaRPr lang="en-US"/>
          </a:p>
        </p:txBody>
      </p:sp>
    </p:spTree>
    <p:extLst>
      <p:ext uri="{BB962C8B-B14F-4D97-AF65-F5344CB8AC3E}">
        <p14:creationId xmlns:p14="http://schemas.microsoft.com/office/powerpoint/2010/main" val="1351736392"/>
      </p:ext>
    </p:extLst>
  </p:cSld>
  <p:clrMap bg1="lt1" tx1="dk1" bg2="lt2" tx2="dk2" accent1="accent1" accent2="accent2" accent3="accent3" accent4="accent4" accent5="accent5" accent6="accent6" hlink="hlink" folHlink="folHlink"/>
  <p:sldLayoutIdLst>
    <p:sldLayoutId id="2147483704" r:id="rId1"/>
    <p:sldLayoutId id="2147483688" r:id="rId2"/>
    <p:sldLayoutId id="2147483712" r:id="rId3"/>
    <p:sldLayoutId id="2147483711" r:id="rId4"/>
    <p:sldLayoutId id="2147483673" r:id="rId5"/>
    <p:sldLayoutId id="2147483674" r:id="rId6"/>
    <p:sldLayoutId id="2147483709" r:id="rId7"/>
    <p:sldLayoutId id="2147483686" r:id="rId8"/>
    <p:sldLayoutId id="2147483710" r:id="rId9"/>
    <p:sldLayoutId id="2147483714" r:id="rId10"/>
    <p:sldLayoutId id="2147483716" r:id="rId11"/>
    <p:sldLayoutId id="2147483715" r:id="rId12"/>
    <p:sldLayoutId id="2147483708" r:id="rId13"/>
    <p:sldLayoutId id="2147483690" r:id="rId14"/>
    <p:sldLayoutId id="2147483685" r:id="rId15"/>
    <p:sldLayoutId id="2147483687" r:id="rId16"/>
    <p:sldLayoutId id="2147483691" r:id="rId17"/>
    <p:sldLayoutId id="2147483689" r:id="rId18"/>
    <p:sldLayoutId id="2147483684" r:id="rId19"/>
    <p:sldLayoutId id="2147483675" r:id="rId20"/>
    <p:sldLayoutId id="2147483676" r:id="rId21"/>
    <p:sldLayoutId id="2147483677" r:id="rId22"/>
    <p:sldLayoutId id="2147483678" r:id="rId23"/>
    <p:sldLayoutId id="2147483679" r:id="rId24"/>
    <p:sldLayoutId id="2147483680" r:id="rId25"/>
    <p:sldLayoutId id="2147483681" r:id="rId26"/>
    <p:sldLayoutId id="2147483705" r:id="rId27"/>
  </p:sldLayoutIdLst>
  <p:txStyles>
    <p:titleStyle>
      <a:lvl1pPr algn="ctr" defTabSz="6858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1714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01584" cy="1325563"/>
          </a:xfrm>
          <a:prstGeom prst="rect">
            <a:avLst/>
          </a:prstGeom>
          <a:solidFill>
            <a:schemeClr val="accent4"/>
          </a:solidFill>
        </p:spPr>
        <p:txBody>
          <a:bodyPr vert="horz" lIns="91440" tIns="45720" rIns="91440" bIns="45720" rtlCol="0" anchor="ctr">
            <a:normAutofit/>
          </a:bodyPr>
          <a:lstStyle/>
          <a:p>
            <a:r>
              <a:rPr lang="en-US" dirty="0"/>
              <a:t>Title of Slide</a:t>
            </a:r>
          </a:p>
        </p:txBody>
      </p:sp>
      <p:sp>
        <p:nvSpPr>
          <p:cNvPr id="3" name="Text Placeholder 2"/>
          <p:cNvSpPr>
            <a:spLocks noGrp="1"/>
          </p:cNvSpPr>
          <p:nvPr>
            <p:ph type="body" idx="1"/>
          </p:nvPr>
        </p:nvSpPr>
        <p:spPr>
          <a:xfrm>
            <a:off x="628650" y="2552699"/>
            <a:ext cx="8101584" cy="3268663"/>
          </a:xfrm>
          <a:prstGeom prst="rect">
            <a:avLst/>
          </a:prstGeom>
          <a:solidFill>
            <a:srgbClr val="E7D9B1"/>
          </a:solidFill>
          <a:ln w="76200">
            <a:solidFill>
              <a:schemeClr val="accent4"/>
            </a:solidFill>
          </a:ln>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71B1-5285-4C1E-8055-97E38FBB88E6}" type="datetimeFigureOut">
              <a:rPr lang="en-US" smtClean="0"/>
              <a:t>12/9/2017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028F-10DF-4864-BAFE-609F3695BD5D}" type="slidenum">
              <a:rPr lang="en-US" smtClean="0"/>
              <a:t>‹#›</a:t>
            </a:fld>
            <a:endParaRPr lang="en-US"/>
          </a:p>
        </p:txBody>
      </p:sp>
    </p:spTree>
    <p:extLst>
      <p:ext uri="{BB962C8B-B14F-4D97-AF65-F5344CB8AC3E}">
        <p14:creationId xmlns:p14="http://schemas.microsoft.com/office/powerpoint/2010/main" val="209987096"/>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7" r:id="rId3"/>
    <p:sldLayoutId id="2147483713" r:id="rId4"/>
    <p:sldLayoutId id="2147483698" r:id="rId5"/>
    <p:sldLayoutId id="2147483699" r:id="rId6"/>
    <p:sldLayoutId id="2147483700" r:id="rId7"/>
    <p:sldLayoutId id="2147483701" r:id="rId8"/>
  </p:sldLayoutIdLst>
  <p:txStyles>
    <p:titleStyle>
      <a:lvl1pPr algn="ctr" defTabSz="914400" rtl="0" eaLnBrk="1" latinLnBrk="0" hangingPunct="1">
        <a:lnSpc>
          <a:spcPct val="10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4D6950D-D6E2-4273-8459-B7087075E511}"/>
              </a:ext>
            </a:extLst>
          </p:cNvPr>
          <p:cNvSpPr>
            <a:spLocks noGrp="1"/>
          </p:cNvSpPr>
          <p:nvPr>
            <p:ph type="ctrTitle"/>
          </p:nvPr>
        </p:nvSpPr>
        <p:spPr>
          <a:xfrm>
            <a:off x="6703137" y="44971"/>
            <a:ext cx="2440863" cy="975962"/>
          </a:xfrm>
          <a:noFill/>
        </p:spPr>
        <p:txBody>
          <a:bodyPr>
            <a:normAutofit fontScale="90000"/>
          </a:bodyPr>
          <a:lstStyle/>
          <a:p>
            <a:r>
              <a:rPr lang="en-US" sz="2000" dirty="0"/>
              <a:t>Unit 8</a:t>
            </a:r>
            <a:br>
              <a:rPr lang="en-US" sz="2000" dirty="0"/>
            </a:br>
            <a:r>
              <a:rPr lang="en-US" sz="2000" dirty="0"/>
              <a:t>Motivation, Emotion, and Stress</a:t>
            </a:r>
          </a:p>
        </p:txBody>
      </p:sp>
      <p:pic>
        <p:nvPicPr>
          <p:cNvPr id="3" name="Picture 2" descr="Unit 8&#10;Motivation, Emotion, and Stress"/>
          <p:cNvPicPr>
            <a:picLocks noChangeAspect="1"/>
          </p:cNvPicPr>
          <p:nvPr/>
        </p:nvPicPr>
        <p:blipFill>
          <a:blip r:embed="rId2"/>
          <a:stretch>
            <a:fillRect/>
          </a:stretch>
        </p:blipFill>
        <p:spPr>
          <a:xfrm>
            <a:off x="0" y="0"/>
            <a:ext cx="9164652" cy="2278505"/>
          </a:xfrm>
          <a:prstGeom prst="rect">
            <a:avLst/>
          </a:prstGeom>
        </p:spPr>
      </p:pic>
      <p:pic>
        <p:nvPicPr>
          <p:cNvPr id="4" name="Picture 3" descr="Modules&#10;37. Motivational Concepts&#10;38. Hunger Motivation&#10;39. Sexual Motivation&#10;40. Affiliation and Achievement&#10;41. Theories and Physiology of Emotion&#10;42. Expressing Emotion&#10;43. Stress and Illness&#10;44. Health and Happiness"/>
          <p:cNvPicPr>
            <a:picLocks noChangeAspect="1"/>
          </p:cNvPicPr>
          <p:nvPr/>
        </p:nvPicPr>
        <p:blipFill>
          <a:blip r:embed="rId3"/>
          <a:stretch>
            <a:fillRect/>
          </a:stretch>
        </p:blipFill>
        <p:spPr>
          <a:xfrm>
            <a:off x="775849" y="2274695"/>
            <a:ext cx="2428361" cy="296565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0039" y="2338466"/>
            <a:ext cx="2982777" cy="4474564"/>
          </a:xfrm>
          <a:prstGeom prst="rect">
            <a:avLst/>
          </a:prstGeom>
        </p:spPr>
      </p:pic>
      <p:pic>
        <p:nvPicPr>
          <p:cNvPr id="6" name="Picture 5" descr="Cultura Creative(RF)/Alamy"/>
          <p:cNvPicPr>
            <a:picLocks noChangeAspect="1"/>
          </p:cNvPicPr>
          <p:nvPr/>
        </p:nvPicPr>
        <p:blipFill>
          <a:blip r:embed="rId5"/>
          <a:stretch>
            <a:fillRect/>
          </a:stretch>
        </p:blipFill>
        <p:spPr>
          <a:xfrm>
            <a:off x="3865246" y="6150033"/>
            <a:ext cx="144793" cy="662997"/>
          </a:xfrm>
          <a:prstGeom prst="rect">
            <a:avLst/>
          </a:prstGeom>
        </p:spPr>
      </p:pic>
    </p:spTree>
    <p:extLst>
      <p:ext uri="{BB962C8B-B14F-4D97-AF65-F5344CB8AC3E}">
        <p14:creationId xmlns:p14="http://schemas.microsoft.com/office/powerpoint/2010/main" val="2909977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physiological factors </a:t>
            </a:r>
            <a:br>
              <a:rPr lang="en-US" dirty="0"/>
            </a:br>
            <a:r>
              <a:rPr lang="en-US" dirty="0"/>
              <a:t>produce hunger?</a:t>
            </a:r>
          </a:p>
        </p:txBody>
      </p:sp>
      <p:sp>
        <p:nvSpPr>
          <p:cNvPr id="6" name="Text Placeholder 5"/>
          <p:cNvSpPr>
            <a:spLocks noGrp="1"/>
          </p:cNvSpPr>
          <p:nvPr>
            <p:ph type="body" sz="quarter" idx="16"/>
          </p:nvPr>
        </p:nvSpPr>
        <p:spPr/>
        <p:txBody>
          <a:bodyPr/>
          <a:lstStyle/>
          <a:p>
            <a:r>
              <a:rPr lang="en-US" dirty="0"/>
              <a:t>Stomach contractions?</a:t>
            </a:r>
          </a:p>
        </p:txBody>
      </p:sp>
      <p:sp>
        <p:nvSpPr>
          <p:cNvPr id="3" name="Text Placeholder 2"/>
          <p:cNvSpPr>
            <a:spLocks noGrp="1"/>
          </p:cNvSpPr>
          <p:nvPr>
            <p:ph type="body" sz="quarter" idx="13"/>
          </p:nvPr>
        </p:nvSpPr>
        <p:spPr/>
        <p:txBody>
          <a:bodyPr/>
          <a:lstStyle/>
          <a:p>
            <a:r>
              <a:rPr lang="en-US" dirty="0"/>
              <a:t>Brain structures?</a:t>
            </a:r>
          </a:p>
        </p:txBody>
      </p:sp>
      <p:sp>
        <p:nvSpPr>
          <p:cNvPr id="7" name="Text Placeholder 6"/>
          <p:cNvSpPr>
            <a:spLocks noGrp="1"/>
          </p:cNvSpPr>
          <p:nvPr>
            <p:ph type="body" sz="quarter" idx="17"/>
          </p:nvPr>
        </p:nvSpPr>
        <p:spPr/>
        <p:txBody>
          <a:bodyPr/>
          <a:lstStyle/>
          <a:p>
            <a:r>
              <a:rPr lang="en-US" dirty="0"/>
              <a:t>Appetite hormones?</a:t>
            </a:r>
          </a:p>
        </p:txBody>
      </p:sp>
      <p:sp>
        <p:nvSpPr>
          <p:cNvPr id="5" name="Text Placeholder 4"/>
          <p:cNvSpPr>
            <a:spLocks noGrp="1"/>
          </p:cNvSpPr>
          <p:nvPr>
            <p:ph type="body" sz="quarter" idx="15"/>
          </p:nvPr>
        </p:nvSpPr>
        <p:spPr/>
        <p:txBody>
          <a:bodyPr/>
          <a:lstStyle/>
          <a:p>
            <a:r>
              <a:rPr lang="en-US" dirty="0"/>
              <a:t>Blood glucose?</a:t>
            </a:r>
          </a:p>
        </p:txBody>
      </p:sp>
      <p:sp>
        <p:nvSpPr>
          <p:cNvPr id="4" name="Text Placeholder 3"/>
          <p:cNvSpPr>
            <a:spLocks noGrp="1"/>
          </p:cNvSpPr>
          <p:nvPr>
            <p:ph type="body" sz="quarter" idx="14"/>
          </p:nvPr>
        </p:nvSpPr>
        <p:spPr/>
        <p:txBody>
          <a:bodyPr/>
          <a:lstStyle/>
          <a:p>
            <a:r>
              <a:rPr lang="en-US" dirty="0"/>
              <a:t>Basal metabolic rate?</a:t>
            </a:r>
          </a:p>
        </p:txBody>
      </p:sp>
      <p:pic>
        <p:nvPicPr>
          <p:cNvPr id="8" name="Picture 7" descr="decorative"/>
          <p:cNvPicPr>
            <a:picLocks noChangeAspect="1"/>
          </p:cNvPicPr>
          <p:nvPr/>
        </p:nvPicPr>
        <p:blipFill>
          <a:blip r:embed="rId2"/>
          <a:stretch>
            <a:fillRect/>
          </a:stretch>
        </p:blipFill>
        <p:spPr>
          <a:xfrm>
            <a:off x="665479" y="423231"/>
            <a:ext cx="688908" cy="688908"/>
          </a:xfrm>
          <a:prstGeom prst="rect">
            <a:avLst/>
          </a:prstGeom>
        </p:spPr>
      </p:pic>
    </p:spTree>
    <p:extLst>
      <p:ext uri="{BB962C8B-B14F-4D97-AF65-F5344CB8AC3E}">
        <p14:creationId xmlns:p14="http://schemas.microsoft.com/office/powerpoint/2010/main" val="1785521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hunger related to stomach contractions?</a:t>
            </a:r>
          </a:p>
        </p:txBody>
      </p:sp>
      <p:sp>
        <p:nvSpPr>
          <p:cNvPr id="4" name="Content Placeholder 3"/>
          <p:cNvSpPr>
            <a:spLocks noGrp="1"/>
          </p:cNvSpPr>
          <p:nvPr>
            <p:ph sz="quarter" idx="13"/>
          </p:nvPr>
        </p:nvSpPr>
        <p:spPr>
          <a:xfrm>
            <a:off x="528638" y="4581134"/>
            <a:ext cx="8101012" cy="2147212"/>
          </a:xfrm>
        </p:spPr>
        <p:txBody>
          <a:bodyPr/>
          <a:lstStyle/>
          <a:p>
            <a:r>
              <a:rPr lang="en-US" dirty="0"/>
              <a:t>Working with Walter Cannon, A. L. Washburn swallowed a balloon attached to a recording device.</a:t>
            </a:r>
          </a:p>
          <a:p>
            <a:r>
              <a:rPr lang="en-US" dirty="0"/>
              <a:t>When inflated to fill his stomach, the balloon transmitted</a:t>
            </a:r>
          </a:p>
          <a:p>
            <a:r>
              <a:rPr lang="en-US" dirty="0"/>
              <a:t>his stomach contractions. Washburn pressed a key each time he had a feeling of hunger and felt a hunger pang. </a:t>
            </a:r>
          </a:p>
        </p:txBody>
      </p:sp>
      <p:pic>
        <p:nvPicPr>
          <p:cNvPr id="5" name="Content Placeholder 4"/>
          <p:cNvPicPr>
            <a:picLocks noGrp="1" noChangeAspect="1"/>
          </p:cNvPicPr>
          <p:nvPr>
            <p:ph idx="1"/>
          </p:nvPr>
        </p:nvPicPr>
        <p:blipFill>
          <a:blip r:embed="rId2"/>
          <a:stretch>
            <a:fillRect/>
          </a:stretch>
        </p:blipFill>
        <p:spPr>
          <a:xfrm>
            <a:off x="2110095" y="1782335"/>
            <a:ext cx="4923809" cy="2638095"/>
          </a:xfrm>
          <a:prstGeom prst="rect">
            <a:avLst/>
          </a:prstGeom>
        </p:spPr>
      </p:pic>
    </p:spTree>
    <p:extLst>
      <p:ext uri="{BB962C8B-B14F-4D97-AF65-F5344CB8AC3E}">
        <p14:creationId xmlns:p14="http://schemas.microsoft.com/office/powerpoint/2010/main" val="4119814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the results?</a:t>
            </a:r>
          </a:p>
        </p:txBody>
      </p:sp>
      <p:sp>
        <p:nvSpPr>
          <p:cNvPr id="4" name="Text Placeholder 3"/>
          <p:cNvSpPr>
            <a:spLocks noGrp="1"/>
          </p:cNvSpPr>
          <p:nvPr>
            <p:ph type="body" sz="half" idx="2"/>
          </p:nvPr>
        </p:nvSpPr>
        <p:spPr/>
        <p:txBody>
          <a:bodyPr/>
          <a:lstStyle/>
          <a:p>
            <a:r>
              <a:rPr lang="en-US" dirty="0"/>
              <a:t>Whenever Washburn</a:t>
            </a:r>
          </a:p>
          <a:p>
            <a:r>
              <a:rPr lang="en-US" dirty="0"/>
              <a:t>felt hungry, he was indeed having stomach contractions.</a:t>
            </a:r>
          </a:p>
        </p:txBody>
      </p:sp>
      <p:pic>
        <p:nvPicPr>
          <p:cNvPr id="5" name="Content Placeholder 4"/>
          <p:cNvPicPr>
            <a:picLocks noGrp="1" noChangeAspect="1"/>
          </p:cNvPicPr>
          <p:nvPr>
            <p:ph idx="1"/>
          </p:nvPr>
        </p:nvPicPr>
        <p:blipFill>
          <a:blip r:embed="rId2"/>
          <a:stretch>
            <a:fillRect/>
          </a:stretch>
        </p:blipFill>
        <p:spPr>
          <a:xfrm>
            <a:off x="4220616" y="832513"/>
            <a:ext cx="4439265" cy="5036475"/>
          </a:xfrm>
          <a:prstGeom prst="rect">
            <a:avLst/>
          </a:prstGeom>
        </p:spPr>
      </p:pic>
    </p:spTree>
    <p:extLst>
      <p:ext uri="{BB962C8B-B14F-4D97-AF65-F5344CB8AC3E}">
        <p14:creationId xmlns:p14="http://schemas.microsoft.com/office/powerpoint/2010/main" val="2424108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hunger exist without stomach contractions?</a:t>
            </a:r>
          </a:p>
        </p:txBody>
      </p:sp>
      <p:sp>
        <p:nvSpPr>
          <p:cNvPr id="3" name="Content Placeholder 2"/>
          <p:cNvSpPr>
            <a:spLocks noGrp="1"/>
          </p:cNvSpPr>
          <p:nvPr>
            <p:ph idx="1"/>
          </p:nvPr>
        </p:nvSpPr>
        <p:spPr>
          <a:xfrm>
            <a:off x="628650" y="1825624"/>
            <a:ext cx="8101584" cy="4779891"/>
          </a:xfrm>
        </p:spPr>
        <p:txBody>
          <a:bodyPr/>
          <a:lstStyle/>
          <a:p>
            <a:r>
              <a:rPr lang="en-US" dirty="0"/>
              <a:t>To test this question, researchers removed</a:t>
            </a:r>
          </a:p>
          <a:p>
            <a:r>
              <a:rPr lang="en-US" dirty="0"/>
              <a:t>some rats’ stomachs, creating a direct path to their small intestines. The rats continued to eat.</a:t>
            </a:r>
          </a:p>
          <a:p>
            <a:r>
              <a:rPr lang="en-US" sz="2400" i="1" dirty="0"/>
              <a:t>(Tsang, 1938) </a:t>
            </a:r>
          </a:p>
          <a:p>
            <a:endParaRPr lang="en-US" dirty="0"/>
          </a:p>
          <a:p>
            <a:r>
              <a:rPr lang="en-US" dirty="0"/>
              <a:t>Some hunger similarly persists in humans whose ulcerated or cancerous stomachs have been removed. If the pangs of an empty stomach are not the only source of hunger, what else matters?</a:t>
            </a:r>
          </a:p>
        </p:txBody>
      </p:sp>
    </p:spTree>
    <p:extLst>
      <p:ext uri="{BB962C8B-B14F-4D97-AF65-F5344CB8AC3E}">
        <p14:creationId xmlns:p14="http://schemas.microsoft.com/office/powerpoint/2010/main" val="1789844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glucose</a:t>
            </a:r>
            <a:r>
              <a:rPr lang="en-US" dirty="0"/>
              <a:t>?</a:t>
            </a:r>
          </a:p>
        </p:txBody>
      </p:sp>
      <p:sp>
        <p:nvSpPr>
          <p:cNvPr id="3" name="Content Placeholder 2"/>
          <p:cNvSpPr>
            <a:spLocks noGrp="1"/>
          </p:cNvSpPr>
          <p:nvPr>
            <p:ph idx="1"/>
          </p:nvPr>
        </p:nvSpPr>
        <p:spPr/>
        <p:txBody>
          <a:bodyPr/>
          <a:lstStyle/>
          <a:p>
            <a:r>
              <a:rPr lang="en-US" dirty="0"/>
              <a:t>the form of sugar</a:t>
            </a:r>
          </a:p>
          <a:p>
            <a:r>
              <a:rPr lang="en-US" dirty="0"/>
              <a:t>that circulates in the blood and</a:t>
            </a:r>
          </a:p>
          <a:p>
            <a:r>
              <a:rPr lang="en-US" dirty="0"/>
              <a:t>provides the major source of</a:t>
            </a:r>
          </a:p>
          <a:p>
            <a:r>
              <a:rPr lang="en-US" dirty="0"/>
              <a:t>energy for body tissues </a:t>
            </a:r>
          </a:p>
        </p:txBody>
      </p:sp>
    </p:spTree>
    <p:extLst>
      <p:ext uri="{BB962C8B-B14F-4D97-AF65-F5344CB8AC3E}">
        <p14:creationId xmlns:p14="http://schemas.microsoft.com/office/powerpoint/2010/main" val="1163885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blood </a:t>
            </a:r>
            <a:r>
              <a:rPr lang="en-US" i="1" dirty="0"/>
              <a:t>glucose</a:t>
            </a:r>
            <a:r>
              <a:rPr lang="en-US" dirty="0"/>
              <a:t> impact hunger?</a:t>
            </a:r>
          </a:p>
        </p:txBody>
      </p:sp>
      <p:sp>
        <p:nvSpPr>
          <p:cNvPr id="3" name="Content Placeholder 2"/>
          <p:cNvSpPr>
            <a:spLocks noGrp="1"/>
          </p:cNvSpPr>
          <p:nvPr>
            <p:ph idx="1"/>
          </p:nvPr>
        </p:nvSpPr>
        <p:spPr>
          <a:xfrm>
            <a:off x="628650" y="1825624"/>
            <a:ext cx="8101584" cy="4779891"/>
          </a:xfrm>
        </p:spPr>
        <p:txBody>
          <a:bodyPr/>
          <a:lstStyle/>
          <a:p>
            <a:r>
              <a:rPr lang="en-US" dirty="0"/>
              <a:t>If your blood </a:t>
            </a:r>
            <a:r>
              <a:rPr lang="en-US" b="1" i="1" dirty="0"/>
              <a:t>glucose</a:t>
            </a:r>
            <a:r>
              <a:rPr lang="en-US" dirty="0"/>
              <a:t> level drops, you won’t consciously feel the lower blood sugar. </a:t>
            </a:r>
          </a:p>
          <a:p>
            <a:endParaRPr lang="en-US" dirty="0"/>
          </a:p>
          <a:p>
            <a:r>
              <a:rPr lang="en-US" dirty="0"/>
              <a:t>But your brain, which is automatically monitoring your blood chemistry and your body’s internal state, will trigger hunger. </a:t>
            </a:r>
          </a:p>
          <a:p>
            <a:endParaRPr lang="en-US" dirty="0"/>
          </a:p>
          <a:p>
            <a:r>
              <a:rPr lang="en-US" dirty="0"/>
              <a:t>Appetite hormones released from your hypothalamus, stomach, intestines, pancreas, and liver all signal your brain to motivate eating or not to motivate eating.</a:t>
            </a:r>
          </a:p>
        </p:txBody>
      </p:sp>
    </p:spTree>
    <p:extLst>
      <p:ext uri="{BB962C8B-B14F-4D97-AF65-F5344CB8AC3E}">
        <p14:creationId xmlns:p14="http://schemas.microsoft.com/office/powerpoint/2010/main" val="43734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4679139" cy="1600200"/>
          </a:xfrm>
        </p:spPr>
        <p:txBody>
          <a:bodyPr>
            <a:normAutofit/>
          </a:bodyPr>
          <a:lstStyle/>
          <a:p>
            <a:r>
              <a:rPr lang="en-US" dirty="0"/>
              <a:t>What role does the hypothalamus play in hunger?</a:t>
            </a:r>
          </a:p>
        </p:txBody>
      </p:sp>
      <p:sp>
        <p:nvSpPr>
          <p:cNvPr id="4" name="Text Placeholder 3"/>
          <p:cNvSpPr>
            <a:spLocks noGrp="1"/>
          </p:cNvSpPr>
          <p:nvPr>
            <p:ph type="body" sz="half" idx="2"/>
          </p:nvPr>
        </p:nvSpPr>
        <p:spPr>
          <a:xfrm>
            <a:off x="629841" y="2247900"/>
            <a:ext cx="4583604" cy="4480446"/>
          </a:xfrm>
        </p:spPr>
        <p:txBody>
          <a:bodyPr/>
          <a:lstStyle/>
          <a:p>
            <a:r>
              <a:rPr lang="en-US" dirty="0"/>
              <a:t>The hypothalamus (colored</a:t>
            </a:r>
          </a:p>
          <a:p>
            <a:r>
              <a:rPr lang="en-US" dirty="0"/>
              <a:t>orange) performs various body maintenance functions, including control of hunger. Blood vessels supply the hypothalamus, enabling it to respond to our</a:t>
            </a:r>
          </a:p>
          <a:p>
            <a:r>
              <a:rPr lang="en-US" dirty="0"/>
              <a:t>current blood chemistry as well as to incoming neural information about the body’s state.</a:t>
            </a:r>
          </a:p>
        </p:txBody>
      </p:sp>
      <p:pic>
        <p:nvPicPr>
          <p:cNvPr id="7" name="Content Placeholder 6"/>
          <p:cNvPicPr>
            <a:picLocks noGrp="1" noChangeAspect="1"/>
          </p:cNvPicPr>
          <p:nvPr>
            <p:ph idx="1"/>
          </p:nvPr>
        </p:nvPicPr>
        <p:blipFill>
          <a:blip r:embed="rId2"/>
          <a:stretch>
            <a:fillRect/>
          </a:stretch>
        </p:blipFill>
        <p:spPr>
          <a:xfrm>
            <a:off x="5424508" y="3098080"/>
            <a:ext cx="3432888" cy="2717095"/>
          </a:xfrm>
          <a:prstGeom prst="rect">
            <a:avLst/>
          </a:prstGeom>
        </p:spPr>
      </p:pic>
    </p:spTree>
    <p:extLst>
      <p:ext uri="{BB962C8B-B14F-4D97-AF65-F5344CB8AC3E}">
        <p14:creationId xmlns:p14="http://schemas.microsoft.com/office/powerpoint/2010/main" val="2412985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4679139" cy="1600200"/>
          </a:xfrm>
        </p:spPr>
        <p:txBody>
          <a:bodyPr>
            <a:normAutofit/>
          </a:bodyPr>
          <a:lstStyle/>
          <a:p>
            <a:r>
              <a:rPr lang="en-US" dirty="0"/>
              <a:t>How does the arcuate nucleus impact hunger?</a:t>
            </a:r>
          </a:p>
        </p:txBody>
      </p:sp>
      <p:sp>
        <p:nvSpPr>
          <p:cNvPr id="4" name="Text Placeholder 3"/>
          <p:cNvSpPr>
            <a:spLocks noGrp="1"/>
          </p:cNvSpPr>
          <p:nvPr>
            <p:ph type="body" sz="half" idx="2"/>
          </p:nvPr>
        </p:nvSpPr>
        <p:spPr>
          <a:xfrm>
            <a:off x="629841" y="2247900"/>
            <a:ext cx="4583604" cy="4480446"/>
          </a:xfrm>
        </p:spPr>
        <p:txBody>
          <a:bodyPr/>
          <a:lstStyle/>
          <a:p>
            <a:r>
              <a:rPr lang="en-US" dirty="0"/>
              <a:t>A small structure in the base of the hypothalamus, the </a:t>
            </a:r>
            <a:r>
              <a:rPr lang="en-US" i="1" dirty="0"/>
              <a:t>arcuate nucleus</a:t>
            </a:r>
            <a:r>
              <a:rPr lang="en-US" dirty="0"/>
              <a:t> plays a key role in the regulation of appetite and body weight.</a:t>
            </a:r>
          </a:p>
          <a:p>
            <a:endParaRPr lang="en-US" dirty="0"/>
          </a:p>
        </p:txBody>
      </p:sp>
      <p:pic>
        <p:nvPicPr>
          <p:cNvPr id="7" name="Content Placeholder 6"/>
          <p:cNvPicPr>
            <a:picLocks noGrp="1" noChangeAspect="1"/>
          </p:cNvPicPr>
          <p:nvPr>
            <p:ph idx="1"/>
          </p:nvPr>
        </p:nvPicPr>
        <p:blipFill>
          <a:blip r:embed="rId2"/>
          <a:stretch>
            <a:fillRect/>
          </a:stretch>
        </p:blipFill>
        <p:spPr>
          <a:xfrm>
            <a:off x="5424508" y="3098080"/>
            <a:ext cx="3432888" cy="2717095"/>
          </a:xfrm>
          <a:prstGeom prst="rect">
            <a:avLst/>
          </a:prstGeom>
        </p:spPr>
      </p:pic>
    </p:spTree>
    <p:extLst>
      <p:ext uri="{BB962C8B-B14F-4D97-AF65-F5344CB8AC3E}">
        <p14:creationId xmlns:p14="http://schemas.microsoft.com/office/powerpoint/2010/main" val="2028553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portions of the hypothalamus that control appetite.</a:t>
            </a:r>
          </a:p>
        </p:txBody>
      </p:sp>
      <p:sp>
        <p:nvSpPr>
          <p:cNvPr id="3" name="Text Placeholder 2"/>
          <p:cNvSpPr>
            <a:spLocks noGrp="1"/>
          </p:cNvSpPr>
          <p:nvPr>
            <p:ph type="body" idx="1"/>
          </p:nvPr>
        </p:nvSpPr>
        <p:spPr/>
        <p:txBody>
          <a:bodyPr>
            <a:normAutofit lnSpcReduction="10000"/>
          </a:bodyPr>
          <a:lstStyle/>
          <a:p>
            <a:r>
              <a:rPr lang="en-US" dirty="0"/>
              <a:t>lateral hypothalamus (LH)</a:t>
            </a:r>
          </a:p>
        </p:txBody>
      </p:sp>
      <p:sp>
        <p:nvSpPr>
          <p:cNvPr id="4" name="Content Placeholder 3"/>
          <p:cNvSpPr>
            <a:spLocks noGrp="1"/>
          </p:cNvSpPr>
          <p:nvPr>
            <p:ph sz="half" idx="2"/>
          </p:nvPr>
        </p:nvSpPr>
        <p:spPr/>
        <p:txBody>
          <a:bodyPr/>
          <a:lstStyle/>
          <a:p>
            <a:r>
              <a:rPr lang="en-US" dirty="0"/>
              <a:t>Stimulation of this structure in the hypothalamus stimulates hunger.</a:t>
            </a:r>
          </a:p>
          <a:p>
            <a:endParaRPr lang="en-US" dirty="0"/>
          </a:p>
          <a:p>
            <a:r>
              <a:rPr lang="en-US" dirty="0"/>
              <a:t>Lesioning (surgically removing) inhibits hunger signals.</a:t>
            </a:r>
          </a:p>
        </p:txBody>
      </p:sp>
      <p:sp>
        <p:nvSpPr>
          <p:cNvPr id="5" name="Text Placeholder 4"/>
          <p:cNvSpPr>
            <a:spLocks noGrp="1"/>
          </p:cNvSpPr>
          <p:nvPr>
            <p:ph type="body" sz="quarter" idx="3"/>
          </p:nvPr>
        </p:nvSpPr>
        <p:spPr/>
        <p:txBody>
          <a:bodyPr>
            <a:normAutofit lnSpcReduction="10000"/>
          </a:bodyPr>
          <a:lstStyle/>
          <a:p>
            <a:r>
              <a:rPr lang="en-US" dirty="0"/>
              <a:t>ventromedial hypothalamus (VMH)</a:t>
            </a:r>
          </a:p>
        </p:txBody>
      </p:sp>
      <p:sp>
        <p:nvSpPr>
          <p:cNvPr id="6" name="Content Placeholder 5"/>
          <p:cNvSpPr>
            <a:spLocks noGrp="1"/>
          </p:cNvSpPr>
          <p:nvPr>
            <p:ph sz="quarter" idx="4"/>
          </p:nvPr>
        </p:nvSpPr>
        <p:spPr/>
        <p:txBody>
          <a:bodyPr/>
          <a:lstStyle/>
          <a:p>
            <a:r>
              <a:rPr lang="en-US" dirty="0"/>
              <a:t>Stimulation of this structure in the hypothalamus inhibits hunger.  </a:t>
            </a:r>
          </a:p>
          <a:p>
            <a:endParaRPr lang="en-US" dirty="0"/>
          </a:p>
          <a:p>
            <a:r>
              <a:rPr lang="en-US" dirty="0"/>
              <a:t>Lesioning inhibits satiety(full) signals.</a:t>
            </a:r>
          </a:p>
        </p:txBody>
      </p:sp>
    </p:spTree>
    <p:extLst>
      <p:ext uri="{BB962C8B-B14F-4D97-AF65-F5344CB8AC3E}">
        <p14:creationId xmlns:p14="http://schemas.microsoft.com/office/powerpoint/2010/main" val="2727726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4651446" cy="1600200"/>
          </a:xfrm>
        </p:spPr>
        <p:txBody>
          <a:bodyPr/>
          <a:lstStyle/>
          <a:p>
            <a:r>
              <a:rPr lang="en-US" dirty="0"/>
              <a:t>What research has been conducted?</a:t>
            </a:r>
          </a:p>
        </p:txBody>
      </p:sp>
      <p:sp>
        <p:nvSpPr>
          <p:cNvPr id="4" name="Text Placeholder 3"/>
          <p:cNvSpPr>
            <a:spLocks noGrp="1"/>
          </p:cNvSpPr>
          <p:nvPr>
            <p:ph type="body" sz="half" idx="2"/>
          </p:nvPr>
        </p:nvSpPr>
        <p:spPr>
          <a:xfrm>
            <a:off x="630238" y="2224585"/>
            <a:ext cx="4651446" cy="4285397"/>
          </a:xfrm>
        </p:spPr>
        <p:txBody>
          <a:bodyPr/>
          <a:lstStyle/>
          <a:p>
            <a:r>
              <a:rPr lang="en-US" dirty="0"/>
              <a:t>When the neural center which secretes appetite-suppressing hormones is electrically stimulated, animals will </a:t>
            </a:r>
          </a:p>
          <a:p>
            <a:r>
              <a:rPr lang="en-US" dirty="0"/>
              <a:t>stop eating. </a:t>
            </a:r>
          </a:p>
          <a:p>
            <a:r>
              <a:rPr lang="en-US" dirty="0"/>
              <a:t>Destroy this area and animals can’t stop eating and will become obese.</a:t>
            </a:r>
          </a:p>
          <a:p>
            <a:r>
              <a:rPr lang="en-US" sz="2400" i="1" dirty="0"/>
              <a:t>(Duggan &amp; Booth, 1986; </a:t>
            </a:r>
            <a:r>
              <a:rPr lang="en-US" sz="2400" i="1" dirty="0" err="1"/>
              <a:t>Hoebel</a:t>
            </a:r>
            <a:r>
              <a:rPr lang="en-US" sz="2400" i="1" dirty="0"/>
              <a:t> &amp; Teitelbaum, 1966)</a:t>
            </a:r>
          </a:p>
        </p:txBody>
      </p:sp>
      <p:pic>
        <p:nvPicPr>
          <p:cNvPr id="7" name="Content Placeholder 6"/>
          <p:cNvPicPr>
            <a:picLocks noGrp="1" noChangeAspect="1"/>
          </p:cNvPicPr>
          <p:nvPr>
            <p:ph idx="1"/>
          </p:nvPr>
        </p:nvPicPr>
        <p:blipFill>
          <a:blip r:embed="rId2"/>
          <a:stretch>
            <a:fillRect/>
          </a:stretch>
        </p:blipFill>
        <p:spPr>
          <a:xfrm>
            <a:off x="5510967" y="2224584"/>
            <a:ext cx="3428317" cy="4285397"/>
          </a:xfrm>
          <a:prstGeom prst="rect">
            <a:avLst/>
          </a:prstGeom>
        </p:spPr>
      </p:pic>
    </p:spTree>
    <p:extLst>
      <p:ext uri="{BB962C8B-B14F-4D97-AF65-F5344CB8AC3E}">
        <p14:creationId xmlns:p14="http://schemas.microsoft.com/office/powerpoint/2010/main" val="3148643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214884" y="207818"/>
            <a:ext cx="2248916" cy="6473537"/>
          </a:xfrm>
          <a:ln>
            <a:noFill/>
          </a:ln>
        </p:spPr>
        <p:txBody>
          <a:bodyPr>
            <a:normAutofit/>
          </a:bodyPr>
          <a:lstStyle/>
          <a:p>
            <a:pPr marL="0" indent="0">
              <a:buNone/>
            </a:pPr>
            <a:r>
              <a:rPr lang="en-US" sz="4100" dirty="0"/>
              <a:t>Module 38</a:t>
            </a:r>
          </a:p>
        </p:txBody>
      </p:sp>
      <p:sp>
        <p:nvSpPr>
          <p:cNvPr id="4" name="Text Placeholder 3"/>
          <p:cNvSpPr>
            <a:spLocks noGrp="1"/>
          </p:cNvSpPr>
          <p:nvPr>
            <p:ph type="body" sz="quarter" idx="4294967295"/>
          </p:nvPr>
        </p:nvSpPr>
        <p:spPr>
          <a:xfrm>
            <a:off x="214884" y="4432300"/>
            <a:ext cx="2261616" cy="1790700"/>
          </a:xfrm>
          <a:noFill/>
          <a:ln>
            <a:noFill/>
          </a:ln>
        </p:spPr>
        <p:txBody>
          <a:bodyPr/>
          <a:lstStyle/>
          <a:p>
            <a:pPr marL="0" indent="0">
              <a:buNone/>
            </a:pPr>
            <a:r>
              <a:rPr lang="en-US" dirty="0"/>
              <a:t>Hunger Motivation</a:t>
            </a:r>
          </a:p>
        </p:txBody>
      </p:sp>
      <p:sp>
        <p:nvSpPr>
          <p:cNvPr id="8" name="Title 7">
            <a:extLst>
              <a:ext uri="{FF2B5EF4-FFF2-40B4-BE49-F238E27FC236}">
                <a16:creationId xmlns:a16="http://schemas.microsoft.com/office/drawing/2014/main" id="{E884E09A-3E90-49E5-ADC0-91892A7FFA75}"/>
              </a:ext>
            </a:extLst>
          </p:cNvPr>
          <p:cNvSpPr>
            <a:spLocks noGrp="1"/>
          </p:cNvSpPr>
          <p:nvPr>
            <p:ph type="title"/>
          </p:nvPr>
        </p:nvSpPr>
        <p:spPr/>
        <p:txBody>
          <a:bodyPr>
            <a:normAutofit/>
          </a:bodyPr>
          <a:lstStyle/>
          <a:p>
            <a:pPr algn="l"/>
            <a:r>
              <a:rPr lang="en-US" sz="3600" dirty="0"/>
              <a:t>Learning Targets</a:t>
            </a:r>
          </a:p>
        </p:txBody>
      </p:sp>
      <p:pic>
        <p:nvPicPr>
          <p:cNvPr id="11" name="Picture 10" descr="decorative"/>
          <p:cNvPicPr>
            <a:picLocks noChangeAspect="1"/>
          </p:cNvPicPr>
          <p:nvPr/>
        </p:nvPicPr>
        <p:blipFill>
          <a:blip r:embed="rId2"/>
          <a:stretch>
            <a:fillRect/>
          </a:stretch>
        </p:blipFill>
        <p:spPr>
          <a:xfrm>
            <a:off x="2748831" y="1907780"/>
            <a:ext cx="457240" cy="457240"/>
          </a:xfrm>
          <a:prstGeom prst="rect">
            <a:avLst/>
          </a:prstGeom>
        </p:spPr>
      </p:pic>
      <p:sp>
        <p:nvSpPr>
          <p:cNvPr id="6" name="Content Placeholder 5"/>
          <p:cNvSpPr>
            <a:spLocks noGrp="1"/>
          </p:cNvSpPr>
          <p:nvPr>
            <p:ph idx="1"/>
          </p:nvPr>
        </p:nvSpPr>
        <p:spPr>
          <a:xfrm>
            <a:off x="3214116" y="1918687"/>
            <a:ext cx="5392386" cy="809551"/>
          </a:xfrm>
          <a:noFill/>
          <a:ln>
            <a:noFill/>
          </a:ln>
        </p:spPr>
        <p:txBody>
          <a:bodyPr>
            <a:noAutofit/>
          </a:bodyPr>
          <a:lstStyle/>
          <a:p>
            <a:pPr algn="l"/>
            <a:r>
              <a:rPr lang="en-US" sz="2400" b="1" dirty="0">
                <a:solidFill>
                  <a:srgbClr val="C00000"/>
                </a:solidFill>
              </a:rPr>
              <a:t>38-1</a:t>
            </a:r>
            <a:r>
              <a:rPr lang="en-US" sz="2400" dirty="0"/>
              <a:t> Describe the physiological factors that produce hunger.</a:t>
            </a:r>
          </a:p>
        </p:txBody>
      </p:sp>
      <p:pic>
        <p:nvPicPr>
          <p:cNvPr id="12" name="Picture 11" descr="decorative"/>
          <p:cNvPicPr>
            <a:picLocks noChangeAspect="1"/>
          </p:cNvPicPr>
          <p:nvPr/>
        </p:nvPicPr>
        <p:blipFill>
          <a:blip r:embed="rId2"/>
          <a:stretch>
            <a:fillRect/>
          </a:stretch>
        </p:blipFill>
        <p:spPr>
          <a:xfrm>
            <a:off x="2748831" y="3194826"/>
            <a:ext cx="457240" cy="457240"/>
          </a:xfrm>
          <a:prstGeom prst="rect">
            <a:avLst/>
          </a:prstGeom>
        </p:spPr>
      </p:pic>
      <p:sp>
        <p:nvSpPr>
          <p:cNvPr id="7" name="Content Placeholder 6"/>
          <p:cNvSpPr>
            <a:spLocks noGrp="1"/>
          </p:cNvSpPr>
          <p:nvPr>
            <p:ph sz="quarter" idx="4294967295"/>
          </p:nvPr>
        </p:nvSpPr>
        <p:spPr>
          <a:xfrm>
            <a:off x="3214116" y="3124690"/>
            <a:ext cx="5715000" cy="923925"/>
          </a:xfrm>
          <a:noFill/>
          <a:ln>
            <a:noFill/>
          </a:ln>
        </p:spPr>
        <p:txBody>
          <a:bodyPr>
            <a:normAutofit/>
          </a:bodyPr>
          <a:lstStyle/>
          <a:p>
            <a:pPr marL="0" indent="0" algn="l">
              <a:buNone/>
            </a:pPr>
            <a:r>
              <a:rPr lang="en-US" sz="2400" b="1" dirty="0">
                <a:solidFill>
                  <a:srgbClr val="C00000"/>
                </a:solidFill>
              </a:rPr>
              <a:t>38-2</a:t>
            </a:r>
            <a:r>
              <a:rPr lang="en-US" sz="2400" b="1" dirty="0">
                <a:solidFill>
                  <a:srgbClr val="FF0000"/>
                </a:solidFill>
              </a:rPr>
              <a:t> </a:t>
            </a:r>
            <a:r>
              <a:rPr lang="en-US" sz="2400" dirty="0"/>
              <a:t>Discuss cultural and situational factors that influence hunger.</a:t>
            </a:r>
          </a:p>
        </p:txBody>
      </p:sp>
      <p:pic>
        <p:nvPicPr>
          <p:cNvPr id="13" name="Picture 12" descr="decorative"/>
          <p:cNvPicPr>
            <a:picLocks noChangeAspect="1"/>
          </p:cNvPicPr>
          <p:nvPr/>
        </p:nvPicPr>
        <p:blipFill>
          <a:blip r:embed="rId2"/>
          <a:stretch>
            <a:fillRect/>
          </a:stretch>
        </p:blipFill>
        <p:spPr>
          <a:xfrm>
            <a:off x="2744176" y="4472683"/>
            <a:ext cx="457240" cy="457240"/>
          </a:xfrm>
          <a:prstGeom prst="rect">
            <a:avLst/>
          </a:prstGeom>
        </p:spPr>
      </p:pic>
      <p:sp>
        <p:nvSpPr>
          <p:cNvPr id="19" name="Content Placeholder 6"/>
          <p:cNvSpPr>
            <a:spLocks noGrp="1"/>
          </p:cNvSpPr>
          <p:nvPr>
            <p:ph sz="quarter" idx="4294967295"/>
          </p:nvPr>
        </p:nvSpPr>
        <p:spPr>
          <a:xfrm>
            <a:off x="3214116" y="4588164"/>
            <a:ext cx="5715000" cy="992188"/>
          </a:xfrm>
          <a:noFill/>
          <a:ln>
            <a:noFill/>
          </a:ln>
        </p:spPr>
        <p:txBody>
          <a:bodyPr>
            <a:noAutofit/>
          </a:bodyPr>
          <a:lstStyle/>
          <a:p>
            <a:pPr marL="0" indent="0" algn="l">
              <a:buNone/>
            </a:pPr>
            <a:r>
              <a:rPr lang="en-US" sz="2400" b="1" dirty="0">
                <a:solidFill>
                  <a:srgbClr val="C00000"/>
                </a:solidFill>
              </a:rPr>
              <a:t>38-3</a:t>
            </a:r>
            <a:r>
              <a:rPr lang="en-US" sz="2400" b="1" dirty="0">
                <a:solidFill>
                  <a:srgbClr val="FF0000"/>
                </a:solidFill>
              </a:rPr>
              <a:t> </a:t>
            </a:r>
            <a:r>
              <a:rPr lang="en-US" sz="2400" dirty="0"/>
              <a:t>Discuss how we are affected by obesity and the factors involved in weight management.</a:t>
            </a:r>
          </a:p>
        </p:txBody>
      </p:sp>
    </p:spTree>
    <p:extLst>
      <p:ext uri="{BB962C8B-B14F-4D97-AF65-F5344CB8AC3E}">
        <p14:creationId xmlns:p14="http://schemas.microsoft.com/office/powerpoint/2010/main" val="195214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five appetite hormones?</a:t>
            </a:r>
          </a:p>
        </p:txBody>
      </p:sp>
      <p:sp>
        <p:nvSpPr>
          <p:cNvPr id="6" name="Text Placeholder 5"/>
          <p:cNvSpPr>
            <a:spLocks noGrp="1"/>
          </p:cNvSpPr>
          <p:nvPr>
            <p:ph type="body" sz="quarter" idx="16"/>
          </p:nvPr>
        </p:nvSpPr>
        <p:spPr/>
        <p:txBody>
          <a:bodyPr/>
          <a:lstStyle/>
          <a:p>
            <a:r>
              <a:rPr lang="en-US" dirty="0"/>
              <a:t>insulin: decreases appetite</a:t>
            </a:r>
          </a:p>
        </p:txBody>
      </p:sp>
      <p:sp>
        <p:nvSpPr>
          <p:cNvPr id="3" name="Text Placeholder 2"/>
          <p:cNvSpPr>
            <a:spLocks noGrp="1"/>
          </p:cNvSpPr>
          <p:nvPr>
            <p:ph type="body" sz="quarter" idx="13"/>
          </p:nvPr>
        </p:nvSpPr>
        <p:spPr/>
        <p:txBody>
          <a:bodyPr/>
          <a:lstStyle/>
          <a:p>
            <a:r>
              <a:rPr lang="en-US" dirty="0"/>
              <a:t>leptin:</a:t>
            </a:r>
          </a:p>
          <a:p>
            <a:r>
              <a:rPr lang="en-US" dirty="0"/>
              <a:t>decreases appetite</a:t>
            </a:r>
          </a:p>
        </p:txBody>
      </p:sp>
      <p:sp>
        <p:nvSpPr>
          <p:cNvPr id="7" name="Text Placeholder 6"/>
          <p:cNvSpPr>
            <a:spLocks noGrp="1"/>
          </p:cNvSpPr>
          <p:nvPr>
            <p:ph type="body" sz="quarter" idx="17"/>
          </p:nvPr>
        </p:nvSpPr>
        <p:spPr/>
        <p:txBody>
          <a:bodyPr/>
          <a:lstStyle/>
          <a:p>
            <a:r>
              <a:rPr lang="en-US" dirty="0"/>
              <a:t>PYY: decreases appetite</a:t>
            </a:r>
          </a:p>
        </p:txBody>
      </p:sp>
      <p:sp>
        <p:nvSpPr>
          <p:cNvPr id="5" name="Text Placeholder 4"/>
          <p:cNvSpPr>
            <a:spLocks noGrp="1"/>
          </p:cNvSpPr>
          <p:nvPr>
            <p:ph type="body" sz="quarter" idx="15"/>
          </p:nvPr>
        </p:nvSpPr>
        <p:spPr/>
        <p:txBody>
          <a:bodyPr/>
          <a:lstStyle/>
          <a:p>
            <a:r>
              <a:rPr lang="en-US" dirty="0"/>
              <a:t>ghrelin: increases appetite</a:t>
            </a:r>
          </a:p>
        </p:txBody>
      </p:sp>
      <p:sp>
        <p:nvSpPr>
          <p:cNvPr id="4" name="Text Placeholder 3"/>
          <p:cNvSpPr>
            <a:spLocks noGrp="1"/>
          </p:cNvSpPr>
          <p:nvPr>
            <p:ph type="body" sz="quarter" idx="14"/>
          </p:nvPr>
        </p:nvSpPr>
        <p:spPr/>
        <p:txBody>
          <a:bodyPr/>
          <a:lstStyle/>
          <a:p>
            <a:r>
              <a:rPr lang="en-US" dirty="0"/>
              <a:t>orexin: increases appetite</a:t>
            </a:r>
          </a:p>
        </p:txBody>
      </p:sp>
    </p:spTree>
    <p:extLst>
      <p:ext uri="{BB962C8B-B14F-4D97-AF65-F5344CB8AC3E}">
        <p14:creationId xmlns:p14="http://schemas.microsoft.com/office/powerpoint/2010/main" val="2524155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orexin?</a:t>
            </a:r>
          </a:p>
        </p:txBody>
      </p:sp>
      <p:sp>
        <p:nvSpPr>
          <p:cNvPr id="4" name="Text Placeholder 3"/>
          <p:cNvSpPr>
            <a:spLocks noGrp="1"/>
          </p:cNvSpPr>
          <p:nvPr>
            <p:ph type="body" sz="half" idx="2"/>
          </p:nvPr>
        </p:nvSpPr>
        <p:spPr/>
        <p:txBody>
          <a:bodyPr/>
          <a:lstStyle/>
          <a:p>
            <a:r>
              <a:rPr lang="en-US" dirty="0"/>
              <a:t>a hunger-triggering hormone produced by the hypothalamus</a:t>
            </a:r>
          </a:p>
        </p:txBody>
      </p:sp>
      <p:pic>
        <p:nvPicPr>
          <p:cNvPr id="1026" name="Picture 2" descr="C:\Users\akherzig\AppData\Local\Temp\SNAGHTML1be2df.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40458" y="1033761"/>
            <a:ext cx="3923809" cy="478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863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ghrelin?</a:t>
            </a:r>
          </a:p>
        </p:txBody>
      </p:sp>
      <p:sp>
        <p:nvSpPr>
          <p:cNvPr id="4" name="Text Placeholder 3"/>
          <p:cNvSpPr>
            <a:spLocks noGrp="1"/>
          </p:cNvSpPr>
          <p:nvPr>
            <p:ph type="body" sz="half" idx="2"/>
          </p:nvPr>
        </p:nvSpPr>
        <p:spPr/>
        <p:txBody>
          <a:bodyPr/>
          <a:lstStyle/>
          <a:p>
            <a:r>
              <a:rPr lang="en-US" dirty="0"/>
              <a:t>hormone secreted by empty stomach;</a:t>
            </a:r>
          </a:p>
          <a:p>
            <a:r>
              <a:rPr lang="en-US" dirty="0"/>
              <a:t>sends “I’m hungry” signals to the brain</a:t>
            </a:r>
          </a:p>
        </p:txBody>
      </p:sp>
      <p:pic>
        <p:nvPicPr>
          <p:cNvPr id="1026" name="Picture 2" descr="C:\Users\akherzig\AppData\Local\Temp\SNAGHTML1be2df.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40458" y="1033761"/>
            <a:ext cx="3923809" cy="478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894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insulin?</a:t>
            </a:r>
          </a:p>
        </p:txBody>
      </p:sp>
      <p:sp>
        <p:nvSpPr>
          <p:cNvPr id="4" name="Text Placeholder 3"/>
          <p:cNvSpPr>
            <a:spLocks noGrp="1"/>
          </p:cNvSpPr>
          <p:nvPr>
            <p:ph type="body" sz="half" idx="2"/>
          </p:nvPr>
        </p:nvSpPr>
        <p:spPr/>
        <p:txBody>
          <a:bodyPr/>
          <a:lstStyle/>
          <a:p>
            <a:r>
              <a:rPr lang="en-US" dirty="0"/>
              <a:t>hormone secreted by pancreas; controls blood glucose</a:t>
            </a:r>
          </a:p>
        </p:txBody>
      </p:sp>
      <p:pic>
        <p:nvPicPr>
          <p:cNvPr id="1026" name="Picture 2" descr="C:\Users\akherzig\AppData\Local\Temp\SNAGHTML1be2df.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40458" y="1033761"/>
            <a:ext cx="3923809" cy="478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656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leptin?</a:t>
            </a:r>
          </a:p>
        </p:txBody>
      </p:sp>
      <p:sp>
        <p:nvSpPr>
          <p:cNvPr id="4" name="Text Placeholder 3"/>
          <p:cNvSpPr>
            <a:spLocks noGrp="1"/>
          </p:cNvSpPr>
          <p:nvPr>
            <p:ph type="body" sz="half" idx="2"/>
          </p:nvPr>
        </p:nvSpPr>
        <p:spPr/>
        <p:txBody>
          <a:bodyPr/>
          <a:lstStyle/>
          <a:p>
            <a:r>
              <a:rPr lang="en-US" dirty="0"/>
              <a:t>protein hormone secreted by fat cells; when abundant,</a:t>
            </a:r>
          </a:p>
          <a:p>
            <a:r>
              <a:rPr lang="en-US" dirty="0"/>
              <a:t>causes brain to increase metabolism and decrease hunger</a:t>
            </a:r>
          </a:p>
        </p:txBody>
      </p:sp>
      <p:pic>
        <p:nvPicPr>
          <p:cNvPr id="1026" name="Picture 2" descr="C:\Users\akherzig\AppData\Local\Temp\SNAGHTML1be2df.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40458" y="1033761"/>
            <a:ext cx="3923809" cy="478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358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PYY</a:t>
            </a:r>
            <a:br>
              <a:rPr lang="en-US" dirty="0"/>
            </a:br>
            <a:r>
              <a:rPr lang="en-US" dirty="0"/>
              <a:t>(peptide tyrosine tyrosine)?</a:t>
            </a:r>
          </a:p>
        </p:txBody>
      </p:sp>
      <p:sp>
        <p:nvSpPr>
          <p:cNvPr id="4" name="Text Placeholder 3"/>
          <p:cNvSpPr>
            <a:spLocks noGrp="1"/>
          </p:cNvSpPr>
          <p:nvPr>
            <p:ph type="body" sz="half" idx="2"/>
          </p:nvPr>
        </p:nvSpPr>
        <p:spPr/>
        <p:txBody>
          <a:bodyPr/>
          <a:lstStyle/>
          <a:p>
            <a:r>
              <a:rPr lang="en-US" dirty="0"/>
              <a:t>digestive tract hormone; sends “I’m </a:t>
            </a:r>
            <a:r>
              <a:rPr lang="en-US" i="1" dirty="0"/>
              <a:t>not </a:t>
            </a:r>
            <a:r>
              <a:rPr lang="en-US" dirty="0"/>
              <a:t>hungry”</a:t>
            </a:r>
          </a:p>
          <a:p>
            <a:r>
              <a:rPr lang="en-US" dirty="0"/>
              <a:t>signals to the brain</a:t>
            </a:r>
          </a:p>
        </p:txBody>
      </p:sp>
      <p:pic>
        <p:nvPicPr>
          <p:cNvPr id="1026" name="Picture 2" descr="C:\Users\akherzig\AppData\Local\Temp\SNAGHTML1be2df.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40458" y="1033761"/>
            <a:ext cx="3923809" cy="478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992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444500"/>
            <a:ext cx="8321040" cy="1124712"/>
          </a:xfrm>
        </p:spPr>
        <p:txBody>
          <a:bodyPr/>
          <a:lstStyle/>
          <a:p>
            <a:r>
              <a:rPr lang="en-US" dirty="0"/>
              <a:t>1. What Would You Answer?</a:t>
            </a:r>
          </a:p>
        </p:txBody>
      </p:sp>
      <p:sp>
        <p:nvSpPr>
          <p:cNvPr id="3" name="Content Placeholder 2"/>
          <p:cNvSpPr>
            <a:spLocks noGrp="1"/>
          </p:cNvSpPr>
          <p:nvPr>
            <p:ph sz="quarter" idx="19"/>
          </p:nvPr>
        </p:nvSpPr>
        <p:spPr>
          <a:xfrm>
            <a:off x="745236" y="2023954"/>
            <a:ext cx="7653528" cy="4048493"/>
          </a:xfrm>
        </p:spPr>
        <p:txBody>
          <a:bodyPr/>
          <a:lstStyle/>
          <a:p>
            <a:r>
              <a:rPr lang="en-US" b="1" dirty="0"/>
              <a:t>Leptin, a protein that causes hunger when its levels are low, is secreted by</a:t>
            </a:r>
          </a:p>
          <a:p>
            <a:endParaRPr lang="en-US" b="1" dirty="0"/>
          </a:p>
          <a:p>
            <a:endParaRPr lang="en-US" b="1" dirty="0"/>
          </a:p>
          <a:p>
            <a:pPr algn="l"/>
            <a:r>
              <a:rPr lang="en-US" dirty="0"/>
              <a:t>A. fat cells.</a:t>
            </a:r>
          </a:p>
          <a:p>
            <a:pPr algn="l"/>
            <a:r>
              <a:rPr lang="en-US" dirty="0"/>
              <a:t>B. the pituitary gland.</a:t>
            </a:r>
          </a:p>
          <a:p>
            <a:pPr algn="l"/>
            <a:r>
              <a:rPr lang="en-US" dirty="0"/>
              <a:t>C. the stomach.</a:t>
            </a:r>
          </a:p>
          <a:p>
            <a:pPr algn="l"/>
            <a:r>
              <a:rPr lang="en-US" dirty="0"/>
              <a:t>D. the small intestine.</a:t>
            </a:r>
          </a:p>
          <a:p>
            <a:pPr algn="l"/>
            <a:r>
              <a:rPr lang="en-US" dirty="0"/>
              <a:t>E. the large intestine.</a:t>
            </a:r>
          </a:p>
        </p:txBody>
      </p:sp>
    </p:spTree>
    <p:extLst>
      <p:ext uri="{BB962C8B-B14F-4D97-AF65-F5344CB8AC3E}">
        <p14:creationId xmlns:p14="http://schemas.microsoft.com/office/powerpoint/2010/main" val="1784074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a:t>set point</a:t>
            </a:r>
            <a:r>
              <a:rPr lang="en-US" dirty="0"/>
              <a:t>?</a:t>
            </a:r>
          </a:p>
        </p:txBody>
      </p:sp>
      <p:sp>
        <p:nvSpPr>
          <p:cNvPr id="3" name="Content Placeholder 2"/>
          <p:cNvSpPr>
            <a:spLocks noGrp="1"/>
          </p:cNvSpPr>
          <p:nvPr>
            <p:ph idx="1"/>
          </p:nvPr>
        </p:nvSpPr>
        <p:spPr/>
        <p:txBody>
          <a:bodyPr/>
          <a:lstStyle/>
          <a:p>
            <a:r>
              <a:rPr lang="en-US" dirty="0"/>
              <a:t>the point (weight) at which your</a:t>
            </a:r>
          </a:p>
          <a:p>
            <a:r>
              <a:rPr lang="en-US" dirty="0"/>
              <a:t>“weight thermostat” may be set (fixed)</a:t>
            </a:r>
          </a:p>
          <a:p>
            <a:endParaRPr lang="en-US" dirty="0"/>
          </a:p>
          <a:p>
            <a:r>
              <a:rPr lang="en-US" dirty="0"/>
              <a:t>When your body falls below this weight, increased hunger and a lowered metabolic rate may</a:t>
            </a:r>
          </a:p>
          <a:p>
            <a:r>
              <a:rPr lang="en-US" dirty="0"/>
              <a:t>combine to restore lost weight.</a:t>
            </a:r>
          </a:p>
        </p:txBody>
      </p:sp>
    </p:spTree>
    <p:extLst>
      <p:ext uri="{BB962C8B-B14F-4D97-AF65-F5344CB8AC3E}">
        <p14:creationId xmlns:p14="http://schemas.microsoft.com/office/powerpoint/2010/main" val="1082711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oppositions are there to the idea </a:t>
            </a:r>
            <a:br>
              <a:rPr lang="en-US" dirty="0"/>
            </a:br>
            <a:r>
              <a:rPr lang="en-US" dirty="0"/>
              <a:t>of </a:t>
            </a:r>
            <a:r>
              <a:rPr lang="en-US" i="1" dirty="0"/>
              <a:t>set point</a:t>
            </a:r>
            <a:r>
              <a:rPr lang="en-US" dirty="0"/>
              <a:t>?</a:t>
            </a:r>
          </a:p>
        </p:txBody>
      </p:sp>
      <p:sp>
        <p:nvSpPr>
          <p:cNvPr id="3" name="Content Placeholder 2"/>
          <p:cNvSpPr>
            <a:spLocks noGrp="1"/>
          </p:cNvSpPr>
          <p:nvPr>
            <p:ph idx="1"/>
          </p:nvPr>
        </p:nvSpPr>
        <p:spPr/>
        <p:txBody>
          <a:bodyPr/>
          <a:lstStyle/>
          <a:p>
            <a:r>
              <a:rPr lang="en-US" dirty="0"/>
              <a:t>Some researchers doubt that our bodies have a preset tendency to maintain optimum weight (</a:t>
            </a:r>
            <a:r>
              <a:rPr lang="en-US" dirty="0" err="1"/>
              <a:t>Assanand</a:t>
            </a:r>
            <a:r>
              <a:rPr lang="en-US" dirty="0"/>
              <a:t> et al., 1998). </a:t>
            </a:r>
          </a:p>
          <a:p>
            <a:endParaRPr lang="en-US" dirty="0"/>
          </a:p>
          <a:p>
            <a:r>
              <a:rPr lang="en-US" dirty="0"/>
              <a:t>They point out that slow, sustained changes in body</a:t>
            </a:r>
          </a:p>
          <a:p>
            <a:r>
              <a:rPr lang="en-US" dirty="0"/>
              <a:t>weight can alter one’s </a:t>
            </a:r>
            <a:r>
              <a:rPr lang="en-US" b="1" i="1" dirty="0"/>
              <a:t>set point</a:t>
            </a:r>
            <a:r>
              <a:rPr lang="en-US" dirty="0"/>
              <a:t>, and that psychological factors also sometimes drive our</a:t>
            </a:r>
          </a:p>
          <a:p>
            <a:r>
              <a:rPr lang="en-US" dirty="0"/>
              <a:t>feelings of hunger. </a:t>
            </a:r>
          </a:p>
        </p:txBody>
      </p:sp>
    </p:spTree>
    <p:extLst>
      <p:ext uri="{BB962C8B-B14F-4D97-AF65-F5344CB8AC3E}">
        <p14:creationId xmlns:p14="http://schemas.microsoft.com/office/powerpoint/2010/main" val="2836590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critically about </a:t>
            </a:r>
            <a:r>
              <a:rPr lang="en-US" i="1" dirty="0"/>
              <a:t>set point.</a:t>
            </a:r>
          </a:p>
        </p:txBody>
      </p:sp>
      <p:sp>
        <p:nvSpPr>
          <p:cNvPr id="3" name="Content Placeholder 2"/>
          <p:cNvSpPr>
            <a:spLocks noGrp="1"/>
          </p:cNvSpPr>
          <p:nvPr>
            <p:ph idx="1"/>
          </p:nvPr>
        </p:nvSpPr>
        <p:spPr/>
        <p:txBody>
          <a:bodyPr/>
          <a:lstStyle/>
          <a:p>
            <a:r>
              <a:rPr lang="en-US" dirty="0"/>
              <a:t>Given unlimited access to a wide variety of tasty foods, people and other animals tend to overeat and gain weight.</a:t>
            </a:r>
          </a:p>
          <a:p>
            <a:r>
              <a:rPr lang="en-US" sz="2400" i="1" dirty="0"/>
              <a:t> (</a:t>
            </a:r>
            <a:r>
              <a:rPr lang="en-US" sz="2400" i="1" dirty="0" err="1"/>
              <a:t>Raynor</a:t>
            </a:r>
            <a:r>
              <a:rPr lang="en-US" sz="2400" i="1" dirty="0"/>
              <a:t> &amp; Epstein, 2001)</a:t>
            </a:r>
          </a:p>
          <a:p>
            <a:endParaRPr lang="en-US" sz="2400" dirty="0"/>
          </a:p>
          <a:p>
            <a:r>
              <a:rPr lang="en-US" dirty="0"/>
              <a:t>For these reasons, some researchers prefer the term </a:t>
            </a:r>
            <a:r>
              <a:rPr lang="en-US" i="1" dirty="0"/>
              <a:t>settling point </a:t>
            </a:r>
            <a:r>
              <a:rPr lang="en-US" dirty="0"/>
              <a:t>to indicate the level at which a person’s weight settles in response to caloric intake and expenditure.</a:t>
            </a:r>
          </a:p>
        </p:txBody>
      </p:sp>
    </p:spTree>
    <p:extLst>
      <p:ext uri="{BB962C8B-B14F-4D97-AF65-F5344CB8AC3E}">
        <p14:creationId xmlns:p14="http://schemas.microsoft.com/office/powerpoint/2010/main" val="1632797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this quote…</a:t>
            </a:r>
          </a:p>
        </p:txBody>
      </p:sp>
      <p:sp>
        <p:nvSpPr>
          <p:cNvPr id="4" name="Content Placeholder 3"/>
          <p:cNvSpPr>
            <a:spLocks noGrp="1"/>
          </p:cNvSpPr>
          <p:nvPr>
            <p:ph sz="quarter" idx="19"/>
          </p:nvPr>
        </p:nvSpPr>
        <p:spPr/>
        <p:txBody>
          <a:bodyPr/>
          <a:lstStyle/>
          <a:p>
            <a:r>
              <a:rPr lang="en-US" dirty="0"/>
              <a:t>“The full person does not </a:t>
            </a:r>
          </a:p>
          <a:p>
            <a:r>
              <a:rPr lang="en-US" dirty="0"/>
              <a:t>understand the needs of the hungry.”</a:t>
            </a:r>
          </a:p>
        </p:txBody>
      </p:sp>
      <p:sp>
        <p:nvSpPr>
          <p:cNvPr id="3" name="Text Placeholder 2"/>
          <p:cNvSpPr>
            <a:spLocks noGrp="1"/>
          </p:cNvSpPr>
          <p:nvPr>
            <p:ph type="body" sz="quarter" idx="18"/>
          </p:nvPr>
        </p:nvSpPr>
        <p:spPr/>
        <p:txBody>
          <a:bodyPr/>
          <a:lstStyle/>
          <a:p>
            <a:r>
              <a:rPr lang="en-US" dirty="0"/>
              <a:t>Talk with your partner...what does this mean to you?</a:t>
            </a:r>
          </a:p>
        </p:txBody>
      </p:sp>
    </p:spTree>
    <p:extLst>
      <p:ext uri="{BB962C8B-B14F-4D97-AF65-F5344CB8AC3E}">
        <p14:creationId xmlns:p14="http://schemas.microsoft.com/office/powerpoint/2010/main" val="4292274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basal metabolic rate</a:t>
            </a:r>
            <a:r>
              <a:rPr lang="en-US" dirty="0"/>
              <a:t>?</a:t>
            </a:r>
          </a:p>
        </p:txBody>
      </p:sp>
      <p:sp>
        <p:nvSpPr>
          <p:cNvPr id="3" name="Content Placeholder 2"/>
          <p:cNvSpPr>
            <a:spLocks noGrp="1"/>
          </p:cNvSpPr>
          <p:nvPr>
            <p:ph idx="1"/>
          </p:nvPr>
        </p:nvSpPr>
        <p:spPr/>
        <p:txBody>
          <a:bodyPr/>
          <a:lstStyle/>
          <a:p>
            <a:r>
              <a:rPr lang="en-US" dirty="0"/>
              <a:t>Our bodies regulate weight through the control of food intake, energy output, and </a:t>
            </a:r>
            <a:r>
              <a:rPr lang="en-US" b="1" i="1" dirty="0"/>
              <a:t>basal metabolic rate </a:t>
            </a:r>
            <a:r>
              <a:rPr lang="en-US" dirty="0"/>
              <a:t>—the resting rate of energy expenditure for maintaining basic body functions.</a:t>
            </a:r>
          </a:p>
        </p:txBody>
      </p:sp>
    </p:spTree>
    <p:extLst>
      <p:ext uri="{BB962C8B-B14F-4D97-AF65-F5344CB8AC3E}">
        <p14:creationId xmlns:p14="http://schemas.microsoft.com/office/powerpoint/2010/main" val="3336261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was basal metabolic rate impacted in Keys’ semi-starvation experiment?</a:t>
            </a:r>
          </a:p>
        </p:txBody>
      </p:sp>
      <p:sp>
        <p:nvSpPr>
          <p:cNvPr id="3" name="Content Placeholder 2"/>
          <p:cNvSpPr>
            <a:spLocks noGrp="1"/>
          </p:cNvSpPr>
          <p:nvPr>
            <p:ph idx="1"/>
          </p:nvPr>
        </p:nvSpPr>
        <p:spPr/>
        <p:txBody>
          <a:bodyPr/>
          <a:lstStyle/>
          <a:p>
            <a:r>
              <a:rPr lang="en-US" dirty="0"/>
              <a:t>By the end of their 6 months of semi-starvation, the men who participated in Keys’ experiment had stabilized at three-quarters of their normal weight, although they were taking in </a:t>
            </a:r>
            <a:r>
              <a:rPr lang="en-US" i="1" dirty="0"/>
              <a:t>half </a:t>
            </a:r>
            <a:r>
              <a:rPr lang="en-US" dirty="0"/>
              <a:t>of their previous calories. </a:t>
            </a:r>
          </a:p>
          <a:p>
            <a:r>
              <a:rPr lang="en-US" dirty="0"/>
              <a:t>How did they achieve this dieter’s nightmare? </a:t>
            </a:r>
          </a:p>
          <a:p>
            <a:endParaRPr lang="en-US" dirty="0"/>
          </a:p>
          <a:p>
            <a:r>
              <a:rPr lang="en-US" dirty="0"/>
              <a:t>They reduced their energy expenditure, partly through inactivity but partly because of a 29 percent</a:t>
            </a:r>
          </a:p>
          <a:p>
            <a:r>
              <a:rPr lang="en-US" dirty="0"/>
              <a:t>drop in their basal metabolic rate.</a:t>
            </a:r>
          </a:p>
        </p:txBody>
      </p:sp>
    </p:spTree>
    <p:extLst>
      <p:ext uri="{BB962C8B-B14F-4D97-AF65-F5344CB8AC3E}">
        <p14:creationId xmlns:p14="http://schemas.microsoft.com/office/powerpoint/2010/main" val="2054916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 with your partner.</a:t>
            </a:r>
          </a:p>
        </p:txBody>
      </p:sp>
      <p:sp>
        <p:nvSpPr>
          <p:cNvPr id="4" name="Content Placeholder 3"/>
          <p:cNvSpPr>
            <a:spLocks noGrp="1"/>
          </p:cNvSpPr>
          <p:nvPr>
            <p:ph sz="quarter" idx="19"/>
          </p:nvPr>
        </p:nvSpPr>
        <p:spPr>
          <a:xfrm>
            <a:off x="628650" y="2932563"/>
            <a:ext cx="7994650" cy="2768600"/>
          </a:xfrm>
        </p:spPr>
        <p:txBody>
          <a:bodyPr/>
          <a:lstStyle/>
          <a:p>
            <a:r>
              <a:rPr lang="en-US" dirty="0"/>
              <a:t>Have you ever dieted or fasted and experienced the kind of food-distracted thoughts </a:t>
            </a:r>
            <a:r>
              <a:rPr lang="en-US" dirty="0" err="1"/>
              <a:t>Ancel</a:t>
            </a:r>
            <a:r>
              <a:rPr lang="en-US" dirty="0"/>
              <a:t> Keys’ volunteers experienced?</a:t>
            </a:r>
          </a:p>
          <a:p>
            <a:endParaRPr lang="en-US" dirty="0"/>
          </a:p>
          <a:p>
            <a:r>
              <a:rPr lang="en-US" dirty="0"/>
              <a:t>How did that affect your behavior?</a:t>
            </a:r>
          </a:p>
        </p:txBody>
      </p:sp>
    </p:spTree>
    <p:extLst>
      <p:ext uri="{BB962C8B-B14F-4D97-AF65-F5344CB8AC3E}">
        <p14:creationId xmlns:p14="http://schemas.microsoft.com/office/powerpoint/2010/main" val="1734550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is more to hunger than meets the stomach….</a:t>
            </a:r>
          </a:p>
        </p:txBody>
      </p:sp>
      <p:sp>
        <p:nvSpPr>
          <p:cNvPr id="3" name="Content Placeholder 2"/>
          <p:cNvSpPr>
            <a:spLocks noGrp="1"/>
          </p:cNvSpPr>
          <p:nvPr>
            <p:ph idx="1"/>
          </p:nvPr>
        </p:nvSpPr>
        <p:spPr>
          <a:xfrm>
            <a:off x="628650" y="1825625"/>
            <a:ext cx="8101584" cy="4766244"/>
          </a:xfrm>
        </p:spPr>
        <p:txBody>
          <a:bodyPr/>
          <a:lstStyle/>
          <a:p>
            <a:r>
              <a:rPr lang="en-US" dirty="0"/>
              <a:t>Researchers tested two patients with amnesia who had no memory for events occurring more than a minute ago. </a:t>
            </a:r>
          </a:p>
          <a:p>
            <a:r>
              <a:rPr lang="en-US" dirty="0"/>
              <a:t>If, 20 minutes after eating a normal lunch, the patients were offered another, both readily consumed it . . . and usually a third meal offered 20 minutes after the second was finished. </a:t>
            </a:r>
          </a:p>
          <a:p>
            <a:r>
              <a:rPr lang="en-US" dirty="0"/>
              <a:t>This suggests that part of knowing when to eat is our memory of our last meal.</a:t>
            </a:r>
          </a:p>
        </p:txBody>
      </p:sp>
    </p:spTree>
    <p:extLst>
      <p:ext uri="{BB962C8B-B14F-4D97-AF65-F5344CB8AC3E}">
        <p14:creationId xmlns:p14="http://schemas.microsoft.com/office/powerpoint/2010/main" val="1712315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culture influence hunger?</a:t>
            </a:r>
          </a:p>
        </p:txBody>
      </p:sp>
      <p:sp>
        <p:nvSpPr>
          <p:cNvPr id="3" name="Text Placeholder 2"/>
          <p:cNvSpPr>
            <a:spLocks noGrp="1"/>
          </p:cNvSpPr>
          <p:nvPr>
            <p:ph type="body" sz="quarter" idx="16"/>
          </p:nvPr>
        </p:nvSpPr>
        <p:spPr>
          <a:xfrm>
            <a:off x="628650" y="1879599"/>
            <a:ext cx="8101584" cy="1477750"/>
          </a:xfrm>
        </p:spPr>
        <p:txBody>
          <a:bodyPr/>
          <a:lstStyle/>
          <a:p>
            <a:r>
              <a:rPr lang="en-US" dirty="0"/>
              <a:t>Many Japanese people enjoy </a:t>
            </a:r>
            <a:r>
              <a:rPr lang="en-US" i="1" dirty="0" err="1"/>
              <a:t>nattó</a:t>
            </a:r>
            <a:r>
              <a:rPr lang="en-US" i="1" dirty="0"/>
              <a:t>, </a:t>
            </a:r>
            <a:r>
              <a:rPr lang="en-US" dirty="0"/>
              <a:t>a fermented</a:t>
            </a:r>
          </a:p>
          <a:p>
            <a:r>
              <a:rPr lang="en-US" dirty="0"/>
              <a:t>soybean dish, which “smells like the marriage of ammonia and a tire fire.”</a:t>
            </a:r>
          </a:p>
        </p:txBody>
      </p:sp>
      <p:sp>
        <p:nvSpPr>
          <p:cNvPr id="4" name="Text Placeholder 3"/>
          <p:cNvSpPr>
            <a:spLocks noGrp="1"/>
          </p:cNvSpPr>
          <p:nvPr>
            <p:ph type="body" sz="quarter" idx="17"/>
          </p:nvPr>
        </p:nvSpPr>
        <p:spPr>
          <a:xfrm>
            <a:off x="628650" y="3698543"/>
            <a:ext cx="8101584" cy="2156347"/>
          </a:xfrm>
        </p:spPr>
        <p:txBody>
          <a:bodyPr/>
          <a:lstStyle/>
          <a:p>
            <a:r>
              <a:rPr lang="en-US" dirty="0"/>
              <a:t>Asians, are often repulsed by what many Westerners love—“the rotted bodily fluid of an ungulate” (a.k.a.</a:t>
            </a:r>
          </a:p>
          <a:p>
            <a:r>
              <a:rPr lang="en-US" dirty="0"/>
              <a:t>cheese, some varieties of which have the same bacteria and odor as stinky feet).</a:t>
            </a:r>
          </a:p>
          <a:p>
            <a:r>
              <a:rPr lang="de-DE" sz="2400" i="1" dirty="0"/>
              <a:t>~smell expert Rachel Herz (2012)</a:t>
            </a:r>
            <a:endParaRPr lang="en-US" sz="2400" dirty="0"/>
          </a:p>
        </p:txBody>
      </p:sp>
    </p:spTree>
    <p:extLst>
      <p:ext uri="{BB962C8B-B14F-4D97-AF65-F5344CB8AC3E}">
        <p14:creationId xmlns:p14="http://schemas.microsoft.com/office/powerpoint/2010/main" val="3961867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influence on food preference</a:t>
            </a:r>
          </a:p>
        </p:txBody>
      </p:sp>
      <p:sp>
        <p:nvSpPr>
          <p:cNvPr id="4" name="Text Placeholder 3"/>
          <p:cNvSpPr>
            <a:spLocks noGrp="1"/>
          </p:cNvSpPr>
          <p:nvPr>
            <p:ph type="body" sz="half" idx="2"/>
          </p:nvPr>
        </p:nvSpPr>
        <p:spPr/>
        <p:txBody>
          <a:bodyPr/>
          <a:lstStyle/>
          <a:p>
            <a:r>
              <a:rPr lang="en-US" dirty="0"/>
              <a:t>For Peruvians (right), roasted</a:t>
            </a:r>
          </a:p>
          <a:p>
            <a:r>
              <a:rPr lang="en-US" dirty="0"/>
              <a:t>guinea pig is delicious.</a:t>
            </a:r>
          </a:p>
        </p:txBody>
      </p:sp>
      <p:pic>
        <p:nvPicPr>
          <p:cNvPr id="5" name="Content Placeholder 4"/>
          <p:cNvPicPr>
            <a:picLocks noGrp="1" noChangeAspect="1"/>
          </p:cNvPicPr>
          <p:nvPr>
            <p:ph idx="1"/>
          </p:nvPr>
        </p:nvPicPr>
        <p:blipFill>
          <a:blip r:embed="rId2"/>
          <a:stretch>
            <a:fillRect/>
          </a:stretch>
        </p:blipFill>
        <p:spPr>
          <a:xfrm>
            <a:off x="5162695" y="1263170"/>
            <a:ext cx="3285269" cy="4605818"/>
          </a:xfrm>
          <a:prstGeom prst="rect">
            <a:avLst/>
          </a:prstGeom>
        </p:spPr>
      </p:pic>
    </p:spTree>
    <p:extLst>
      <p:ext uri="{BB962C8B-B14F-4D97-AF65-F5344CB8AC3E}">
        <p14:creationId xmlns:p14="http://schemas.microsoft.com/office/powerpoint/2010/main" val="2366492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737046" cy="1600200"/>
          </a:xfrm>
        </p:spPr>
        <p:txBody>
          <a:bodyPr/>
          <a:lstStyle/>
          <a:p>
            <a:r>
              <a:rPr lang="en-US" dirty="0"/>
              <a:t>Yum! Whale blubber.</a:t>
            </a:r>
          </a:p>
        </p:txBody>
      </p:sp>
      <p:sp>
        <p:nvSpPr>
          <p:cNvPr id="4" name="Text Placeholder 3"/>
          <p:cNvSpPr>
            <a:spLocks noGrp="1"/>
          </p:cNvSpPr>
          <p:nvPr>
            <p:ph type="body" sz="half" idx="2"/>
          </p:nvPr>
        </p:nvSpPr>
        <p:spPr>
          <a:xfrm>
            <a:off x="630238" y="2425700"/>
            <a:ext cx="3737046" cy="4193464"/>
          </a:xfrm>
        </p:spPr>
        <p:txBody>
          <a:bodyPr/>
          <a:lstStyle/>
          <a:p>
            <a:r>
              <a:rPr lang="en-US" dirty="0"/>
              <a:t>People everywhere learn to enjoy the fatty,</a:t>
            </a:r>
          </a:p>
          <a:p>
            <a:r>
              <a:rPr lang="en-US" dirty="0"/>
              <a:t>bitter, or spicy foods common in their culture. For these Alaska Natives (left), but not for most other North</a:t>
            </a:r>
          </a:p>
          <a:p>
            <a:r>
              <a:rPr lang="en-US" dirty="0"/>
              <a:t>Americans, whale  blubber is a tasty treat.</a:t>
            </a:r>
          </a:p>
        </p:txBody>
      </p:sp>
      <p:pic>
        <p:nvPicPr>
          <p:cNvPr id="6" name="Content Placeholder 5"/>
          <p:cNvPicPr>
            <a:picLocks noGrp="1" noChangeAspect="1"/>
          </p:cNvPicPr>
          <p:nvPr>
            <p:ph idx="1"/>
          </p:nvPr>
        </p:nvPicPr>
        <p:blipFill>
          <a:blip r:embed="rId2"/>
          <a:stretch>
            <a:fillRect/>
          </a:stretch>
        </p:blipFill>
        <p:spPr>
          <a:xfrm>
            <a:off x="4751231" y="2825086"/>
            <a:ext cx="3927272" cy="3043901"/>
          </a:xfrm>
          <a:prstGeom prst="rect">
            <a:avLst/>
          </a:prstGeom>
        </p:spPr>
      </p:pic>
    </p:spTree>
    <p:extLst>
      <p:ext uri="{BB962C8B-B14F-4D97-AF65-F5344CB8AC3E}">
        <p14:creationId xmlns:p14="http://schemas.microsoft.com/office/powerpoint/2010/main" val="3856362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219652"/>
            <a:ext cx="8101584" cy="1325563"/>
          </a:xfrm>
        </p:spPr>
        <p:txBody>
          <a:bodyPr/>
          <a:lstStyle/>
          <a:p>
            <a:r>
              <a:rPr lang="en-US" dirty="0"/>
              <a:t>Is there a relationship between geography and food spices?</a:t>
            </a:r>
          </a:p>
        </p:txBody>
      </p:sp>
      <p:sp>
        <p:nvSpPr>
          <p:cNvPr id="4" name="Content Placeholder 3"/>
          <p:cNvSpPr>
            <a:spLocks noGrp="1"/>
          </p:cNvSpPr>
          <p:nvPr>
            <p:ph sz="quarter" idx="14"/>
          </p:nvPr>
        </p:nvSpPr>
        <p:spPr>
          <a:xfrm>
            <a:off x="521208" y="5090654"/>
            <a:ext cx="8101013" cy="1547694"/>
          </a:xfrm>
        </p:spPr>
        <p:txBody>
          <a:bodyPr>
            <a:normAutofit lnSpcReduction="10000"/>
          </a:bodyPr>
          <a:lstStyle/>
          <a:p>
            <a:r>
              <a:rPr lang="en-US" dirty="0"/>
              <a:t>Countries with hot climates, in which food historically spoiled more quickly, feature recipes with more </a:t>
            </a:r>
          </a:p>
          <a:p>
            <a:r>
              <a:rPr lang="en-US" dirty="0"/>
              <a:t>bacteria-inhibiting spices.</a:t>
            </a:r>
          </a:p>
          <a:p>
            <a:r>
              <a:rPr lang="en-US" i="1" dirty="0"/>
              <a:t>(Sherman &amp; Flaxman, 2001) </a:t>
            </a:r>
          </a:p>
        </p:txBody>
      </p:sp>
      <p:pic>
        <p:nvPicPr>
          <p:cNvPr id="5" name="Content Placeholder 4"/>
          <p:cNvPicPr>
            <a:picLocks noGrp="1" noChangeAspect="1"/>
          </p:cNvPicPr>
          <p:nvPr>
            <p:ph sz="quarter" idx="13"/>
          </p:nvPr>
        </p:nvPicPr>
        <p:blipFill>
          <a:blip r:embed="rId2"/>
          <a:stretch>
            <a:fillRect/>
          </a:stretch>
        </p:blipFill>
        <p:spPr>
          <a:xfrm>
            <a:off x="2695433" y="1719315"/>
            <a:ext cx="3753134" cy="3147364"/>
          </a:xfrm>
          <a:prstGeom prst="rect">
            <a:avLst/>
          </a:prstGeom>
        </p:spPr>
      </p:pic>
    </p:spTree>
    <p:extLst>
      <p:ext uri="{BB962C8B-B14F-4D97-AF65-F5344CB8AC3E}">
        <p14:creationId xmlns:p14="http://schemas.microsoft.com/office/powerpoint/2010/main" val="3332068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your skills.</a:t>
            </a:r>
          </a:p>
        </p:txBody>
      </p:sp>
      <p:sp>
        <p:nvSpPr>
          <p:cNvPr id="3" name="Text Placeholder 2"/>
          <p:cNvSpPr>
            <a:spLocks noGrp="1"/>
          </p:cNvSpPr>
          <p:nvPr>
            <p:ph type="body" sz="quarter" idx="18"/>
          </p:nvPr>
        </p:nvSpPr>
        <p:spPr>
          <a:xfrm>
            <a:off x="628650" y="5295900"/>
            <a:ext cx="7994650" cy="1171402"/>
          </a:xfrm>
        </p:spPr>
        <p:txBody>
          <a:bodyPr/>
          <a:lstStyle/>
          <a:p>
            <a:r>
              <a:rPr lang="en-US" dirty="0"/>
              <a:t>Can you identify the direction of the correlation shown above?</a:t>
            </a:r>
          </a:p>
        </p:txBody>
      </p:sp>
      <p:pic>
        <p:nvPicPr>
          <p:cNvPr id="5" name="Content Placeholder 4"/>
          <p:cNvPicPr>
            <a:picLocks noGrp="1" noChangeAspect="1"/>
          </p:cNvPicPr>
          <p:nvPr>
            <p:ph sz="quarter" idx="19"/>
          </p:nvPr>
        </p:nvPicPr>
        <p:blipFill>
          <a:blip r:embed="rId2"/>
          <a:stretch>
            <a:fillRect/>
          </a:stretch>
        </p:blipFill>
        <p:spPr>
          <a:xfrm>
            <a:off x="3268832" y="2646505"/>
            <a:ext cx="2714286" cy="2276190"/>
          </a:xfrm>
          <a:prstGeom prst="rect">
            <a:avLst/>
          </a:prstGeom>
        </p:spPr>
      </p:pic>
    </p:spTree>
    <p:extLst>
      <p:ext uri="{BB962C8B-B14F-4D97-AF65-F5344CB8AC3E}">
        <p14:creationId xmlns:p14="http://schemas.microsoft.com/office/powerpoint/2010/main" val="3479099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02FB45-7188-4D4B-9E83-EE38CF64CAA1}"/>
              </a:ext>
            </a:extLst>
          </p:cNvPr>
          <p:cNvSpPr>
            <a:spLocks noGrp="1"/>
          </p:cNvSpPr>
          <p:nvPr>
            <p:ph type="title"/>
          </p:nvPr>
        </p:nvSpPr>
        <p:spPr>
          <a:xfrm>
            <a:off x="521208" y="794905"/>
            <a:ext cx="8101584" cy="3021116"/>
          </a:xfrm>
          <a:solidFill>
            <a:srgbClr val="E7D9B1"/>
          </a:solidFill>
          <a:ln w="76200">
            <a:solidFill>
              <a:schemeClr val="accent4"/>
            </a:solidFill>
          </a:ln>
        </p:spPr>
        <p:txBody>
          <a:bodyPr>
            <a:normAutofit/>
          </a:bodyPr>
          <a:lstStyle/>
          <a:p>
            <a:r>
              <a:rPr lang="en-US" b="0" i="1" dirty="0">
                <a:solidFill>
                  <a:schemeClr val="tx1"/>
                </a:solidFill>
              </a:rPr>
              <a:t>“ We put fast food on every corner, we put junk food in our schools, we got rid of [physical education classes], we put candy and soda at the checkout stand of every retail outlet you can think of. The results are in. It worked.”</a:t>
            </a:r>
            <a:endParaRPr lang="en-US" b="0" dirty="0">
              <a:solidFill>
                <a:schemeClr val="tx1"/>
              </a:solidFill>
            </a:endParaRPr>
          </a:p>
        </p:txBody>
      </p:sp>
      <p:sp>
        <p:nvSpPr>
          <p:cNvPr id="3" name="Content Placeholder 2"/>
          <p:cNvSpPr>
            <a:spLocks noGrp="1"/>
          </p:cNvSpPr>
          <p:nvPr>
            <p:ph sz="quarter" idx="4294967295"/>
          </p:nvPr>
        </p:nvSpPr>
        <p:spPr>
          <a:xfrm>
            <a:off x="521208" y="4239058"/>
            <a:ext cx="8101584" cy="1824037"/>
          </a:xfrm>
        </p:spPr>
        <p:txBody>
          <a:bodyPr anchor="ctr">
            <a:normAutofit/>
          </a:bodyPr>
          <a:lstStyle/>
          <a:p>
            <a:pPr algn="ctr"/>
            <a:r>
              <a:rPr lang="en-US" sz="2600" i="1" dirty="0"/>
              <a:t>Harold Goldstein, Executive Director of the California Center for Public Health Advocacy, 2009, when imagining a vast U.S. national experiment to encourage weight gain.</a:t>
            </a:r>
            <a:endParaRPr lang="en-US" sz="2600" dirty="0"/>
          </a:p>
        </p:txBody>
      </p:sp>
    </p:spTree>
    <p:extLst>
      <p:ext uri="{BB962C8B-B14F-4D97-AF65-F5344CB8AC3E}">
        <p14:creationId xmlns:p14="http://schemas.microsoft.com/office/powerpoint/2010/main" val="1335417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this research on hunger</a:t>
            </a:r>
          </a:p>
        </p:txBody>
      </p:sp>
      <p:sp>
        <p:nvSpPr>
          <p:cNvPr id="3" name="Content Placeholder 2"/>
          <p:cNvSpPr>
            <a:spLocks noGrp="1"/>
          </p:cNvSpPr>
          <p:nvPr>
            <p:ph idx="1"/>
          </p:nvPr>
        </p:nvSpPr>
        <p:spPr>
          <a:xfrm>
            <a:off x="628650" y="1825624"/>
            <a:ext cx="8101584" cy="4779891"/>
          </a:xfrm>
        </p:spPr>
        <p:txBody>
          <a:bodyPr/>
          <a:lstStyle/>
          <a:p>
            <a:r>
              <a:rPr lang="en-US" dirty="0" err="1"/>
              <a:t>Ancel</a:t>
            </a:r>
            <a:r>
              <a:rPr lang="en-US" dirty="0"/>
              <a:t> Keys and his research team (1950) studied semi-starvation among wartime volunteers who participated in a challenging experiment as an alternative to military service. </a:t>
            </a:r>
          </a:p>
          <a:p>
            <a:endParaRPr lang="en-US" dirty="0"/>
          </a:p>
          <a:p>
            <a:r>
              <a:rPr lang="en-US" dirty="0"/>
              <a:t>After feeding 200 men normally for three months, researchers halved the food intake for 36 of them. </a:t>
            </a:r>
          </a:p>
        </p:txBody>
      </p:sp>
    </p:spTree>
    <p:extLst>
      <p:ext uri="{BB962C8B-B14F-4D97-AF65-F5344CB8AC3E}">
        <p14:creationId xmlns:p14="http://schemas.microsoft.com/office/powerpoint/2010/main" val="3222129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situations control our eating behavior?</a:t>
            </a:r>
          </a:p>
        </p:txBody>
      </p:sp>
      <p:sp>
        <p:nvSpPr>
          <p:cNvPr id="3" name="Content Placeholder 2"/>
          <p:cNvSpPr>
            <a:spLocks noGrp="1"/>
          </p:cNvSpPr>
          <p:nvPr>
            <p:ph idx="1"/>
          </p:nvPr>
        </p:nvSpPr>
        <p:spPr/>
        <p:txBody>
          <a:bodyPr/>
          <a:lstStyle/>
          <a:p>
            <a:r>
              <a:rPr lang="en-US" dirty="0"/>
              <a:t>Some situations arouse our appetite more than others.</a:t>
            </a:r>
          </a:p>
          <a:p>
            <a:endParaRPr lang="en-US" dirty="0"/>
          </a:p>
          <a:p>
            <a:r>
              <a:rPr lang="en-US" dirty="0"/>
              <a:t>In one experiment, watching an intense action movie (rather than a non-arousing interview) </a:t>
            </a:r>
          </a:p>
          <a:p>
            <a:r>
              <a:rPr lang="en-US" dirty="0"/>
              <a:t>doubled snacking.</a:t>
            </a:r>
          </a:p>
          <a:p>
            <a:r>
              <a:rPr lang="en-US" sz="2400" i="1" dirty="0"/>
              <a:t>(Tal et al., 2014).</a:t>
            </a:r>
          </a:p>
        </p:txBody>
      </p:sp>
    </p:spTree>
    <p:extLst>
      <p:ext uri="{BB962C8B-B14F-4D97-AF65-F5344CB8AC3E}">
        <p14:creationId xmlns:p14="http://schemas.microsoft.com/office/powerpoint/2010/main" val="869463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we eat more when we are around others?</a:t>
            </a:r>
          </a:p>
        </p:txBody>
      </p:sp>
      <p:sp>
        <p:nvSpPr>
          <p:cNvPr id="3" name="Content Placeholder 2"/>
          <p:cNvSpPr>
            <a:spLocks noGrp="1"/>
          </p:cNvSpPr>
          <p:nvPr>
            <p:ph idx="1"/>
          </p:nvPr>
        </p:nvSpPr>
        <p:spPr/>
        <p:txBody>
          <a:bodyPr/>
          <a:lstStyle/>
          <a:p>
            <a:r>
              <a:rPr lang="en-US" dirty="0"/>
              <a:t>Most of us do.</a:t>
            </a:r>
          </a:p>
          <a:p>
            <a:r>
              <a:rPr lang="en-US" sz="2400" i="1" dirty="0"/>
              <a:t> (Herman et al., 2003; Hetherington et al., 2006)</a:t>
            </a:r>
          </a:p>
          <a:p>
            <a:endParaRPr lang="en-US" dirty="0"/>
          </a:p>
          <a:p>
            <a:r>
              <a:rPr lang="en-US" dirty="0"/>
              <a:t>After a party, you may realize you’ve overeaten. </a:t>
            </a:r>
          </a:p>
          <a:p>
            <a:r>
              <a:rPr lang="en-US" dirty="0"/>
              <a:t>This happens because the presence of others tends to amplify our natural behavior tendencies.</a:t>
            </a:r>
          </a:p>
        </p:txBody>
      </p:sp>
    </p:spTree>
    <p:extLst>
      <p:ext uri="{BB962C8B-B14F-4D97-AF65-F5344CB8AC3E}">
        <p14:creationId xmlns:p14="http://schemas.microsoft.com/office/powerpoint/2010/main" val="2935310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serving size matter?</a:t>
            </a:r>
          </a:p>
        </p:txBody>
      </p:sp>
      <p:sp>
        <p:nvSpPr>
          <p:cNvPr id="3" name="Content Placeholder 2"/>
          <p:cNvSpPr>
            <a:spLocks noGrp="1"/>
          </p:cNvSpPr>
          <p:nvPr>
            <p:ph idx="1"/>
          </p:nvPr>
        </p:nvSpPr>
        <p:spPr/>
        <p:txBody>
          <a:bodyPr/>
          <a:lstStyle/>
          <a:p>
            <a:r>
              <a:rPr lang="en-US" dirty="0"/>
              <a:t>Researchers studied the effects of portion size by offering people varieties of free snacks.</a:t>
            </a:r>
          </a:p>
          <a:p>
            <a:r>
              <a:rPr lang="en-US" sz="2400" i="1" dirty="0"/>
              <a:t> (</a:t>
            </a:r>
            <a:r>
              <a:rPr lang="en-US" sz="2400" i="1" dirty="0" err="1"/>
              <a:t>Geier</a:t>
            </a:r>
            <a:r>
              <a:rPr lang="en-US" sz="2400" i="1" dirty="0"/>
              <a:t> et al., 2006)</a:t>
            </a:r>
          </a:p>
          <a:p>
            <a:endParaRPr lang="en-US" dirty="0"/>
          </a:p>
          <a:p>
            <a:r>
              <a:rPr lang="en-US" dirty="0"/>
              <a:t>For example, in an apartment building’s</a:t>
            </a:r>
          </a:p>
          <a:p>
            <a:r>
              <a:rPr lang="en-US" dirty="0"/>
              <a:t>lobby, they laid out either full or half pretzels, big or little Tootsie Rolls, or a small or large serving scoop by a bowl of M&amp;M’S. </a:t>
            </a:r>
          </a:p>
        </p:txBody>
      </p:sp>
    </p:spTree>
    <p:extLst>
      <p:ext uri="{BB962C8B-B14F-4D97-AF65-F5344CB8AC3E}">
        <p14:creationId xmlns:p14="http://schemas.microsoft.com/office/powerpoint/2010/main" val="2196172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the results of this research?</a:t>
            </a:r>
          </a:p>
        </p:txBody>
      </p:sp>
      <p:sp>
        <p:nvSpPr>
          <p:cNvPr id="3" name="Content Placeholder 2"/>
          <p:cNvSpPr>
            <a:spLocks noGrp="1"/>
          </p:cNvSpPr>
          <p:nvPr>
            <p:ph idx="1"/>
          </p:nvPr>
        </p:nvSpPr>
        <p:spPr/>
        <p:txBody>
          <a:bodyPr/>
          <a:lstStyle/>
          <a:p>
            <a:r>
              <a:rPr lang="en-US" dirty="0"/>
              <a:t>The consistent result: </a:t>
            </a:r>
          </a:p>
          <a:p>
            <a:r>
              <a:rPr lang="en-US" dirty="0"/>
              <a:t>offered a supersized portion, people put away more calories.</a:t>
            </a:r>
          </a:p>
        </p:txBody>
      </p:sp>
    </p:spTree>
    <p:extLst>
      <p:ext uri="{BB962C8B-B14F-4D97-AF65-F5344CB8AC3E}">
        <p14:creationId xmlns:p14="http://schemas.microsoft.com/office/powerpoint/2010/main" val="3677224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331469"/>
            <a:ext cx="8101584" cy="1325880"/>
          </a:xfrm>
        </p:spPr>
        <p:txBody>
          <a:bodyPr/>
          <a:lstStyle/>
          <a:p>
            <a:r>
              <a:rPr lang="en-US" dirty="0"/>
              <a:t>What does the research on serving size show?</a:t>
            </a:r>
          </a:p>
        </p:txBody>
      </p:sp>
      <p:sp>
        <p:nvSpPr>
          <p:cNvPr id="3" name="Text Placeholder 2"/>
          <p:cNvSpPr>
            <a:spLocks noGrp="1"/>
          </p:cNvSpPr>
          <p:nvPr>
            <p:ph type="body" sz="quarter" idx="16"/>
          </p:nvPr>
        </p:nvSpPr>
        <p:spPr>
          <a:xfrm>
            <a:off x="521208" y="1765299"/>
            <a:ext cx="8101584" cy="1244600"/>
          </a:xfrm>
        </p:spPr>
        <p:txBody>
          <a:bodyPr/>
          <a:lstStyle/>
          <a:p>
            <a:r>
              <a:rPr lang="en-US" dirty="0"/>
              <a:t>Offered pasta, people eat more when given </a:t>
            </a:r>
          </a:p>
          <a:p>
            <a:r>
              <a:rPr lang="en-US" dirty="0"/>
              <a:t>a bigger plate.  </a:t>
            </a:r>
            <a:r>
              <a:rPr lang="en-US" sz="2400" i="1" dirty="0"/>
              <a:t>(Van </a:t>
            </a:r>
            <a:r>
              <a:rPr lang="en-US" sz="2400" i="1" dirty="0" err="1"/>
              <a:t>Ittersum</a:t>
            </a:r>
            <a:r>
              <a:rPr lang="en-US" sz="2400" i="1" dirty="0"/>
              <a:t> &amp; </a:t>
            </a:r>
            <a:r>
              <a:rPr lang="en-US" sz="2400" i="1" dirty="0" err="1"/>
              <a:t>Wansink</a:t>
            </a:r>
            <a:r>
              <a:rPr lang="en-US" sz="2400" i="1" dirty="0"/>
              <a:t>, 2012)</a:t>
            </a:r>
          </a:p>
        </p:txBody>
      </p:sp>
      <p:sp>
        <p:nvSpPr>
          <p:cNvPr id="4" name="Text Placeholder 3"/>
          <p:cNvSpPr>
            <a:spLocks noGrp="1"/>
          </p:cNvSpPr>
          <p:nvPr>
            <p:ph type="body" sz="quarter" idx="17"/>
          </p:nvPr>
        </p:nvSpPr>
        <p:spPr>
          <a:xfrm>
            <a:off x="521208" y="3225801"/>
            <a:ext cx="8101584" cy="1408543"/>
          </a:xfrm>
        </p:spPr>
        <p:txBody>
          <a:bodyPr>
            <a:normAutofit/>
          </a:bodyPr>
          <a:lstStyle/>
          <a:p>
            <a:r>
              <a:rPr lang="en-US" dirty="0"/>
              <a:t>Children also eat more when using adult-sized </a:t>
            </a:r>
          </a:p>
          <a:p>
            <a:r>
              <a:rPr lang="en-US" dirty="0"/>
              <a:t>(rather than child-sized) dishware. </a:t>
            </a:r>
            <a:r>
              <a:rPr lang="en-US" sz="2400" i="1" dirty="0"/>
              <a:t>(</a:t>
            </a:r>
            <a:r>
              <a:rPr lang="en-US" sz="2400" i="1" dirty="0" err="1"/>
              <a:t>DiSantis</a:t>
            </a:r>
            <a:r>
              <a:rPr lang="en-US" sz="2400" i="1" dirty="0"/>
              <a:t> et al., 2013)</a:t>
            </a:r>
          </a:p>
        </p:txBody>
      </p:sp>
      <p:sp>
        <p:nvSpPr>
          <p:cNvPr id="5" name="Text Placeholder 4"/>
          <p:cNvSpPr>
            <a:spLocks noGrp="1"/>
          </p:cNvSpPr>
          <p:nvPr>
            <p:ph type="body" sz="quarter" idx="18"/>
          </p:nvPr>
        </p:nvSpPr>
        <p:spPr>
          <a:xfrm>
            <a:off x="521208" y="4811373"/>
            <a:ext cx="8101584" cy="1696683"/>
          </a:xfrm>
        </p:spPr>
        <p:txBody>
          <a:bodyPr/>
          <a:lstStyle/>
          <a:p>
            <a:r>
              <a:rPr lang="en-US" dirty="0"/>
              <a:t>Even nutrition experts helped themselves</a:t>
            </a:r>
          </a:p>
          <a:p>
            <a:r>
              <a:rPr lang="en-US" dirty="0"/>
              <a:t>to 31 percent more ice cream when given a big bowl rather than a small one. </a:t>
            </a:r>
            <a:r>
              <a:rPr lang="en-US" sz="2400" i="1" dirty="0"/>
              <a:t>(</a:t>
            </a:r>
            <a:r>
              <a:rPr lang="en-US" sz="2400" i="1" dirty="0" err="1"/>
              <a:t>Wansink</a:t>
            </a:r>
            <a:r>
              <a:rPr lang="en-US" sz="2400" i="1" dirty="0"/>
              <a:t>, 2014; </a:t>
            </a:r>
            <a:r>
              <a:rPr lang="en-US" sz="2400" i="1" dirty="0" err="1"/>
              <a:t>Wansink</a:t>
            </a:r>
            <a:r>
              <a:rPr lang="en-US" sz="2400" i="1" dirty="0"/>
              <a:t> et al., 2006)</a:t>
            </a:r>
          </a:p>
        </p:txBody>
      </p:sp>
    </p:spTree>
    <p:extLst>
      <p:ext uri="{BB962C8B-B14F-4D97-AF65-F5344CB8AC3E}">
        <p14:creationId xmlns:p14="http://schemas.microsoft.com/office/powerpoint/2010/main" val="872023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4488068" cy="1600200"/>
          </a:xfrm>
        </p:spPr>
        <p:txBody>
          <a:bodyPr/>
          <a:lstStyle/>
          <a:p>
            <a:r>
              <a:rPr lang="en-US" dirty="0"/>
              <a:t>Have cooking shows influenced healthy eating?</a:t>
            </a:r>
          </a:p>
        </p:txBody>
      </p:sp>
      <p:sp>
        <p:nvSpPr>
          <p:cNvPr id="4" name="Text Placeholder 3"/>
          <p:cNvSpPr>
            <a:spLocks noGrp="1"/>
          </p:cNvSpPr>
          <p:nvPr>
            <p:ph type="body" sz="half" idx="2"/>
          </p:nvPr>
        </p:nvSpPr>
        <p:spPr>
          <a:xfrm>
            <a:off x="629840" y="2247899"/>
            <a:ext cx="4488069" cy="4316673"/>
          </a:xfrm>
        </p:spPr>
        <p:txBody>
          <a:bodyPr/>
          <a:lstStyle/>
          <a:p>
            <a:r>
              <a:rPr lang="en-US" dirty="0"/>
              <a:t>Today dozens of cooking shows are broadcast to</a:t>
            </a:r>
          </a:p>
          <a:p>
            <a:r>
              <a:rPr lang="en-US" dirty="0"/>
              <a:t>millions of U.S. viewers daily. Yet fewer Americans than ever are home cooking</a:t>
            </a:r>
          </a:p>
          <a:p>
            <a:r>
              <a:rPr lang="en-US" dirty="0"/>
              <a:t>their own, more healthful meals. </a:t>
            </a:r>
          </a:p>
          <a:p>
            <a:r>
              <a:rPr lang="en-US" sz="2400" i="1" dirty="0"/>
              <a:t>(</a:t>
            </a:r>
            <a:r>
              <a:rPr lang="en-US" sz="2400" i="1" dirty="0" err="1"/>
              <a:t>Pollan</a:t>
            </a:r>
            <a:r>
              <a:rPr lang="en-US" sz="2400" i="1" dirty="0"/>
              <a:t>, 2009)</a:t>
            </a:r>
          </a:p>
        </p:txBody>
      </p:sp>
      <p:pic>
        <p:nvPicPr>
          <p:cNvPr id="5" name="Content Placeholder 4"/>
          <p:cNvPicPr>
            <a:picLocks noGrp="1" noChangeAspect="1"/>
          </p:cNvPicPr>
          <p:nvPr>
            <p:ph idx="1"/>
          </p:nvPr>
        </p:nvPicPr>
        <p:blipFill>
          <a:blip r:embed="rId2"/>
          <a:stretch>
            <a:fillRect/>
          </a:stretch>
        </p:blipFill>
        <p:spPr>
          <a:xfrm>
            <a:off x="5417863" y="1819939"/>
            <a:ext cx="3268006" cy="4198724"/>
          </a:xfrm>
          <a:prstGeom prst="rect">
            <a:avLst/>
          </a:prstGeom>
        </p:spPr>
      </p:pic>
    </p:spTree>
    <p:extLst>
      <p:ext uri="{BB962C8B-B14F-4D97-AF65-F5344CB8AC3E}">
        <p14:creationId xmlns:p14="http://schemas.microsoft.com/office/powerpoint/2010/main" val="186805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food variety stimulate eating?</a:t>
            </a:r>
          </a:p>
        </p:txBody>
      </p:sp>
      <p:sp>
        <p:nvSpPr>
          <p:cNvPr id="3" name="Content Placeholder 2"/>
          <p:cNvSpPr>
            <a:spLocks noGrp="1"/>
          </p:cNvSpPr>
          <p:nvPr>
            <p:ph idx="1"/>
          </p:nvPr>
        </p:nvSpPr>
        <p:spPr>
          <a:xfrm>
            <a:off x="628650" y="1825625"/>
            <a:ext cx="8101584" cy="4889074"/>
          </a:xfrm>
        </p:spPr>
        <p:txBody>
          <a:bodyPr/>
          <a:lstStyle/>
          <a:p>
            <a:r>
              <a:rPr lang="en-US" dirty="0"/>
              <a:t>Yes. </a:t>
            </a:r>
          </a:p>
          <a:p>
            <a:endParaRPr lang="en-US" dirty="0"/>
          </a:p>
          <a:p>
            <a:r>
              <a:rPr lang="en-US" dirty="0"/>
              <a:t>Offered a dessert buffet, people eat more than they do when choosing a portion from one favorite dessert. </a:t>
            </a:r>
          </a:p>
          <a:p>
            <a:endParaRPr lang="en-US" dirty="0"/>
          </a:p>
          <a:p>
            <a:r>
              <a:rPr lang="en-US" dirty="0"/>
              <a:t>For our early ancestors, variety was healthy. When foods were abundant and varied, eating more provided a wide range of vitamins and minerals and produced protective fat for winter cold or famine.</a:t>
            </a:r>
          </a:p>
          <a:p>
            <a:r>
              <a:rPr lang="en-US" sz="2400" i="1" dirty="0"/>
              <a:t>(</a:t>
            </a:r>
            <a:r>
              <a:rPr lang="en-US" sz="2400" i="1" dirty="0" err="1"/>
              <a:t>Polivy</a:t>
            </a:r>
            <a:r>
              <a:rPr lang="en-US" sz="2400" i="1" dirty="0"/>
              <a:t> </a:t>
            </a:r>
            <a:r>
              <a:rPr lang="da-DK" sz="2400" i="1" dirty="0"/>
              <a:t>et al., 2008; Remick et al., 2009)</a:t>
            </a:r>
            <a:endParaRPr lang="en-US" sz="2400" i="1" dirty="0"/>
          </a:p>
        </p:txBody>
      </p:sp>
    </p:spTree>
    <p:extLst>
      <p:ext uri="{BB962C8B-B14F-4D97-AF65-F5344CB8AC3E}">
        <p14:creationId xmlns:p14="http://schemas.microsoft.com/office/powerpoint/2010/main" val="270332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use behavior science </a:t>
            </a:r>
            <a:br>
              <a:rPr lang="en-US" dirty="0"/>
            </a:br>
            <a:r>
              <a:rPr lang="en-US" dirty="0"/>
              <a:t>to improve nutrition?</a:t>
            </a:r>
          </a:p>
        </p:txBody>
      </p:sp>
      <p:sp>
        <p:nvSpPr>
          <p:cNvPr id="3" name="Content Placeholder 2"/>
          <p:cNvSpPr>
            <a:spLocks noGrp="1"/>
          </p:cNvSpPr>
          <p:nvPr>
            <p:ph idx="1"/>
          </p:nvPr>
        </p:nvSpPr>
        <p:spPr/>
        <p:txBody>
          <a:bodyPr/>
          <a:lstStyle/>
          <a:p>
            <a:r>
              <a:rPr lang="en-US" dirty="0"/>
              <a:t>President Barack Obama, in 2015, issued an executive order to use “behavioral science insights to better serve the American people.” </a:t>
            </a:r>
          </a:p>
          <a:p>
            <a:endParaRPr lang="en-US" dirty="0"/>
          </a:p>
          <a:p>
            <a:r>
              <a:rPr lang="en-US" dirty="0"/>
              <a:t>So what have we learned and how can we use it to help people eat sensibly?</a:t>
            </a:r>
          </a:p>
        </p:txBody>
      </p:sp>
    </p:spTree>
    <p:extLst>
      <p:ext uri="{BB962C8B-B14F-4D97-AF65-F5344CB8AC3E}">
        <p14:creationId xmlns:p14="http://schemas.microsoft.com/office/powerpoint/2010/main" val="481768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has worked?</a:t>
            </a:r>
          </a:p>
        </p:txBody>
      </p:sp>
      <p:sp>
        <p:nvSpPr>
          <p:cNvPr id="3" name="Text Placeholder 2"/>
          <p:cNvSpPr>
            <a:spLocks noGrp="1"/>
          </p:cNvSpPr>
          <p:nvPr>
            <p:ph type="body" sz="quarter" idx="16"/>
          </p:nvPr>
        </p:nvSpPr>
        <p:spPr>
          <a:xfrm>
            <a:off x="628650" y="1879598"/>
            <a:ext cx="8101584" cy="2119195"/>
          </a:xfrm>
        </p:spPr>
        <p:txBody>
          <a:bodyPr/>
          <a:lstStyle/>
          <a:p>
            <a:r>
              <a:rPr lang="en-US" dirty="0"/>
              <a:t>One research team quadrupled carrots</a:t>
            </a:r>
          </a:p>
          <a:p>
            <a:r>
              <a:rPr lang="en-US" dirty="0"/>
              <a:t>taken by offering schoolchildren carrots before they picked up other foods in a lunch line.</a:t>
            </a:r>
          </a:p>
          <a:p>
            <a:r>
              <a:rPr lang="en-US" sz="2400" i="1" dirty="0"/>
              <a:t> (Redden et al., 2015)</a:t>
            </a:r>
          </a:p>
        </p:txBody>
      </p:sp>
      <p:sp>
        <p:nvSpPr>
          <p:cNvPr id="4" name="Text Placeholder 3"/>
          <p:cNvSpPr>
            <a:spLocks noGrp="1"/>
          </p:cNvSpPr>
          <p:nvPr>
            <p:ph type="body" sz="quarter" idx="17"/>
          </p:nvPr>
        </p:nvSpPr>
        <p:spPr>
          <a:xfrm>
            <a:off x="736979" y="4342736"/>
            <a:ext cx="7993255" cy="2044416"/>
          </a:xfrm>
        </p:spPr>
        <p:txBody>
          <a:bodyPr/>
          <a:lstStyle/>
          <a:p>
            <a:r>
              <a:rPr lang="en-US" dirty="0"/>
              <a:t>A new school lunch tray puts fruits and veggies up front, and spreads the main dish out in a shallow</a:t>
            </a:r>
          </a:p>
          <a:p>
            <a:r>
              <a:rPr lang="en-US" dirty="0"/>
              <a:t>compartment to make it look bigger. </a:t>
            </a:r>
          </a:p>
          <a:p>
            <a:r>
              <a:rPr lang="en-US" sz="2400" i="1" dirty="0"/>
              <a:t>(</a:t>
            </a:r>
            <a:r>
              <a:rPr lang="en-US" sz="2400" i="1" dirty="0" err="1"/>
              <a:t>Wansink</a:t>
            </a:r>
            <a:r>
              <a:rPr lang="en-US" sz="2400" i="1" dirty="0"/>
              <a:t>, 2014)</a:t>
            </a:r>
          </a:p>
        </p:txBody>
      </p:sp>
    </p:spTree>
    <p:extLst>
      <p:ext uri="{BB962C8B-B14F-4D97-AF65-F5344CB8AC3E}">
        <p14:creationId xmlns:p14="http://schemas.microsoft.com/office/powerpoint/2010/main" val="8230034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4119580" cy="1600200"/>
          </a:xfrm>
        </p:spPr>
        <p:txBody>
          <a:bodyPr>
            <a:normAutofit/>
          </a:bodyPr>
          <a:lstStyle/>
          <a:p>
            <a:r>
              <a:rPr lang="en-US" dirty="0"/>
              <a:t>What physical health risks are associated with obesity?</a:t>
            </a:r>
          </a:p>
        </p:txBody>
      </p:sp>
      <p:sp>
        <p:nvSpPr>
          <p:cNvPr id="4" name="Text Placeholder 3"/>
          <p:cNvSpPr>
            <a:spLocks noGrp="1"/>
          </p:cNvSpPr>
          <p:nvPr>
            <p:ph type="body" sz="half" idx="2"/>
          </p:nvPr>
        </p:nvSpPr>
        <p:spPr>
          <a:xfrm>
            <a:off x="629841" y="2247900"/>
            <a:ext cx="4119580" cy="3621088"/>
          </a:xfrm>
        </p:spPr>
        <p:txBody>
          <a:bodyPr/>
          <a:lstStyle/>
          <a:p>
            <a:pPr marL="457200" indent="-457200" algn="l">
              <a:buFont typeface="Wingdings" panose="05000000000000000000" pitchFamily="2" charset="2"/>
              <a:buChar char="§"/>
            </a:pPr>
            <a:r>
              <a:rPr lang="en-US" dirty="0"/>
              <a:t>diabetes</a:t>
            </a:r>
          </a:p>
          <a:p>
            <a:pPr marL="457200" indent="-457200" algn="l">
              <a:buFont typeface="Wingdings" panose="05000000000000000000" pitchFamily="2" charset="2"/>
              <a:buChar char="§"/>
            </a:pPr>
            <a:r>
              <a:rPr lang="en-US" dirty="0"/>
              <a:t>high blood pressure</a:t>
            </a:r>
          </a:p>
          <a:p>
            <a:pPr marL="457200" indent="-457200" algn="l">
              <a:buFont typeface="Wingdings" panose="05000000000000000000" pitchFamily="2" charset="2"/>
              <a:buChar char="§"/>
            </a:pPr>
            <a:r>
              <a:rPr lang="en-US" dirty="0"/>
              <a:t>heart disease</a:t>
            </a:r>
          </a:p>
          <a:p>
            <a:pPr marL="457200" indent="-457200" algn="l">
              <a:buFont typeface="Wingdings" panose="05000000000000000000" pitchFamily="2" charset="2"/>
              <a:buChar char="§"/>
            </a:pPr>
            <a:r>
              <a:rPr lang="en-US" dirty="0"/>
              <a:t>gallstones</a:t>
            </a:r>
          </a:p>
          <a:p>
            <a:pPr marL="457200" indent="-457200" algn="l">
              <a:buFont typeface="Wingdings" panose="05000000000000000000" pitchFamily="2" charset="2"/>
              <a:buChar char="§"/>
            </a:pPr>
            <a:r>
              <a:rPr lang="en-US" dirty="0"/>
              <a:t>arthritis</a:t>
            </a:r>
          </a:p>
          <a:p>
            <a:pPr marL="457200" indent="-457200" algn="l">
              <a:buFont typeface="Wingdings" panose="05000000000000000000" pitchFamily="2" charset="2"/>
              <a:buChar char="§"/>
            </a:pPr>
            <a:r>
              <a:rPr lang="en-US" dirty="0"/>
              <a:t>certain types of cancer</a:t>
            </a:r>
          </a:p>
        </p:txBody>
      </p:sp>
      <p:pic>
        <p:nvPicPr>
          <p:cNvPr id="5" name="Content Placeholder 4"/>
          <p:cNvPicPr>
            <a:picLocks noGrp="1" noChangeAspect="1"/>
          </p:cNvPicPr>
          <p:nvPr>
            <p:ph idx="1"/>
          </p:nvPr>
        </p:nvPicPr>
        <p:blipFill>
          <a:blip r:embed="rId2"/>
          <a:stretch>
            <a:fillRect/>
          </a:stretch>
        </p:blipFill>
        <p:spPr>
          <a:xfrm>
            <a:off x="5017591" y="2606722"/>
            <a:ext cx="3497260" cy="3262266"/>
          </a:xfrm>
          <a:prstGeom prst="rect">
            <a:avLst/>
          </a:prstGeom>
        </p:spPr>
      </p:pic>
    </p:spTree>
    <p:extLst>
      <p:ext uri="{BB962C8B-B14F-4D97-AF65-F5344CB8AC3E}">
        <p14:creationId xmlns:p14="http://schemas.microsoft.com/office/powerpoint/2010/main" val="3964238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the physical effects of </a:t>
            </a:r>
            <a:br>
              <a:rPr lang="en-US" dirty="0"/>
            </a:br>
            <a:r>
              <a:rPr lang="en-US" dirty="0"/>
              <a:t>being semi-starved?</a:t>
            </a:r>
          </a:p>
        </p:txBody>
      </p:sp>
      <p:sp>
        <p:nvSpPr>
          <p:cNvPr id="3" name="Content Placeholder 2"/>
          <p:cNvSpPr>
            <a:spLocks noGrp="1"/>
          </p:cNvSpPr>
          <p:nvPr>
            <p:ph idx="1"/>
          </p:nvPr>
        </p:nvSpPr>
        <p:spPr/>
        <p:txBody>
          <a:bodyPr/>
          <a:lstStyle/>
          <a:p>
            <a:r>
              <a:rPr lang="en-US" dirty="0"/>
              <a:t>The semi-starved men became listless and apathetic as their bodies conserved energy. </a:t>
            </a:r>
          </a:p>
          <a:p>
            <a:endParaRPr lang="en-US" dirty="0"/>
          </a:p>
          <a:p>
            <a:r>
              <a:rPr lang="en-US" dirty="0"/>
              <a:t>Eventually, their body weights stabilized about 25 percent below their starting weights.</a:t>
            </a:r>
          </a:p>
          <a:p>
            <a:endParaRPr lang="en-US" dirty="0"/>
          </a:p>
        </p:txBody>
      </p:sp>
    </p:spTree>
    <p:extLst>
      <p:ext uri="{BB962C8B-B14F-4D97-AF65-F5344CB8AC3E}">
        <p14:creationId xmlns:p14="http://schemas.microsoft.com/office/powerpoint/2010/main" val="23041405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the statistics show?</a:t>
            </a:r>
          </a:p>
        </p:txBody>
      </p:sp>
      <p:sp>
        <p:nvSpPr>
          <p:cNvPr id="4" name="Text Placeholder 3"/>
          <p:cNvSpPr>
            <a:spLocks noGrp="1"/>
          </p:cNvSpPr>
          <p:nvPr>
            <p:ph type="body" sz="half" idx="2"/>
          </p:nvPr>
        </p:nvSpPr>
        <p:spPr/>
        <p:txBody>
          <a:bodyPr/>
          <a:lstStyle/>
          <a:p>
            <a:r>
              <a:rPr lang="en-US" dirty="0"/>
              <a:t>Obesity rates worldwide are higher than ever.</a:t>
            </a:r>
          </a:p>
        </p:txBody>
      </p:sp>
      <p:pic>
        <p:nvPicPr>
          <p:cNvPr id="5" name="Content Placeholder 4"/>
          <p:cNvPicPr>
            <a:picLocks noGrp="1" noChangeAspect="1"/>
          </p:cNvPicPr>
          <p:nvPr>
            <p:ph idx="1"/>
          </p:nvPr>
        </p:nvPicPr>
        <p:blipFill>
          <a:blip r:embed="rId2"/>
          <a:stretch>
            <a:fillRect/>
          </a:stretch>
        </p:blipFill>
        <p:spPr>
          <a:xfrm>
            <a:off x="3883156" y="2334211"/>
            <a:ext cx="4959921" cy="3448465"/>
          </a:xfrm>
          <a:prstGeom prst="rect">
            <a:avLst/>
          </a:prstGeom>
        </p:spPr>
      </p:pic>
    </p:spTree>
    <p:extLst>
      <p:ext uri="{BB962C8B-B14F-4D97-AF65-F5344CB8AC3E}">
        <p14:creationId xmlns:p14="http://schemas.microsoft.com/office/powerpoint/2010/main" val="16293662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body mass index (BMI)?</a:t>
            </a:r>
          </a:p>
        </p:txBody>
      </p:sp>
      <p:sp>
        <p:nvSpPr>
          <p:cNvPr id="4" name="Text Placeholder 3"/>
          <p:cNvSpPr>
            <a:spLocks noGrp="1"/>
          </p:cNvSpPr>
          <p:nvPr>
            <p:ph type="body" sz="half" idx="2"/>
          </p:nvPr>
        </p:nvSpPr>
        <p:spPr>
          <a:xfrm>
            <a:off x="629841" y="2247899"/>
            <a:ext cx="2949178" cy="3852647"/>
          </a:xfrm>
        </p:spPr>
        <p:txBody>
          <a:bodyPr/>
          <a:lstStyle/>
          <a:p>
            <a:r>
              <a:rPr lang="en-US" dirty="0"/>
              <a:t>Body Mass Index is a measurement of your body fat based on your weight in relation to your height.</a:t>
            </a:r>
          </a:p>
        </p:txBody>
      </p:sp>
      <p:pic>
        <p:nvPicPr>
          <p:cNvPr id="5" name="Content Placeholder 4"/>
          <p:cNvPicPr>
            <a:picLocks noGrp="1" noChangeAspect="1"/>
          </p:cNvPicPr>
          <p:nvPr>
            <p:ph idx="1"/>
          </p:nvPr>
        </p:nvPicPr>
        <p:blipFill>
          <a:blip r:embed="rId2"/>
          <a:stretch>
            <a:fillRect/>
          </a:stretch>
        </p:blipFill>
        <p:spPr>
          <a:xfrm>
            <a:off x="4203510" y="529812"/>
            <a:ext cx="3921033" cy="5570736"/>
          </a:xfrm>
          <a:prstGeom prst="rect">
            <a:avLst/>
          </a:prstGeom>
        </p:spPr>
      </p:pic>
    </p:spTree>
    <p:extLst>
      <p:ext uri="{BB962C8B-B14F-4D97-AF65-F5344CB8AC3E}">
        <p14:creationId xmlns:p14="http://schemas.microsoft.com/office/powerpoint/2010/main" val="2593514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was storing fat adaptive?</a:t>
            </a:r>
          </a:p>
        </p:txBody>
      </p:sp>
      <p:sp>
        <p:nvSpPr>
          <p:cNvPr id="4" name="Content Placeholder 3"/>
          <p:cNvSpPr>
            <a:spLocks noGrp="1"/>
          </p:cNvSpPr>
          <p:nvPr>
            <p:ph sz="quarter" idx="13"/>
          </p:nvPr>
        </p:nvSpPr>
        <p:spPr>
          <a:xfrm>
            <a:off x="528638" y="4864100"/>
            <a:ext cx="8101012" cy="1755064"/>
          </a:xfrm>
        </p:spPr>
        <p:txBody>
          <a:bodyPr/>
          <a:lstStyle/>
          <a:p>
            <a:r>
              <a:rPr lang="en-US" dirty="0"/>
              <a:t>This ideal form of stored energy carried our ancestors through periods of famine (evolutionary perspective).</a:t>
            </a:r>
          </a:p>
          <a:p>
            <a:r>
              <a:rPr lang="en-US" dirty="0"/>
              <a:t>People in impoverished places still find heavier bodies attractive, as plumpness signals affluence and status. </a:t>
            </a:r>
          </a:p>
        </p:txBody>
      </p:sp>
      <p:pic>
        <p:nvPicPr>
          <p:cNvPr id="5" name="Content Placeholder 4"/>
          <p:cNvPicPr>
            <a:picLocks noGrp="1" noChangeAspect="1"/>
          </p:cNvPicPr>
          <p:nvPr>
            <p:ph idx="1"/>
          </p:nvPr>
        </p:nvPicPr>
        <p:blipFill>
          <a:blip r:embed="rId2"/>
          <a:stretch>
            <a:fillRect/>
          </a:stretch>
        </p:blipFill>
        <p:spPr>
          <a:xfrm>
            <a:off x="1714331" y="1897039"/>
            <a:ext cx="5648529" cy="2557404"/>
          </a:xfrm>
          <a:prstGeom prst="rect">
            <a:avLst/>
          </a:prstGeom>
        </p:spPr>
      </p:pic>
    </p:spTree>
    <p:extLst>
      <p:ext uri="{BB962C8B-B14F-4D97-AF65-F5344CB8AC3E}">
        <p14:creationId xmlns:p14="http://schemas.microsoft.com/office/powerpoint/2010/main" val="13099786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set point and metabolism contribute to obesity?</a:t>
            </a:r>
          </a:p>
        </p:txBody>
      </p:sp>
      <p:sp>
        <p:nvSpPr>
          <p:cNvPr id="3" name="Content Placeholder 2"/>
          <p:cNvSpPr>
            <a:spLocks noGrp="1"/>
          </p:cNvSpPr>
          <p:nvPr>
            <p:ph idx="1"/>
          </p:nvPr>
        </p:nvSpPr>
        <p:spPr/>
        <p:txBody>
          <a:bodyPr/>
          <a:lstStyle/>
          <a:p>
            <a:r>
              <a:rPr lang="en-US" dirty="0"/>
              <a:t>Fat (lower metabolic rate than muscle) requires</a:t>
            </a:r>
          </a:p>
          <a:p>
            <a:r>
              <a:rPr lang="en-US" dirty="0"/>
              <a:t>less food intake to maintain than it did to gain.</a:t>
            </a:r>
          </a:p>
          <a:p>
            <a:endParaRPr lang="en-US" dirty="0"/>
          </a:p>
          <a:p>
            <a:r>
              <a:rPr lang="en-US" dirty="0"/>
              <a:t>If weight drops below a </a:t>
            </a:r>
            <a:r>
              <a:rPr lang="en-US" b="1" i="1" dirty="0"/>
              <a:t>set point</a:t>
            </a:r>
            <a:r>
              <a:rPr lang="en-US" i="1" dirty="0"/>
              <a:t>/settling point</a:t>
            </a:r>
            <a:r>
              <a:rPr lang="en-US" dirty="0"/>
              <a:t>, the</a:t>
            </a:r>
          </a:p>
          <a:p>
            <a:r>
              <a:rPr lang="en-US" dirty="0"/>
              <a:t>brain triggers hunger and metabolism.</a:t>
            </a:r>
          </a:p>
          <a:p>
            <a:endParaRPr lang="en-US" dirty="0"/>
          </a:p>
          <a:p>
            <a:r>
              <a:rPr lang="en-US" dirty="0"/>
              <a:t>Body perceives STARVATION; adapts by burning</a:t>
            </a:r>
          </a:p>
          <a:p>
            <a:r>
              <a:rPr lang="en-US" dirty="0"/>
              <a:t>fewer calories. Most dieters in the long run regain</a:t>
            </a:r>
          </a:p>
          <a:p>
            <a:r>
              <a:rPr lang="en-US" dirty="0"/>
              <a:t>what they lose on weight-loss programs.</a:t>
            </a:r>
          </a:p>
        </p:txBody>
      </p:sp>
    </p:spTree>
    <p:extLst>
      <p:ext uri="{BB962C8B-B14F-4D97-AF65-F5344CB8AC3E}">
        <p14:creationId xmlns:p14="http://schemas.microsoft.com/office/powerpoint/2010/main" val="18207779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sleep loss make us more </a:t>
            </a:r>
            <a:br>
              <a:rPr lang="en-US" dirty="0"/>
            </a:br>
            <a:r>
              <a:rPr lang="en-US" dirty="0"/>
              <a:t>vulnerable to obesity?</a:t>
            </a:r>
          </a:p>
        </p:txBody>
      </p:sp>
      <p:sp>
        <p:nvSpPr>
          <p:cNvPr id="4" name="Content Placeholder 3"/>
          <p:cNvSpPr>
            <a:spLocks noGrp="1"/>
          </p:cNvSpPr>
          <p:nvPr>
            <p:ph sz="quarter" idx="13"/>
          </p:nvPr>
        </p:nvSpPr>
        <p:spPr>
          <a:xfrm>
            <a:off x="528638" y="3807725"/>
            <a:ext cx="8101012" cy="2908959"/>
          </a:xfrm>
        </p:spPr>
        <p:txBody>
          <a:bodyPr/>
          <a:lstStyle/>
          <a:p>
            <a:r>
              <a:rPr lang="en-US" dirty="0"/>
              <a:t>Sleep deprivation increases the release of ghrelin which stimulates the appetite and decreases the release of leptin which reports body fat to the brain.</a:t>
            </a:r>
          </a:p>
          <a:p>
            <a:endParaRPr lang="en-US" dirty="0"/>
          </a:p>
          <a:p>
            <a:r>
              <a:rPr lang="en-US" i="1" dirty="0"/>
              <a:t>So, if we are eating more and not alerting the brain to fat accumulation, we are going to gain weight.</a:t>
            </a:r>
          </a:p>
        </p:txBody>
      </p:sp>
      <p:pic>
        <p:nvPicPr>
          <p:cNvPr id="5" name="Content Placeholder 4"/>
          <p:cNvPicPr>
            <a:picLocks noGrp="1" noChangeAspect="1"/>
          </p:cNvPicPr>
          <p:nvPr>
            <p:ph idx="1"/>
          </p:nvPr>
        </p:nvPicPr>
        <p:blipFill>
          <a:blip r:embed="rId2"/>
          <a:stretch>
            <a:fillRect/>
          </a:stretch>
        </p:blipFill>
        <p:spPr>
          <a:xfrm>
            <a:off x="528067" y="2210938"/>
            <a:ext cx="8101584" cy="1282889"/>
          </a:xfrm>
          <a:prstGeom prst="rect">
            <a:avLst/>
          </a:prstGeom>
        </p:spPr>
      </p:pic>
    </p:spTree>
    <p:extLst>
      <p:ext uri="{BB962C8B-B14F-4D97-AF65-F5344CB8AC3E}">
        <p14:creationId xmlns:p14="http://schemas.microsoft.com/office/powerpoint/2010/main" val="34753336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What Would You Answer?</a:t>
            </a:r>
          </a:p>
        </p:txBody>
      </p:sp>
      <p:sp>
        <p:nvSpPr>
          <p:cNvPr id="3" name="Content Placeholder 2"/>
          <p:cNvSpPr>
            <a:spLocks noGrp="1"/>
          </p:cNvSpPr>
          <p:nvPr>
            <p:ph sz="quarter" idx="19"/>
          </p:nvPr>
        </p:nvSpPr>
        <p:spPr>
          <a:xfrm>
            <a:off x="962406" y="2003172"/>
            <a:ext cx="7653528" cy="4148246"/>
          </a:xfrm>
        </p:spPr>
        <p:txBody>
          <a:bodyPr/>
          <a:lstStyle/>
          <a:p>
            <a:r>
              <a:rPr lang="en-US" b="1" dirty="0"/>
              <a:t>Stefani is hungry, so she visits the cafeteria and eats a satisfying meal. After lunch, she returns to class and is no longer hungry. </a:t>
            </a:r>
          </a:p>
          <a:p>
            <a:endParaRPr lang="en-US" b="1" dirty="0"/>
          </a:p>
          <a:p>
            <a:r>
              <a:rPr lang="en-US" b="1" dirty="0"/>
              <a:t>Explain the role of the following in Stefani’s hunger or subsequent lack of hunger:</a:t>
            </a:r>
          </a:p>
          <a:p>
            <a:endParaRPr lang="en-US" b="1" dirty="0"/>
          </a:p>
          <a:p>
            <a:pPr marL="342900" indent="-342900" algn="l">
              <a:buFont typeface="Wingdings" panose="05000000000000000000" pitchFamily="2" charset="2"/>
              <a:buChar char="§"/>
            </a:pPr>
            <a:r>
              <a:rPr lang="en-US" b="1" dirty="0"/>
              <a:t>hypothalamus</a:t>
            </a:r>
          </a:p>
          <a:p>
            <a:pPr marL="342900" indent="-342900" algn="l">
              <a:buFont typeface="Wingdings" panose="05000000000000000000" pitchFamily="2" charset="2"/>
              <a:buChar char="§"/>
            </a:pPr>
            <a:r>
              <a:rPr lang="en-US" b="1" dirty="0"/>
              <a:t>glucose</a:t>
            </a:r>
          </a:p>
          <a:p>
            <a:pPr marL="342900" indent="-342900" algn="l">
              <a:buFont typeface="Wingdings" panose="05000000000000000000" pitchFamily="2" charset="2"/>
              <a:buChar char="§"/>
            </a:pPr>
            <a:r>
              <a:rPr lang="en-US" b="1" dirty="0"/>
              <a:t>leptin</a:t>
            </a:r>
          </a:p>
        </p:txBody>
      </p:sp>
    </p:spTree>
    <p:extLst>
      <p:ext uri="{BB962C8B-B14F-4D97-AF65-F5344CB8AC3E}">
        <p14:creationId xmlns:p14="http://schemas.microsoft.com/office/powerpoint/2010/main" val="17433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0E6EBF-036A-41B5-972F-553946A32BEF}"/>
              </a:ext>
            </a:extLst>
          </p:cNvPr>
          <p:cNvSpPr>
            <a:spLocks noGrp="1"/>
          </p:cNvSpPr>
          <p:nvPr>
            <p:ph type="title"/>
          </p:nvPr>
        </p:nvSpPr>
        <p:spPr>
          <a:xfrm>
            <a:off x="521208" y="239568"/>
            <a:ext cx="8101584" cy="1325563"/>
          </a:xfrm>
        </p:spPr>
        <p:txBody>
          <a:bodyPr>
            <a:normAutofit/>
          </a:bodyPr>
          <a:lstStyle/>
          <a:p>
            <a:pPr algn="l"/>
            <a:r>
              <a:rPr lang="en-US" sz="3600" dirty="0"/>
              <a:t>Learning Target 38-1 Review</a:t>
            </a:r>
          </a:p>
        </p:txBody>
      </p:sp>
      <p:sp>
        <p:nvSpPr>
          <p:cNvPr id="4" name="Content Placeholder 3"/>
          <p:cNvSpPr>
            <a:spLocks noGrp="1"/>
          </p:cNvSpPr>
          <p:nvPr>
            <p:ph sz="quarter" idx="4294967295"/>
          </p:nvPr>
        </p:nvSpPr>
        <p:spPr>
          <a:xfrm>
            <a:off x="521208" y="1664521"/>
            <a:ext cx="8101012" cy="912812"/>
          </a:xfrm>
          <a:solidFill>
            <a:srgbClr val="D4E5F4"/>
          </a:solidFill>
          <a:ln>
            <a:noFill/>
          </a:ln>
        </p:spPr>
        <p:txBody>
          <a:bodyPr>
            <a:noAutofit/>
          </a:bodyPr>
          <a:lstStyle/>
          <a:p>
            <a:pPr marL="0" indent="0">
              <a:buNone/>
            </a:pPr>
            <a:r>
              <a:rPr lang="en-US" dirty="0"/>
              <a:t>Describe the physiological </a:t>
            </a:r>
          </a:p>
          <a:p>
            <a:pPr marL="0" indent="0">
              <a:buNone/>
            </a:pPr>
            <a:r>
              <a:rPr lang="en-US" dirty="0"/>
              <a:t>factors that produce hunger.</a:t>
            </a:r>
            <a:endParaRPr lang="en-US" sz="2800" dirty="0"/>
          </a:p>
        </p:txBody>
      </p:sp>
      <p:sp>
        <p:nvSpPr>
          <p:cNvPr id="3" name="Content Placeholder 2"/>
          <p:cNvSpPr>
            <a:spLocks noGrp="1"/>
          </p:cNvSpPr>
          <p:nvPr>
            <p:ph idx="1"/>
          </p:nvPr>
        </p:nvSpPr>
        <p:spPr>
          <a:xfrm>
            <a:off x="521208" y="2689285"/>
            <a:ext cx="8101584" cy="3940115"/>
          </a:xfrm>
          <a:solidFill>
            <a:schemeClr val="bg1"/>
          </a:solidFill>
        </p:spPr>
        <p:txBody>
          <a:bodyPr>
            <a:noAutofit/>
          </a:bodyPr>
          <a:lstStyle/>
          <a:p>
            <a:pPr marL="285750" indent="-285750" algn="l">
              <a:buFont typeface="Wingdings" panose="05000000000000000000" pitchFamily="2" charset="2"/>
              <a:buChar char="§"/>
            </a:pPr>
            <a:r>
              <a:rPr lang="en-US" sz="2500" dirty="0"/>
              <a:t>Hunger’s pangs correspond to the stomach’s contractions, but hunger also has other causes.</a:t>
            </a:r>
          </a:p>
          <a:p>
            <a:pPr marL="285750" indent="-285750" algn="l">
              <a:buFont typeface="Wingdings" panose="05000000000000000000" pitchFamily="2" charset="2"/>
              <a:buChar char="§"/>
            </a:pPr>
            <a:r>
              <a:rPr lang="en-US" sz="2500" dirty="0"/>
              <a:t>Neural areas in the hypothalamus, monitor blood chemistry and information about the body’s state.</a:t>
            </a:r>
          </a:p>
          <a:p>
            <a:pPr marL="285750" indent="-285750" algn="l">
              <a:buFont typeface="Wingdings" panose="05000000000000000000" pitchFamily="2" charset="2"/>
              <a:buChar char="§"/>
            </a:pPr>
            <a:r>
              <a:rPr lang="en-US" sz="2500" dirty="0"/>
              <a:t>Appetite hormones include insulin, ghrelin, leptin, orexin, and PYY.</a:t>
            </a:r>
          </a:p>
          <a:p>
            <a:pPr marL="285750" indent="-285750" algn="l">
              <a:buFont typeface="Wingdings" panose="05000000000000000000" pitchFamily="2" charset="2"/>
              <a:buChar char="§"/>
            </a:pPr>
            <a:r>
              <a:rPr lang="en-US" sz="2500" b="1" i="1" dirty="0"/>
              <a:t>Basal metabolic rate </a:t>
            </a:r>
            <a:r>
              <a:rPr lang="en-US" sz="2500" dirty="0"/>
              <a:t>is the body’s resting rate of energy expenditure.</a:t>
            </a:r>
          </a:p>
          <a:p>
            <a:pPr marL="285750" indent="-285750" algn="l">
              <a:buFont typeface="Wingdings" panose="05000000000000000000" pitchFamily="2" charset="2"/>
              <a:buChar char="§"/>
            </a:pPr>
            <a:r>
              <a:rPr lang="en-US" sz="2500" dirty="0"/>
              <a:t>The body may have a </a:t>
            </a:r>
            <a:r>
              <a:rPr lang="en-US" sz="2500" b="1" i="1" dirty="0"/>
              <a:t>set</a:t>
            </a:r>
            <a:r>
              <a:rPr lang="en-US" sz="2500" i="1" dirty="0"/>
              <a:t> </a:t>
            </a:r>
            <a:r>
              <a:rPr lang="en-US" sz="2500" b="1" i="1" dirty="0"/>
              <a:t>point</a:t>
            </a:r>
            <a:r>
              <a:rPr lang="en-US" sz="2500" i="1" dirty="0"/>
              <a:t> </a:t>
            </a:r>
            <a:r>
              <a:rPr lang="en-US" sz="2500" dirty="0"/>
              <a:t>or a looser settling point.</a:t>
            </a:r>
          </a:p>
        </p:txBody>
      </p:sp>
      <p:pic>
        <p:nvPicPr>
          <p:cNvPr id="5" name="Picture 4" descr="decorative"/>
          <p:cNvPicPr>
            <a:picLocks noChangeAspect="1"/>
          </p:cNvPicPr>
          <p:nvPr/>
        </p:nvPicPr>
        <p:blipFill>
          <a:blip r:embed="rId2"/>
          <a:stretch>
            <a:fillRect/>
          </a:stretch>
        </p:blipFill>
        <p:spPr>
          <a:xfrm>
            <a:off x="600121" y="1776473"/>
            <a:ext cx="688908" cy="688908"/>
          </a:xfrm>
          <a:prstGeom prst="rect">
            <a:avLst/>
          </a:prstGeom>
        </p:spPr>
      </p:pic>
    </p:spTree>
    <p:extLst>
      <p:ext uri="{BB962C8B-B14F-4D97-AF65-F5344CB8AC3E}">
        <p14:creationId xmlns:p14="http://schemas.microsoft.com/office/powerpoint/2010/main" val="38477800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E99643-B08A-41A9-8182-D4C43B1B3160}"/>
              </a:ext>
            </a:extLst>
          </p:cNvPr>
          <p:cNvSpPr>
            <a:spLocks noGrp="1"/>
          </p:cNvSpPr>
          <p:nvPr>
            <p:ph type="title"/>
          </p:nvPr>
        </p:nvSpPr>
        <p:spPr>
          <a:xfrm>
            <a:off x="521208" y="271608"/>
            <a:ext cx="8101584" cy="1325563"/>
          </a:xfrm>
        </p:spPr>
        <p:txBody>
          <a:bodyPr>
            <a:normAutofit/>
          </a:bodyPr>
          <a:lstStyle/>
          <a:p>
            <a:pPr algn="l"/>
            <a:r>
              <a:rPr lang="en-US" sz="3600" dirty="0"/>
              <a:t>Learning Target 38-2 Review</a:t>
            </a:r>
          </a:p>
        </p:txBody>
      </p:sp>
      <p:sp>
        <p:nvSpPr>
          <p:cNvPr id="4" name="Content Placeholder 3"/>
          <p:cNvSpPr>
            <a:spLocks noGrp="1"/>
          </p:cNvSpPr>
          <p:nvPr>
            <p:ph sz="quarter" idx="4294967295"/>
          </p:nvPr>
        </p:nvSpPr>
        <p:spPr>
          <a:xfrm>
            <a:off x="521208" y="1801668"/>
            <a:ext cx="8101012" cy="1106487"/>
          </a:xfrm>
          <a:solidFill>
            <a:srgbClr val="D4E5F4"/>
          </a:solidFill>
          <a:ln>
            <a:noFill/>
          </a:ln>
        </p:spPr>
        <p:txBody>
          <a:bodyPr>
            <a:noAutofit/>
          </a:bodyPr>
          <a:lstStyle/>
          <a:p>
            <a:pPr marL="0" indent="0">
              <a:buNone/>
            </a:pPr>
            <a:r>
              <a:rPr lang="en-US" dirty="0"/>
              <a:t>Discuss cultural and situational </a:t>
            </a:r>
          </a:p>
          <a:p>
            <a:pPr marL="0" indent="0">
              <a:buNone/>
            </a:pPr>
            <a:r>
              <a:rPr lang="en-US" dirty="0"/>
              <a:t>factors that influence hunger.</a:t>
            </a:r>
            <a:endParaRPr lang="en-US" sz="2800" dirty="0"/>
          </a:p>
        </p:txBody>
      </p:sp>
      <p:sp>
        <p:nvSpPr>
          <p:cNvPr id="3" name="Content Placeholder 2"/>
          <p:cNvSpPr>
            <a:spLocks noGrp="1"/>
          </p:cNvSpPr>
          <p:nvPr>
            <p:ph idx="1"/>
          </p:nvPr>
        </p:nvSpPr>
        <p:spPr>
          <a:xfrm>
            <a:off x="521208" y="3112652"/>
            <a:ext cx="8101584" cy="3350493"/>
          </a:xfrm>
          <a:solidFill>
            <a:schemeClr val="bg1"/>
          </a:solidFill>
        </p:spPr>
        <p:txBody>
          <a:bodyPr>
            <a:normAutofit fontScale="92500"/>
          </a:bodyPr>
          <a:lstStyle/>
          <a:p>
            <a:pPr marL="342900" indent="-342900" algn="l">
              <a:buFont typeface="Wingdings" panose="05000000000000000000" pitchFamily="2" charset="2"/>
              <a:buChar char="§"/>
            </a:pPr>
            <a:r>
              <a:rPr lang="en-US" dirty="0"/>
              <a:t>Hunger also reflects our memory of when we last ate and our expectation of when we should eat again.</a:t>
            </a:r>
          </a:p>
          <a:p>
            <a:pPr marL="342900" indent="-342900" algn="l">
              <a:buFont typeface="Wingdings" panose="05000000000000000000" pitchFamily="2" charset="2"/>
              <a:buChar char="§"/>
            </a:pPr>
            <a:r>
              <a:rPr lang="en-US" dirty="0"/>
              <a:t>Humans as a species prefer certain tastes (such as sweet and salty), but our individual preferences are also influenced by conditioning, culture, and situation.</a:t>
            </a:r>
          </a:p>
          <a:p>
            <a:pPr marL="342900" indent="-342900" algn="l">
              <a:buFont typeface="Wingdings" panose="05000000000000000000" pitchFamily="2" charset="2"/>
              <a:buChar char="§"/>
            </a:pPr>
            <a:r>
              <a:rPr lang="en-US" dirty="0"/>
              <a:t>Some taste preferences, such as the avoidance of new foods or of foods that have made us ill, have survival value.</a:t>
            </a:r>
            <a:endParaRPr lang="en-US" sz="2400" dirty="0"/>
          </a:p>
        </p:txBody>
      </p:sp>
      <p:pic>
        <p:nvPicPr>
          <p:cNvPr id="5" name="Picture 4" descr="decorative"/>
          <p:cNvPicPr>
            <a:picLocks noChangeAspect="1"/>
          </p:cNvPicPr>
          <p:nvPr/>
        </p:nvPicPr>
        <p:blipFill>
          <a:blip r:embed="rId2"/>
          <a:stretch>
            <a:fillRect/>
          </a:stretch>
        </p:blipFill>
        <p:spPr>
          <a:xfrm>
            <a:off x="600121" y="1884384"/>
            <a:ext cx="688908" cy="688908"/>
          </a:xfrm>
          <a:prstGeom prst="rect">
            <a:avLst/>
          </a:prstGeom>
        </p:spPr>
      </p:pic>
    </p:spTree>
    <p:extLst>
      <p:ext uri="{BB962C8B-B14F-4D97-AF65-F5344CB8AC3E}">
        <p14:creationId xmlns:p14="http://schemas.microsoft.com/office/powerpoint/2010/main" val="32813286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BAEEE6-588E-4C2F-8045-661B4CB21BFA}"/>
              </a:ext>
            </a:extLst>
          </p:cNvPr>
          <p:cNvSpPr>
            <a:spLocks noGrp="1"/>
          </p:cNvSpPr>
          <p:nvPr>
            <p:ph type="title"/>
          </p:nvPr>
        </p:nvSpPr>
        <p:spPr>
          <a:xfrm>
            <a:off x="520922" y="292389"/>
            <a:ext cx="8101584" cy="1325563"/>
          </a:xfrm>
        </p:spPr>
        <p:txBody>
          <a:bodyPr>
            <a:normAutofit/>
          </a:bodyPr>
          <a:lstStyle/>
          <a:p>
            <a:pPr algn="l"/>
            <a:r>
              <a:rPr lang="en-US" sz="3600" dirty="0"/>
              <a:t>Learning Target 38-3 Review</a:t>
            </a:r>
          </a:p>
        </p:txBody>
      </p:sp>
      <p:sp>
        <p:nvSpPr>
          <p:cNvPr id="4" name="Content Placeholder 3"/>
          <p:cNvSpPr>
            <a:spLocks noGrp="1"/>
          </p:cNvSpPr>
          <p:nvPr>
            <p:ph sz="quarter" idx="4294967295"/>
          </p:nvPr>
        </p:nvSpPr>
        <p:spPr>
          <a:xfrm>
            <a:off x="521494" y="1697759"/>
            <a:ext cx="8101012" cy="1317625"/>
          </a:xfrm>
          <a:solidFill>
            <a:srgbClr val="D4E5F4"/>
          </a:solidFill>
          <a:ln>
            <a:noFill/>
          </a:ln>
        </p:spPr>
        <p:txBody>
          <a:bodyPr>
            <a:noAutofit/>
          </a:bodyPr>
          <a:lstStyle/>
          <a:p>
            <a:pPr marL="0" indent="0">
              <a:buNone/>
            </a:pPr>
            <a:r>
              <a:rPr lang="en-US" dirty="0"/>
              <a:t>Discuss how we are affected by obesity </a:t>
            </a:r>
          </a:p>
          <a:p>
            <a:pPr marL="0" indent="0">
              <a:buNone/>
            </a:pPr>
            <a:r>
              <a:rPr lang="en-US" dirty="0"/>
              <a:t>and the factors involved in weight management.</a:t>
            </a:r>
            <a:endParaRPr lang="en-US" sz="2800" dirty="0"/>
          </a:p>
        </p:txBody>
      </p:sp>
      <p:sp>
        <p:nvSpPr>
          <p:cNvPr id="3" name="Content Placeholder 2"/>
          <p:cNvSpPr>
            <a:spLocks noGrp="1"/>
          </p:cNvSpPr>
          <p:nvPr>
            <p:ph idx="1"/>
          </p:nvPr>
        </p:nvSpPr>
        <p:spPr>
          <a:xfrm>
            <a:off x="521208" y="3127973"/>
            <a:ext cx="8101584" cy="3437638"/>
          </a:xfrm>
          <a:solidFill>
            <a:schemeClr val="bg1"/>
          </a:solidFill>
        </p:spPr>
        <p:txBody>
          <a:bodyPr>
            <a:noAutofit/>
          </a:bodyPr>
          <a:lstStyle/>
          <a:p>
            <a:pPr marL="342900" indent="-342900" algn="l">
              <a:buFont typeface="Wingdings" panose="05000000000000000000" pitchFamily="2" charset="2"/>
              <a:buChar char="§"/>
            </a:pPr>
            <a:endParaRPr lang="en-US" dirty="0"/>
          </a:p>
          <a:p>
            <a:pPr marL="342900" indent="-342900" algn="l">
              <a:buFont typeface="Wingdings" panose="05000000000000000000" pitchFamily="2" charset="2"/>
              <a:buChar char="§"/>
            </a:pPr>
            <a:r>
              <a:rPr lang="en-US" dirty="0"/>
              <a:t>Physiological factors and environmental factors interact to produce obesity.</a:t>
            </a:r>
          </a:p>
          <a:p>
            <a:pPr marL="857250" lvl="1" indent="-342900" algn="l">
              <a:buFont typeface="Wingdings" panose="05000000000000000000" pitchFamily="2" charset="2"/>
              <a:buChar char="§"/>
            </a:pPr>
            <a:r>
              <a:rPr lang="en-US" sz="2400" dirty="0"/>
              <a:t>Twin and adoption studies indicate that body weight is also genetically influenced.</a:t>
            </a:r>
          </a:p>
          <a:p>
            <a:pPr marL="857250" lvl="1" indent="-342900" algn="l">
              <a:buFont typeface="Wingdings" panose="05000000000000000000" pitchFamily="2" charset="2"/>
              <a:buChar char="§"/>
            </a:pPr>
            <a:r>
              <a:rPr lang="en-US" sz="2400" dirty="0"/>
              <a:t>Environmental influences include sleep loss, social influence, and food and activity levels.</a:t>
            </a:r>
          </a:p>
          <a:p>
            <a:pPr marL="342900" indent="-342900" algn="l">
              <a:buFont typeface="Wingdings" panose="05000000000000000000" pitchFamily="2" charset="2"/>
              <a:buChar char="§"/>
            </a:pPr>
            <a:r>
              <a:rPr lang="en-US" dirty="0"/>
              <a:t>Obesity is associated with increased depression, bullying, and some physical health risks.</a:t>
            </a:r>
          </a:p>
          <a:p>
            <a:pPr marL="342900" indent="-342900" algn="l">
              <a:buFont typeface="Wingdings" panose="05000000000000000000" pitchFamily="2" charset="2"/>
              <a:buChar char="§"/>
            </a:pPr>
            <a:endParaRPr lang="en-US" sz="2200" dirty="0"/>
          </a:p>
        </p:txBody>
      </p:sp>
      <p:pic>
        <p:nvPicPr>
          <p:cNvPr id="5" name="Picture 4" descr="decorative"/>
          <p:cNvPicPr>
            <a:picLocks noChangeAspect="1"/>
          </p:cNvPicPr>
          <p:nvPr/>
        </p:nvPicPr>
        <p:blipFill>
          <a:blip r:embed="rId2"/>
          <a:stretch>
            <a:fillRect/>
          </a:stretch>
        </p:blipFill>
        <p:spPr>
          <a:xfrm>
            <a:off x="600121" y="1730541"/>
            <a:ext cx="688908" cy="688908"/>
          </a:xfrm>
          <a:prstGeom prst="rect">
            <a:avLst/>
          </a:prstGeom>
        </p:spPr>
      </p:pic>
    </p:spTree>
    <p:extLst>
      <p:ext uri="{BB962C8B-B14F-4D97-AF65-F5344CB8AC3E}">
        <p14:creationId xmlns:p14="http://schemas.microsoft.com/office/powerpoint/2010/main" val="2372495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4B14B2-78E1-4E52-997A-AE3DCDC421E9}"/>
              </a:ext>
            </a:extLst>
          </p:cNvPr>
          <p:cNvSpPr>
            <a:spLocks noGrp="1"/>
          </p:cNvSpPr>
          <p:nvPr>
            <p:ph type="title"/>
          </p:nvPr>
        </p:nvSpPr>
        <p:spPr>
          <a:xfrm>
            <a:off x="520922" y="198391"/>
            <a:ext cx="8101584" cy="1325563"/>
          </a:xfrm>
        </p:spPr>
        <p:txBody>
          <a:bodyPr>
            <a:normAutofit/>
          </a:bodyPr>
          <a:lstStyle/>
          <a:p>
            <a:pPr algn="l"/>
            <a:r>
              <a:rPr lang="en-US" sz="3600" dirty="0"/>
              <a:t>Learning Target 38-3 Review cont.</a:t>
            </a:r>
          </a:p>
        </p:txBody>
      </p:sp>
      <p:sp>
        <p:nvSpPr>
          <p:cNvPr id="4" name="Content Placeholder 3"/>
          <p:cNvSpPr>
            <a:spLocks noGrp="1"/>
          </p:cNvSpPr>
          <p:nvPr>
            <p:ph sz="quarter" idx="4294967295"/>
          </p:nvPr>
        </p:nvSpPr>
        <p:spPr>
          <a:xfrm>
            <a:off x="521494" y="1641883"/>
            <a:ext cx="8101012" cy="1049337"/>
          </a:xfrm>
          <a:solidFill>
            <a:srgbClr val="D4E5F4"/>
          </a:solidFill>
          <a:ln>
            <a:noFill/>
          </a:ln>
        </p:spPr>
        <p:txBody>
          <a:bodyPr>
            <a:noAutofit/>
          </a:bodyPr>
          <a:lstStyle/>
          <a:p>
            <a:pPr marL="0" indent="0">
              <a:buNone/>
            </a:pPr>
            <a:r>
              <a:rPr lang="en-US" dirty="0"/>
              <a:t>Discuss the factors involved in</a:t>
            </a:r>
          </a:p>
          <a:p>
            <a:pPr marL="0" indent="0">
              <a:buNone/>
            </a:pPr>
            <a:r>
              <a:rPr lang="en-US" dirty="0"/>
              <a:t>weight management.</a:t>
            </a:r>
            <a:endParaRPr lang="en-US" sz="2800" dirty="0"/>
          </a:p>
        </p:txBody>
      </p:sp>
      <p:sp>
        <p:nvSpPr>
          <p:cNvPr id="3" name="Content Placeholder 2"/>
          <p:cNvSpPr>
            <a:spLocks noGrp="1"/>
          </p:cNvSpPr>
          <p:nvPr>
            <p:ph idx="1"/>
          </p:nvPr>
        </p:nvSpPr>
        <p:spPr>
          <a:xfrm>
            <a:off x="521208" y="2815793"/>
            <a:ext cx="8101584" cy="3843816"/>
          </a:xfrm>
          <a:solidFill>
            <a:schemeClr val="bg1"/>
          </a:solidFill>
        </p:spPr>
        <p:txBody>
          <a:bodyPr>
            <a:noAutofit/>
          </a:bodyPr>
          <a:lstStyle/>
          <a:p>
            <a:pPr marL="342900" indent="-342900" algn="l">
              <a:buFont typeface="Wingdings" panose="05000000000000000000" pitchFamily="2" charset="2"/>
              <a:buChar char="§"/>
            </a:pPr>
            <a:r>
              <a:rPr lang="en-US" sz="2500" dirty="0"/>
              <a:t>Those wishing to lose weight are advised to make a lifelong change in habits.</a:t>
            </a:r>
          </a:p>
          <a:p>
            <a:pPr marL="342900" indent="-342900" algn="l">
              <a:buFont typeface="Wingdings" panose="05000000000000000000" pitchFamily="2" charset="2"/>
              <a:buChar char="§"/>
            </a:pPr>
            <a:r>
              <a:rPr lang="en-US" sz="2500" dirty="0"/>
              <a:t>Begin only if you feel motivated and self-disciplined, exercise and get enough sleep, minimize exposure to tempting food cues, limit variety and eat healthy foods, reduce portion sizes, space meals throughout the day, beware of the binge, plan eating to help monitor yourself during social events, forgive the occasional lapse, and connect to a support group.</a:t>
            </a:r>
          </a:p>
        </p:txBody>
      </p:sp>
      <p:pic>
        <p:nvPicPr>
          <p:cNvPr id="5" name="Picture 4" descr="decorative"/>
          <p:cNvPicPr>
            <a:picLocks noChangeAspect="1"/>
          </p:cNvPicPr>
          <p:nvPr/>
        </p:nvPicPr>
        <p:blipFill>
          <a:blip r:embed="rId2"/>
          <a:stretch>
            <a:fillRect/>
          </a:stretch>
        </p:blipFill>
        <p:spPr>
          <a:xfrm>
            <a:off x="600121" y="1720145"/>
            <a:ext cx="688908" cy="688908"/>
          </a:xfrm>
          <a:prstGeom prst="rect">
            <a:avLst/>
          </a:prstGeom>
        </p:spPr>
      </p:pic>
    </p:spTree>
    <p:extLst>
      <p:ext uri="{BB962C8B-B14F-4D97-AF65-F5344CB8AC3E}">
        <p14:creationId xmlns:p14="http://schemas.microsoft.com/office/powerpoint/2010/main" val="3549406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the psychological effects of </a:t>
            </a:r>
            <a:br>
              <a:rPr lang="en-US" dirty="0"/>
            </a:br>
            <a:r>
              <a:rPr lang="en-US" dirty="0"/>
              <a:t>being semi-starved?</a:t>
            </a:r>
          </a:p>
        </p:txBody>
      </p:sp>
      <p:sp>
        <p:nvSpPr>
          <p:cNvPr id="3" name="Content Placeholder 2"/>
          <p:cNvSpPr>
            <a:spLocks noGrp="1"/>
          </p:cNvSpPr>
          <p:nvPr>
            <p:ph idx="1"/>
          </p:nvPr>
        </p:nvSpPr>
        <p:spPr/>
        <p:txBody>
          <a:bodyPr/>
          <a:lstStyle/>
          <a:p>
            <a:r>
              <a:rPr lang="en-US" dirty="0"/>
              <a:t>The men became food obsessed. </a:t>
            </a:r>
          </a:p>
          <a:p>
            <a:endParaRPr lang="en-US" dirty="0"/>
          </a:p>
          <a:p>
            <a:r>
              <a:rPr lang="en-US" dirty="0"/>
              <a:t>They talked food. They daydreamed food. </a:t>
            </a:r>
          </a:p>
          <a:p>
            <a:endParaRPr lang="en-US" dirty="0"/>
          </a:p>
          <a:p>
            <a:r>
              <a:rPr lang="en-US" dirty="0"/>
              <a:t>They collected recipes, read cookbooks, and feasted their eyes on delectable forbidden foods.</a:t>
            </a:r>
          </a:p>
          <a:p>
            <a:endParaRPr lang="en-US" dirty="0"/>
          </a:p>
          <a:p>
            <a:r>
              <a:rPr lang="en-US" dirty="0"/>
              <a:t>Preoccupied with their unfulfilled basic need, they lost interest in sex and social activities.</a:t>
            </a:r>
          </a:p>
        </p:txBody>
      </p:sp>
    </p:spTree>
    <p:extLst>
      <p:ext uri="{BB962C8B-B14F-4D97-AF65-F5344CB8AC3E}">
        <p14:creationId xmlns:p14="http://schemas.microsoft.com/office/powerpoint/2010/main" val="36678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5F515-1BA0-464E-B3D7-A8FD022F0657}"/>
              </a:ext>
            </a:extLst>
          </p:cNvPr>
          <p:cNvSpPr>
            <a:spLocks noGrp="1"/>
          </p:cNvSpPr>
          <p:nvPr>
            <p:ph type="title"/>
          </p:nvPr>
        </p:nvSpPr>
        <p:spPr>
          <a:xfrm>
            <a:off x="306532" y="3622268"/>
            <a:ext cx="8530936" cy="2970356"/>
          </a:xfrm>
          <a:solidFill>
            <a:srgbClr val="E7D9B1"/>
          </a:solidFill>
          <a:ln w="76200">
            <a:solidFill>
              <a:schemeClr val="accent4"/>
            </a:solidFill>
          </a:ln>
        </p:spPr>
        <p:txBody>
          <a:bodyPr>
            <a:normAutofit/>
          </a:bodyPr>
          <a:lstStyle/>
          <a:p>
            <a:r>
              <a:rPr lang="en-US" sz="2400" b="0" dirty="0">
                <a:solidFill>
                  <a:schemeClr val="tx1"/>
                </a:solidFill>
              </a:rPr>
              <a:t>World War II survivor Louis Zamperini (protagonist of the book and movie </a:t>
            </a:r>
            <a:r>
              <a:rPr lang="en-US" sz="2400" b="0" i="1" dirty="0">
                <a:solidFill>
                  <a:schemeClr val="tx1"/>
                </a:solidFill>
              </a:rPr>
              <a:t>Unbroken, </a:t>
            </a:r>
            <a:r>
              <a:rPr lang="en-US" sz="2400" b="0" dirty="0">
                <a:solidFill>
                  <a:schemeClr val="tx1"/>
                </a:solidFill>
              </a:rPr>
              <a:t>shown here) went down</a:t>
            </a:r>
            <a:br>
              <a:rPr lang="en-US" sz="2400" b="0" dirty="0">
                <a:solidFill>
                  <a:schemeClr val="tx1"/>
                </a:solidFill>
              </a:rPr>
            </a:br>
            <a:r>
              <a:rPr lang="en-US" sz="2400" b="0" dirty="0">
                <a:solidFill>
                  <a:schemeClr val="tx1"/>
                </a:solidFill>
              </a:rPr>
              <a:t>with his plane over the Pacific Ocean.  He and two other crew members drifted for 47 days, subsisting on an occasional bird or a fish. To help pass time, the hunger-driven men recited recipes or recalled their mothers’ </a:t>
            </a:r>
            <a:br>
              <a:rPr lang="en-US" sz="2400" b="0" dirty="0">
                <a:solidFill>
                  <a:schemeClr val="tx1"/>
                </a:solidFill>
              </a:rPr>
            </a:br>
            <a:r>
              <a:rPr lang="en-US" sz="2400" b="0" dirty="0">
                <a:solidFill>
                  <a:schemeClr val="tx1"/>
                </a:solidFill>
              </a:rPr>
              <a:t>home cooking.</a:t>
            </a:r>
          </a:p>
        </p:txBody>
      </p:sp>
      <p:pic>
        <p:nvPicPr>
          <p:cNvPr id="5" name="Content Placeholder 4"/>
          <p:cNvPicPr>
            <a:picLocks noGrp="1" noChangeAspect="1"/>
          </p:cNvPicPr>
          <p:nvPr>
            <p:ph idx="1"/>
          </p:nvPr>
        </p:nvPicPr>
        <p:blipFill>
          <a:blip r:embed="rId2"/>
          <a:stretch>
            <a:fillRect/>
          </a:stretch>
        </p:blipFill>
        <p:spPr>
          <a:xfrm>
            <a:off x="1339628" y="265376"/>
            <a:ext cx="6464744" cy="3089443"/>
          </a:xfrm>
          <a:prstGeom prst="rect">
            <a:avLst/>
          </a:prstGeom>
        </p:spPr>
      </p:pic>
    </p:spTree>
    <p:extLst>
      <p:ext uri="{BB962C8B-B14F-4D97-AF65-F5344CB8AC3E}">
        <p14:creationId xmlns:p14="http://schemas.microsoft.com/office/powerpoint/2010/main" val="3853743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relate?</a:t>
            </a:r>
          </a:p>
        </p:txBody>
      </p:sp>
      <p:sp>
        <p:nvSpPr>
          <p:cNvPr id="4" name="Content Placeholder 3"/>
          <p:cNvSpPr>
            <a:spLocks noGrp="1"/>
          </p:cNvSpPr>
          <p:nvPr>
            <p:ph sz="quarter" idx="19"/>
          </p:nvPr>
        </p:nvSpPr>
        <p:spPr/>
        <p:txBody>
          <a:bodyPr/>
          <a:lstStyle/>
          <a:p>
            <a:r>
              <a:rPr lang="en-US" dirty="0"/>
              <a:t>Have you ever dieted or fasted and experienced the kind of food-distracted thoughts </a:t>
            </a:r>
            <a:r>
              <a:rPr lang="en-US" dirty="0" err="1"/>
              <a:t>Ancel</a:t>
            </a:r>
            <a:r>
              <a:rPr lang="en-US" dirty="0"/>
              <a:t> Keys’ volunteers experienced?</a:t>
            </a:r>
          </a:p>
          <a:p>
            <a:endParaRPr lang="en-US" dirty="0"/>
          </a:p>
          <a:p>
            <a:r>
              <a:rPr lang="en-US" dirty="0"/>
              <a:t>How did that affect your behavior?</a:t>
            </a:r>
          </a:p>
        </p:txBody>
      </p:sp>
      <p:sp>
        <p:nvSpPr>
          <p:cNvPr id="3" name="Text Placeholder 2"/>
          <p:cNvSpPr>
            <a:spLocks noGrp="1"/>
          </p:cNvSpPr>
          <p:nvPr>
            <p:ph type="body" sz="quarter" idx="18"/>
          </p:nvPr>
        </p:nvSpPr>
        <p:spPr/>
        <p:txBody>
          <a:bodyPr/>
          <a:lstStyle/>
          <a:p>
            <a:r>
              <a:rPr lang="en-US" dirty="0"/>
              <a:t>Share with the class.</a:t>
            </a:r>
          </a:p>
        </p:txBody>
      </p:sp>
    </p:spTree>
    <p:extLst>
      <p:ext uri="{BB962C8B-B14F-4D97-AF65-F5344CB8AC3E}">
        <p14:creationId xmlns:p14="http://schemas.microsoft.com/office/powerpoint/2010/main" val="1007655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Maslow’s hierarchy of needs help explain the statement below?</a:t>
            </a:r>
          </a:p>
        </p:txBody>
      </p:sp>
      <p:sp>
        <p:nvSpPr>
          <p:cNvPr id="3" name="Text Placeholder 2"/>
          <p:cNvSpPr>
            <a:spLocks noGrp="1"/>
          </p:cNvSpPr>
          <p:nvPr>
            <p:ph type="body" sz="quarter" idx="18"/>
          </p:nvPr>
        </p:nvSpPr>
        <p:spPr>
          <a:xfrm>
            <a:off x="4858602" y="2838733"/>
            <a:ext cx="3996709" cy="3219166"/>
          </a:xfrm>
        </p:spPr>
        <p:txBody>
          <a:bodyPr/>
          <a:lstStyle/>
          <a:p>
            <a:r>
              <a:rPr lang="en-US" dirty="0"/>
              <a:t>When you are hungry, thirsty, fatigued, or sexually aroused, little else may seem to matter.</a:t>
            </a:r>
          </a:p>
        </p:txBody>
      </p:sp>
      <p:pic>
        <p:nvPicPr>
          <p:cNvPr id="5" name="Content Placeholder 4"/>
          <p:cNvPicPr>
            <a:picLocks noGrp="1" noChangeAspect="1"/>
          </p:cNvPicPr>
          <p:nvPr>
            <p:ph sz="quarter" idx="19"/>
          </p:nvPr>
        </p:nvPicPr>
        <p:blipFill>
          <a:blip r:embed="rId2"/>
          <a:stretch>
            <a:fillRect/>
          </a:stretch>
        </p:blipFill>
        <p:spPr>
          <a:xfrm>
            <a:off x="628650" y="2608801"/>
            <a:ext cx="3697690" cy="3679031"/>
          </a:xfrm>
          <a:prstGeom prst="rect">
            <a:avLst/>
          </a:prstGeom>
        </p:spPr>
      </p:pic>
    </p:spTree>
    <p:extLst>
      <p:ext uri="{BB962C8B-B14F-4D97-AF65-F5344CB8AC3E}">
        <p14:creationId xmlns:p14="http://schemas.microsoft.com/office/powerpoint/2010/main" val="4105225558"/>
      </p:ext>
    </p:extLst>
  </p:cSld>
  <p:clrMapOvr>
    <a:masterClrMapping/>
  </p:clrMapOvr>
</p:sld>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454551"/>
      </a:dk2>
      <a:lt2>
        <a:srgbClr val="D8D9DC"/>
      </a:lt2>
      <a:accent1>
        <a:srgbClr val="E32D91"/>
      </a:accent1>
      <a:accent2>
        <a:srgbClr val="9B3175"/>
      </a:accent2>
      <a:accent3>
        <a:srgbClr val="9B3175"/>
      </a:accent3>
      <a:accent4>
        <a:srgbClr val="9B3175"/>
      </a:accent4>
      <a:accent5>
        <a:srgbClr val="8971E1"/>
      </a:accent5>
      <a:accent6>
        <a:srgbClr val="D54773"/>
      </a:accent6>
      <a:hlink>
        <a:srgbClr val="6B9F25"/>
      </a:hlink>
      <a:folHlink>
        <a:srgbClr val="8C8C8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3">
      <a:dk1>
        <a:sysClr val="windowText" lastClr="000000"/>
      </a:dk1>
      <a:lt1>
        <a:sysClr val="window" lastClr="FFFFFF"/>
      </a:lt1>
      <a:dk2>
        <a:srgbClr val="454551"/>
      </a:dk2>
      <a:lt2>
        <a:srgbClr val="D8D9DC"/>
      </a:lt2>
      <a:accent1>
        <a:srgbClr val="E32D91"/>
      </a:accent1>
      <a:accent2>
        <a:srgbClr val="9B3175"/>
      </a:accent2>
      <a:accent3>
        <a:srgbClr val="9B3175"/>
      </a:accent3>
      <a:accent4>
        <a:srgbClr val="9B3175"/>
      </a:accent4>
      <a:accent5>
        <a:srgbClr val="8971E1"/>
      </a:accent5>
      <a:accent6>
        <a:srgbClr val="D54773"/>
      </a:accent6>
      <a:hlink>
        <a:srgbClr val="6B9F25"/>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6858</TotalTime>
  <Words>2706</Words>
  <Application>Microsoft Office PowerPoint</Application>
  <PresentationFormat>On-screen Show (4:3)</PresentationFormat>
  <Paragraphs>282</Paragraphs>
  <Slides>59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59</vt:i4>
      </vt:variant>
    </vt:vector>
  </HeadingPairs>
  <TitlesOfParts>
    <vt:vector size="64" baseType="lpstr">
      <vt:lpstr>Arial</vt:lpstr>
      <vt:lpstr>Calibri</vt:lpstr>
      <vt:lpstr>Wingdings</vt:lpstr>
      <vt:lpstr>Office Theme</vt:lpstr>
      <vt:lpstr>Custom Design</vt:lpstr>
      <vt:lpstr>Unit 8 Motivation, Emotion, and Stress</vt:lpstr>
      <vt:lpstr>Learning Targets</vt:lpstr>
      <vt:lpstr>Consider this quote…</vt:lpstr>
      <vt:lpstr>Consider this research on hunger</vt:lpstr>
      <vt:lpstr>What were the physical effects of  being semi-starved?</vt:lpstr>
      <vt:lpstr>What were the psychological effects of  being semi-starved?</vt:lpstr>
      <vt:lpstr>World War II survivor Louis Zamperini (protagonist of the book and movie Unbroken, shown here) went down with his plane over the Pacific Ocean.  He and two other crew members drifted for 47 days, subsisting on an occasional bird or a fish. To help pass time, the hunger-driven men recited recipes or recalled their mothers’  home cooking.</vt:lpstr>
      <vt:lpstr>Can you relate?</vt:lpstr>
      <vt:lpstr>How does Maslow’s hierarchy of needs help explain the statement below?</vt:lpstr>
      <vt:lpstr>What physiological factors  produce hunger?</vt:lpstr>
      <vt:lpstr>How is hunger related to stomach contractions?</vt:lpstr>
      <vt:lpstr>What were the results?</vt:lpstr>
      <vt:lpstr>Can hunger exist without stomach contractions?</vt:lpstr>
      <vt:lpstr>What is glucose?</vt:lpstr>
      <vt:lpstr>How does blood glucose impact hunger?</vt:lpstr>
      <vt:lpstr>What role does the hypothalamus play in hunger?</vt:lpstr>
      <vt:lpstr>How does the arcuate nucleus impact hunger?</vt:lpstr>
      <vt:lpstr>Two portions of the hypothalamus that control appetite.</vt:lpstr>
      <vt:lpstr>What research has been conducted?</vt:lpstr>
      <vt:lpstr>What are five appetite hormones?</vt:lpstr>
      <vt:lpstr>What is orexin?</vt:lpstr>
      <vt:lpstr>What is ghrelin?</vt:lpstr>
      <vt:lpstr>What is insulin?</vt:lpstr>
      <vt:lpstr>What is leptin?</vt:lpstr>
      <vt:lpstr>What is PYY (peptide tyrosine tyrosine)?</vt:lpstr>
      <vt:lpstr>1. What Would You Answer?</vt:lpstr>
      <vt:lpstr>What is the set point?</vt:lpstr>
      <vt:lpstr>What oppositions are there to the idea  of set point?</vt:lpstr>
      <vt:lpstr>Think critically about set point.</vt:lpstr>
      <vt:lpstr>What is basal metabolic rate?</vt:lpstr>
      <vt:lpstr>How was basal metabolic rate impacted in Keys’ semi-starvation experiment?</vt:lpstr>
      <vt:lpstr>Talk with your partner.</vt:lpstr>
      <vt:lpstr>There is more to hunger than meets the stomach….</vt:lpstr>
      <vt:lpstr>How does culture influence hunger?</vt:lpstr>
      <vt:lpstr>cultural influence on food preference</vt:lpstr>
      <vt:lpstr>Yum! Whale blubber.</vt:lpstr>
      <vt:lpstr>Is there a relationship between geography and food spices?</vt:lpstr>
      <vt:lpstr>Practice your skills.</vt:lpstr>
      <vt:lpstr>“ We put fast food on every corner, we put junk food in our schools, we got rid of [physical education classes], we put candy and soda at the checkout stand of every retail outlet you can think of. The results are in. It worked.”</vt:lpstr>
      <vt:lpstr>How do situations control our eating behavior?</vt:lpstr>
      <vt:lpstr>Do we eat more when we are around others?</vt:lpstr>
      <vt:lpstr>Does serving size matter?</vt:lpstr>
      <vt:lpstr>What were the results of this research?</vt:lpstr>
      <vt:lpstr>What does the research on serving size show?</vt:lpstr>
      <vt:lpstr>Have cooking shows influenced healthy eating?</vt:lpstr>
      <vt:lpstr>Does food variety stimulate eating?</vt:lpstr>
      <vt:lpstr>How can we use behavior science  to improve nutrition?</vt:lpstr>
      <vt:lpstr>What has worked?</vt:lpstr>
      <vt:lpstr>What physical health risks are associated with obesity?</vt:lpstr>
      <vt:lpstr>What do the statistics show?</vt:lpstr>
      <vt:lpstr>What is body mass index (BMI)?</vt:lpstr>
      <vt:lpstr>Why was storing fat adaptive?</vt:lpstr>
      <vt:lpstr>How do set point and metabolism contribute to obesity?</vt:lpstr>
      <vt:lpstr>How does sleep loss make us more  vulnerable to obesity?</vt:lpstr>
      <vt:lpstr>2. What Would You Answer?</vt:lpstr>
      <vt:lpstr>Learning Target 38-1 Review</vt:lpstr>
      <vt:lpstr>Learning Target 38-2 Review</vt:lpstr>
      <vt:lpstr>Learning Target 38-3 Review</vt:lpstr>
      <vt:lpstr>Learning Target 38-3 Review cont.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Fenton</dc:creator>
  <cp:keywords/>
  <dc:description/>
  <cp:lastModifiedBy>Sabrina Van Glahn</cp:lastModifiedBy>
  <cp:revision>986</cp:revision>
  <dcterms:created xsi:type="dcterms:W3CDTF">2017-07-06T19:56:42Z</dcterms:created>
  <dcterms:modified xsi:type="dcterms:W3CDTF">2017-12-09T16:31:59Z</dcterms:modified>
  <cp:category/>
</cp:coreProperties>
</file>