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9" r:id="rId4"/>
    <p:sldId id="263"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410BB-A430-4430-8465-55663C4674F4}"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EDC05E6-7E3F-42AD-891D-B5F9865ABA53}">
      <dgm:prSet phldrT="[Text]" custT="1"/>
      <dgm:spPr/>
      <dgm:t>
        <a:bodyPr/>
        <a:lstStyle/>
        <a:p>
          <a:endParaRPr lang="en-US" sz="1100" dirty="0"/>
        </a:p>
        <a:p>
          <a:r>
            <a:rPr lang="en-US" sz="2400" dirty="0"/>
            <a:t>Reentry</a:t>
          </a:r>
        </a:p>
        <a:p>
          <a:endParaRPr lang="en-US" sz="1100" dirty="0"/>
        </a:p>
      </dgm:t>
    </dgm:pt>
    <dgm:pt modelId="{7154A1B4-9197-42F4-93F5-C2BE4D2DC118}" type="parTrans" cxnId="{87980CED-4E6A-4374-80F5-031DAF0CEA3B}">
      <dgm:prSet/>
      <dgm:spPr/>
      <dgm:t>
        <a:bodyPr/>
        <a:lstStyle/>
        <a:p>
          <a:endParaRPr lang="en-US"/>
        </a:p>
      </dgm:t>
    </dgm:pt>
    <dgm:pt modelId="{CC26145A-D441-4654-9B80-731DAEA449BC}" type="sibTrans" cxnId="{87980CED-4E6A-4374-80F5-031DAF0CEA3B}">
      <dgm:prSet/>
      <dgm:spPr/>
      <dgm:t>
        <a:bodyPr/>
        <a:lstStyle/>
        <a:p>
          <a:endParaRPr lang="en-US"/>
        </a:p>
      </dgm:t>
    </dgm:pt>
    <dgm:pt modelId="{198BA145-9E71-4828-9E8D-A3CB42E30D56}">
      <dgm:prSet phldrT="[Text]"/>
      <dgm:spPr/>
      <dgm:t>
        <a:bodyPr/>
        <a:lstStyle/>
        <a:p>
          <a:pPr>
            <a:buNone/>
          </a:pPr>
          <a:r>
            <a:rPr lang="en-US" b="1" dirty="0">
              <a:latin typeface="Bodoni MT" panose="02070603080606020203" pitchFamily="18" charset="0"/>
            </a:rPr>
            <a:t>Remote</a:t>
          </a:r>
        </a:p>
        <a:p>
          <a:pPr>
            <a:buNone/>
          </a:pPr>
          <a:r>
            <a:rPr lang="en-US" b="1" dirty="0">
              <a:latin typeface="Bodoni MT" panose="02070603080606020203" pitchFamily="18" charset="0"/>
            </a:rPr>
            <a:t>{HES will start in Remote on August13th}</a:t>
          </a:r>
        </a:p>
        <a:p>
          <a:pPr>
            <a:buFont typeface="Arial" panose="020B0604020202020204" pitchFamily="34" charset="0"/>
            <a:buNone/>
          </a:pPr>
          <a:r>
            <a:rPr lang="en-US" dirty="0">
              <a:latin typeface="Bodoni MT" panose="02070603080606020203" pitchFamily="18" charset="0"/>
            </a:rPr>
            <a:t>*Completely Online, taught by HES teachers</a:t>
          </a:r>
        </a:p>
        <a:p>
          <a:pPr>
            <a:buFont typeface="Arial" panose="020B0604020202020204" pitchFamily="34" charset="0"/>
            <a:buNone/>
          </a:pPr>
          <a:r>
            <a:rPr lang="en-US" dirty="0">
              <a:latin typeface="Bodoni MT" panose="02070603080606020203" pitchFamily="18" charset="0"/>
            </a:rPr>
            <a:t>*Attendance will be taken and grades will be given</a:t>
          </a:r>
        </a:p>
        <a:p>
          <a:pPr>
            <a:buFont typeface="Arial" panose="020B0604020202020204" pitchFamily="34" charset="0"/>
            <a:buNone/>
          </a:pPr>
          <a:r>
            <a:rPr lang="en-US" dirty="0">
              <a:latin typeface="Bodoni MT" panose="02070603080606020203" pitchFamily="18" charset="0"/>
            </a:rPr>
            <a:t>*Robust learning, engaging assignments</a:t>
          </a:r>
        </a:p>
        <a:p>
          <a:pPr>
            <a:buFont typeface="Arial" panose="020B0604020202020204" pitchFamily="34" charset="0"/>
            <a:buNone/>
          </a:pPr>
          <a:r>
            <a:rPr lang="en-US" dirty="0">
              <a:latin typeface="Bodoni MT" panose="02070603080606020203" pitchFamily="18" charset="0"/>
            </a:rPr>
            <a:t>*Chromebooks will be lent out to students</a:t>
          </a:r>
        </a:p>
      </dgm:t>
    </dgm:pt>
    <dgm:pt modelId="{8D48691D-3C64-4BA3-8E97-6EC859ED94A4}" type="parTrans" cxnId="{651A707E-5618-4670-8B34-8AA5EC476752}">
      <dgm:prSet/>
      <dgm:spPr/>
      <dgm:t>
        <a:bodyPr/>
        <a:lstStyle/>
        <a:p>
          <a:endParaRPr lang="en-US"/>
        </a:p>
      </dgm:t>
    </dgm:pt>
    <dgm:pt modelId="{F8DB9243-D3DF-4B12-8B27-1815E181331B}" type="sibTrans" cxnId="{651A707E-5618-4670-8B34-8AA5EC476752}">
      <dgm:prSet/>
      <dgm:spPr/>
      <dgm:t>
        <a:bodyPr/>
        <a:lstStyle/>
        <a:p>
          <a:endParaRPr lang="en-US"/>
        </a:p>
      </dgm:t>
    </dgm:pt>
    <dgm:pt modelId="{AD3385CD-A848-4E99-961B-9C164BED96CD}">
      <dgm:prSet phldrT="[Text]"/>
      <dgm:spPr/>
      <dgm:t>
        <a:bodyPr/>
        <a:lstStyle/>
        <a:p>
          <a:r>
            <a:rPr lang="en-US" b="1" dirty="0">
              <a:latin typeface="Bodoni MT" panose="02070603080606020203" pitchFamily="18" charset="0"/>
            </a:rPr>
            <a:t>Hybrid</a:t>
          </a:r>
        </a:p>
        <a:p>
          <a:r>
            <a:rPr lang="en-US" b="1" dirty="0">
              <a:latin typeface="Bodoni MT" panose="02070603080606020203" pitchFamily="18" charset="0"/>
            </a:rPr>
            <a:t>{HES will transition to Hybrid when it is safer}</a:t>
          </a:r>
        </a:p>
        <a:p>
          <a:r>
            <a:rPr lang="en-US" dirty="0">
              <a:latin typeface="Bodoni MT" panose="02070603080606020203" pitchFamily="18" charset="0"/>
            </a:rPr>
            <a:t>*Students come back to learn at the school house M/T/Th/F</a:t>
          </a:r>
        </a:p>
        <a:p>
          <a:r>
            <a:rPr lang="en-US" dirty="0">
              <a:latin typeface="Bodoni MT" panose="02070603080606020203" pitchFamily="18" charset="0"/>
            </a:rPr>
            <a:t>*Social distancing, masks, shields, hand washing, temperature checks</a:t>
          </a:r>
        </a:p>
        <a:p>
          <a:r>
            <a:rPr lang="en-US" dirty="0">
              <a:latin typeface="Bodoni MT" panose="02070603080606020203" pitchFamily="18" charset="0"/>
            </a:rPr>
            <a:t>*NO visitors, unless pre-approved by admin</a:t>
          </a:r>
        </a:p>
      </dgm:t>
    </dgm:pt>
    <dgm:pt modelId="{1EF84C54-8E81-4FF6-B073-C54052CA9631}" type="parTrans" cxnId="{F960B8AE-D0E3-4C6D-9DB1-EA42003E21B5}">
      <dgm:prSet/>
      <dgm:spPr/>
      <dgm:t>
        <a:bodyPr/>
        <a:lstStyle/>
        <a:p>
          <a:endParaRPr lang="en-US"/>
        </a:p>
      </dgm:t>
    </dgm:pt>
    <dgm:pt modelId="{FF81B99D-391E-482C-81B3-0D2946D925F4}" type="sibTrans" cxnId="{F960B8AE-D0E3-4C6D-9DB1-EA42003E21B5}">
      <dgm:prSet/>
      <dgm:spPr/>
      <dgm:t>
        <a:bodyPr/>
        <a:lstStyle/>
        <a:p>
          <a:endParaRPr lang="en-US"/>
        </a:p>
      </dgm:t>
    </dgm:pt>
    <dgm:pt modelId="{A2416963-513D-46C7-B947-3C4AD6518C40}">
      <dgm:prSet phldrT="[Text]" custT="1"/>
      <dgm:spPr/>
      <dgm:t>
        <a:bodyPr/>
        <a:lstStyle/>
        <a:p>
          <a:r>
            <a:rPr lang="en-US" sz="2400" dirty="0"/>
            <a:t>Virtual</a:t>
          </a:r>
        </a:p>
      </dgm:t>
    </dgm:pt>
    <dgm:pt modelId="{53D25C94-CB7D-410D-BD3F-99F66F447D31}" type="parTrans" cxnId="{9BE7A990-A5B5-4864-BF1E-31678337C1E0}">
      <dgm:prSet/>
      <dgm:spPr/>
      <dgm:t>
        <a:bodyPr/>
        <a:lstStyle/>
        <a:p>
          <a:endParaRPr lang="en-US"/>
        </a:p>
      </dgm:t>
    </dgm:pt>
    <dgm:pt modelId="{A429338E-3B1C-418F-AA47-FEAE2DE7FFD5}" type="sibTrans" cxnId="{9BE7A990-A5B5-4864-BF1E-31678337C1E0}">
      <dgm:prSet/>
      <dgm:spPr/>
      <dgm:t>
        <a:bodyPr/>
        <a:lstStyle/>
        <a:p>
          <a:endParaRPr lang="en-US"/>
        </a:p>
      </dgm:t>
    </dgm:pt>
    <dgm:pt modelId="{E3E52472-B771-41B3-B265-9BE7E159768E}">
      <dgm:prSet phldrT="[Text]"/>
      <dgm:spPr/>
      <dgm:t>
        <a:bodyPr/>
        <a:lstStyle/>
        <a:p>
          <a:r>
            <a:rPr lang="en-US" b="1" dirty="0">
              <a:latin typeface="Bodoni MT" panose="02070603080606020203" pitchFamily="18" charset="0"/>
            </a:rPr>
            <a:t>Bears Virtual Learning Academy</a:t>
          </a:r>
        </a:p>
        <a:p>
          <a:r>
            <a:rPr lang="en-US" b="1" dirty="0">
              <a:latin typeface="Bodoni MT" panose="02070603080606020203" pitchFamily="18" charset="0"/>
            </a:rPr>
            <a:t>{Will begin on August 13</a:t>
          </a:r>
          <a:r>
            <a:rPr lang="en-US" b="1" baseline="30000" dirty="0">
              <a:latin typeface="Bodoni MT" panose="02070603080606020203" pitchFamily="18" charset="0"/>
            </a:rPr>
            <a:t>th</a:t>
          </a:r>
          <a:r>
            <a:rPr lang="en-US" b="1" dirty="0">
              <a:latin typeface="Bodoni MT" panose="02070603080606020203" pitchFamily="18" charset="0"/>
            </a:rPr>
            <a:t>)</a:t>
          </a:r>
        </a:p>
        <a:p>
          <a:r>
            <a:rPr lang="en-US" dirty="0">
              <a:latin typeface="Bodoni MT" panose="02070603080606020203" pitchFamily="18" charset="0"/>
            </a:rPr>
            <a:t>*100% Online ~ Online curriculum, </a:t>
          </a:r>
          <a:r>
            <a:rPr lang="en-US" dirty="0" err="1">
              <a:latin typeface="Bodoni MT" panose="02070603080606020203" pitchFamily="18" charset="0"/>
            </a:rPr>
            <a:t>Edgenuity</a:t>
          </a:r>
          <a:r>
            <a:rPr lang="en-US" dirty="0">
              <a:latin typeface="Bodoni MT" panose="02070603080606020203" pitchFamily="18" charset="0"/>
            </a:rPr>
            <a:t> and Imagine</a:t>
          </a:r>
        </a:p>
        <a:p>
          <a:r>
            <a:rPr lang="en-US" dirty="0">
              <a:latin typeface="Bodoni MT" panose="02070603080606020203" pitchFamily="18" charset="0"/>
            </a:rPr>
            <a:t>*HES teacher will monitor students, grade and take attendance</a:t>
          </a:r>
        </a:p>
        <a:p>
          <a:r>
            <a:rPr lang="en-US" dirty="0">
              <a:latin typeface="Bodoni MT" panose="02070603080606020203" pitchFamily="18" charset="0"/>
            </a:rPr>
            <a:t>*Families must have reliable internet.  </a:t>
          </a:r>
        </a:p>
        <a:p>
          <a:r>
            <a:rPr lang="en-US" dirty="0">
              <a:latin typeface="Bodoni MT" panose="02070603080606020203" pitchFamily="18" charset="0"/>
            </a:rPr>
            <a:t>*Family will sign contract for a semester at a time (Must sign by 8/6/2020)</a:t>
          </a:r>
        </a:p>
        <a:p>
          <a:r>
            <a:rPr lang="en-US" dirty="0">
              <a:latin typeface="Bodoni MT" panose="02070603080606020203" pitchFamily="18" charset="0"/>
            </a:rPr>
            <a:t>*Chromebooks will be lent to students who need one</a:t>
          </a:r>
        </a:p>
        <a:p>
          <a:endParaRPr lang="en-US" dirty="0"/>
        </a:p>
      </dgm:t>
    </dgm:pt>
    <dgm:pt modelId="{7A790292-286C-4AA4-B4B5-EC315819717E}" type="parTrans" cxnId="{4B429B0A-FD91-4418-9754-923987032CC5}">
      <dgm:prSet/>
      <dgm:spPr/>
      <dgm:t>
        <a:bodyPr/>
        <a:lstStyle/>
        <a:p>
          <a:endParaRPr lang="en-US"/>
        </a:p>
      </dgm:t>
    </dgm:pt>
    <dgm:pt modelId="{FCBE0A71-0856-4FD9-90EE-947B9AF27564}" type="sibTrans" cxnId="{4B429B0A-FD91-4418-9754-923987032CC5}">
      <dgm:prSet/>
      <dgm:spPr/>
      <dgm:t>
        <a:bodyPr/>
        <a:lstStyle/>
        <a:p>
          <a:endParaRPr lang="en-US"/>
        </a:p>
      </dgm:t>
    </dgm:pt>
    <dgm:pt modelId="{13FA9620-5938-4319-9A6E-8655E876B72B}" type="pres">
      <dgm:prSet presAssocID="{D0B410BB-A430-4430-8465-55663C4674F4}" presName="Name0" presStyleCnt="0">
        <dgm:presLayoutVars>
          <dgm:dir/>
          <dgm:animLvl val="lvl"/>
          <dgm:resizeHandles val="exact"/>
        </dgm:presLayoutVars>
      </dgm:prSet>
      <dgm:spPr/>
    </dgm:pt>
    <dgm:pt modelId="{7F14B443-41B3-4476-AADE-E512192815CE}" type="pres">
      <dgm:prSet presAssocID="{8EDC05E6-7E3F-42AD-891D-B5F9865ABA53}" presName="vertFlow" presStyleCnt="0"/>
      <dgm:spPr/>
    </dgm:pt>
    <dgm:pt modelId="{2B87E726-E8DD-4B10-AFEA-79FC444062DF}" type="pres">
      <dgm:prSet presAssocID="{8EDC05E6-7E3F-42AD-891D-B5F9865ABA53}" presName="header" presStyleLbl="node1" presStyleIdx="0" presStyleCnt="2" custScaleY="57491"/>
      <dgm:spPr/>
    </dgm:pt>
    <dgm:pt modelId="{8BCC5875-37FA-48D7-B63A-7773C04210B5}" type="pres">
      <dgm:prSet presAssocID="{8D48691D-3C64-4BA3-8E97-6EC859ED94A4}" presName="parTrans" presStyleLbl="sibTrans2D1" presStyleIdx="0" presStyleCnt="3"/>
      <dgm:spPr/>
    </dgm:pt>
    <dgm:pt modelId="{483DE95C-EB79-4C22-894A-2944E8B38425}" type="pres">
      <dgm:prSet presAssocID="{198BA145-9E71-4828-9E8D-A3CB42E30D56}" presName="child" presStyleLbl="alignAccFollowNode1" presStyleIdx="0" presStyleCnt="3" custScaleY="130139">
        <dgm:presLayoutVars>
          <dgm:chMax val="0"/>
          <dgm:bulletEnabled val="1"/>
        </dgm:presLayoutVars>
      </dgm:prSet>
      <dgm:spPr/>
    </dgm:pt>
    <dgm:pt modelId="{AAD26B7F-D3BD-4568-9A2E-375C7762D071}" type="pres">
      <dgm:prSet presAssocID="{F8DB9243-D3DF-4B12-8B27-1815E181331B}" presName="sibTrans" presStyleLbl="sibTrans2D1" presStyleIdx="1" presStyleCnt="3"/>
      <dgm:spPr/>
    </dgm:pt>
    <dgm:pt modelId="{8C3CE97A-7DED-4747-ACFF-3478349B3510}" type="pres">
      <dgm:prSet presAssocID="{AD3385CD-A848-4E99-961B-9C164BED96CD}" presName="child" presStyleLbl="alignAccFollowNode1" presStyleIdx="1" presStyleCnt="3" custScaleY="119008">
        <dgm:presLayoutVars>
          <dgm:chMax val="0"/>
          <dgm:bulletEnabled val="1"/>
        </dgm:presLayoutVars>
      </dgm:prSet>
      <dgm:spPr/>
    </dgm:pt>
    <dgm:pt modelId="{BC7A0C2A-BC1A-4481-802F-CE2FACC23E8A}" type="pres">
      <dgm:prSet presAssocID="{8EDC05E6-7E3F-42AD-891D-B5F9865ABA53}" presName="hSp" presStyleCnt="0"/>
      <dgm:spPr/>
    </dgm:pt>
    <dgm:pt modelId="{722F3DAC-BA27-4DAC-819C-775A7C2D353D}" type="pres">
      <dgm:prSet presAssocID="{A2416963-513D-46C7-B947-3C4AD6518C40}" presName="vertFlow" presStyleCnt="0"/>
      <dgm:spPr/>
    </dgm:pt>
    <dgm:pt modelId="{D679D2D7-D26D-46DE-B3ED-84B03DC0F75C}" type="pres">
      <dgm:prSet presAssocID="{A2416963-513D-46C7-B947-3C4AD6518C40}" presName="header" presStyleLbl="node1" presStyleIdx="1" presStyleCnt="2" custScaleY="55307"/>
      <dgm:spPr/>
    </dgm:pt>
    <dgm:pt modelId="{EB53A8A8-756E-4BB3-8732-AB7D4F96E986}" type="pres">
      <dgm:prSet presAssocID="{7A790292-286C-4AA4-B4B5-EC315819717E}" presName="parTrans" presStyleLbl="sibTrans2D1" presStyleIdx="2" presStyleCnt="3"/>
      <dgm:spPr/>
    </dgm:pt>
    <dgm:pt modelId="{B1E7DF24-3D1E-4154-85B0-B86795844355}" type="pres">
      <dgm:prSet presAssocID="{E3E52472-B771-41B3-B265-9BE7E159768E}" presName="child" presStyleLbl="alignAccFollowNode1" presStyleIdx="2" presStyleCnt="3" custScaleY="189888">
        <dgm:presLayoutVars>
          <dgm:chMax val="0"/>
          <dgm:bulletEnabled val="1"/>
        </dgm:presLayoutVars>
      </dgm:prSet>
      <dgm:spPr/>
    </dgm:pt>
  </dgm:ptLst>
  <dgm:cxnLst>
    <dgm:cxn modelId="{4B429B0A-FD91-4418-9754-923987032CC5}" srcId="{A2416963-513D-46C7-B947-3C4AD6518C40}" destId="{E3E52472-B771-41B3-B265-9BE7E159768E}" srcOrd="0" destOrd="0" parTransId="{7A790292-286C-4AA4-B4B5-EC315819717E}" sibTransId="{FCBE0A71-0856-4FD9-90EE-947B9AF27564}"/>
    <dgm:cxn modelId="{4F450B0D-0D3C-4436-9C65-4A2F120DAD09}" type="presOf" srcId="{198BA145-9E71-4828-9E8D-A3CB42E30D56}" destId="{483DE95C-EB79-4C22-894A-2944E8B38425}" srcOrd="0" destOrd="0" presId="urn:microsoft.com/office/officeart/2005/8/layout/lProcess1"/>
    <dgm:cxn modelId="{967F3B25-2274-437D-9AC6-D0C7B56C9323}" type="presOf" srcId="{E3E52472-B771-41B3-B265-9BE7E159768E}" destId="{B1E7DF24-3D1E-4154-85B0-B86795844355}" srcOrd="0" destOrd="0" presId="urn:microsoft.com/office/officeart/2005/8/layout/lProcess1"/>
    <dgm:cxn modelId="{E4286B32-41A0-4DCF-B2F6-9933474B357E}" type="presOf" srcId="{D0B410BB-A430-4430-8465-55663C4674F4}" destId="{13FA9620-5938-4319-9A6E-8655E876B72B}" srcOrd="0" destOrd="0" presId="urn:microsoft.com/office/officeart/2005/8/layout/lProcess1"/>
    <dgm:cxn modelId="{DA711D49-3869-4A39-9D1E-6D26BCF0351B}" type="presOf" srcId="{8EDC05E6-7E3F-42AD-891D-B5F9865ABA53}" destId="{2B87E726-E8DD-4B10-AFEA-79FC444062DF}" srcOrd="0" destOrd="0" presId="urn:microsoft.com/office/officeart/2005/8/layout/lProcess1"/>
    <dgm:cxn modelId="{0E354250-1C66-4D94-A245-B3B47889F91F}" type="presOf" srcId="{8D48691D-3C64-4BA3-8E97-6EC859ED94A4}" destId="{8BCC5875-37FA-48D7-B63A-7773C04210B5}" srcOrd="0" destOrd="0" presId="urn:microsoft.com/office/officeart/2005/8/layout/lProcess1"/>
    <dgm:cxn modelId="{C3F67478-E081-4C9B-9F56-06666ABA4289}" type="presOf" srcId="{7A790292-286C-4AA4-B4B5-EC315819717E}" destId="{EB53A8A8-756E-4BB3-8732-AB7D4F96E986}" srcOrd="0" destOrd="0" presId="urn:microsoft.com/office/officeart/2005/8/layout/lProcess1"/>
    <dgm:cxn modelId="{651A707E-5618-4670-8B34-8AA5EC476752}" srcId="{8EDC05E6-7E3F-42AD-891D-B5F9865ABA53}" destId="{198BA145-9E71-4828-9E8D-A3CB42E30D56}" srcOrd="0" destOrd="0" parTransId="{8D48691D-3C64-4BA3-8E97-6EC859ED94A4}" sibTransId="{F8DB9243-D3DF-4B12-8B27-1815E181331B}"/>
    <dgm:cxn modelId="{9BE7A990-A5B5-4864-BF1E-31678337C1E0}" srcId="{D0B410BB-A430-4430-8465-55663C4674F4}" destId="{A2416963-513D-46C7-B947-3C4AD6518C40}" srcOrd="1" destOrd="0" parTransId="{53D25C94-CB7D-410D-BD3F-99F66F447D31}" sibTransId="{A429338E-3B1C-418F-AA47-FEAE2DE7FFD5}"/>
    <dgm:cxn modelId="{F960B8AE-D0E3-4C6D-9DB1-EA42003E21B5}" srcId="{8EDC05E6-7E3F-42AD-891D-B5F9865ABA53}" destId="{AD3385CD-A848-4E99-961B-9C164BED96CD}" srcOrd="1" destOrd="0" parTransId="{1EF84C54-8E81-4FF6-B073-C54052CA9631}" sibTransId="{FF81B99D-391E-482C-81B3-0D2946D925F4}"/>
    <dgm:cxn modelId="{9580A0B2-443C-4A26-8C58-A4A54FC98F56}" type="presOf" srcId="{AD3385CD-A848-4E99-961B-9C164BED96CD}" destId="{8C3CE97A-7DED-4747-ACFF-3478349B3510}" srcOrd="0" destOrd="0" presId="urn:microsoft.com/office/officeart/2005/8/layout/lProcess1"/>
    <dgm:cxn modelId="{AEF564C2-F9A7-4612-970C-33D20074C8F8}" type="presOf" srcId="{F8DB9243-D3DF-4B12-8B27-1815E181331B}" destId="{AAD26B7F-D3BD-4568-9A2E-375C7762D071}" srcOrd="0" destOrd="0" presId="urn:microsoft.com/office/officeart/2005/8/layout/lProcess1"/>
    <dgm:cxn modelId="{A53A6CE1-23AC-4D69-828E-2748E3E164F8}" type="presOf" srcId="{A2416963-513D-46C7-B947-3C4AD6518C40}" destId="{D679D2D7-D26D-46DE-B3ED-84B03DC0F75C}" srcOrd="0" destOrd="0" presId="urn:microsoft.com/office/officeart/2005/8/layout/lProcess1"/>
    <dgm:cxn modelId="{87980CED-4E6A-4374-80F5-031DAF0CEA3B}" srcId="{D0B410BB-A430-4430-8465-55663C4674F4}" destId="{8EDC05E6-7E3F-42AD-891D-B5F9865ABA53}" srcOrd="0" destOrd="0" parTransId="{7154A1B4-9197-42F4-93F5-C2BE4D2DC118}" sibTransId="{CC26145A-D441-4654-9B80-731DAEA449BC}"/>
    <dgm:cxn modelId="{37F2C9D1-62A2-4404-AD6E-E432677A1A6D}" type="presParOf" srcId="{13FA9620-5938-4319-9A6E-8655E876B72B}" destId="{7F14B443-41B3-4476-AADE-E512192815CE}" srcOrd="0" destOrd="0" presId="urn:microsoft.com/office/officeart/2005/8/layout/lProcess1"/>
    <dgm:cxn modelId="{75C8A3A3-9193-41B5-8CCA-E7638A694176}" type="presParOf" srcId="{7F14B443-41B3-4476-AADE-E512192815CE}" destId="{2B87E726-E8DD-4B10-AFEA-79FC444062DF}" srcOrd="0" destOrd="0" presId="urn:microsoft.com/office/officeart/2005/8/layout/lProcess1"/>
    <dgm:cxn modelId="{E2D1DEAF-B9BA-4AA5-AE93-25FAC78FCC5D}" type="presParOf" srcId="{7F14B443-41B3-4476-AADE-E512192815CE}" destId="{8BCC5875-37FA-48D7-B63A-7773C04210B5}" srcOrd="1" destOrd="0" presId="urn:microsoft.com/office/officeart/2005/8/layout/lProcess1"/>
    <dgm:cxn modelId="{8EE31EEC-6AD6-46A3-BB67-4870961572F8}" type="presParOf" srcId="{7F14B443-41B3-4476-AADE-E512192815CE}" destId="{483DE95C-EB79-4C22-894A-2944E8B38425}" srcOrd="2" destOrd="0" presId="urn:microsoft.com/office/officeart/2005/8/layout/lProcess1"/>
    <dgm:cxn modelId="{D5535D6F-EEFB-4FDB-A28A-B81BEBD6E26F}" type="presParOf" srcId="{7F14B443-41B3-4476-AADE-E512192815CE}" destId="{AAD26B7F-D3BD-4568-9A2E-375C7762D071}" srcOrd="3" destOrd="0" presId="urn:microsoft.com/office/officeart/2005/8/layout/lProcess1"/>
    <dgm:cxn modelId="{AABB35AD-8F49-4253-BCB4-7763B36870E3}" type="presParOf" srcId="{7F14B443-41B3-4476-AADE-E512192815CE}" destId="{8C3CE97A-7DED-4747-ACFF-3478349B3510}" srcOrd="4" destOrd="0" presId="urn:microsoft.com/office/officeart/2005/8/layout/lProcess1"/>
    <dgm:cxn modelId="{2BCEC155-807B-4372-BC2F-B4FC7A69316A}" type="presParOf" srcId="{13FA9620-5938-4319-9A6E-8655E876B72B}" destId="{BC7A0C2A-BC1A-4481-802F-CE2FACC23E8A}" srcOrd="1" destOrd="0" presId="urn:microsoft.com/office/officeart/2005/8/layout/lProcess1"/>
    <dgm:cxn modelId="{3394EB8F-3986-4752-811E-0B3F73DED3F8}" type="presParOf" srcId="{13FA9620-5938-4319-9A6E-8655E876B72B}" destId="{722F3DAC-BA27-4DAC-819C-775A7C2D353D}" srcOrd="2" destOrd="0" presId="urn:microsoft.com/office/officeart/2005/8/layout/lProcess1"/>
    <dgm:cxn modelId="{2F05D670-8A43-4A5F-AEC4-DDB30510CACC}" type="presParOf" srcId="{722F3DAC-BA27-4DAC-819C-775A7C2D353D}" destId="{D679D2D7-D26D-46DE-B3ED-84B03DC0F75C}" srcOrd="0" destOrd="0" presId="urn:microsoft.com/office/officeart/2005/8/layout/lProcess1"/>
    <dgm:cxn modelId="{BDE8DB78-4379-422D-8249-FC51FD988D79}" type="presParOf" srcId="{722F3DAC-BA27-4DAC-819C-775A7C2D353D}" destId="{EB53A8A8-756E-4BB3-8732-AB7D4F96E986}" srcOrd="1" destOrd="0" presId="urn:microsoft.com/office/officeart/2005/8/layout/lProcess1"/>
    <dgm:cxn modelId="{6CBEC021-2978-4FE9-A648-53C646A0EC3D}" type="presParOf" srcId="{722F3DAC-BA27-4DAC-819C-775A7C2D353D}" destId="{B1E7DF24-3D1E-4154-85B0-B86795844355}"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7E726-E8DD-4B10-AFEA-79FC444062DF}">
      <dsp:nvSpPr>
        <dsp:cNvPr id="0" name=""/>
        <dsp:cNvSpPr/>
      </dsp:nvSpPr>
      <dsp:spPr>
        <a:xfrm>
          <a:off x="1995" y="384313"/>
          <a:ext cx="4855588" cy="6978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2400" kern="1200" dirty="0"/>
            <a:t>Reentry</a:t>
          </a:r>
        </a:p>
        <a:p>
          <a:pPr marL="0" lvl="0" indent="0" algn="ctr" defTabSz="488950">
            <a:lnSpc>
              <a:spcPct val="90000"/>
            </a:lnSpc>
            <a:spcBef>
              <a:spcPct val="0"/>
            </a:spcBef>
            <a:spcAft>
              <a:spcPct val="35000"/>
            </a:spcAft>
            <a:buNone/>
          </a:pPr>
          <a:endParaRPr lang="en-US" sz="1100" kern="1200" dirty="0"/>
        </a:p>
      </dsp:txBody>
      <dsp:txXfrm>
        <a:off x="22435" y="404753"/>
        <a:ext cx="4814708" cy="657001"/>
      </dsp:txXfrm>
    </dsp:sp>
    <dsp:sp modelId="{8BCC5875-37FA-48D7-B63A-7773C04210B5}">
      <dsp:nvSpPr>
        <dsp:cNvPr id="0" name=""/>
        <dsp:cNvSpPr/>
      </dsp:nvSpPr>
      <dsp:spPr>
        <a:xfrm rot="5400000">
          <a:off x="2323573" y="1188411"/>
          <a:ext cx="212432" cy="21243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3DE95C-EB79-4C22-894A-2944E8B38425}">
      <dsp:nvSpPr>
        <dsp:cNvPr id="0" name=""/>
        <dsp:cNvSpPr/>
      </dsp:nvSpPr>
      <dsp:spPr>
        <a:xfrm>
          <a:off x="1995" y="1507059"/>
          <a:ext cx="4855588" cy="1579753"/>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doni MT" panose="02070603080606020203" pitchFamily="18" charset="0"/>
            </a:rPr>
            <a:t>Remote</a:t>
          </a:r>
        </a:p>
        <a:p>
          <a:pPr marL="0" lvl="0" indent="0" algn="ctr" defTabSz="533400">
            <a:lnSpc>
              <a:spcPct val="90000"/>
            </a:lnSpc>
            <a:spcBef>
              <a:spcPct val="0"/>
            </a:spcBef>
            <a:spcAft>
              <a:spcPct val="35000"/>
            </a:spcAft>
            <a:buNone/>
          </a:pPr>
          <a:r>
            <a:rPr lang="en-US" sz="1200" b="1" kern="1200" dirty="0">
              <a:latin typeface="Bodoni MT" panose="02070603080606020203" pitchFamily="18" charset="0"/>
            </a:rPr>
            <a:t>{HES will start in Remote on August13th}</a:t>
          </a:r>
        </a:p>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Bodoni MT" panose="02070603080606020203" pitchFamily="18" charset="0"/>
            </a:rPr>
            <a:t>*Completely Online, taught by HES teachers</a:t>
          </a:r>
        </a:p>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Bodoni MT" panose="02070603080606020203" pitchFamily="18" charset="0"/>
            </a:rPr>
            <a:t>*Attendance will be taken and grades will be given</a:t>
          </a:r>
        </a:p>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Bodoni MT" panose="02070603080606020203" pitchFamily="18" charset="0"/>
            </a:rPr>
            <a:t>*Robust learning, engaging assignments</a:t>
          </a:r>
        </a:p>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Bodoni MT" panose="02070603080606020203" pitchFamily="18" charset="0"/>
            </a:rPr>
            <a:t>*Chromebooks will be lent out to students</a:t>
          </a:r>
        </a:p>
      </dsp:txBody>
      <dsp:txXfrm>
        <a:off x="48264" y="1553328"/>
        <a:ext cx="4763050" cy="1487215"/>
      </dsp:txXfrm>
    </dsp:sp>
    <dsp:sp modelId="{AAD26B7F-D3BD-4568-9A2E-375C7762D071}">
      <dsp:nvSpPr>
        <dsp:cNvPr id="0" name=""/>
        <dsp:cNvSpPr/>
      </dsp:nvSpPr>
      <dsp:spPr>
        <a:xfrm rot="5400000">
          <a:off x="2323573" y="3193029"/>
          <a:ext cx="212432" cy="21243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3CE97A-7DED-4747-ACFF-3478349B3510}">
      <dsp:nvSpPr>
        <dsp:cNvPr id="0" name=""/>
        <dsp:cNvSpPr/>
      </dsp:nvSpPr>
      <dsp:spPr>
        <a:xfrm>
          <a:off x="1995" y="3511677"/>
          <a:ext cx="4855588" cy="1444634"/>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doni MT" panose="02070603080606020203" pitchFamily="18" charset="0"/>
            </a:rPr>
            <a:t>Hybrid</a:t>
          </a:r>
        </a:p>
        <a:p>
          <a:pPr marL="0" lvl="0" indent="0" algn="ctr" defTabSz="533400">
            <a:lnSpc>
              <a:spcPct val="90000"/>
            </a:lnSpc>
            <a:spcBef>
              <a:spcPct val="0"/>
            </a:spcBef>
            <a:spcAft>
              <a:spcPct val="35000"/>
            </a:spcAft>
            <a:buNone/>
          </a:pPr>
          <a:r>
            <a:rPr lang="en-US" sz="1200" b="1" kern="1200" dirty="0">
              <a:latin typeface="Bodoni MT" panose="02070603080606020203" pitchFamily="18" charset="0"/>
            </a:rPr>
            <a:t>{HES will transition to Hybrid when it is safer}</a:t>
          </a:r>
        </a:p>
        <a:p>
          <a:pPr marL="0" lvl="0" indent="0" algn="ctr" defTabSz="533400">
            <a:lnSpc>
              <a:spcPct val="90000"/>
            </a:lnSpc>
            <a:spcBef>
              <a:spcPct val="0"/>
            </a:spcBef>
            <a:spcAft>
              <a:spcPct val="35000"/>
            </a:spcAft>
            <a:buNone/>
          </a:pPr>
          <a:r>
            <a:rPr lang="en-US" sz="1200" kern="1200" dirty="0">
              <a:latin typeface="Bodoni MT" panose="02070603080606020203" pitchFamily="18" charset="0"/>
            </a:rPr>
            <a:t>*Students come back to learn at the school house M/T/Th/F</a:t>
          </a:r>
        </a:p>
        <a:p>
          <a:pPr marL="0" lvl="0" indent="0" algn="ctr" defTabSz="533400">
            <a:lnSpc>
              <a:spcPct val="90000"/>
            </a:lnSpc>
            <a:spcBef>
              <a:spcPct val="0"/>
            </a:spcBef>
            <a:spcAft>
              <a:spcPct val="35000"/>
            </a:spcAft>
            <a:buNone/>
          </a:pPr>
          <a:r>
            <a:rPr lang="en-US" sz="1200" kern="1200" dirty="0">
              <a:latin typeface="Bodoni MT" panose="02070603080606020203" pitchFamily="18" charset="0"/>
            </a:rPr>
            <a:t>*Social distancing, masks, shields, hand washing, temperature checks</a:t>
          </a:r>
        </a:p>
        <a:p>
          <a:pPr marL="0" lvl="0" indent="0" algn="ctr" defTabSz="533400">
            <a:lnSpc>
              <a:spcPct val="90000"/>
            </a:lnSpc>
            <a:spcBef>
              <a:spcPct val="0"/>
            </a:spcBef>
            <a:spcAft>
              <a:spcPct val="35000"/>
            </a:spcAft>
            <a:buNone/>
          </a:pPr>
          <a:r>
            <a:rPr lang="en-US" sz="1200" kern="1200" dirty="0">
              <a:latin typeface="Bodoni MT" panose="02070603080606020203" pitchFamily="18" charset="0"/>
            </a:rPr>
            <a:t>*NO visitors, unless pre-approved by admin</a:t>
          </a:r>
        </a:p>
      </dsp:txBody>
      <dsp:txXfrm>
        <a:off x="44307" y="3553989"/>
        <a:ext cx="4770964" cy="1360010"/>
      </dsp:txXfrm>
    </dsp:sp>
    <dsp:sp modelId="{D679D2D7-D26D-46DE-B3ED-84B03DC0F75C}">
      <dsp:nvSpPr>
        <dsp:cNvPr id="0" name=""/>
        <dsp:cNvSpPr/>
      </dsp:nvSpPr>
      <dsp:spPr>
        <a:xfrm>
          <a:off x="5537366" y="384313"/>
          <a:ext cx="4855588" cy="6713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Virtual</a:t>
          </a:r>
        </a:p>
      </dsp:txBody>
      <dsp:txXfrm>
        <a:off x="5557030" y="403977"/>
        <a:ext cx="4816260" cy="632042"/>
      </dsp:txXfrm>
    </dsp:sp>
    <dsp:sp modelId="{EB53A8A8-756E-4BB3-8732-AB7D4F96E986}">
      <dsp:nvSpPr>
        <dsp:cNvPr id="0" name=""/>
        <dsp:cNvSpPr/>
      </dsp:nvSpPr>
      <dsp:spPr>
        <a:xfrm rot="5400000">
          <a:off x="7858944" y="1161900"/>
          <a:ext cx="212432" cy="21243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E7DF24-3D1E-4154-85B0-B86795844355}">
      <dsp:nvSpPr>
        <dsp:cNvPr id="0" name=""/>
        <dsp:cNvSpPr/>
      </dsp:nvSpPr>
      <dsp:spPr>
        <a:xfrm>
          <a:off x="5537366" y="1480548"/>
          <a:ext cx="4855588" cy="2305045"/>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doni MT" panose="02070603080606020203" pitchFamily="18" charset="0"/>
            </a:rPr>
            <a:t>Bears Virtual Learning Academy</a:t>
          </a:r>
        </a:p>
        <a:p>
          <a:pPr marL="0" lvl="0" indent="0" algn="ctr" defTabSz="533400">
            <a:lnSpc>
              <a:spcPct val="90000"/>
            </a:lnSpc>
            <a:spcBef>
              <a:spcPct val="0"/>
            </a:spcBef>
            <a:spcAft>
              <a:spcPct val="35000"/>
            </a:spcAft>
            <a:buNone/>
          </a:pPr>
          <a:r>
            <a:rPr lang="en-US" sz="1200" b="1" kern="1200" dirty="0">
              <a:latin typeface="Bodoni MT" panose="02070603080606020203" pitchFamily="18" charset="0"/>
            </a:rPr>
            <a:t>{Will begin on August 13</a:t>
          </a:r>
          <a:r>
            <a:rPr lang="en-US" sz="1200" b="1" kern="1200" baseline="30000" dirty="0">
              <a:latin typeface="Bodoni MT" panose="02070603080606020203" pitchFamily="18" charset="0"/>
            </a:rPr>
            <a:t>th</a:t>
          </a:r>
          <a:r>
            <a:rPr lang="en-US" sz="1200" b="1" kern="1200" dirty="0">
              <a:latin typeface="Bodoni MT" panose="02070603080606020203" pitchFamily="18" charset="0"/>
            </a:rPr>
            <a:t>)</a:t>
          </a:r>
        </a:p>
        <a:p>
          <a:pPr marL="0" lvl="0" indent="0" algn="ctr" defTabSz="533400">
            <a:lnSpc>
              <a:spcPct val="90000"/>
            </a:lnSpc>
            <a:spcBef>
              <a:spcPct val="0"/>
            </a:spcBef>
            <a:spcAft>
              <a:spcPct val="35000"/>
            </a:spcAft>
            <a:buNone/>
          </a:pPr>
          <a:r>
            <a:rPr lang="en-US" sz="1200" kern="1200" dirty="0">
              <a:latin typeface="Bodoni MT" panose="02070603080606020203" pitchFamily="18" charset="0"/>
            </a:rPr>
            <a:t>*100% Online ~ Online curriculum, </a:t>
          </a:r>
          <a:r>
            <a:rPr lang="en-US" sz="1200" kern="1200" dirty="0" err="1">
              <a:latin typeface="Bodoni MT" panose="02070603080606020203" pitchFamily="18" charset="0"/>
            </a:rPr>
            <a:t>Edgenuity</a:t>
          </a:r>
          <a:r>
            <a:rPr lang="en-US" sz="1200" kern="1200" dirty="0">
              <a:latin typeface="Bodoni MT" panose="02070603080606020203" pitchFamily="18" charset="0"/>
            </a:rPr>
            <a:t> and Imagine</a:t>
          </a:r>
        </a:p>
        <a:p>
          <a:pPr marL="0" lvl="0" indent="0" algn="ctr" defTabSz="533400">
            <a:lnSpc>
              <a:spcPct val="90000"/>
            </a:lnSpc>
            <a:spcBef>
              <a:spcPct val="0"/>
            </a:spcBef>
            <a:spcAft>
              <a:spcPct val="35000"/>
            </a:spcAft>
            <a:buNone/>
          </a:pPr>
          <a:r>
            <a:rPr lang="en-US" sz="1200" kern="1200" dirty="0">
              <a:latin typeface="Bodoni MT" panose="02070603080606020203" pitchFamily="18" charset="0"/>
            </a:rPr>
            <a:t>*HES teacher will monitor students, grade and take attendance</a:t>
          </a:r>
        </a:p>
        <a:p>
          <a:pPr marL="0" lvl="0" indent="0" algn="ctr" defTabSz="533400">
            <a:lnSpc>
              <a:spcPct val="90000"/>
            </a:lnSpc>
            <a:spcBef>
              <a:spcPct val="0"/>
            </a:spcBef>
            <a:spcAft>
              <a:spcPct val="35000"/>
            </a:spcAft>
            <a:buNone/>
          </a:pPr>
          <a:r>
            <a:rPr lang="en-US" sz="1200" kern="1200" dirty="0">
              <a:latin typeface="Bodoni MT" panose="02070603080606020203" pitchFamily="18" charset="0"/>
            </a:rPr>
            <a:t>*Families must have reliable internet.  </a:t>
          </a:r>
        </a:p>
        <a:p>
          <a:pPr marL="0" lvl="0" indent="0" algn="ctr" defTabSz="533400">
            <a:lnSpc>
              <a:spcPct val="90000"/>
            </a:lnSpc>
            <a:spcBef>
              <a:spcPct val="0"/>
            </a:spcBef>
            <a:spcAft>
              <a:spcPct val="35000"/>
            </a:spcAft>
            <a:buNone/>
          </a:pPr>
          <a:r>
            <a:rPr lang="en-US" sz="1200" kern="1200" dirty="0">
              <a:latin typeface="Bodoni MT" panose="02070603080606020203" pitchFamily="18" charset="0"/>
            </a:rPr>
            <a:t>*Family will sign contract for a semester at a time (Must sign by 8/6/2020)</a:t>
          </a:r>
        </a:p>
        <a:p>
          <a:pPr marL="0" lvl="0" indent="0" algn="ctr" defTabSz="533400">
            <a:lnSpc>
              <a:spcPct val="90000"/>
            </a:lnSpc>
            <a:spcBef>
              <a:spcPct val="0"/>
            </a:spcBef>
            <a:spcAft>
              <a:spcPct val="35000"/>
            </a:spcAft>
            <a:buNone/>
          </a:pPr>
          <a:r>
            <a:rPr lang="en-US" sz="1200" kern="1200" dirty="0">
              <a:latin typeface="Bodoni MT" panose="02070603080606020203" pitchFamily="18" charset="0"/>
            </a:rPr>
            <a:t>*Chromebooks will be lent to students who need one</a:t>
          </a:r>
        </a:p>
        <a:p>
          <a:pPr marL="0" lvl="0" indent="0" algn="ctr" defTabSz="533400">
            <a:lnSpc>
              <a:spcPct val="90000"/>
            </a:lnSpc>
            <a:spcBef>
              <a:spcPct val="0"/>
            </a:spcBef>
            <a:spcAft>
              <a:spcPct val="35000"/>
            </a:spcAft>
            <a:buNone/>
          </a:pPr>
          <a:endParaRPr lang="en-US" sz="1200" kern="1200" dirty="0"/>
        </a:p>
      </dsp:txBody>
      <dsp:txXfrm>
        <a:off x="5604878" y="1548060"/>
        <a:ext cx="4720564" cy="217002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DB78263-E034-4BE5-BBC2-3048D4A7ECC6}" type="datetimeFigureOut">
              <a:rPr lang="en-US" smtClean="0"/>
              <a:t>7/27/2020</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6D57B24-C588-42FB-AE0E-7029D6464C87}"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2766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B78263-E034-4BE5-BBC2-3048D4A7ECC6}"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332801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B78263-E034-4BE5-BBC2-3048D4A7ECC6}"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2183255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B78263-E034-4BE5-BBC2-3048D4A7ECC6}"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57B24-C588-42FB-AE0E-7029D6464C87}"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26612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B78263-E034-4BE5-BBC2-3048D4A7ECC6}"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1368898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DB78263-E034-4BE5-BBC2-3048D4A7ECC6}"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1988730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DB78263-E034-4BE5-BBC2-3048D4A7ECC6}"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1884108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78263-E034-4BE5-BBC2-3048D4A7ECC6}"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1341209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78263-E034-4BE5-BBC2-3048D4A7ECC6}"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243060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78263-E034-4BE5-BBC2-3048D4A7ECC6}"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252355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B78263-E034-4BE5-BBC2-3048D4A7ECC6}"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87627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B78263-E034-4BE5-BBC2-3048D4A7ECC6}"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92574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B78263-E034-4BE5-BBC2-3048D4A7ECC6}"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134236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B78263-E034-4BE5-BBC2-3048D4A7ECC6}"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198472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78263-E034-4BE5-BBC2-3048D4A7ECC6}"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76674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B78263-E034-4BE5-BBC2-3048D4A7ECC6}"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122616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B78263-E034-4BE5-BBC2-3048D4A7ECC6}"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57B24-C588-42FB-AE0E-7029D6464C87}" type="slidenum">
              <a:rPr lang="en-US" smtClean="0"/>
              <a:t>‹#›</a:t>
            </a:fld>
            <a:endParaRPr lang="en-US"/>
          </a:p>
        </p:txBody>
      </p:sp>
    </p:spTree>
    <p:extLst>
      <p:ext uri="{BB962C8B-B14F-4D97-AF65-F5344CB8AC3E}">
        <p14:creationId xmlns:p14="http://schemas.microsoft.com/office/powerpoint/2010/main" val="3223586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DB78263-E034-4BE5-BBC2-3048D4A7ECC6}" type="datetimeFigureOut">
              <a:rPr lang="en-US" smtClean="0"/>
              <a:t>7/27/2020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6D57B24-C588-42FB-AE0E-7029D6464C87}" type="slidenum">
              <a:rPr lang="en-US" smtClean="0"/>
              <a:t>‹#›</a:t>
            </a:fld>
            <a:endParaRPr lang="en-US"/>
          </a:p>
        </p:txBody>
      </p:sp>
    </p:spTree>
    <p:extLst>
      <p:ext uri="{BB962C8B-B14F-4D97-AF65-F5344CB8AC3E}">
        <p14:creationId xmlns:p14="http://schemas.microsoft.com/office/powerpoint/2010/main" val="3804613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93E6-A2C3-496B-B951-DEC9F06ACA64}"/>
              </a:ext>
            </a:extLst>
          </p:cNvPr>
          <p:cNvSpPr>
            <a:spLocks noGrp="1"/>
          </p:cNvSpPr>
          <p:nvPr>
            <p:ph type="ctrTitle"/>
          </p:nvPr>
        </p:nvSpPr>
        <p:spPr/>
        <p:txBody>
          <a:bodyPr>
            <a:normAutofit/>
          </a:bodyPr>
          <a:lstStyle/>
          <a:p>
            <a:r>
              <a:rPr lang="en-US" sz="6600" dirty="0"/>
              <a:t>Hatch Elementary </a:t>
            </a:r>
            <a:r>
              <a:rPr lang="en-US" sz="6600" dirty="0" err="1"/>
              <a:t>sChool</a:t>
            </a:r>
            <a:endParaRPr lang="en-US" sz="6600" dirty="0"/>
          </a:p>
        </p:txBody>
      </p:sp>
      <p:sp>
        <p:nvSpPr>
          <p:cNvPr id="3" name="Subtitle 2">
            <a:extLst>
              <a:ext uri="{FF2B5EF4-FFF2-40B4-BE49-F238E27FC236}">
                <a16:creationId xmlns:a16="http://schemas.microsoft.com/office/drawing/2014/main" id="{4C109B42-7530-4517-8FB0-739D16885F29}"/>
              </a:ext>
            </a:extLst>
          </p:cNvPr>
          <p:cNvSpPr>
            <a:spLocks noGrp="1"/>
          </p:cNvSpPr>
          <p:nvPr>
            <p:ph type="subTitle" idx="1"/>
          </p:nvPr>
        </p:nvSpPr>
        <p:spPr/>
        <p:txBody>
          <a:bodyPr/>
          <a:lstStyle/>
          <a:p>
            <a:r>
              <a:rPr lang="en-US" dirty="0"/>
              <a:t>2020-2021</a:t>
            </a:r>
          </a:p>
          <a:p>
            <a:endParaRPr lang="en-US" dirty="0"/>
          </a:p>
        </p:txBody>
      </p:sp>
    </p:spTree>
    <p:extLst>
      <p:ext uri="{BB962C8B-B14F-4D97-AF65-F5344CB8AC3E}">
        <p14:creationId xmlns:p14="http://schemas.microsoft.com/office/powerpoint/2010/main" val="359639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5C1A801-A1A8-42C8-87AD-B704F351E73D}"/>
              </a:ext>
            </a:extLst>
          </p:cNvPr>
          <p:cNvSpPr>
            <a:spLocks noGrp="1"/>
          </p:cNvSpPr>
          <p:nvPr>
            <p:ph type="title"/>
          </p:nvPr>
        </p:nvSpPr>
        <p:spPr>
          <a:xfrm>
            <a:off x="685800" y="274982"/>
            <a:ext cx="10396882" cy="480391"/>
          </a:xfrm>
        </p:spPr>
        <p:txBody>
          <a:bodyPr>
            <a:noAutofit/>
          </a:bodyPr>
          <a:lstStyle/>
          <a:p>
            <a:r>
              <a:rPr lang="en-US" sz="4400" dirty="0"/>
              <a:t>HES Families have 2 choices:</a:t>
            </a:r>
          </a:p>
        </p:txBody>
      </p:sp>
      <p:graphicFrame>
        <p:nvGraphicFramePr>
          <p:cNvPr id="12" name="Content Placeholder 11">
            <a:extLst>
              <a:ext uri="{FF2B5EF4-FFF2-40B4-BE49-F238E27FC236}">
                <a16:creationId xmlns:a16="http://schemas.microsoft.com/office/drawing/2014/main" id="{9D22E561-7466-43F9-83FC-0E7753352CC4}"/>
              </a:ext>
            </a:extLst>
          </p:cNvPr>
          <p:cNvGraphicFramePr>
            <a:graphicFrameLocks noGrp="1"/>
          </p:cNvGraphicFramePr>
          <p:nvPr>
            <p:ph sz="quarter" idx="13"/>
            <p:extLst>
              <p:ext uri="{D42A27DB-BD31-4B8C-83A1-F6EECF244321}">
                <p14:modId xmlns:p14="http://schemas.microsoft.com/office/powerpoint/2010/main" val="4039609610"/>
              </p:ext>
            </p:extLst>
          </p:nvPr>
        </p:nvGraphicFramePr>
        <p:xfrm>
          <a:off x="685800" y="596348"/>
          <a:ext cx="10394950" cy="5340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69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CFA540-7BCF-415A-838C-99B155F8DE11}"/>
              </a:ext>
            </a:extLst>
          </p:cNvPr>
          <p:cNvSpPr>
            <a:spLocks noGrp="1"/>
          </p:cNvSpPr>
          <p:nvPr>
            <p:ph type="title"/>
          </p:nvPr>
        </p:nvSpPr>
        <p:spPr>
          <a:xfrm>
            <a:off x="685801" y="685800"/>
            <a:ext cx="10396882" cy="626165"/>
          </a:xfrm>
        </p:spPr>
        <p:txBody>
          <a:bodyPr>
            <a:normAutofit fontScale="90000"/>
          </a:bodyPr>
          <a:lstStyle/>
          <a:p>
            <a:r>
              <a:rPr lang="en-US" b="1" dirty="0">
                <a:latin typeface="Bodoni MT" panose="02070603080606020203" pitchFamily="18" charset="0"/>
              </a:rPr>
              <a:t>Message to our families</a:t>
            </a:r>
          </a:p>
        </p:txBody>
      </p:sp>
      <p:sp>
        <p:nvSpPr>
          <p:cNvPr id="8" name="Content Placeholder 7">
            <a:extLst>
              <a:ext uri="{FF2B5EF4-FFF2-40B4-BE49-F238E27FC236}">
                <a16:creationId xmlns:a16="http://schemas.microsoft.com/office/drawing/2014/main" id="{735E9742-B04F-4810-A128-6F914002B9E7}"/>
              </a:ext>
            </a:extLst>
          </p:cNvPr>
          <p:cNvSpPr>
            <a:spLocks noGrp="1"/>
          </p:cNvSpPr>
          <p:nvPr>
            <p:ph sz="quarter" idx="13"/>
          </p:nvPr>
        </p:nvSpPr>
        <p:spPr>
          <a:xfrm>
            <a:off x="685800" y="1086679"/>
            <a:ext cx="10394707" cy="4770782"/>
          </a:xfrm>
        </p:spPr>
        <p:txBody>
          <a:bodyPr>
            <a:normAutofit/>
          </a:bodyPr>
          <a:lstStyle/>
          <a:p>
            <a:pPr marL="0" indent="0">
              <a:buNone/>
            </a:pPr>
            <a:r>
              <a:rPr lang="en-US" cap="none" dirty="0">
                <a:latin typeface="Bodoni MT" panose="02070603080606020203" pitchFamily="18" charset="0"/>
              </a:rPr>
              <a:t>Our students’ and staffs’ safety is our greatest priority!  We are doing everything in our power to get our school ready for when the students come back to the school house.  During Remote Learning while students are learning at home, teachers will be creating engaging instruction and seeing your child virtually daily.  To ensure our children in the Valley do not fall behind, educators and parents must work together to motivate students to learn even while they are learning virtually at home.</a:t>
            </a:r>
          </a:p>
          <a:p>
            <a:pPr marL="0" indent="0">
              <a:buNone/>
            </a:pPr>
            <a:r>
              <a:rPr lang="en-US" cap="none" dirty="0">
                <a:latin typeface="Bodoni MT" panose="02070603080606020203" pitchFamily="18" charset="0"/>
              </a:rPr>
              <a:t>The teachers will be working diligently, but they cannot be the only person responsible for students’ learning.  Parents and children must be responsible for the learning as well. Parents must make sure students put forth the effort to access the learning.  I’m sure you want the best for your child, just like we do! Thank you for partnering with us, in this difficult time.  </a:t>
            </a:r>
          </a:p>
          <a:p>
            <a:endParaRPr lang="en-US" dirty="0"/>
          </a:p>
        </p:txBody>
      </p:sp>
    </p:spTree>
    <p:extLst>
      <p:ext uri="{BB962C8B-B14F-4D97-AF65-F5344CB8AC3E}">
        <p14:creationId xmlns:p14="http://schemas.microsoft.com/office/powerpoint/2010/main" val="6880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A141-F86B-43F4-AAEC-53464D6BCB18}"/>
              </a:ext>
            </a:extLst>
          </p:cNvPr>
          <p:cNvSpPr>
            <a:spLocks noGrp="1"/>
          </p:cNvSpPr>
          <p:nvPr>
            <p:ph type="title"/>
          </p:nvPr>
        </p:nvSpPr>
        <p:spPr/>
        <p:txBody>
          <a:bodyPr/>
          <a:lstStyle/>
          <a:p>
            <a:r>
              <a:rPr lang="en-US" dirty="0"/>
              <a:t>Resources for families</a:t>
            </a:r>
          </a:p>
        </p:txBody>
      </p:sp>
      <p:sp>
        <p:nvSpPr>
          <p:cNvPr id="3" name="Content Placeholder 2">
            <a:extLst>
              <a:ext uri="{FF2B5EF4-FFF2-40B4-BE49-F238E27FC236}">
                <a16:creationId xmlns:a16="http://schemas.microsoft.com/office/drawing/2014/main" id="{E1366C3C-7852-4D99-9397-6E455E61889D}"/>
              </a:ext>
            </a:extLst>
          </p:cNvPr>
          <p:cNvSpPr>
            <a:spLocks noGrp="1"/>
          </p:cNvSpPr>
          <p:nvPr>
            <p:ph sz="quarter" idx="13"/>
          </p:nvPr>
        </p:nvSpPr>
        <p:spPr/>
        <p:txBody>
          <a:bodyPr/>
          <a:lstStyle/>
          <a:p>
            <a:r>
              <a:rPr lang="en-US" dirty="0"/>
              <a:t>Videos will be posted for students who cannot get online during the day.</a:t>
            </a:r>
          </a:p>
          <a:p>
            <a:r>
              <a:rPr lang="en-US" dirty="0"/>
              <a:t>Breakfasts and lunches will be made available while students are in remote learning.</a:t>
            </a:r>
          </a:p>
          <a:p>
            <a:r>
              <a:rPr lang="en-US" dirty="0"/>
              <a:t>SPED students will be given the opportunity to come to the school for services during remote learning. </a:t>
            </a:r>
          </a:p>
          <a:p>
            <a:r>
              <a:rPr lang="en-US" dirty="0"/>
              <a:t>Call 267-8270 for students who may need mental health services.</a:t>
            </a:r>
          </a:p>
          <a:p>
            <a:endParaRPr lang="en-US" dirty="0"/>
          </a:p>
        </p:txBody>
      </p:sp>
    </p:spTree>
    <p:extLst>
      <p:ext uri="{BB962C8B-B14F-4D97-AF65-F5344CB8AC3E}">
        <p14:creationId xmlns:p14="http://schemas.microsoft.com/office/powerpoint/2010/main" val="285772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DD24-2BC4-4379-A258-B84B048240D4}"/>
              </a:ext>
            </a:extLst>
          </p:cNvPr>
          <p:cNvSpPr>
            <a:spLocks noGrp="1"/>
          </p:cNvSpPr>
          <p:nvPr>
            <p:ph type="title"/>
          </p:nvPr>
        </p:nvSpPr>
        <p:spPr/>
        <p:txBody>
          <a:bodyPr/>
          <a:lstStyle/>
          <a:p>
            <a:r>
              <a:rPr lang="en-US" dirty="0"/>
              <a:t>Information	</a:t>
            </a:r>
          </a:p>
        </p:txBody>
      </p:sp>
      <p:sp>
        <p:nvSpPr>
          <p:cNvPr id="3" name="Content Placeholder 2">
            <a:extLst>
              <a:ext uri="{FF2B5EF4-FFF2-40B4-BE49-F238E27FC236}">
                <a16:creationId xmlns:a16="http://schemas.microsoft.com/office/drawing/2014/main" id="{AE7CB40E-2DC1-4CD4-90B1-08D2B7AD4E6D}"/>
              </a:ext>
            </a:extLst>
          </p:cNvPr>
          <p:cNvSpPr>
            <a:spLocks noGrp="1"/>
          </p:cNvSpPr>
          <p:nvPr>
            <p:ph sz="quarter" idx="13"/>
          </p:nvPr>
        </p:nvSpPr>
        <p:spPr/>
        <p:txBody>
          <a:bodyPr>
            <a:normAutofit lnSpcReduction="10000"/>
          </a:bodyPr>
          <a:lstStyle/>
          <a:p>
            <a:r>
              <a:rPr lang="en-US" dirty="0"/>
              <a:t>On July 22, 2020 the </a:t>
            </a:r>
            <a:r>
              <a:rPr lang="en-US" dirty="0" err="1"/>
              <a:t>hvps</a:t>
            </a:r>
            <a:r>
              <a:rPr lang="en-US" dirty="0"/>
              <a:t> school board voted to start school in a remote learning mode.  School will start for students on august 13, 2020.</a:t>
            </a:r>
          </a:p>
          <a:p>
            <a:r>
              <a:rPr lang="en-US" dirty="0"/>
              <a:t>HES Reentry Plan and Power point Can be found on the HES Website. The district reentry plan is also available on the district website.</a:t>
            </a:r>
          </a:p>
          <a:p>
            <a:r>
              <a:rPr lang="en-US" dirty="0"/>
              <a:t>Become a friend on the HES Facebook PAGE where you may ask questions and receive timely information</a:t>
            </a:r>
          </a:p>
          <a:p>
            <a:r>
              <a:rPr lang="en-US" dirty="0"/>
              <a:t>If you have questions after reading the reentry plan, feel free to call the school (267-8270) or post a question on the </a:t>
            </a:r>
            <a:r>
              <a:rPr lang="en-US" dirty="0" err="1"/>
              <a:t>hes</a:t>
            </a:r>
            <a:r>
              <a:rPr lang="en-US" dirty="0"/>
              <a:t> Facebook page. </a:t>
            </a:r>
          </a:p>
          <a:p>
            <a:endParaRPr lang="en-US" dirty="0"/>
          </a:p>
        </p:txBody>
      </p:sp>
    </p:spTree>
    <p:extLst>
      <p:ext uri="{BB962C8B-B14F-4D97-AF65-F5344CB8AC3E}">
        <p14:creationId xmlns:p14="http://schemas.microsoft.com/office/powerpoint/2010/main" val="42287594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233</TotalTime>
  <Words>502</Words>
  <Application>Microsoft Office PowerPoint</Application>
  <PresentationFormat>Widescreen</PresentationFormat>
  <Paragraphs>37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Bodoni MT</vt:lpstr>
      <vt:lpstr>Impact</vt:lpstr>
      <vt:lpstr>Main Event</vt:lpstr>
      <vt:lpstr>Hatch Elementary sChool</vt:lpstr>
      <vt:lpstr>HES Families have 2 choices:</vt:lpstr>
      <vt:lpstr>Message to our families</vt:lpstr>
      <vt:lpstr>Resources for families</vt:lpstr>
      <vt:lpstr>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Perry</dc:creator>
  <cp:lastModifiedBy>Amber Perry</cp:lastModifiedBy>
  <cp:revision>21</cp:revision>
  <dcterms:created xsi:type="dcterms:W3CDTF">2020-07-22T13:45:21Z</dcterms:created>
  <dcterms:modified xsi:type="dcterms:W3CDTF">2020-07-27T17:07:39Z</dcterms:modified>
</cp:coreProperties>
</file>