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7" r:id="rId2"/>
    <p:sldId id="317" r:id="rId3"/>
    <p:sldId id="319" r:id="rId4"/>
    <p:sldId id="322" r:id="rId5"/>
    <p:sldId id="323" r:id="rId6"/>
    <p:sldId id="329" r:id="rId7"/>
    <p:sldId id="330" r:id="rId8"/>
    <p:sldId id="331" r:id="rId9"/>
    <p:sldId id="332" r:id="rId10"/>
    <p:sldId id="333" r:id="rId11"/>
    <p:sldId id="334"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5" autoAdjust="0"/>
    <p:restoredTop sz="94660"/>
  </p:normalViewPr>
  <p:slideViewPr>
    <p:cSldViewPr snapToGrid="0">
      <p:cViewPr varScale="1">
        <p:scale>
          <a:sx n="72" d="100"/>
          <a:sy n="72" d="100"/>
        </p:scale>
        <p:origin x="53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24D21EF-9566-43B4-B089-1FDD204C203D}"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C0A1C-A2FD-4B7B-B39A-B4D778F48041}"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2764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024D21EF-9566-43B4-B089-1FDD204C203D}" type="datetimeFigureOut">
              <a:rPr lang="en-US" smtClean="0"/>
              <a:t>10/29/2020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2C0A1C-A2FD-4B7B-B39A-B4D778F48041}" type="slidenum">
              <a:rPr lang="en-US" smtClean="0"/>
              <a:t>‹#›</a:t>
            </a:fld>
            <a:endParaRPr lang="en-US"/>
          </a:p>
        </p:txBody>
      </p:sp>
    </p:spTree>
    <p:extLst>
      <p:ext uri="{BB962C8B-B14F-4D97-AF65-F5344CB8AC3E}">
        <p14:creationId xmlns:p14="http://schemas.microsoft.com/office/powerpoint/2010/main" val="2217872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4D21EF-9566-43B4-B089-1FDD204C203D}"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C0A1C-A2FD-4B7B-B39A-B4D778F48041}" type="slidenum">
              <a:rPr lang="en-US" smtClean="0"/>
              <a:t>‹#›</a:t>
            </a:fld>
            <a:endParaRPr lang="en-US"/>
          </a:p>
        </p:txBody>
      </p:sp>
    </p:spTree>
    <p:extLst>
      <p:ext uri="{BB962C8B-B14F-4D97-AF65-F5344CB8AC3E}">
        <p14:creationId xmlns:p14="http://schemas.microsoft.com/office/powerpoint/2010/main" val="4233409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4D21EF-9566-43B4-B089-1FDD204C203D}"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C0A1C-A2FD-4B7B-B39A-B4D778F48041}"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470547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4D21EF-9566-43B4-B089-1FDD204C203D}"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C0A1C-A2FD-4B7B-B39A-B4D778F48041}" type="slidenum">
              <a:rPr lang="en-US" smtClean="0"/>
              <a:t>‹#›</a:t>
            </a:fld>
            <a:endParaRPr lang="en-US"/>
          </a:p>
        </p:txBody>
      </p:sp>
    </p:spTree>
    <p:extLst>
      <p:ext uri="{BB962C8B-B14F-4D97-AF65-F5344CB8AC3E}">
        <p14:creationId xmlns:p14="http://schemas.microsoft.com/office/powerpoint/2010/main" val="2135587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4D21EF-9566-43B4-B089-1FDD204C203D}"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C0A1C-A2FD-4B7B-B39A-B4D778F48041}"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677362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4D21EF-9566-43B4-B089-1FDD204C203D}"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C0A1C-A2FD-4B7B-B39A-B4D778F48041}" type="slidenum">
              <a:rPr lang="en-US" smtClean="0"/>
              <a:t>‹#›</a:t>
            </a:fld>
            <a:endParaRPr lang="en-US"/>
          </a:p>
        </p:txBody>
      </p:sp>
    </p:spTree>
    <p:extLst>
      <p:ext uri="{BB962C8B-B14F-4D97-AF65-F5344CB8AC3E}">
        <p14:creationId xmlns:p14="http://schemas.microsoft.com/office/powerpoint/2010/main" val="3945999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4D21EF-9566-43B4-B089-1FDD204C203D}"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C0A1C-A2FD-4B7B-B39A-B4D778F48041}" type="slidenum">
              <a:rPr lang="en-US" smtClean="0"/>
              <a:t>‹#›</a:t>
            </a:fld>
            <a:endParaRPr lang="en-US"/>
          </a:p>
        </p:txBody>
      </p:sp>
    </p:spTree>
    <p:extLst>
      <p:ext uri="{BB962C8B-B14F-4D97-AF65-F5344CB8AC3E}">
        <p14:creationId xmlns:p14="http://schemas.microsoft.com/office/powerpoint/2010/main" val="3489472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4D21EF-9566-43B4-B089-1FDD204C203D}"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C0A1C-A2FD-4B7B-B39A-B4D778F48041}" type="slidenum">
              <a:rPr lang="en-US" smtClean="0"/>
              <a:t>‹#›</a:t>
            </a:fld>
            <a:endParaRPr lang="en-US"/>
          </a:p>
        </p:txBody>
      </p:sp>
    </p:spTree>
    <p:extLst>
      <p:ext uri="{BB962C8B-B14F-4D97-AF65-F5344CB8AC3E}">
        <p14:creationId xmlns:p14="http://schemas.microsoft.com/office/powerpoint/2010/main" val="3420198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4D21EF-9566-43B4-B089-1FDD204C203D}"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C0A1C-A2FD-4B7B-B39A-B4D778F48041}" type="slidenum">
              <a:rPr lang="en-US" smtClean="0"/>
              <a:t>‹#›</a:t>
            </a:fld>
            <a:endParaRPr lang="en-US"/>
          </a:p>
        </p:txBody>
      </p:sp>
    </p:spTree>
    <p:extLst>
      <p:ext uri="{BB962C8B-B14F-4D97-AF65-F5344CB8AC3E}">
        <p14:creationId xmlns:p14="http://schemas.microsoft.com/office/powerpoint/2010/main" val="3350330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4D21EF-9566-43B4-B089-1FDD204C203D}"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C0A1C-A2FD-4B7B-B39A-B4D778F48041}" type="slidenum">
              <a:rPr lang="en-US" smtClean="0"/>
              <a:t>‹#›</a:t>
            </a:fld>
            <a:endParaRPr lang="en-US"/>
          </a:p>
        </p:txBody>
      </p:sp>
    </p:spTree>
    <p:extLst>
      <p:ext uri="{BB962C8B-B14F-4D97-AF65-F5344CB8AC3E}">
        <p14:creationId xmlns:p14="http://schemas.microsoft.com/office/powerpoint/2010/main" val="2654762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4D21EF-9566-43B4-B089-1FDD204C203D}" type="datetimeFigureOut">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C0A1C-A2FD-4B7B-B39A-B4D778F48041}" type="slidenum">
              <a:rPr lang="en-US" smtClean="0"/>
              <a:t>‹#›</a:t>
            </a:fld>
            <a:endParaRPr lang="en-US"/>
          </a:p>
        </p:txBody>
      </p:sp>
    </p:spTree>
    <p:extLst>
      <p:ext uri="{BB962C8B-B14F-4D97-AF65-F5344CB8AC3E}">
        <p14:creationId xmlns:p14="http://schemas.microsoft.com/office/powerpoint/2010/main" val="2827117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4D21EF-9566-43B4-B089-1FDD204C203D}" type="datetimeFigureOut">
              <a:rPr lang="en-US" smtClean="0"/>
              <a:t>10/29/2020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2C0A1C-A2FD-4B7B-B39A-B4D778F48041}" type="slidenum">
              <a:rPr lang="en-US" smtClean="0"/>
              <a:t>‹#›</a:t>
            </a:fld>
            <a:endParaRPr lang="en-US"/>
          </a:p>
        </p:txBody>
      </p:sp>
    </p:spTree>
    <p:extLst>
      <p:ext uri="{BB962C8B-B14F-4D97-AF65-F5344CB8AC3E}">
        <p14:creationId xmlns:p14="http://schemas.microsoft.com/office/powerpoint/2010/main" val="231176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4D21EF-9566-43B4-B089-1FDD204C203D}" type="datetimeFigureOut">
              <a:rPr lang="en-US" smtClean="0"/>
              <a:t>10/29/2020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2C0A1C-A2FD-4B7B-B39A-B4D778F48041}" type="slidenum">
              <a:rPr lang="en-US" smtClean="0"/>
              <a:t>‹#›</a:t>
            </a:fld>
            <a:endParaRPr lang="en-US"/>
          </a:p>
        </p:txBody>
      </p:sp>
    </p:spTree>
    <p:extLst>
      <p:ext uri="{BB962C8B-B14F-4D97-AF65-F5344CB8AC3E}">
        <p14:creationId xmlns:p14="http://schemas.microsoft.com/office/powerpoint/2010/main" val="3223161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4D21EF-9566-43B4-B089-1FDD204C203D}" type="datetimeFigureOut">
              <a:rPr lang="en-US" smtClean="0"/>
              <a:t>10/29/2020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2C0A1C-A2FD-4B7B-B39A-B4D778F48041}" type="slidenum">
              <a:rPr lang="en-US" smtClean="0"/>
              <a:t>‹#›</a:t>
            </a:fld>
            <a:endParaRPr lang="en-US"/>
          </a:p>
        </p:txBody>
      </p:sp>
    </p:spTree>
    <p:extLst>
      <p:ext uri="{BB962C8B-B14F-4D97-AF65-F5344CB8AC3E}">
        <p14:creationId xmlns:p14="http://schemas.microsoft.com/office/powerpoint/2010/main" val="1638812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4D21EF-9566-43B4-B089-1FDD204C203D}" type="datetimeFigureOut">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C0A1C-A2FD-4B7B-B39A-B4D778F48041}" type="slidenum">
              <a:rPr lang="en-US" smtClean="0"/>
              <a:t>‹#›</a:t>
            </a:fld>
            <a:endParaRPr lang="en-US"/>
          </a:p>
        </p:txBody>
      </p:sp>
    </p:spTree>
    <p:extLst>
      <p:ext uri="{BB962C8B-B14F-4D97-AF65-F5344CB8AC3E}">
        <p14:creationId xmlns:p14="http://schemas.microsoft.com/office/powerpoint/2010/main" val="333376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4D21EF-9566-43B4-B089-1FDD204C203D}" type="datetimeFigureOut">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C0A1C-A2FD-4B7B-B39A-B4D778F48041}" type="slidenum">
              <a:rPr lang="en-US" smtClean="0"/>
              <a:t>‹#›</a:t>
            </a:fld>
            <a:endParaRPr lang="en-US"/>
          </a:p>
        </p:txBody>
      </p:sp>
    </p:spTree>
    <p:extLst>
      <p:ext uri="{BB962C8B-B14F-4D97-AF65-F5344CB8AC3E}">
        <p14:creationId xmlns:p14="http://schemas.microsoft.com/office/powerpoint/2010/main" val="2497469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024D21EF-9566-43B4-B089-1FDD204C203D}" type="datetimeFigureOut">
              <a:rPr lang="en-US" smtClean="0"/>
              <a:t>10/29/2020</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382C0A1C-A2FD-4B7B-B39A-B4D778F48041}" type="slidenum">
              <a:rPr lang="en-US" smtClean="0"/>
              <a:t>‹#›</a:t>
            </a:fld>
            <a:endParaRPr lang="en-US"/>
          </a:p>
        </p:txBody>
      </p:sp>
    </p:spTree>
    <p:extLst>
      <p:ext uri="{BB962C8B-B14F-4D97-AF65-F5344CB8AC3E}">
        <p14:creationId xmlns:p14="http://schemas.microsoft.com/office/powerpoint/2010/main" val="2591932477"/>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46030" y="304800"/>
            <a:ext cx="8229600" cy="1219200"/>
          </a:xfrm>
        </p:spPr>
        <p:txBody>
          <a:bodyPr>
            <a:normAutofit/>
          </a:bodyPr>
          <a:lstStyle/>
          <a:p>
            <a:r>
              <a:rPr lang="en-US" dirty="0">
                <a:solidFill>
                  <a:schemeClr val="bg1"/>
                </a:solidFill>
              </a:rPr>
              <a:t>2 and 5 as Factors</a:t>
            </a:r>
          </a:p>
        </p:txBody>
      </p:sp>
      <p:sp>
        <p:nvSpPr>
          <p:cNvPr id="3" name="Subtitle 2"/>
          <p:cNvSpPr>
            <a:spLocks noGrp="1"/>
          </p:cNvSpPr>
          <p:nvPr>
            <p:ph type="subTitle" idx="1"/>
          </p:nvPr>
        </p:nvSpPr>
        <p:spPr>
          <a:xfrm>
            <a:off x="2895600" y="1600200"/>
            <a:ext cx="6400800" cy="3484098"/>
          </a:xfrm>
        </p:spPr>
        <p:txBody>
          <a:bodyPr/>
          <a:lstStyle/>
          <a:p>
            <a:r>
              <a:rPr lang="en-US" dirty="0">
                <a:solidFill>
                  <a:schemeClr val="bg1"/>
                </a:solidFill>
              </a:rPr>
              <a:t>Lesson 5-1</a:t>
            </a:r>
          </a:p>
          <a:p>
            <a:r>
              <a:rPr lang="en-US" dirty="0">
                <a:solidFill>
                  <a:schemeClr val="bg1"/>
                </a:solidFill>
              </a:rPr>
              <a:t>CCSS 3.OA.3, 3.OA.9, 3.NBT.3</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413418"/>
            <a:ext cx="230505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1" y="3405212"/>
            <a:ext cx="2462213"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1880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54666" y="816480"/>
            <a:ext cx="8534400" cy="1507067"/>
          </a:xfrm>
        </p:spPr>
        <p:txBody>
          <a:bodyPr/>
          <a:lstStyle/>
          <a:p>
            <a:pPr algn="ctr"/>
            <a:r>
              <a:rPr lang="en-US" u="sng" dirty="0">
                <a:solidFill>
                  <a:schemeClr val="bg1"/>
                </a:solidFill>
              </a:rPr>
              <a:t>Find Each Product</a:t>
            </a:r>
          </a:p>
        </p:txBody>
      </p:sp>
      <p:sp>
        <p:nvSpPr>
          <p:cNvPr id="5" name="Content Placeholder 4"/>
          <p:cNvSpPr>
            <a:spLocks noGrp="1"/>
          </p:cNvSpPr>
          <p:nvPr>
            <p:ph sz="half" idx="1"/>
          </p:nvPr>
        </p:nvSpPr>
        <p:spPr>
          <a:xfrm>
            <a:off x="684211" y="2130287"/>
            <a:ext cx="4937655" cy="3615267"/>
          </a:xfrm>
        </p:spPr>
        <p:txBody>
          <a:bodyPr>
            <a:normAutofit/>
          </a:bodyPr>
          <a:lstStyle/>
          <a:p>
            <a:pPr marL="114300" indent="0">
              <a:buNone/>
            </a:pPr>
            <a:r>
              <a:rPr lang="en-US" sz="4000" dirty="0"/>
              <a:t>	</a:t>
            </a:r>
            <a:r>
              <a:rPr lang="en-US" sz="4000" dirty="0">
                <a:solidFill>
                  <a:schemeClr val="bg1"/>
                </a:solidFill>
              </a:rPr>
              <a:t>2 x 3 =  </a:t>
            </a:r>
          </a:p>
          <a:p>
            <a:pPr marL="114300" indent="0">
              <a:buNone/>
            </a:pPr>
            <a:r>
              <a:rPr lang="en-US" sz="4000" dirty="0">
                <a:solidFill>
                  <a:schemeClr val="bg1"/>
                </a:solidFill>
              </a:rPr>
              <a:t>	2 x 5 = </a:t>
            </a:r>
          </a:p>
          <a:p>
            <a:pPr marL="114300" indent="0">
              <a:buNone/>
            </a:pPr>
            <a:r>
              <a:rPr lang="en-US" sz="4000" dirty="0">
                <a:solidFill>
                  <a:schemeClr val="bg1"/>
                </a:solidFill>
              </a:rPr>
              <a:t>	2 x 7 = </a:t>
            </a:r>
          </a:p>
        </p:txBody>
      </p:sp>
      <p:sp>
        <p:nvSpPr>
          <p:cNvPr id="6" name="Content Placeholder 5"/>
          <p:cNvSpPr>
            <a:spLocks noGrp="1"/>
          </p:cNvSpPr>
          <p:nvPr>
            <p:ph sz="half" idx="2"/>
          </p:nvPr>
        </p:nvSpPr>
        <p:spPr>
          <a:xfrm>
            <a:off x="5886661" y="2226918"/>
            <a:ext cx="4934479" cy="3615266"/>
          </a:xfrm>
        </p:spPr>
        <p:txBody>
          <a:bodyPr/>
          <a:lstStyle/>
          <a:p>
            <a:pPr marL="114300" indent="0">
              <a:buClr>
                <a:srgbClr val="94C600"/>
              </a:buClr>
              <a:buNone/>
            </a:pPr>
            <a:r>
              <a:rPr lang="en-US" sz="4000" dirty="0">
                <a:solidFill>
                  <a:prstClr val="black"/>
                </a:solidFill>
              </a:rPr>
              <a:t>5 x 3 =  </a:t>
            </a:r>
          </a:p>
          <a:p>
            <a:pPr marL="114300" indent="0">
              <a:buClr>
                <a:srgbClr val="94C600"/>
              </a:buClr>
              <a:buNone/>
            </a:pPr>
            <a:r>
              <a:rPr lang="en-US" sz="4000" dirty="0">
                <a:solidFill>
                  <a:prstClr val="black"/>
                </a:solidFill>
              </a:rPr>
              <a:t>5 x 5 = </a:t>
            </a:r>
          </a:p>
          <a:p>
            <a:pPr marL="114300" indent="0">
              <a:buClr>
                <a:srgbClr val="94C600"/>
              </a:buClr>
              <a:buNone/>
            </a:pPr>
            <a:r>
              <a:rPr lang="en-US" sz="4000" dirty="0">
                <a:solidFill>
                  <a:prstClr val="black"/>
                </a:solidFill>
              </a:rPr>
              <a:t>5 x 7 = </a:t>
            </a:r>
          </a:p>
          <a:p>
            <a:pPr marL="114300" indent="0">
              <a:buNone/>
            </a:pPr>
            <a:endParaRPr lang="en-US" dirty="0"/>
          </a:p>
        </p:txBody>
      </p:sp>
    </p:spTree>
    <p:extLst>
      <p:ext uri="{BB962C8B-B14F-4D97-AF65-F5344CB8AC3E}">
        <p14:creationId xmlns:p14="http://schemas.microsoft.com/office/powerpoint/2010/main" val="2387825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986" y="405662"/>
            <a:ext cx="8534400" cy="1507067"/>
          </a:xfrm>
        </p:spPr>
        <p:txBody>
          <a:bodyPr/>
          <a:lstStyle/>
          <a:p>
            <a:r>
              <a:rPr lang="en-US" dirty="0">
                <a:solidFill>
                  <a:schemeClr val="bg1"/>
                </a:solidFill>
              </a:rPr>
              <a:t>Vocabulary Review </a:t>
            </a:r>
          </a:p>
        </p:txBody>
      </p:sp>
      <p:sp>
        <p:nvSpPr>
          <p:cNvPr id="3" name="Content Placeholder 2"/>
          <p:cNvSpPr>
            <a:spLocks noGrp="1"/>
          </p:cNvSpPr>
          <p:nvPr>
            <p:ph idx="1"/>
          </p:nvPr>
        </p:nvSpPr>
        <p:spPr>
          <a:xfrm>
            <a:off x="710716" y="1912729"/>
            <a:ext cx="8534400" cy="3615267"/>
          </a:xfrm>
        </p:spPr>
        <p:txBody>
          <a:bodyPr>
            <a:normAutofit fontScale="92500" lnSpcReduction="20000"/>
          </a:bodyPr>
          <a:lstStyle/>
          <a:p>
            <a:r>
              <a:rPr lang="en-US" sz="2800" u="sng" dirty="0">
                <a:solidFill>
                  <a:schemeClr val="bg1"/>
                </a:solidFill>
              </a:rPr>
              <a:t>Multiples</a:t>
            </a:r>
            <a:r>
              <a:rPr lang="en-US" sz="2800" dirty="0">
                <a:solidFill>
                  <a:schemeClr val="bg1"/>
                </a:solidFill>
              </a:rPr>
              <a:t>: The products of a number and other whole numbers.</a:t>
            </a:r>
          </a:p>
          <a:p>
            <a:pPr marL="114300" indent="0">
              <a:buNone/>
            </a:pPr>
            <a:endParaRPr lang="en-US" sz="2800" dirty="0">
              <a:solidFill>
                <a:schemeClr val="bg1"/>
              </a:solidFill>
            </a:endParaRPr>
          </a:p>
          <a:p>
            <a:r>
              <a:rPr lang="en-US" sz="2800" dirty="0">
                <a:solidFill>
                  <a:schemeClr val="bg1"/>
                </a:solidFill>
              </a:rPr>
              <a:t>Multiples of 2 are 2, 4, 6, 8, 10, 12 and so on. </a:t>
            </a:r>
            <a:r>
              <a:rPr lang="en-US" sz="2800" b="1" u="sng" dirty="0">
                <a:solidFill>
                  <a:schemeClr val="bg1"/>
                </a:solidFill>
              </a:rPr>
              <a:t>You can find multiples of 2 by multiplying 2 by any whole number.</a:t>
            </a:r>
            <a:r>
              <a:rPr lang="en-US" sz="2800" b="1" dirty="0">
                <a:solidFill>
                  <a:schemeClr val="bg1"/>
                </a:solidFill>
              </a:rPr>
              <a:t> </a:t>
            </a:r>
            <a:r>
              <a:rPr lang="en-US" sz="2800" dirty="0">
                <a:solidFill>
                  <a:schemeClr val="bg1"/>
                </a:solidFill>
              </a:rPr>
              <a:t>What do you notice about multiples of 2? </a:t>
            </a:r>
          </a:p>
          <a:p>
            <a:pPr marL="114300" indent="0">
              <a:buNone/>
            </a:pPr>
            <a:endParaRPr lang="en-US" sz="2800" dirty="0">
              <a:solidFill>
                <a:schemeClr val="bg1"/>
              </a:solidFill>
            </a:endParaRPr>
          </a:p>
          <a:p>
            <a:r>
              <a:rPr lang="en-US" sz="2800" dirty="0">
                <a:solidFill>
                  <a:schemeClr val="bg1"/>
                </a:solidFill>
              </a:rPr>
              <a:t>Now, try listing multiples of 5 up to 50.</a:t>
            </a:r>
          </a:p>
        </p:txBody>
      </p:sp>
    </p:spTree>
    <p:extLst>
      <p:ext uri="{BB962C8B-B14F-4D97-AF65-F5344CB8AC3E}">
        <p14:creationId xmlns:p14="http://schemas.microsoft.com/office/powerpoint/2010/main" val="120989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26149"/>
            <a:ext cx="8534400" cy="1507067"/>
          </a:xfrm>
        </p:spPr>
        <p:txBody>
          <a:bodyPr/>
          <a:lstStyle/>
          <a:p>
            <a:pPr algn="ctr"/>
            <a:r>
              <a:rPr lang="en-US" dirty="0">
                <a:solidFill>
                  <a:schemeClr val="bg1"/>
                </a:solidFill>
              </a:rPr>
              <a:t>Vocabulary</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81200" y="1981201"/>
            <a:ext cx="7620000" cy="3261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8662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612" y="0"/>
            <a:ext cx="8534400" cy="1507067"/>
          </a:xfrm>
        </p:spPr>
        <p:txBody>
          <a:bodyPr/>
          <a:lstStyle/>
          <a:p>
            <a:pPr algn="ctr"/>
            <a:r>
              <a:rPr lang="en-US" dirty="0">
                <a:solidFill>
                  <a:schemeClr val="bg1"/>
                </a:solidFill>
              </a:rPr>
              <a:t>Objective</a:t>
            </a:r>
          </a:p>
        </p:txBody>
      </p:sp>
      <p:sp>
        <p:nvSpPr>
          <p:cNvPr id="3" name="Content Placeholder 2"/>
          <p:cNvSpPr>
            <a:spLocks noGrp="1"/>
          </p:cNvSpPr>
          <p:nvPr>
            <p:ph idx="1"/>
          </p:nvPr>
        </p:nvSpPr>
        <p:spPr/>
        <p:txBody>
          <a:bodyPr>
            <a:normAutofit/>
          </a:bodyPr>
          <a:lstStyle/>
          <a:p>
            <a:pPr marL="114300" indent="0" algn="ctr">
              <a:buNone/>
            </a:pPr>
            <a:r>
              <a:rPr lang="en-US" sz="4000" dirty="0">
                <a:solidFill>
                  <a:schemeClr val="bg1"/>
                </a:solidFill>
              </a:rPr>
              <a:t>I can use patterns to multiply with 2 and 5 as factors.</a:t>
            </a:r>
          </a:p>
          <a:p>
            <a:pPr marL="114300" indent="0" algn="ctr">
              <a:buNone/>
            </a:pPr>
            <a:endParaRPr lang="en-US" sz="4000" dirty="0"/>
          </a:p>
          <a:p>
            <a:pPr marL="114300" indent="0" algn="ctr">
              <a:buNone/>
            </a:pPr>
            <a:r>
              <a:rPr lang="en-US" sz="4000" dirty="0"/>
              <a:t>  </a:t>
            </a:r>
          </a:p>
        </p:txBody>
      </p:sp>
      <p:pic>
        <p:nvPicPr>
          <p:cNvPr id="4" name="Picture 3"/>
          <p:cNvPicPr>
            <a:picLocks noChangeAspect="1"/>
          </p:cNvPicPr>
          <p:nvPr/>
        </p:nvPicPr>
        <p:blipFill>
          <a:blip r:embed="rId2"/>
          <a:stretch>
            <a:fillRect/>
          </a:stretch>
        </p:blipFill>
        <p:spPr>
          <a:xfrm>
            <a:off x="2895601" y="3352800"/>
            <a:ext cx="2301291" cy="3200400"/>
          </a:xfrm>
          <a:prstGeom prst="rect">
            <a:avLst/>
          </a:prstGeom>
        </p:spPr>
      </p:pic>
      <p:pic>
        <p:nvPicPr>
          <p:cNvPr id="5" name="Picture 4"/>
          <p:cNvPicPr>
            <a:picLocks noChangeAspect="1"/>
          </p:cNvPicPr>
          <p:nvPr/>
        </p:nvPicPr>
        <p:blipFill>
          <a:blip r:embed="rId3"/>
          <a:stretch>
            <a:fillRect/>
          </a:stretch>
        </p:blipFill>
        <p:spPr>
          <a:xfrm>
            <a:off x="7086600" y="3352800"/>
            <a:ext cx="2465614" cy="3200400"/>
          </a:xfrm>
          <a:prstGeom prst="rect">
            <a:avLst/>
          </a:prstGeom>
        </p:spPr>
      </p:pic>
    </p:spTree>
    <p:extLst>
      <p:ext uri="{BB962C8B-B14F-4D97-AF65-F5344CB8AC3E}">
        <p14:creationId xmlns:p14="http://schemas.microsoft.com/office/powerpoint/2010/main" val="3866430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6964" y="186267"/>
            <a:ext cx="8534400" cy="1507067"/>
          </a:xfrm>
        </p:spPr>
        <p:txBody>
          <a:bodyPr/>
          <a:lstStyle/>
          <a:p>
            <a:pPr algn="ctr"/>
            <a:r>
              <a:rPr lang="en-US" dirty="0">
                <a:solidFill>
                  <a:schemeClr val="bg1"/>
                </a:solidFill>
              </a:rPr>
              <a:t>Connect</a:t>
            </a:r>
          </a:p>
        </p:txBody>
      </p:sp>
      <p:sp>
        <p:nvSpPr>
          <p:cNvPr id="3" name="Content Placeholder 2"/>
          <p:cNvSpPr>
            <a:spLocks noGrp="1"/>
          </p:cNvSpPr>
          <p:nvPr>
            <p:ph idx="1"/>
          </p:nvPr>
        </p:nvSpPr>
        <p:spPr/>
        <p:txBody>
          <a:bodyPr>
            <a:normAutofit/>
          </a:bodyPr>
          <a:lstStyle/>
          <a:p>
            <a:pPr marL="114300" indent="0" algn="ctr">
              <a:buNone/>
            </a:pPr>
            <a:endParaRPr lang="en-US" sz="3200" dirty="0"/>
          </a:p>
          <a:p>
            <a:pPr marL="114300" indent="0" algn="ctr">
              <a:buNone/>
            </a:pPr>
            <a:endParaRPr lang="en-US" sz="3200" dirty="0"/>
          </a:p>
          <a:p>
            <a:pPr marL="114300" indent="0" algn="ctr">
              <a:buNone/>
            </a:pPr>
            <a:r>
              <a:rPr lang="en-US" sz="4000" b="1" dirty="0">
                <a:solidFill>
                  <a:schemeClr val="bg1"/>
                </a:solidFill>
              </a:rPr>
              <a:t>What are some things that come in pairs, or sets of 2?</a:t>
            </a:r>
          </a:p>
          <a:p>
            <a:pPr marL="114300" indent="0" algn="ctr">
              <a:buNone/>
            </a:pPr>
            <a:endParaRPr lang="en-US" sz="4000" dirty="0"/>
          </a:p>
          <a:p>
            <a:pPr marL="114300" indent="0" algn="ctr">
              <a:buNone/>
            </a:pPr>
            <a:endParaRPr lang="en-US" sz="3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0636" y="4800600"/>
            <a:ext cx="19050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1293" y="533400"/>
            <a:ext cx="1758462"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8667" y="4800600"/>
            <a:ext cx="1601089"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0636" y="581025"/>
            <a:ext cx="1836964"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714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053"/>
                                        </p:tgtEl>
                                        <p:attrNameLst>
                                          <p:attrName>style.visibility</p:attrName>
                                        </p:attrNameLst>
                                      </p:cBhvr>
                                      <p:to>
                                        <p:strVal val="visible"/>
                                      </p:to>
                                    </p:set>
                                    <p:animEffect transition="in" filter="wipe(down)">
                                      <p:cBhvr>
                                        <p:cTn id="12" dur="580">
                                          <p:stCondLst>
                                            <p:cond delay="0"/>
                                          </p:stCondLst>
                                        </p:cTn>
                                        <p:tgtEl>
                                          <p:spTgt spid="2053"/>
                                        </p:tgtEl>
                                      </p:cBhvr>
                                    </p:animEffect>
                                    <p:anim calcmode="lin" valueType="num">
                                      <p:cBhvr>
                                        <p:cTn id="13" dur="1822" tmFilter="0,0; 0.14,0.36; 0.43,0.73; 0.71,0.91; 1.0,1.0">
                                          <p:stCondLst>
                                            <p:cond delay="0"/>
                                          </p:stCondLst>
                                        </p:cTn>
                                        <p:tgtEl>
                                          <p:spTgt spid="205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05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05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05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053"/>
                                        </p:tgtEl>
                                        <p:attrNameLst>
                                          <p:attrName>ppt_y</p:attrName>
                                        </p:attrNameLst>
                                      </p:cBhvr>
                                      <p:tavLst>
                                        <p:tav tm="0" fmla="#ppt_y-sin(pi*$)/81">
                                          <p:val>
                                            <p:fltVal val="0"/>
                                          </p:val>
                                        </p:tav>
                                        <p:tav tm="100000">
                                          <p:val>
                                            <p:fltVal val="1"/>
                                          </p:val>
                                        </p:tav>
                                      </p:tavLst>
                                    </p:anim>
                                    <p:animScale>
                                      <p:cBhvr>
                                        <p:cTn id="18" dur="26">
                                          <p:stCondLst>
                                            <p:cond delay="650"/>
                                          </p:stCondLst>
                                        </p:cTn>
                                        <p:tgtEl>
                                          <p:spTgt spid="2053"/>
                                        </p:tgtEl>
                                      </p:cBhvr>
                                      <p:to x="100000" y="60000"/>
                                    </p:animScale>
                                    <p:animScale>
                                      <p:cBhvr>
                                        <p:cTn id="19" dur="166" decel="50000">
                                          <p:stCondLst>
                                            <p:cond delay="676"/>
                                          </p:stCondLst>
                                        </p:cTn>
                                        <p:tgtEl>
                                          <p:spTgt spid="2053"/>
                                        </p:tgtEl>
                                      </p:cBhvr>
                                      <p:to x="100000" y="100000"/>
                                    </p:animScale>
                                    <p:animScale>
                                      <p:cBhvr>
                                        <p:cTn id="20" dur="26">
                                          <p:stCondLst>
                                            <p:cond delay="1312"/>
                                          </p:stCondLst>
                                        </p:cTn>
                                        <p:tgtEl>
                                          <p:spTgt spid="2053"/>
                                        </p:tgtEl>
                                      </p:cBhvr>
                                      <p:to x="100000" y="80000"/>
                                    </p:animScale>
                                    <p:animScale>
                                      <p:cBhvr>
                                        <p:cTn id="21" dur="166" decel="50000">
                                          <p:stCondLst>
                                            <p:cond delay="1338"/>
                                          </p:stCondLst>
                                        </p:cTn>
                                        <p:tgtEl>
                                          <p:spTgt spid="2053"/>
                                        </p:tgtEl>
                                      </p:cBhvr>
                                      <p:to x="100000" y="100000"/>
                                    </p:animScale>
                                    <p:animScale>
                                      <p:cBhvr>
                                        <p:cTn id="22" dur="26">
                                          <p:stCondLst>
                                            <p:cond delay="1642"/>
                                          </p:stCondLst>
                                        </p:cTn>
                                        <p:tgtEl>
                                          <p:spTgt spid="2053"/>
                                        </p:tgtEl>
                                      </p:cBhvr>
                                      <p:to x="100000" y="90000"/>
                                    </p:animScale>
                                    <p:animScale>
                                      <p:cBhvr>
                                        <p:cTn id="23" dur="166" decel="50000">
                                          <p:stCondLst>
                                            <p:cond delay="1668"/>
                                          </p:stCondLst>
                                        </p:cTn>
                                        <p:tgtEl>
                                          <p:spTgt spid="2053"/>
                                        </p:tgtEl>
                                      </p:cBhvr>
                                      <p:to x="100000" y="100000"/>
                                    </p:animScale>
                                    <p:animScale>
                                      <p:cBhvr>
                                        <p:cTn id="24" dur="26">
                                          <p:stCondLst>
                                            <p:cond delay="1808"/>
                                          </p:stCondLst>
                                        </p:cTn>
                                        <p:tgtEl>
                                          <p:spTgt spid="2053"/>
                                        </p:tgtEl>
                                      </p:cBhvr>
                                      <p:to x="100000" y="95000"/>
                                    </p:animScale>
                                    <p:animScale>
                                      <p:cBhvr>
                                        <p:cTn id="25" dur="166" decel="50000">
                                          <p:stCondLst>
                                            <p:cond delay="1834"/>
                                          </p:stCondLst>
                                        </p:cTn>
                                        <p:tgtEl>
                                          <p:spTgt spid="2053"/>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2051"/>
                                        </p:tgtEl>
                                        <p:attrNameLst>
                                          <p:attrName>style.visibility</p:attrName>
                                        </p:attrNameLst>
                                      </p:cBhvr>
                                      <p:to>
                                        <p:strVal val="visible"/>
                                      </p:to>
                                    </p:set>
                                    <p:animEffect transition="in" filter="wipe(down)">
                                      <p:cBhvr>
                                        <p:cTn id="30" dur="580">
                                          <p:stCondLst>
                                            <p:cond delay="0"/>
                                          </p:stCondLst>
                                        </p:cTn>
                                        <p:tgtEl>
                                          <p:spTgt spid="2051"/>
                                        </p:tgtEl>
                                      </p:cBhvr>
                                    </p:animEffect>
                                    <p:anim calcmode="lin" valueType="num">
                                      <p:cBhvr>
                                        <p:cTn id="31" dur="1822" tmFilter="0,0; 0.14,0.36; 0.43,0.73; 0.71,0.91; 1.0,1.0">
                                          <p:stCondLst>
                                            <p:cond delay="0"/>
                                          </p:stCondLst>
                                        </p:cTn>
                                        <p:tgtEl>
                                          <p:spTgt spid="205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205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205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205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2051"/>
                                        </p:tgtEl>
                                        <p:attrNameLst>
                                          <p:attrName>ppt_y</p:attrName>
                                        </p:attrNameLst>
                                      </p:cBhvr>
                                      <p:tavLst>
                                        <p:tav tm="0" fmla="#ppt_y-sin(pi*$)/81">
                                          <p:val>
                                            <p:fltVal val="0"/>
                                          </p:val>
                                        </p:tav>
                                        <p:tav tm="100000">
                                          <p:val>
                                            <p:fltVal val="1"/>
                                          </p:val>
                                        </p:tav>
                                      </p:tavLst>
                                    </p:anim>
                                    <p:animScale>
                                      <p:cBhvr>
                                        <p:cTn id="36" dur="26">
                                          <p:stCondLst>
                                            <p:cond delay="650"/>
                                          </p:stCondLst>
                                        </p:cTn>
                                        <p:tgtEl>
                                          <p:spTgt spid="2051"/>
                                        </p:tgtEl>
                                      </p:cBhvr>
                                      <p:to x="100000" y="60000"/>
                                    </p:animScale>
                                    <p:animScale>
                                      <p:cBhvr>
                                        <p:cTn id="37" dur="166" decel="50000">
                                          <p:stCondLst>
                                            <p:cond delay="676"/>
                                          </p:stCondLst>
                                        </p:cTn>
                                        <p:tgtEl>
                                          <p:spTgt spid="2051"/>
                                        </p:tgtEl>
                                      </p:cBhvr>
                                      <p:to x="100000" y="100000"/>
                                    </p:animScale>
                                    <p:animScale>
                                      <p:cBhvr>
                                        <p:cTn id="38" dur="26">
                                          <p:stCondLst>
                                            <p:cond delay="1312"/>
                                          </p:stCondLst>
                                        </p:cTn>
                                        <p:tgtEl>
                                          <p:spTgt spid="2051"/>
                                        </p:tgtEl>
                                      </p:cBhvr>
                                      <p:to x="100000" y="80000"/>
                                    </p:animScale>
                                    <p:animScale>
                                      <p:cBhvr>
                                        <p:cTn id="39" dur="166" decel="50000">
                                          <p:stCondLst>
                                            <p:cond delay="1338"/>
                                          </p:stCondLst>
                                        </p:cTn>
                                        <p:tgtEl>
                                          <p:spTgt spid="2051"/>
                                        </p:tgtEl>
                                      </p:cBhvr>
                                      <p:to x="100000" y="100000"/>
                                    </p:animScale>
                                    <p:animScale>
                                      <p:cBhvr>
                                        <p:cTn id="40" dur="26">
                                          <p:stCondLst>
                                            <p:cond delay="1642"/>
                                          </p:stCondLst>
                                        </p:cTn>
                                        <p:tgtEl>
                                          <p:spTgt spid="2051"/>
                                        </p:tgtEl>
                                      </p:cBhvr>
                                      <p:to x="100000" y="90000"/>
                                    </p:animScale>
                                    <p:animScale>
                                      <p:cBhvr>
                                        <p:cTn id="41" dur="166" decel="50000">
                                          <p:stCondLst>
                                            <p:cond delay="1668"/>
                                          </p:stCondLst>
                                        </p:cTn>
                                        <p:tgtEl>
                                          <p:spTgt spid="2051"/>
                                        </p:tgtEl>
                                      </p:cBhvr>
                                      <p:to x="100000" y="100000"/>
                                    </p:animScale>
                                    <p:animScale>
                                      <p:cBhvr>
                                        <p:cTn id="42" dur="26">
                                          <p:stCondLst>
                                            <p:cond delay="1808"/>
                                          </p:stCondLst>
                                        </p:cTn>
                                        <p:tgtEl>
                                          <p:spTgt spid="2051"/>
                                        </p:tgtEl>
                                      </p:cBhvr>
                                      <p:to x="100000" y="95000"/>
                                    </p:animScale>
                                    <p:animScale>
                                      <p:cBhvr>
                                        <p:cTn id="43" dur="166" decel="50000">
                                          <p:stCondLst>
                                            <p:cond delay="1834"/>
                                          </p:stCondLst>
                                        </p:cTn>
                                        <p:tgtEl>
                                          <p:spTgt spid="2051"/>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2050"/>
                                        </p:tgtEl>
                                        <p:attrNameLst>
                                          <p:attrName>style.visibility</p:attrName>
                                        </p:attrNameLst>
                                      </p:cBhvr>
                                      <p:to>
                                        <p:strVal val="visible"/>
                                      </p:to>
                                    </p:set>
                                    <p:animEffect transition="in" filter="wipe(down)">
                                      <p:cBhvr>
                                        <p:cTn id="48" dur="580">
                                          <p:stCondLst>
                                            <p:cond delay="0"/>
                                          </p:stCondLst>
                                        </p:cTn>
                                        <p:tgtEl>
                                          <p:spTgt spid="2050"/>
                                        </p:tgtEl>
                                      </p:cBhvr>
                                    </p:animEffect>
                                    <p:anim calcmode="lin" valueType="num">
                                      <p:cBhvr>
                                        <p:cTn id="49"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54" dur="26">
                                          <p:stCondLst>
                                            <p:cond delay="650"/>
                                          </p:stCondLst>
                                        </p:cTn>
                                        <p:tgtEl>
                                          <p:spTgt spid="2050"/>
                                        </p:tgtEl>
                                      </p:cBhvr>
                                      <p:to x="100000" y="60000"/>
                                    </p:animScale>
                                    <p:animScale>
                                      <p:cBhvr>
                                        <p:cTn id="55" dur="166" decel="50000">
                                          <p:stCondLst>
                                            <p:cond delay="676"/>
                                          </p:stCondLst>
                                        </p:cTn>
                                        <p:tgtEl>
                                          <p:spTgt spid="2050"/>
                                        </p:tgtEl>
                                      </p:cBhvr>
                                      <p:to x="100000" y="100000"/>
                                    </p:animScale>
                                    <p:animScale>
                                      <p:cBhvr>
                                        <p:cTn id="56" dur="26">
                                          <p:stCondLst>
                                            <p:cond delay="1312"/>
                                          </p:stCondLst>
                                        </p:cTn>
                                        <p:tgtEl>
                                          <p:spTgt spid="2050"/>
                                        </p:tgtEl>
                                      </p:cBhvr>
                                      <p:to x="100000" y="80000"/>
                                    </p:animScale>
                                    <p:animScale>
                                      <p:cBhvr>
                                        <p:cTn id="57" dur="166" decel="50000">
                                          <p:stCondLst>
                                            <p:cond delay="1338"/>
                                          </p:stCondLst>
                                        </p:cTn>
                                        <p:tgtEl>
                                          <p:spTgt spid="2050"/>
                                        </p:tgtEl>
                                      </p:cBhvr>
                                      <p:to x="100000" y="100000"/>
                                    </p:animScale>
                                    <p:animScale>
                                      <p:cBhvr>
                                        <p:cTn id="58" dur="26">
                                          <p:stCondLst>
                                            <p:cond delay="1642"/>
                                          </p:stCondLst>
                                        </p:cTn>
                                        <p:tgtEl>
                                          <p:spTgt spid="2050"/>
                                        </p:tgtEl>
                                      </p:cBhvr>
                                      <p:to x="100000" y="90000"/>
                                    </p:animScale>
                                    <p:animScale>
                                      <p:cBhvr>
                                        <p:cTn id="59" dur="166" decel="50000">
                                          <p:stCondLst>
                                            <p:cond delay="1668"/>
                                          </p:stCondLst>
                                        </p:cTn>
                                        <p:tgtEl>
                                          <p:spTgt spid="2050"/>
                                        </p:tgtEl>
                                      </p:cBhvr>
                                      <p:to x="100000" y="100000"/>
                                    </p:animScale>
                                    <p:animScale>
                                      <p:cBhvr>
                                        <p:cTn id="60" dur="26">
                                          <p:stCondLst>
                                            <p:cond delay="1808"/>
                                          </p:stCondLst>
                                        </p:cTn>
                                        <p:tgtEl>
                                          <p:spTgt spid="2050"/>
                                        </p:tgtEl>
                                      </p:cBhvr>
                                      <p:to x="100000" y="95000"/>
                                    </p:animScale>
                                    <p:animScale>
                                      <p:cBhvr>
                                        <p:cTn id="61" dur="166" decel="50000">
                                          <p:stCondLst>
                                            <p:cond delay="1834"/>
                                          </p:stCondLst>
                                        </p:cTn>
                                        <p:tgtEl>
                                          <p:spTgt spid="2050"/>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nodeType="clickEffect">
                                  <p:stCondLst>
                                    <p:cond delay="0"/>
                                  </p:stCondLst>
                                  <p:childTnLst>
                                    <p:set>
                                      <p:cBhvr>
                                        <p:cTn id="65" dur="1" fill="hold">
                                          <p:stCondLst>
                                            <p:cond delay="0"/>
                                          </p:stCondLst>
                                        </p:cTn>
                                        <p:tgtEl>
                                          <p:spTgt spid="2052"/>
                                        </p:tgtEl>
                                        <p:attrNameLst>
                                          <p:attrName>style.visibility</p:attrName>
                                        </p:attrNameLst>
                                      </p:cBhvr>
                                      <p:to>
                                        <p:strVal val="visible"/>
                                      </p:to>
                                    </p:set>
                                    <p:animEffect transition="in" filter="wipe(down)">
                                      <p:cBhvr>
                                        <p:cTn id="66" dur="580">
                                          <p:stCondLst>
                                            <p:cond delay="0"/>
                                          </p:stCondLst>
                                        </p:cTn>
                                        <p:tgtEl>
                                          <p:spTgt spid="2052"/>
                                        </p:tgtEl>
                                      </p:cBhvr>
                                    </p:animEffect>
                                    <p:anim calcmode="lin" valueType="num">
                                      <p:cBhvr>
                                        <p:cTn id="67" dur="1822" tmFilter="0,0; 0.14,0.36; 0.43,0.73; 0.71,0.91; 1.0,1.0">
                                          <p:stCondLst>
                                            <p:cond delay="0"/>
                                          </p:stCondLst>
                                        </p:cTn>
                                        <p:tgtEl>
                                          <p:spTgt spid="205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205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205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205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2052"/>
                                        </p:tgtEl>
                                        <p:attrNameLst>
                                          <p:attrName>ppt_y</p:attrName>
                                        </p:attrNameLst>
                                      </p:cBhvr>
                                      <p:tavLst>
                                        <p:tav tm="0" fmla="#ppt_y-sin(pi*$)/81">
                                          <p:val>
                                            <p:fltVal val="0"/>
                                          </p:val>
                                        </p:tav>
                                        <p:tav tm="100000">
                                          <p:val>
                                            <p:fltVal val="1"/>
                                          </p:val>
                                        </p:tav>
                                      </p:tavLst>
                                    </p:anim>
                                    <p:animScale>
                                      <p:cBhvr>
                                        <p:cTn id="72" dur="26">
                                          <p:stCondLst>
                                            <p:cond delay="650"/>
                                          </p:stCondLst>
                                        </p:cTn>
                                        <p:tgtEl>
                                          <p:spTgt spid="2052"/>
                                        </p:tgtEl>
                                      </p:cBhvr>
                                      <p:to x="100000" y="60000"/>
                                    </p:animScale>
                                    <p:animScale>
                                      <p:cBhvr>
                                        <p:cTn id="73" dur="166" decel="50000">
                                          <p:stCondLst>
                                            <p:cond delay="676"/>
                                          </p:stCondLst>
                                        </p:cTn>
                                        <p:tgtEl>
                                          <p:spTgt spid="2052"/>
                                        </p:tgtEl>
                                      </p:cBhvr>
                                      <p:to x="100000" y="100000"/>
                                    </p:animScale>
                                    <p:animScale>
                                      <p:cBhvr>
                                        <p:cTn id="74" dur="26">
                                          <p:stCondLst>
                                            <p:cond delay="1312"/>
                                          </p:stCondLst>
                                        </p:cTn>
                                        <p:tgtEl>
                                          <p:spTgt spid="2052"/>
                                        </p:tgtEl>
                                      </p:cBhvr>
                                      <p:to x="100000" y="80000"/>
                                    </p:animScale>
                                    <p:animScale>
                                      <p:cBhvr>
                                        <p:cTn id="75" dur="166" decel="50000">
                                          <p:stCondLst>
                                            <p:cond delay="1338"/>
                                          </p:stCondLst>
                                        </p:cTn>
                                        <p:tgtEl>
                                          <p:spTgt spid="2052"/>
                                        </p:tgtEl>
                                      </p:cBhvr>
                                      <p:to x="100000" y="100000"/>
                                    </p:animScale>
                                    <p:animScale>
                                      <p:cBhvr>
                                        <p:cTn id="76" dur="26">
                                          <p:stCondLst>
                                            <p:cond delay="1642"/>
                                          </p:stCondLst>
                                        </p:cTn>
                                        <p:tgtEl>
                                          <p:spTgt spid="2052"/>
                                        </p:tgtEl>
                                      </p:cBhvr>
                                      <p:to x="100000" y="90000"/>
                                    </p:animScale>
                                    <p:animScale>
                                      <p:cBhvr>
                                        <p:cTn id="77" dur="166" decel="50000">
                                          <p:stCondLst>
                                            <p:cond delay="1668"/>
                                          </p:stCondLst>
                                        </p:cTn>
                                        <p:tgtEl>
                                          <p:spTgt spid="2052"/>
                                        </p:tgtEl>
                                      </p:cBhvr>
                                      <p:to x="100000" y="100000"/>
                                    </p:animScale>
                                    <p:animScale>
                                      <p:cBhvr>
                                        <p:cTn id="78" dur="26">
                                          <p:stCondLst>
                                            <p:cond delay="1808"/>
                                          </p:stCondLst>
                                        </p:cTn>
                                        <p:tgtEl>
                                          <p:spTgt spid="2052"/>
                                        </p:tgtEl>
                                      </p:cBhvr>
                                      <p:to x="100000" y="95000"/>
                                    </p:animScale>
                                    <p:animScale>
                                      <p:cBhvr>
                                        <p:cTn id="79" dur="166" decel="50000">
                                          <p:stCondLst>
                                            <p:cond delay="1834"/>
                                          </p:stCondLst>
                                        </p:cTn>
                                        <p:tgtEl>
                                          <p:spTgt spid="205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3082" y="299645"/>
            <a:ext cx="8534400" cy="1507067"/>
          </a:xfrm>
        </p:spPr>
        <p:txBody>
          <a:bodyPr/>
          <a:lstStyle/>
          <a:p>
            <a:pPr algn="ctr"/>
            <a:r>
              <a:rPr lang="en-US" dirty="0">
                <a:solidFill>
                  <a:schemeClr val="bg1"/>
                </a:solidFill>
              </a:rPr>
              <a:t>Pose the Problem</a:t>
            </a:r>
          </a:p>
        </p:txBody>
      </p:sp>
      <p:sp>
        <p:nvSpPr>
          <p:cNvPr id="3" name="Content Placeholder 2"/>
          <p:cNvSpPr>
            <a:spLocks noGrp="1"/>
          </p:cNvSpPr>
          <p:nvPr>
            <p:ph idx="1"/>
          </p:nvPr>
        </p:nvSpPr>
        <p:spPr>
          <a:xfrm>
            <a:off x="1095029" y="685800"/>
            <a:ext cx="8534400" cy="3615267"/>
          </a:xfrm>
        </p:spPr>
        <p:txBody>
          <a:bodyPr>
            <a:normAutofit/>
          </a:bodyPr>
          <a:lstStyle/>
          <a:p>
            <a:pPr marL="114300" indent="0" algn="ctr">
              <a:buNone/>
            </a:pPr>
            <a:r>
              <a:rPr lang="en-US" sz="3200" dirty="0">
                <a:solidFill>
                  <a:schemeClr val="bg1"/>
                </a:solidFill>
              </a:rPr>
              <a:t>How can you find how many legs there are altogether in a group of 9 chickens?  Be ready to share your thoughts with the class.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3888" y="3528391"/>
            <a:ext cx="2619375"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8317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rPr>
              <a:t>Link to Prior Knowledge</a:t>
            </a:r>
          </a:p>
        </p:txBody>
      </p:sp>
      <p:sp>
        <p:nvSpPr>
          <p:cNvPr id="3" name="Content Placeholder 2"/>
          <p:cNvSpPr>
            <a:spLocks noGrp="1"/>
          </p:cNvSpPr>
          <p:nvPr>
            <p:ph idx="1"/>
          </p:nvPr>
        </p:nvSpPr>
        <p:spPr/>
        <p:txBody>
          <a:bodyPr>
            <a:normAutofit fontScale="92500" lnSpcReduction="20000"/>
          </a:bodyPr>
          <a:lstStyle/>
          <a:p>
            <a:pPr marL="114300" indent="0" algn="ctr">
              <a:buNone/>
            </a:pPr>
            <a:r>
              <a:rPr lang="en-US" sz="4400" dirty="0">
                <a:solidFill>
                  <a:schemeClr val="bg1"/>
                </a:solidFill>
              </a:rPr>
              <a:t>How do you skip count by twos?</a:t>
            </a:r>
          </a:p>
          <a:p>
            <a:pPr marL="114300" indent="0" algn="ctr">
              <a:buNone/>
            </a:pPr>
            <a:r>
              <a:rPr lang="en-US" sz="4400" dirty="0">
                <a:solidFill>
                  <a:schemeClr val="bg1"/>
                </a:solidFill>
              </a:rPr>
              <a:t>2, ___, ___, ___, ___, ___, </a:t>
            </a:r>
          </a:p>
          <a:p>
            <a:pPr marL="114300" indent="0" algn="ctr">
              <a:buNone/>
            </a:pPr>
            <a:endParaRPr lang="en-US" sz="4400" dirty="0">
              <a:solidFill>
                <a:schemeClr val="bg1"/>
              </a:solidFill>
            </a:endParaRPr>
          </a:p>
          <a:p>
            <a:pPr marL="114300" indent="0" algn="ctr">
              <a:buNone/>
            </a:pPr>
            <a:r>
              <a:rPr lang="en-US" sz="4400" dirty="0">
                <a:solidFill>
                  <a:schemeClr val="bg1"/>
                </a:solidFill>
              </a:rPr>
              <a:t>How do you skip count by fives?</a:t>
            </a:r>
          </a:p>
          <a:p>
            <a:pPr marL="114300" indent="0" algn="ctr">
              <a:buNone/>
            </a:pPr>
            <a:r>
              <a:rPr lang="en-US" sz="4400" dirty="0">
                <a:solidFill>
                  <a:schemeClr val="bg1"/>
                </a:solidFill>
              </a:rPr>
              <a:t>5, ___, ___, ___, ___, ___, </a:t>
            </a:r>
          </a:p>
        </p:txBody>
      </p:sp>
    </p:spTree>
    <p:extLst>
      <p:ext uri="{BB962C8B-B14F-4D97-AF65-F5344CB8AC3E}">
        <p14:creationId xmlns:p14="http://schemas.microsoft.com/office/powerpoint/2010/main" val="128283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arn(inVertical)">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barn(inVertical)">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2107" y="326149"/>
            <a:ext cx="8534400" cy="1507067"/>
          </a:xfrm>
        </p:spPr>
        <p:txBody>
          <a:bodyPr/>
          <a:lstStyle/>
          <a:p>
            <a:pPr algn="ctr"/>
            <a:r>
              <a:rPr lang="en-US" dirty="0">
                <a:solidFill>
                  <a:schemeClr val="bg1"/>
                </a:solidFill>
              </a:rPr>
              <a:t>Small Steps</a:t>
            </a:r>
            <a:br>
              <a:rPr lang="en-US" dirty="0">
                <a:solidFill>
                  <a:schemeClr val="bg1"/>
                </a:solidFill>
              </a:rPr>
            </a:br>
            <a:r>
              <a:rPr lang="en-US" sz="2800" dirty="0">
                <a:solidFill>
                  <a:schemeClr val="bg1"/>
                </a:solidFill>
              </a:rPr>
              <a:t>Teaching Tool 36</a:t>
            </a:r>
            <a:endParaRPr lang="en-US" dirty="0">
              <a:solidFill>
                <a:schemeClr val="bg1"/>
              </a:solidFill>
            </a:endParaRPr>
          </a:p>
        </p:txBody>
      </p:sp>
      <p:sp>
        <p:nvSpPr>
          <p:cNvPr id="3" name="Content Placeholder 2"/>
          <p:cNvSpPr>
            <a:spLocks noGrp="1"/>
          </p:cNvSpPr>
          <p:nvPr>
            <p:ph idx="1"/>
          </p:nvPr>
        </p:nvSpPr>
        <p:spPr>
          <a:xfrm>
            <a:off x="1386577" y="1984513"/>
            <a:ext cx="8534400" cy="3615267"/>
          </a:xfrm>
        </p:spPr>
        <p:txBody>
          <a:bodyPr>
            <a:normAutofit fontScale="92500" lnSpcReduction="10000"/>
          </a:bodyPr>
          <a:lstStyle/>
          <a:p>
            <a:pPr marL="114300" indent="0">
              <a:buNone/>
            </a:pPr>
            <a:r>
              <a:rPr lang="en-US" dirty="0">
                <a:solidFill>
                  <a:schemeClr val="bg1"/>
                </a:solidFill>
              </a:rPr>
              <a:t>You can use skip counting patterns to find the multiplication facts for two.  Look at the first row of the first column in Teaching Tool 36.  What is 0 times 2?  </a:t>
            </a:r>
          </a:p>
          <a:p>
            <a:pPr marL="114300" indent="0">
              <a:buNone/>
            </a:pPr>
            <a:endParaRPr lang="en-US" dirty="0">
              <a:solidFill>
                <a:schemeClr val="bg1"/>
              </a:solidFill>
            </a:endParaRPr>
          </a:p>
          <a:p>
            <a:pPr marL="114300" indent="0">
              <a:buNone/>
            </a:pPr>
            <a:r>
              <a:rPr lang="en-US" dirty="0">
                <a:solidFill>
                  <a:schemeClr val="bg1"/>
                </a:solidFill>
              </a:rPr>
              <a:t>Record the factor and the product in the spaces.  </a:t>
            </a:r>
          </a:p>
          <a:p>
            <a:pPr marL="114300" indent="0">
              <a:buNone/>
            </a:pPr>
            <a:endParaRPr lang="en-US" dirty="0">
              <a:solidFill>
                <a:schemeClr val="bg1"/>
              </a:solidFill>
            </a:endParaRPr>
          </a:p>
          <a:p>
            <a:pPr marL="114300" indent="0">
              <a:buNone/>
            </a:pPr>
            <a:r>
              <a:rPr lang="en-US" dirty="0">
                <a:solidFill>
                  <a:schemeClr val="bg1"/>
                </a:solidFill>
              </a:rPr>
              <a:t>Now, think about the Commutative Property.  What does it tell you? </a:t>
            </a:r>
          </a:p>
          <a:p>
            <a:pPr marL="114300" indent="0">
              <a:buNone/>
            </a:pPr>
            <a:endParaRPr lang="en-US" dirty="0">
              <a:solidFill>
                <a:schemeClr val="bg1"/>
              </a:solidFill>
            </a:endParaRPr>
          </a:p>
          <a:p>
            <a:pPr marL="114300" indent="0">
              <a:buNone/>
            </a:pPr>
            <a:r>
              <a:rPr lang="en-US" dirty="0">
                <a:solidFill>
                  <a:schemeClr val="bg1"/>
                </a:solidFill>
              </a:rPr>
              <a:t>So, how can you use the Commutative Property to find what to write in the first row of the second column?</a:t>
            </a:r>
          </a:p>
        </p:txBody>
      </p:sp>
    </p:spTree>
    <p:extLst>
      <p:ext uri="{BB962C8B-B14F-4D97-AF65-F5344CB8AC3E}">
        <p14:creationId xmlns:p14="http://schemas.microsoft.com/office/powerpoint/2010/main" val="2320131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3325" y="381000"/>
            <a:ext cx="8534400" cy="1507067"/>
          </a:xfrm>
        </p:spPr>
        <p:txBody>
          <a:bodyPr/>
          <a:lstStyle/>
          <a:p>
            <a:pPr algn="ctr"/>
            <a:r>
              <a:rPr lang="en-US" dirty="0">
                <a:solidFill>
                  <a:schemeClr val="bg1"/>
                </a:solidFill>
              </a:rPr>
              <a:t>Small-Group Interaction</a:t>
            </a:r>
          </a:p>
        </p:txBody>
      </p:sp>
      <p:sp>
        <p:nvSpPr>
          <p:cNvPr id="3" name="Content Placeholder 2"/>
          <p:cNvSpPr>
            <a:spLocks noGrp="1"/>
          </p:cNvSpPr>
          <p:nvPr>
            <p:ph idx="1"/>
          </p:nvPr>
        </p:nvSpPr>
        <p:spPr>
          <a:xfrm>
            <a:off x="1201047" y="1490133"/>
            <a:ext cx="8534400" cy="3615267"/>
          </a:xfrm>
        </p:spPr>
        <p:txBody>
          <a:bodyPr>
            <a:normAutofit/>
          </a:bodyPr>
          <a:lstStyle/>
          <a:p>
            <a:pPr marL="114300" indent="0" algn="ctr">
              <a:buNone/>
            </a:pPr>
            <a:r>
              <a:rPr lang="en-US" sz="2800" dirty="0">
                <a:solidFill>
                  <a:schemeClr val="bg1"/>
                </a:solidFill>
              </a:rPr>
              <a:t>Work with your partner to complete the rest of the table for the twos facts.  Where on this table does it show how you can find how many legs are on 9 chickens?</a:t>
            </a:r>
          </a:p>
          <a:p>
            <a:pPr marL="114300" indent="0" algn="ctr">
              <a:buNone/>
            </a:pPr>
            <a:endParaRPr lang="en-US" sz="2800" dirty="0"/>
          </a:p>
          <a:p>
            <a:pPr marL="114300" indent="0" algn="ctr">
              <a:buNone/>
            </a:pPr>
            <a:endParaRPr lang="en-US"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1" y="3733800"/>
            <a:ext cx="2132021"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543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6578" y="180376"/>
            <a:ext cx="8534400" cy="1507067"/>
          </a:xfrm>
        </p:spPr>
        <p:txBody>
          <a:bodyPr/>
          <a:lstStyle/>
          <a:p>
            <a:pPr algn="ctr"/>
            <a:r>
              <a:rPr lang="en-US" dirty="0">
                <a:solidFill>
                  <a:schemeClr val="bg1"/>
                </a:solidFill>
              </a:rPr>
              <a:t>Academic Vocabulary</a:t>
            </a:r>
          </a:p>
        </p:txBody>
      </p:sp>
      <p:sp>
        <p:nvSpPr>
          <p:cNvPr id="3" name="Content Placeholder 2"/>
          <p:cNvSpPr>
            <a:spLocks noGrp="1"/>
          </p:cNvSpPr>
          <p:nvPr>
            <p:ph idx="1"/>
          </p:nvPr>
        </p:nvSpPr>
        <p:spPr>
          <a:xfrm>
            <a:off x="1298713" y="1621366"/>
            <a:ext cx="8534400" cy="3615267"/>
          </a:xfrm>
        </p:spPr>
        <p:txBody>
          <a:bodyPr>
            <a:normAutofit fontScale="92500" lnSpcReduction="20000"/>
          </a:bodyPr>
          <a:lstStyle/>
          <a:p>
            <a:pPr marL="114300" indent="0" algn="ctr">
              <a:buNone/>
            </a:pPr>
            <a:r>
              <a:rPr lang="en-US" sz="3600" dirty="0">
                <a:solidFill>
                  <a:schemeClr val="bg1"/>
                </a:solidFill>
              </a:rPr>
              <a:t>Every answer, or product, in your table for the twos facts is 2 times another number.  These numbers are called </a:t>
            </a:r>
            <a:r>
              <a:rPr lang="en-US" sz="3600" b="1" u="sng" dirty="0">
                <a:solidFill>
                  <a:schemeClr val="bg1"/>
                </a:solidFill>
              </a:rPr>
              <a:t>multiples</a:t>
            </a:r>
            <a:r>
              <a:rPr lang="en-US" sz="3600" dirty="0">
                <a:solidFill>
                  <a:schemeClr val="bg1"/>
                </a:solidFill>
              </a:rPr>
              <a:t> of 2.  Which numbers do the multiples of 2 always end with?</a:t>
            </a:r>
          </a:p>
          <a:p>
            <a:pPr marL="114300" indent="0">
              <a:buNone/>
            </a:pPr>
            <a:endParaRPr lang="en-US" sz="3600" dirty="0"/>
          </a:p>
          <a:p>
            <a:pPr marL="114300" indent="0" algn="ctr">
              <a:buNone/>
            </a:pPr>
            <a:r>
              <a:rPr lang="en-US" sz="4400" b="1" dirty="0">
                <a:solidFill>
                  <a:schemeClr val="bg1"/>
                </a:solidFill>
              </a:rPr>
              <a:t>(0, 2, 4, 6, 8,)</a:t>
            </a:r>
          </a:p>
        </p:txBody>
      </p:sp>
    </p:spTree>
    <p:extLst>
      <p:ext uri="{BB962C8B-B14F-4D97-AF65-F5344CB8AC3E}">
        <p14:creationId xmlns:p14="http://schemas.microsoft.com/office/powerpoint/2010/main" val="3663833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wipe(down)">
                                      <p:cBhvr>
                                        <p:cTn id="14" dur="580">
                                          <p:stCondLst>
                                            <p:cond delay="0"/>
                                          </p:stCondLst>
                                        </p:cTn>
                                        <p:tgtEl>
                                          <p:spTgt spid="3">
                                            <p:txEl>
                                              <p:pRg st="2" end="2"/>
                                            </p:txEl>
                                          </p:spTgt>
                                        </p:tgtEl>
                                      </p:cBhvr>
                                    </p:animEffect>
                                    <p:anim calcmode="lin" valueType="num">
                                      <p:cBhvr>
                                        <p:cTn id="15"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2" end="2"/>
                                            </p:txEl>
                                          </p:spTgt>
                                        </p:tgtEl>
                                      </p:cBhvr>
                                      <p:to x="100000" y="60000"/>
                                    </p:animScale>
                                    <p:animScale>
                                      <p:cBhvr>
                                        <p:cTn id="21" dur="166" decel="50000">
                                          <p:stCondLst>
                                            <p:cond delay="676"/>
                                          </p:stCondLst>
                                        </p:cTn>
                                        <p:tgtEl>
                                          <p:spTgt spid="3">
                                            <p:txEl>
                                              <p:pRg st="2" end="2"/>
                                            </p:txEl>
                                          </p:spTgt>
                                        </p:tgtEl>
                                      </p:cBhvr>
                                      <p:to x="100000" y="100000"/>
                                    </p:animScale>
                                    <p:animScale>
                                      <p:cBhvr>
                                        <p:cTn id="22" dur="26">
                                          <p:stCondLst>
                                            <p:cond delay="1312"/>
                                          </p:stCondLst>
                                        </p:cTn>
                                        <p:tgtEl>
                                          <p:spTgt spid="3">
                                            <p:txEl>
                                              <p:pRg st="2" end="2"/>
                                            </p:txEl>
                                          </p:spTgt>
                                        </p:tgtEl>
                                      </p:cBhvr>
                                      <p:to x="100000" y="80000"/>
                                    </p:animScale>
                                    <p:animScale>
                                      <p:cBhvr>
                                        <p:cTn id="23" dur="166" decel="50000">
                                          <p:stCondLst>
                                            <p:cond delay="1338"/>
                                          </p:stCondLst>
                                        </p:cTn>
                                        <p:tgtEl>
                                          <p:spTgt spid="3">
                                            <p:txEl>
                                              <p:pRg st="2" end="2"/>
                                            </p:txEl>
                                          </p:spTgt>
                                        </p:tgtEl>
                                      </p:cBhvr>
                                      <p:to x="100000" y="100000"/>
                                    </p:animScale>
                                    <p:animScale>
                                      <p:cBhvr>
                                        <p:cTn id="24" dur="26">
                                          <p:stCondLst>
                                            <p:cond delay="1642"/>
                                          </p:stCondLst>
                                        </p:cTn>
                                        <p:tgtEl>
                                          <p:spTgt spid="3">
                                            <p:txEl>
                                              <p:pRg st="2" end="2"/>
                                            </p:txEl>
                                          </p:spTgt>
                                        </p:tgtEl>
                                      </p:cBhvr>
                                      <p:to x="100000" y="90000"/>
                                    </p:animScale>
                                    <p:animScale>
                                      <p:cBhvr>
                                        <p:cTn id="25" dur="166" decel="50000">
                                          <p:stCondLst>
                                            <p:cond delay="1668"/>
                                          </p:stCondLst>
                                        </p:cTn>
                                        <p:tgtEl>
                                          <p:spTgt spid="3">
                                            <p:txEl>
                                              <p:pRg st="2" end="2"/>
                                            </p:txEl>
                                          </p:spTgt>
                                        </p:tgtEl>
                                      </p:cBhvr>
                                      <p:to x="100000" y="100000"/>
                                    </p:animScale>
                                    <p:animScale>
                                      <p:cBhvr>
                                        <p:cTn id="26" dur="26">
                                          <p:stCondLst>
                                            <p:cond delay="1808"/>
                                          </p:stCondLst>
                                        </p:cTn>
                                        <p:tgtEl>
                                          <p:spTgt spid="3">
                                            <p:txEl>
                                              <p:pRg st="2" end="2"/>
                                            </p:txEl>
                                          </p:spTgt>
                                        </p:tgtEl>
                                      </p:cBhvr>
                                      <p:to x="100000" y="95000"/>
                                    </p:animScale>
                                    <p:animScale>
                                      <p:cBhvr>
                                        <p:cTn id="27"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12</TotalTime>
  <Words>392</Words>
  <Application>Microsoft Office PowerPoint</Application>
  <PresentationFormat>Widescreen</PresentationFormat>
  <Paragraphs>47</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Century Gothic</vt:lpstr>
      <vt:lpstr>Wingdings 3</vt:lpstr>
      <vt:lpstr>Slice</vt:lpstr>
      <vt:lpstr>2 and 5 as Factors</vt:lpstr>
      <vt:lpstr>Vocabulary</vt:lpstr>
      <vt:lpstr>Objective</vt:lpstr>
      <vt:lpstr>Connect</vt:lpstr>
      <vt:lpstr>Pose the Problem</vt:lpstr>
      <vt:lpstr>Link to Prior Knowledge</vt:lpstr>
      <vt:lpstr>Small Steps Teaching Tool 36</vt:lpstr>
      <vt:lpstr>Small-Group Interaction</vt:lpstr>
      <vt:lpstr>Academic Vocabulary</vt:lpstr>
      <vt:lpstr>Find Each Product</vt:lpstr>
      <vt:lpstr>Vocabulary Review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and 5 as Factors</dc:title>
  <dc:creator>Michael Fennell</dc:creator>
  <cp:lastModifiedBy>Michael Fennell</cp:lastModifiedBy>
  <cp:revision>2</cp:revision>
  <dcterms:created xsi:type="dcterms:W3CDTF">2020-10-22T00:49:07Z</dcterms:created>
  <dcterms:modified xsi:type="dcterms:W3CDTF">2020-10-29T21:17:56Z</dcterms:modified>
</cp:coreProperties>
</file>