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676" r:id="rId1"/>
    <p:sldMasterId id="2147486689" r:id="rId2"/>
  </p:sldMasterIdLst>
  <p:notesMasterIdLst>
    <p:notesMasterId r:id="rId25"/>
  </p:notesMasterIdLst>
  <p:handoutMasterIdLst>
    <p:handoutMasterId r:id="rId26"/>
  </p:handoutMasterIdLst>
  <p:sldIdLst>
    <p:sldId id="497" r:id="rId3"/>
    <p:sldId id="573" r:id="rId4"/>
    <p:sldId id="572" r:id="rId5"/>
    <p:sldId id="557" r:id="rId6"/>
    <p:sldId id="574" r:id="rId7"/>
    <p:sldId id="555" r:id="rId8"/>
    <p:sldId id="556" r:id="rId9"/>
    <p:sldId id="575" r:id="rId10"/>
    <p:sldId id="553" r:id="rId11"/>
    <p:sldId id="559" r:id="rId12"/>
    <p:sldId id="560" r:id="rId13"/>
    <p:sldId id="562" r:id="rId14"/>
    <p:sldId id="563" r:id="rId15"/>
    <p:sldId id="564" r:id="rId16"/>
    <p:sldId id="565" r:id="rId17"/>
    <p:sldId id="567" r:id="rId18"/>
    <p:sldId id="568" r:id="rId19"/>
    <p:sldId id="569" r:id="rId20"/>
    <p:sldId id="579" r:id="rId21"/>
    <p:sldId id="576" r:id="rId22"/>
    <p:sldId id="577" r:id="rId23"/>
    <p:sldId id="578" r:id="rId2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9D9D9"/>
    <a:srgbClr val="F2F2F2"/>
    <a:srgbClr val="E0E0E0"/>
    <a:srgbClr val="C5C5C5"/>
    <a:srgbClr val="800000"/>
    <a:srgbClr val="0033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80661" autoAdjust="0"/>
  </p:normalViewPr>
  <p:slideViewPr>
    <p:cSldViewPr>
      <p:cViewPr>
        <p:scale>
          <a:sx n="70" d="100"/>
          <a:sy n="70" d="100"/>
        </p:scale>
        <p:origin x="-129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196" y="-96"/>
      </p:cViewPr>
      <p:guideLst>
        <p:guide orient="horz" pos="2928"/>
        <p:guide pos="22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2705" tIns="46354" rIns="92705" bIns="46354"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2705" tIns="46354" rIns="92705" bIns="46354" numCol="1" anchor="t" anchorCtr="0" compatLnSpc="1">
            <a:prstTxWarp prst="textNoShape">
              <a:avLst/>
            </a:prstTxWarp>
          </a:bodyPr>
          <a:lstStyle>
            <a:lvl1pPr algn="r">
              <a:defRPr sz="1200">
                <a:latin typeface="Calibri" pitchFamily="34" charset="0"/>
              </a:defRPr>
            </a:lvl1pPr>
          </a:lstStyle>
          <a:p>
            <a:pPr>
              <a:defRPr/>
            </a:pPr>
            <a:fld id="{9FB6C380-66A1-48E8-9E4A-166E8CDD301F}" type="datetime1">
              <a:rPr lang="en-US"/>
              <a:pPr>
                <a:defRPr/>
              </a:pPr>
              <a:t>5/10/2014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2705" tIns="46354" rIns="92705" bIns="46354"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2705" tIns="46354" rIns="92705" bIns="46354" numCol="1" anchor="b" anchorCtr="0" compatLnSpc="1">
            <a:prstTxWarp prst="textNoShape">
              <a:avLst/>
            </a:prstTxWarp>
          </a:bodyPr>
          <a:lstStyle>
            <a:lvl1pPr algn="r">
              <a:defRPr sz="1200">
                <a:latin typeface="Calibri" pitchFamily="34" charset="0"/>
              </a:defRPr>
            </a:lvl1pPr>
          </a:lstStyle>
          <a:p>
            <a:pPr>
              <a:defRPr/>
            </a:pPr>
            <a:fld id="{66801361-A748-4E14-A244-EAC909131E94}" type="slidenum">
              <a:rPr lang="en-US"/>
              <a:pPr>
                <a:defRPr/>
              </a:pPr>
              <a:t>‹#›</a:t>
            </a:fld>
            <a:endParaRPr lang="en-US" dirty="0"/>
          </a:p>
        </p:txBody>
      </p:sp>
    </p:spTree>
    <p:extLst>
      <p:ext uri="{BB962C8B-B14F-4D97-AF65-F5344CB8AC3E}">
        <p14:creationId xmlns:p14="http://schemas.microsoft.com/office/powerpoint/2010/main" val="1593367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2705" tIns="46354" rIns="92705" bIns="46354"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wrap="square" lIns="92705" tIns="46354" rIns="92705" bIns="46354" numCol="1" anchor="t" anchorCtr="0" compatLnSpc="1">
            <a:prstTxWarp prst="textNoShape">
              <a:avLst/>
            </a:prstTxWarp>
          </a:bodyPr>
          <a:lstStyle>
            <a:lvl1pPr algn="r">
              <a:defRPr sz="1200">
                <a:latin typeface="Calibri" pitchFamily="34" charset="0"/>
              </a:defRPr>
            </a:lvl1pPr>
          </a:lstStyle>
          <a:p>
            <a:pPr>
              <a:defRPr/>
            </a:pPr>
            <a:fld id="{50084D94-F6B7-4B4F-A806-4BCAE401F3C4}" type="datetime1">
              <a:rPr lang="en-US"/>
              <a:pPr>
                <a:defRPr/>
              </a:pPr>
              <a:t>5/10/2014</a:t>
            </a:fld>
            <a:endParaRPr lang="en-US" dirty="0"/>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wrap="square" lIns="92705" tIns="46354" rIns="92705" bIns="46354"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wrap="square" lIns="92705" tIns="46354" rIns="92705" bIns="46354"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2705" tIns="46354" rIns="92705" bIns="46354"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2705" tIns="46354" rIns="92705" bIns="46354" numCol="1" anchor="b" anchorCtr="0" compatLnSpc="1">
            <a:prstTxWarp prst="textNoShape">
              <a:avLst/>
            </a:prstTxWarp>
          </a:bodyPr>
          <a:lstStyle>
            <a:lvl1pPr algn="r">
              <a:defRPr sz="1200">
                <a:latin typeface="Calibri" pitchFamily="34" charset="0"/>
              </a:defRPr>
            </a:lvl1pPr>
          </a:lstStyle>
          <a:p>
            <a:pPr>
              <a:defRPr/>
            </a:pPr>
            <a:fld id="{567B890C-B525-44B9-BF15-563DB0476989}" type="slidenum">
              <a:rPr lang="en-US"/>
              <a:pPr>
                <a:defRPr/>
              </a:pPr>
              <a:t>‹#›</a:t>
            </a:fld>
            <a:endParaRPr lang="en-US" dirty="0"/>
          </a:p>
        </p:txBody>
      </p:sp>
    </p:spTree>
    <p:extLst>
      <p:ext uri="{BB962C8B-B14F-4D97-AF65-F5344CB8AC3E}">
        <p14:creationId xmlns:p14="http://schemas.microsoft.com/office/powerpoint/2010/main" val="1762169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ea typeface="ＭＳ Ｐゴシック" pitchFamily="34" charset="-128"/>
              </a:rPr>
              <a:t>You may wish to print</a:t>
            </a:r>
            <a:r>
              <a:rPr lang="en-US" baseline="0" dirty="0" smtClean="0">
                <a:ea typeface="ＭＳ Ｐゴシック" pitchFamily="34" charset="-128"/>
              </a:rPr>
              <a:t> copies of Slide 7 &amp; Slide 20 prior to class.  Students are asked to label that diagram as we proceed throughout this lesson.</a:t>
            </a:r>
            <a:endParaRPr lang="en-US" dirty="0" smtClean="0">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DF5BB76C-E7AC-49D9-9D6D-983AE1DAFFE7}" type="slidenum">
              <a:rPr lang="en-US" sz="1200" smtClean="0">
                <a:solidFill>
                  <a:srgbClr val="000000"/>
                </a:solidFill>
                <a:latin typeface="Calibri" pitchFamily="34" charset="0"/>
              </a:rPr>
              <a:pPr eaLnBrk="1" hangingPunct="1"/>
              <a:t>1</a:t>
            </a:fld>
            <a:endParaRPr lang="en-US" sz="1200" dirty="0" smtClean="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miter lim="800000"/>
            <a:headEnd/>
            <a:tailEnd/>
          </a:ln>
        </p:spPr>
        <p:txBody>
          <a:bodyPr/>
          <a:lstStyle/>
          <a:p>
            <a:fld id="{B5625E37-41D0-3A44-8DBB-97CBDB543044}" type="slidenum">
              <a:rPr lang="en-US"/>
              <a:pPr/>
              <a:t>11</a:t>
            </a:fld>
            <a:endParaRPr lang="en-US" dirty="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a typeface="ヒラギノ角ゴ Pro W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D2C509BC-2FF8-474C-B576-DE7451BE6202}" type="slidenum">
              <a:rPr lang="en-US"/>
              <a:pPr/>
              <a:t>12</a:t>
            </a:fld>
            <a:endParaRPr lang="en-US" dirty="0"/>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charset="0"/>
                <a:ea typeface="ヒラギノ角ゴ Pro W3" charset="-128"/>
              </a:rPr>
              <a:t>Discuss with students the implications of alcohol and diabetes on ADH. Alcohol</a:t>
            </a:r>
            <a:r>
              <a:rPr lang="en-US" baseline="0" dirty="0" smtClean="0">
                <a:latin typeface="Times New Roman" charset="0"/>
                <a:ea typeface="ヒラギノ角ゴ Pro W3" charset="-128"/>
              </a:rPr>
              <a:t> consumption reduces ADH production resulting in an increase in production of urine.  In diabetes insipidus, the pituitary gland produces insufficient ADH which again increases the production of urine.</a:t>
            </a:r>
            <a:endParaRPr lang="en-US" dirty="0">
              <a:latin typeface="Times New Roman" charset="0"/>
              <a:ea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FCDA5208-9468-2E4D-A76D-D33B9E83697B}" type="slidenum">
              <a:rPr lang="en-US"/>
              <a:pPr/>
              <a:t>13</a:t>
            </a:fld>
            <a:endParaRPr lang="en-US" dirty="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Production </a:t>
            </a:r>
            <a:r>
              <a:rPr lang="en-US" dirty="0">
                <a:latin typeface="Times New Roman" charset="0"/>
                <a:ea typeface="ヒラギノ角ゴ Pro W3" charset="-128"/>
              </a:rPr>
              <a:t>and release of posterior pituitary hormones.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miter lim="800000"/>
            <a:headEnd/>
            <a:tailEnd/>
          </a:ln>
        </p:spPr>
        <p:txBody>
          <a:bodyPr/>
          <a:lstStyle/>
          <a:p>
            <a:fld id="{23E0783C-491A-1F47-910D-5EFB5C219A71}" type="slidenum">
              <a:rPr lang="en-US"/>
              <a:pPr/>
              <a:t>14</a:t>
            </a:fld>
            <a:endParaRPr lang="en-US" dirty="0"/>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Ask</a:t>
            </a:r>
            <a:r>
              <a:rPr lang="en-US" baseline="0" dirty="0" smtClean="0">
                <a:latin typeface="Times New Roman" charset="0"/>
                <a:ea typeface="ヒラギノ角ゴ Pro W3" charset="-128"/>
              </a:rPr>
              <a:t> students if they know what “lactose intolerant” means.  Don’t miss the opportunity to make the connection between lactose (milk sugar) and prolactin.</a:t>
            </a:r>
            <a:endParaRPr lang="en-US" dirty="0">
              <a:latin typeface="Times New Roman" charset="0"/>
              <a:ea typeface="ヒラギノ角ゴ Pro W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miter lim="800000"/>
            <a:headEnd/>
            <a:tailEnd/>
          </a:ln>
        </p:spPr>
        <p:txBody>
          <a:bodyPr/>
          <a:lstStyle/>
          <a:p>
            <a:fld id="{6BE276EC-241D-BF40-92D7-3A785DB10366}" type="slidenum">
              <a:rPr lang="en-US"/>
              <a:pPr/>
              <a:t>15</a:t>
            </a:fld>
            <a:endParaRPr lang="en-US" dirty="0"/>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Production </a:t>
            </a:r>
            <a:r>
              <a:rPr lang="en-US" dirty="0">
                <a:latin typeface="Times New Roman" charset="0"/>
                <a:ea typeface="ヒラギノ角ゴ Pro W3" charset="-128"/>
              </a:rPr>
              <a:t>and release of anterior pituitary hormones</a:t>
            </a:r>
            <a:r>
              <a:rPr lang="en-US" dirty="0" smtClean="0">
                <a:latin typeface="Times New Roman" charset="0"/>
                <a:ea typeface="ヒラギノ角ゴ Pro W3" charset="-128"/>
              </a:rPr>
              <a:t>. “Tropic” hormones</a:t>
            </a:r>
            <a:r>
              <a:rPr lang="en-US" baseline="0" dirty="0" smtClean="0">
                <a:latin typeface="Times New Roman" charset="0"/>
                <a:ea typeface="ヒラギノ角ゴ Pro W3" charset="-128"/>
              </a:rPr>
              <a:t> are those that target other endocrine glands; so “tropic effects” above refers to hormones produced by the anterior pituitary that in turn stimulate/control other endocrine glands.</a:t>
            </a:r>
            <a:endParaRPr lang="en-US" dirty="0">
              <a:latin typeface="Times New Roman" charset="0"/>
              <a:ea typeface="ヒラギノ角ゴ Pro W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miter lim="800000"/>
            <a:headEnd/>
            <a:tailEnd/>
          </a:ln>
        </p:spPr>
        <p:txBody>
          <a:bodyPr/>
          <a:lstStyle/>
          <a:p>
            <a:fld id="{F0077305-BACB-E849-97A9-C5E23021BD74}" type="slidenum">
              <a:rPr lang="en-US"/>
              <a:pPr/>
              <a:t>16</a:t>
            </a:fld>
            <a:endParaRPr lang="en-US" dirty="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Major </a:t>
            </a:r>
            <a:r>
              <a:rPr lang="en-US" dirty="0">
                <a:latin typeface="Times New Roman" charset="0"/>
                <a:ea typeface="ヒラギノ角ゴ Pro W3" charset="-128"/>
              </a:rPr>
              <a:t>Human Endocrine Glands and Some of Their </a:t>
            </a:r>
            <a:r>
              <a:rPr lang="en-US" dirty="0" smtClean="0">
                <a:latin typeface="Times New Roman" charset="0"/>
                <a:ea typeface="ヒラギノ角ゴ Pro W3" charset="-128"/>
              </a:rPr>
              <a:t>Hormones.  Have students “pick a favorite”</a:t>
            </a:r>
            <a:r>
              <a:rPr lang="en-US" baseline="0" dirty="0" smtClean="0">
                <a:latin typeface="Times New Roman" charset="0"/>
                <a:ea typeface="ヒラギノ角ゴ Pro W3" charset="-128"/>
              </a:rPr>
              <a:t> from either this slide or the next so they can use it as an example in their free-response writing.</a:t>
            </a:r>
            <a:endParaRPr lang="en-US" dirty="0">
              <a:latin typeface="Times New Roman" charset="0"/>
              <a:ea typeface="ヒラギノ角ゴ Pro W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miter lim="800000"/>
            <a:headEnd/>
            <a:tailEnd/>
          </a:ln>
        </p:spPr>
        <p:txBody>
          <a:bodyPr/>
          <a:lstStyle/>
          <a:p>
            <a:fld id="{AC47AE44-FDF7-214A-B708-CF046EDA1C8C}" type="slidenum">
              <a:rPr lang="en-US"/>
              <a:pPr/>
              <a:t>17</a:t>
            </a:fld>
            <a:endParaRPr lang="en-US" dirty="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Major </a:t>
            </a:r>
            <a:r>
              <a:rPr lang="en-US" dirty="0">
                <a:latin typeface="Times New Roman" charset="0"/>
                <a:ea typeface="ヒラギノ角ゴ Pro W3" charset="-128"/>
              </a:rPr>
              <a:t>Human Endocrine Glands and Some of Their Hormones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2F373195-E600-884F-B2CB-D909207E4B1C}" type="slidenum">
              <a:rPr lang="en-US"/>
              <a:pPr/>
              <a:t>18</a:t>
            </a:fld>
            <a:endParaRPr lang="en-US" dirty="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a typeface="ヒラギノ角ゴ Pro W3"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2F373195-E600-884F-B2CB-D909207E4B1C}" type="slidenum">
              <a:rPr lang="en-US"/>
              <a:pPr/>
              <a:t>19</a:t>
            </a:fld>
            <a:endParaRPr lang="en-US" dirty="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Scroll over the bottom of the image to activate the animation controls and press PLAY.</a:t>
            </a:r>
            <a:endParaRPr lang="en-US" dirty="0">
              <a:latin typeface="Times New Roman" charset="0"/>
              <a:ea typeface="ヒラギノ角ゴ Pro W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1D55B00E-5CDF-0C4E-A7C9-79F20E0DD704}" type="slidenum">
              <a:rPr lang="en-US"/>
              <a:pPr/>
              <a:t>20</a:t>
            </a:fld>
            <a:endParaRPr lang="en-US" dirty="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Work with a partner to explain how</a:t>
            </a:r>
            <a:r>
              <a:rPr lang="en-US" baseline="0" dirty="0" smtClean="0">
                <a:latin typeface="Times New Roman" charset="0"/>
                <a:ea typeface="ヒラギノ角ゴ Pro W3" charset="-128"/>
              </a:rPr>
              <a:t> our body responds to a stimulus indicating that the body is cold. Label and describe the pathway and explain how it is regulated via negative feedback.</a:t>
            </a:r>
            <a:endParaRPr lang="en-US" dirty="0">
              <a:latin typeface="Times New Roman" charset="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Oxytocin’s role in social</a:t>
            </a:r>
            <a:r>
              <a:rPr lang="en-US" baseline="0" dirty="0" smtClean="0"/>
              <a:t> attachment, social interaction and trust is one example of the importance of hormones in humans. A recent study of patients with Williams syndrome indicate a direct connection between oxytocin and trust. </a:t>
            </a:r>
            <a:br>
              <a:rPr lang="en-US" baseline="0" dirty="0" smtClean="0"/>
            </a:br>
            <a:r>
              <a:rPr lang="en-US" baseline="0" dirty="0" smtClean="0"/>
              <a:t/>
            </a:r>
            <a:br>
              <a:rPr lang="en-US" baseline="0" dirty="0" smtClean="0"/>
            </a:br>
            <a:r>
              <a:rPr lang="en-US" baseline="0" dirty="0" smtClean="0"/>
              <a:t>Williams syndrome (WS or WMS; also Williams–Beuren syndrome or WBS) is a rare neurodevelopmental disorder characterized by a distinctive, "elfin" facial appearance, along with a low nasal bridge, an unusually cheerful demeanor and ease with strangers; developmental delay coupled with strong language skills; and cardiovascular problems, such as supravalvular aortic stenosis and transient hypercalcaemia.</a:t>
            </a:r>
          </a:p>
          <a:p>
            <a:endParaRPr lang="en-US" baseline="0" dirty="0" smtClean="0"/>
          </a:p>
          <a:p>
            <a:r>
              <a:rPr lang="en-US" baseline="0" dirty="0" smtClean="0"/>
              <a:t>It is caused by a deletion of about 26 genes from the long arm of chromosome 7. The syndrome was first identified in 1961 by New Zealander Dr. J. C. P. Williams and has an estimated prevalence of 1 in 7,500 to 1 in 20,000 births.</a:t>
            </a:r>
            <a:endParaRPr lang="en-US" dirty="0"/>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1D55B00E-5CDF-0C4E-A7C9-79F20E0DD704}" type="slidenum">
              <a:rPr lang="en-US"/>
              <a:pPr/>
              <a:t>21</a:t>
            </a:fld>
            <a:endParaRPr lang="en-US" dirty="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How accurate were</a:t>
            </a:r>
            <a:r>
              <a:rPr lang="en-US" baseline="0" dirty="0" smtClean="0">
                <a:latin typeface="Times New Roman" charset="0"/>
                <a:ea typeface="ヒラギノ角ゴ Pro W3" charset="-128"/>
              </a:rPr>
              <a:t> you?</a:t>
            </a:r>
            <a:endParaRPr lang="en-US" dirty="0">
              <a:latin typeface="Times New Roman" charset="0"/>
              <a:ea typeface="ヒラギノ角ゴ Pro W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09" indent="-285734" eaLnBrk="0" hangingPunct="0">
              <a:defRPr sz="2400">
                <a:solidFill>
                  <a:schemeClr val="tx1"/>
                </a:solidFill>
                <a:latin typeface="Arial" charset="0"/>
                <a:ea typeface="MS PGothic" pitchFamily="34" charset="-128"/>
              </a:defRPr>
            </a:lvl2pPr>
            <a:lvl3pPr marL="1142937" indent="-228587" eaLnBrk="0" hangingPunct="0">
              <a:defRPr sz="2400">
                <a:solidFill>
                  <a:schemeClr val="tx1"/>
                </a:solidFill>
                <a:latin typeface="Arial" charset="0"/>
                <a:ea typeface="MS PGothic" pitchFamily="34" charset="-128"/>
              </a:defRPr>
            </a:lvl3pPr>
            <a:lvl4pPr marL="1600111" indent="-228587" eaLnBrk="0" hangingPunct="0">
              <a:defRPr sz="2400">
                <a:solidFill>
                  <a:schemeClr val="tx1"/>
                </a:solidFill>
                <a:latin typeface="Arial" charset="0"/>
                <a:ea typeface="MS PGothic" pitchFamily="34" charset="-128"/>
              </a:defRPr>
            </a:lvl4pPr>
            <a:lvl5pPr marL="2057287" indent="-228587" eaLnBrk="0" hangingPunct="0">
              <a:defRPr sz="2400">
                <a:solidFill>
                  <a:schemeClr val="tx1"/>
                </a:solidFill>
                <a:latin typeface="Arial" charset="0"/>
                <a:ea typeface="MS PGothic" pitchFamily="34" charset="-128"/>
              </a:defRPr>
            </a:lvl5pPr>
            <a:lvl6pPr marL="2514461" indent="-228587" eaLnBrk="0" fontAlgn="base" hangingPunct="0">
              <a:spcBef>
                <a:spcPct val="0"/>
              </a:spcBef>
              <a:spcAft>
                <a:spcPct val="0"/>
              </a:spcAft>
              <a:defRPr sz="2400">
                <a:solidFill>
                  <a:schemeClr val="tx1"/>
                </a:solidFill>
                <a:latin typeface="Arial" charset="0"/>
                <a:ea typeface="MS PGothic" pitchFamily="34" charset="-128"/>
              </a:defRPr>
            </a:lvl6pPr>
            <a:lvl7pPr marL="2971635" indent="-228587" eaLnBrk="0" fontAlgn="base" hangingPunct="0">
              <a:spcBef>
                <a:spcPct val="0"/>
              </a:spcBef>
              <a:spcAft>
                <a:spcPct val="0"/>
              </a:spcAft>
              <a:defRPr sz="2400">
                <a:solidFill>
                  <a:schemeClr val="tx1"/>
                </a:solidFill>
                <a:latin typeface="Arial" charset="0"/>
                <a:ea typeface="MS PGothic" pitchFamily="34" charset="-128"/>
              </a:defRPr>
            </a:lvl7pPr>
            <a:lvl8pPr marL="3428811" indent="-228587" eaLnBrk="0" fontAlgn="base" hangingPunct="0">
              <a:spcBef>
                <a:spcPct val="0"/>
              </a:spcBef>
              <a:spcAft>
                <a:spcPct val="0"/>
              </a:spcAft>
              <a:defRPr sz="2400">
                <a:solidFill>
                  <a:schemeClr val="tx1"/>
                </a:solidFill>
                <a:latin typeface="Arial" charset="0"/>
                <a:ea typeface="MS PGothic" pitchFamily="34" charset="-128"/>
              </a:defRPr>
            </a:lvl8pPr>
            <a:lvl9pPr marL="3885985" indent="-228587"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defRPr/>
            </a:pPr>
            <a:fld id="{F1448D7F-CFD1-4D8A-92F3-3CB30D26551E}" type="slidenum">
              <a:rPr lang="en-US" sz="1200">
                <a:solidFill>
                  <a:srgbClr val="000000"/>
                </a:solidFill>
                <a:latin typeface="Calibri" pitchFamily="34" charset="0"/>
              </a:rPr>
              <a:pPr eaLnBrk="1" hangingPunct="1">
                <a:defRPr/>
              </a:pPr>
              <a:t>22</a:t>
            </a:fld>
            <a:endParaRPr lang="en-US" sz="1200" dirty="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endocrine system is in contrast to the exocrine system, which secretes its chemicals using ducts. The word endocrine derives from the Greek words "endo" meaning inside, within, and "crinis" for secrete. The endocrine system is an information signal system like the nervous system, yet its effects and mechanism are classifiably different. By contrast, the endocrine system's effects are slow to initiate, and prolonged in their response, lasting from a few hours up to weeks. </a:t>
            </a:r>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4</a:t>
            </a:fld>
            <a:endParaRPr lang="en-US" dirty="0"/>
          </a:p>
        </p:txBody>
      </p:sp>
    </p:spTree>
    <p:extLst>
      <p:ext uri="{BB962C8B-B14F-4D97-AF65-F5344CB8AC3E}">
        <p14:creationId xmlns:p14="http://schemas.microsoft.com/office/powerpoint/2010/main" val="861974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nervous system sends information very quickly, and responses are generally short lived. Hormones are substances (chemical mediators) released from endocrine tissue into the bloodstream where they travel to target tissue and generate a response. Hormones regulate various human functions, including metabolism, growth and development, tissue function, sleep, and mood. The field of study dealing with the endocrine system and its disorders is endocrinology, a branch of internal medicine.</a:t>
            </a:r>
          </a:p>
          <a:p>
            <a:endParaRPr lang="en-US" dirty="0" smtClean="0"/>
          </a:p>
          <a:p>
            <a:r>
              <a:rPr lang="en-US" dirty="0" smtClean="0"/>
              <a:t>Features of endocrine glands are, in general, their ductless nature, their vascularity, and usually the presence of intracellular vacuoles or granules storing their hormones. In contrast, exocrine glands, such as salivary glands, sweat glands, and glands within the gastrointestinal tract, tend to be much less vascular and have ducts or a hollow lumen (interior).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5</a:t>
            </a:fld>
            <a:endParaRPr lang="en-US" dirty="0"/>
          </a:p>
        </p:txBody>
      </p:sp>
    </p:spTree>
    <p:extLst>
      <p:ext uri="{BB962C8B-B14F-4D97-AF65-F5344CB8AC3E}">
        <p14:creationId xmlns:p14="http://schemas.microsoft.com/office/powerpoint/2010/main" val="1392277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While it is not necessary to memorize every cell type or gland found within the system, it will be helpful to recognize the endocrine glands and the function of the hormones produced by select glands to use as examples of how both short and long distance chemical communication occurs.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addition to the specialized endocrine organs mentioned above, many other organs that are part of other body systems, such as the kidney, liver, heart and gonads, have secondary endocrine functions. For example the kidney secretes endocrine hormones such as erythropoietin and renin.</a:t>
            </a:r>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moment to label as many endocrine glands</a:t>
            </a:r>
            <a:r>
              <a:rPr lang="en-US" baseline="0" dirty="0" smtClean="0"/>
              <a:t> as you can remember. </a:t>
            </a:r>
          </a:p>
          <a:p>
            <a:r>
              <a:rPr lang="en-US" baseline="0" dirty="0" smtClean="0"/>
              <a:t>Now beside each of your labels let’s put at least one prominent hormone produced by that gland.</a:t>
            </a:r>
          </a:p>
          <a:p>
            <a:r>
              <a:rPr lang="en-US" baseline="0" dirty="0" smtClean="0"/>
              <a:t>Hypothalamus-thyotropin releasing hormone</a:t>
            </a:r>
          </a:p>
          <a:p>
            <a:r>
              <a:rPr lang="en-US" baseline="0" dirty="0" smtClean="0"/>
              <a:t>Pineal-melatonin</a:t>
            </a:r>
          </a:p>
          <a:p>
            <a:r>
              <a:rPr lang="en-US" baseline="0" dirty="0" smtClean="0"/>
              <a:t>Pituitary- Growth Hormone</a:t>
            </a:r>
          </a:p>
          <a:p>
            <a:r>
              <a:rPr lang="en-US" baseline="0" dirty="0" smtClean="0"/>
              <a:t>Thyroid- calcitonin</a:t>
            </a:r>
          </a:p>
          <a:p>
            <a:r>
              <a:rPr lang="en-US" baseline="0" dirty="0" smtClean="0"/>
              <a:t>Parathyroid - PTH</a:t>
            </a:r>
          </a:p>
          <a:p>
            <a:r>
              <a:rPr lang="en-US" baseline="0" dirty="0" smtClean="0"/>
              <a:t>Adrenal – adrenalin (epinephrine)</a:t>
            </a:r>
          </a:p>
          <a:p>
            <a:r>
              <a:rPr lang="en-US" baseline="0" dirty="0" smtClean="0"/>
              <a:t>Pancreas -insulin</a:t>
            </a:r>
          </a:p>
          <a:p>
            <a:r>
              <a:rPr lang="en-US" baseline="0" dirty="0" smtClean="0"/>
              <a:t>Ovary - estrogen</a:t>
            </a:r>
          </a:p>
          <a:p>
            <a:r>
              <a:rPr lang="en-US" baseline="0" dirty="0" smtClean="0"/>
              <a:t>Testes- testosterone</a:t>
            </a:r>
          </a:p>
          <a:p>
            <a:endParaRPr lang="en-US" dirty="0"/>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Give the students time to compare their results and make any necessary adjustments. You may need to review the major hormone produced by each gland. </a:t>
            </a:r>
          </a:p>
          <a:p>
            <a:r>
              <a:rPr lang="en-US" baseline="0" dirty="0" smtClean="0"/>
              <a:t>Hypothalamus-thyotropin releasing hormone</a:t>
            </a:r>
          </a:p>
          <a:p>
            <a:r>
              <a:rPr lang="en-US" baseline="0" dirty="0" smtClean="0"/>
              <a:t>Pineal-melatonin</a:t>
            </a:r>
          </a:p>
          <a:p>
            <a:r>
              <a:rPr lang="en-US" baseline="0" dirty="0" smtClean="0"/>
              <a:t>Pituitary- Growth Hormone</a:t>
            </a:r>
          </a:p>
          <a:p>
            <a:r>
              <a:rPr lang="en-US" baseline="0" dirty="0" smtClean="0"/>
              <a:t>Thyroid- calcitonin</a:t>
            </a:r>
          </a:p>
          <a:p>
            <a:r>
              <a:rPr lang="en-US" baseline="0" dirty="0" smtClean="0"/>
              <a:t>Parathyroid - PTH</a:t>
            </a:r>
          </a:p>
          <a:p>
            <a:r>
              <a:rPr lang="en-US" baseline="0" dirty="0" smtClean="0"/>
              <a:t>Adrenal – adrenalin (epinephrine)</a:t>
            </a:r>
          </a:p>
          <a:p>
            <a:r>
              <a:rPr lang="en-US" baseline="0" dirty="0" smtClean="0"/>
              <a:t>Pancreas -insulin</a:t>
            </a:r>
          </a:p>
          <a:p>
            <a:r>
              <a:rPr lang="en-US" baseline="0" dirty="0" smtClean="0"/>
              <a:t>Ovary - estrogen</a:t>
            </a:r>
          </a:p>
          <a:p>
            <a:r>
              <a:rPr lang="en-US" baseline="0" dirty="0" smtClean="0"/>
              <a:t>Testes- testosterone</a:t>
            </a:r>
          </a:p>
          <a:p>
            <a:endParaRPr lang="en-US" dirty="0"/>
          </a:p>
        </p:txBody>
      </p:sp>
      <p:sp>
        <p:nvSpPr>
          <p:cNvPr id="4" name="Slide Number Placeholder 3"/>
          <p:cNvSpPr>
            <a:spLocks noGrp="1"/>
          </p:cNvSpPr>
          <p:nvPr>
            <p:ph type="sldNum" sz="quarter" idx="10"/>
          </p:nvPr>
        </p:nvSpPr>
        <p:spPr/>
        <p:txBody>
          <a:bodyPr/>
          <a:lstStyle/>
          <a:p>
            <a:pPr>
              <a:defRPr/>
            </a:pPr>
            <a:fld id="{567B890C-B525-44B9-BF15-563DB0476989}"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miter lim="800000"/>
            <a:headEnd/>
            <a:tailEnd/>
          </a:ln>
        </p:spPr>
        <p:txBody>
          <a:bodyPr/>
          <a:lstStyle/>
          <a:p>
            <a:fld id="{7256C2B6-022E-054E-AE3B-711AD00AA152}" type="slidenum">
              <a:rPr lang="en-US"/>
              <a:pPr/>
              <a:t>9</a:t>
            </a:fld>
            <a:endParaRPr lang="en-US" dirty="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endocrine system is made of a series of glands that produce chemicals called hormones. A number of glands that signal each other in sequence are usually referred to as an axis, for example, the hypothalamic-pituitary-adrenal axis.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miter lim="800000"/>
            <a:headEnd/>
            <a:tailEnd/>
          </a:ln>
        </p:spPr>
        <p:txBody>
          <a:bodyPr/>
          <a:lstStyle/>
          <a:p>
            <a:fld id="{E5E74E59-9251-E84C-B992-D240E00D523D}" type="slidenum">
              <a:rPr lang="en-US"/>
              <a:pPr/>
              <a:t>10</a:t>
            </a:fld>
            <a:endParaRPr lang="en-US" dirty="0"/>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latin typeface="Times New Roman" charset="0"/>
                <a:ea typeface="ヒラギノ角ゴ Pro W3" charset="-128"/>
              </a:rPr>
              <a:t>Ask students if they</a:t>
            </a:r>
            <a:r>
              <a:rPr lang="en-US" baseline="0" dirty="0" smtClean="0">
                <a:latin typeface="Times New Roman" charset="0"/>
                <a:ea typeface="ヒラギノ角ゴ Pro W3" charset="-128"/>
              </a:rPr>
              <a:t> know the locations of the hypothalamus, anterior pituitary gland and posterior pituitary gland.  They illustrated on the next slide. </a:t>
            </a:r>
            <a:endParaRPr lang="en-US" dirty="0">
              <a:latin typeface="Times New Roman" charset="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0013541-4D4A-4683-8A81-ED5E9B19693F}" type="datetime1">
              <a:rPr lang="en-US" smtClean="0"/>
              <a:pPr>
                <a:defRPr/>
              </a:pPr>
              <a:t>5/10/2014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BE545D-94EF-48D5-B086-5D92FF72BB3D}" type="slidenum">
              <a:rPr lang="en-US" smtClean="0"/>
              <a:pPr>
                <a:defRPr/>
              </a:pPr>
              <a:t>‹#›</a:t>
            </a:fld>
            <a:endParaRPr lang="en-US" dirty="0"/>
          </a:p>
        </p:txBody>
      </p:sp>
    </p:spTree>
    <p:extLst>
      <p:ext uri="{BB962C8B-B14F-4D97-AF65-F5344CB8AC3E}">
        <p14:creationId xmlns:p14="http://schemas.microsoft.com/office/powerpoint/2010/main" val="49480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B5C40-9E46-4F91-8C72-F05CDB37DAB5}" type="datetime1">
              <a:rPr lang="en-US" smtClean="0"/>
              <a:pPr>
                <a:defRPr/>
              </a:pPr>
              <a:t>5/10/2014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61E40E-4322-4342-B53F-B95B907AFAF7}" type="slidenum">
              <a:rPr lang="en-US" smtClean="0"/>
              <a:pPr>
                <a:defRPr/>
              </a:pPr>
              <a:t>‹#›</a:t>
            </a:fld>
            <a:endParaRPr lang="en-US" dirty="0"/>
          </a:p>
        </p:txBody>
      </p:sp>
    </p:spTree>
    <p:extLst>
      <p:ext uri="{BB962C8B-B14F-4D97-AF65-F5344CB8AC3E}">
        <p14:creationId xmlns:p14="http://schemas.microsoft.com/office/powerpoint/2010/main" val="250212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AF1C8A-97EC-44BF-84FB-DDC436A361BC}" type="datetime1">
              <a:rPr lang="en-US" smtClean="0"/>
              <a:pPr>
                <a:defRPr/>
              </a:pPr>
              <a:t>5/10/2014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C1B803-EF83-408D-BFD7-9CBF64D6A782}" type="slidenum">
              <a:rPr lang="en-US" smtClean="0"/>
              <a:pPr>
                <a:defRPr/>
              </a:pPr>
              <a:t>‹#›</a:t>
            </a:fld>
            <a:endParaRPr lang="en-US" dirty="0"/>
          </a:p>
        </p:txBody>
      </p:sp>
    </p:spTree>
    <p:extLst>
      <p:ext uri="{BB962C8B-B14F-4D97-AF65-F5344CB8AC3E}">
        <p14:creationId xmlns:p14="http://schemas.microsoft.com/office/powerpoint/2010/main" val="554891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fld id="{1AD00D92-4A99-42F6-9199-A6F5560B81B2}" type="datetime1">
              <a:rPr lang="en-US" smtClean="0"/>
              <a:pPr>
                <a:defRPr/>
              </a:pPr>
              <a:t>5/10/2014</a:t>
            </a:fld>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BEE7A7A3-ED7E-4BB1-AAB3-C97E5B9780D7}" type="slidenum">
              <a:rPr lang="en-US" smtClean="0"/>
              <a:pPr>
                <a:defRPr/>
              </a:pPr>
              <a:t>‹#›</a:t>
            </a:fld>
            <a:endParaRPr 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4CBBA98B-D796-4909-BA48-EB1C175D7E80}" type="datetime1">
              <a:rPr lang="en-US"/>
              <a:pPr>
                <a:defRPr/>
              </a:pPr>
              <a:t>5/10/2014</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E33CEC38-D82C-4459-837B-1A5980E34354}" type="slidenum">
              <a:rPr lang="en-US"/>
              <a:pPr>
                <a:defRPr/>
              </a:pPr>
              <a:t>‹#›</a:t>
            </a:fld>
            <a:endParaRPr lang="en-US" dirty="0"/>
          </a:p>
        </p:txBody>
      </p:sp>
    </p:spTree>
    <p:extLst>
      <p:ext uri="{BB962C8B-B14F-4D97-AF65-F5344CB8AC3E}">
        <p14:creationId xmlns:p14="http://schemas.microsoft.com/office/powerpoint/2010/main" val="105612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8FF50069-1934-4A52-9229-657A2E91FB81}" type="datetime1">
              <a:rPr lang="en-US"/>
              <a:pPr>
                <a:defRPr/>
              </a:pPr>
              <a:t>5/10/2014</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a:xfrm>
            <a:off x="6553200" y="6477000"/>
            <a:ext cx="2133600" cy="365125"/>
          </a:xfrm>
        </p:spPr>
        <p:txBody>
          <a:bodyPr/>
          <a:lstStyle>
            <a:lvl1pPr>
              <a:defRPr>
                <a:ea typeface="MS PGothic" pitchFamily="34" charset="-128"/>
                <a:cs typeface="Arial" charset="0"/>
              </a:defRPr>
            </a:lvl1pPr>
          </a:lstStyle>
          <a:p>
            <a:pPr>
              <a:defRPr/>
            </a:pPr>
            <a:fld id="{7383C702-06A2-4B36-8502-C21550212DF1}" type="slidenum">
              <a:rPr lang="en-US"/>
              <a:pPr>
                <a:defRPr/>
              </a:pPr>
              <a:t>‹#›</a:t>
            </a:fld>
            <a:endParaRPr lang="en-US" dirty="0"/>
          </a:p>
        </p:txBody>
      </p:sp>
    </p:spTree>
    <p:extLst>
      <p:ext uri="{BB962C8B-B14F-4D97-AF65-F5344CB8AC3E}">
        <p14:creationId xmlns:p14="http://schemas.microsoft.com/office/powerpoint/2010/main" val="1015465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C3C8D943-51CA-4856-8C34-F11F1CD2565A}" type="datetime1">
              <a:rPr lang="en-US"/>
              <a:pPr>
                <a:defRPr/>
              </a:pPr>
              <a:t>5/10/2014</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2321F01A-CE64-4979-8870-E2792DD195B2}" type="slidenum">
              <a:rPr lang="en-US"/>
              <a:pPr>
                <a:defRPr/>
              </a:pPr>
              <a:t>‹#›</a:t>
            </a:fld>
            <a:endParaRPr lang="en-US" dirty="0"/>
          </a:p>
        </p:txBody>
      </p:sp>
    </p:spTree>
    <p:extLst>
      <p:ext uri="{BB962C8B-B14F-4D97-AF65-F5344CB8AC3E}">
        <p14:creationId xmlns:p14="http://schemas.microsoft.com/office/powerpoint/2010/main" val="445098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AA1811BD-405D-4BBA-8E70-1D0457515B78}" type="datetime1">
              <a:rPr lang="en-US"/>
              <a:pPr>
                <a:defRPr/>
              </a:pPr>
              <a:t>5/10/2014</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dirty="0"/>
          </a:p>
        </p:txBody>
      </p:sp>
      <p:sp>
        <p:nvSpPr>
          <p:cNvPr id="7"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6C31EF12-7412-4674-851E-0CA18DA24E28}" type="slidenum">
              <a:rPr lang="en-US"/>
              <a:pPr>
                <a:defRPr/>
              </a:pPr>
              <a:t>‹#›</a:t>
            </a:fld>
            <a:endParaRPr lang="en-US" dirty="0"/>
          </a:p>
        </p:txBody>
      </p:sp>
    </p:spTree>
    <p:extLst>
      <p:ext uri="{BB962C8B-B14F-4D97-AF65-F5344CB8AC3E}">
        <p14:creationId xmlns:p14="http://schemas.microsoft.com/office/powerpoint/2010/main" val="224530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D60E9408-E6D8-45C0-A55B-1340379CD896}" type="datetime1">
              <a:rPr lang="en-US"/>
              <a:pPr>
                <a:defRPr/>
              </a:pPr>
              <a:t>5/10/2014</a:t>
            </a:fld>
            <a:endParaRPr lang="en-US" dirty="0"/>
          </a:p>
        </p:txBody>
      </p:sp>
      <p:sp>
        <p:nvSpPr>
          <p:cNvPr id="8" name="Footer Placeholder 4"/>
          <p:cNvSpPr>
            <a:spLocks noGrp="1"/>
          </p:cNvSpPr>
          <p:nvPr>
            <p:ph type="ftr" sz="quarter" idx="11"/>
          </p:nvPr>
        </p:nvSpPr>
        <p:spPr/>
        <p:txBody>
          <a:bodyPr/>
          <a:lstStyle>
            <a:lvl1pPr>
              <a:defRPr dirty="0"/>
            </a:lvl1pPr>
          </a:lstStyle>
          <a:p>
            <a:pPr>
              <a:defRPr/>
            </a:pPr>
            <a:endParaRPr lang="en-US" dirty="0"/>
          </a:p>
        </p:txBody>
      </p:sp>
      <p:sp>
        <p:nvSpPr>
          <p:cNvPr id="9"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6468166D-77A4-4A8D-84C2-4C1E6285BDFF}" type="slidenum">
              <a:rPr lang="en-US"/>
              <a:pPr>
                <a:defRPr/>
              </a:pPr>
              <a:t>‹#›</a:t>
            </a:fld>
            <a:endParaRPr lang="en-US" dirty="0"/>
          </a:p>
        </p:txBody>
      </p:sp>
    </p:spTree>
    <p:extLst>
      <p:ext uri="{BB962C8B-B14F-4D97-AF65-F5344CB8AC3E}">
        <p14:creationId xmlns:p14="http://schemas.microsoft.com/office/powerpoint/2010/main" val="520094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D13E7799-129E-4701-9A2E-F88C1C0DDF50}" type="datetime1">
              <a:rPr lang="en-US"/>
              <a:pPr>
                <a:defRPr/>
              </a:pPr>
              <a:t>5/10/2014</a:t>
            </a:fld>
            <a:endParaRPr lang="en-US" dirty="0"/>
          </a:p>
        </p:txBody>
      </p:sp>
      <p:sp>
        <p:nvSpPr>
          <p:cNvPr id="4" name="Footer Placeholder 4"/>
          <p:cNvSpPr>
            <a:spLocks noGrp="1"/>
          </p:cNvSpPr>
          <p:nvPr>
            <p:ph type="ftr" sz="quarter" idx="11"/>
          </p:nvPr>
        </p:nvSpPr>
        <p:spPr/>
        <p:txBody>
          <a:bodyPr/>
          <a:lstStyle>
            <a:lvl1pPr>
              <a:defRPr dirty="0"/>
            </a:lvl1pPr>
          </a:lstStyle>
          <a:p>
            <a:pPr>
              <a:defRPr/>
            </a:pPr>
            <a:endParaRPr lang="en-US" dirty="0"/>
          </a:p>
        </p:txBody>
      </p:sp>
      <p:sp>
        <p:nvSpPr>
          <p:cNvPr id="5"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7C8854BB-D8C7-4DD4-9C57-C9E000CE5548}" type="slidenum">
              <a:rPr lang="en-US"/>
              <a:pPr>
                <a:defRPr/>
              </a:pPr>
              <a:t>‹#›</a:t>
            </a:fld>
            <a:endParaRPr lang="en-US" dirty="0"/>
          </a:p>
        </p:txBody>
      </p:sp>
    </p:spTree>
    <p:extLst>
      <p:ext uri="{BB962C8B-B14F-4D97-AF65-F5344CB8AC3E}">
        <p14:creationId xmlns:p14="http://schemas.microsoft.com/office/powerpoint/2010/main" val="3660741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FE20446F-B3B3-474E-BEC0-A4E4C64FCE22}" type="datetime1">
              <a:rPr lang="en-US"/>
              <a:pPr>
                <a:defRPr/>
              </a:pPr>
              <a:t>5/10/2014</a:t>
            </a:fld>
            <a:endParaRPr lang="en-US" dirty="0"/>
          </a:p>
        </p:txBody>
      </p:sp>
      <p:sp>
        <p:nvSpPr>
          <p:cNvPr id="3" name="Footer Placeholder 4"/>
          <p:cNvSpPr>
            <a:spLocks noGrp="1"/>
          </p:cNvSpPr>
          <p:nvPr>
            <p:ph type="ftr" sz="quarter" idx="11"/>
          </p:nvPr>
        </p:nvSpPr>
        <p:spPr/>
        <p:txBody>
          <a:bodyPr/>
          <a:lstStyle>
            <a:lvl1pPr>
              <a:defRPr dirty="0"/>
            </a:lvl1pPr>
          </a:lstStyle>
          <a:p>
            <a:pPr>
              <a:defRPr/>
            </a:pPr>
            <a:endParaRPr lang="en-US" dirty="0"/>
          </a:p>
        </p:txBody>
      </p:sp>
      <p:sp>
        <p:nvSpPr>
          <p:cNvPr id="4"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84F5F4FB-9B59-4827-BD44-B553441702F5}" type="slidenum">
              <a:rPr lang="en-US"/>
              <a:pPr>
                <a:defRPr/>
              </a:pPr>
              <a:t>‹#›</a:t>
            </a:fld>
            <a:endParaRPr lang="en-US" dirty="0"/>
          </a:p>
        </p:txBody>
      </p:sp>
    </p:spTree>
    <p:extLst>
      <p:ext uri="{BB962C8B-B14F-4D97-AF65-F5344CB8AC3E}">
        <p14:creationId xmlns:p14="http://schemas.microsoft.com/office/powerpoint/2010/main" val="222584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71FB0D-7973-4372-8E12-E0120F167A09}" type="datetime1">
              <a:rPr lang="en-US" smtClean="0"/>
              <a:pPr>
                <a:defRPr/>
              </a:pPr>
              <a:t>5/10/2014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477000"/>
            <a:ext cx="2133600" cy="365125"/>
          </a:xfrm>
        </p:spPr>
        <p:txBody>
          <a:bodyPr/>
          <a:lstStyle>
            <a:lvl1pPr>
              <a:defRPr/>
            </a:lvl1pPr>
          </a:lstStyle>
          <a:p>
            <a:pPr>
              <a:defRPr/>
            </a:pPr>
            <a:fld id="{C99454EA-5ADD-42C2-ACA6-111A0E5832F7}" type="slidenum">
              <a:rPr lang="en-US" smtClean="0"/>
              <a:pPr>
                <a:defRPr/>
              </a:pPr>
              <a:t>‹#›</a:t>
            </a:fld>
            <a:endParaRPr lang="en-US" dirty="0"/>
          </a:p>
        </p:txBody>
      </p:sp>
    </p:spTree>
    <p:extLst>
      <p:ext uri="{BB962C8B-B14F-4D97-AF65-F5344CB8AC3E}">
        <p14:creationId xmlns:p14="http://schemas.microsoft.com/office/powerpoint/2010/main" val="1079753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E1AE50C8-0341-4303-A636-C760A91ADACC}" type="datetime1">
              <a:rPr lang="en-US"/>
              <a:pPr>
                <a:defRPr/>
              </a:pPr>
              <a:t>5/10/2014</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dirty="0"/>
          </a:p>
        </p:txBody>
      </p:sp>
      <p:sp>
        <p:nvSpPr>
          <p:cNvPr id="7"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64146436-C389-48D3-94BF-03AF2FD5BE1D}" type="slidenum">
              <a:rPr lang="en-US"/>
              <a:pPr>
                <a:defRPr/>
              </a:pPr>
              <a:t>‹#›</a:t>
            </a:fld>
            <a:endParaRPr lang="en-US" dirty="0"/>
          </a:p>
        </p:txBody>
      </p:sp>
    </p:spTree>
    <p:extLst>
      <p:ext uri="{BB962C8B-B14F-4D97-AF65-F5344CB8AC3E}">
        <p14:creationId xmlns:p14="http://schemas.microsoft.com/office/powerpoint/2010/main" val="3457513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3E09DF36-CDE1-4428-B9C8-53559E45DC9C}" type="datetime1">
              <a:rPr lang="en-US"/>
              <a:pPr>
                <a:defRPr/>
              </a:pPr>
              <a:t>5/10/2014</a:t>
            </a:fld>
            <a:endParaRPr lang="en-US" dirty="0"/>
          </a:p>
        </p:txBody>
      </p:sp>
      <p:sp>
        <p:nvSpPr>
          <p:cNvPr id="6" name="Footer Placeholder 4"/>
          <p:cNvSpPr>
            <a:spLocks noGrp="1"/>
          </p:cNvSpPr>
          <p:nvPr>
            <p:ph type="ftr" sz="quarter" idx="11"/>
          </p:nvPr>
        </p:nvSpPr>
        <p:spPr/>
        <p:txBody>
          <a:bodyPr/>
          <a:lstStyle>
            <a:lvl1pPr>
              <a:defRPr dirty="0"/>
            </a:lvl1pPr>
          </a:lstStyle>
          <a:p>
            <a:pPr>
              <a:defRPr/>
            </a:pPr>
            <a:endParaRPr lang="en-US" dirty="0"/>
          </a:p>
        </p:txBody>
      </p:sp>
      <p:sp>
        <p:nvSpPr>
          <p:cNvPr id="7"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3D6B303B-26DB-4D14-8E3C-D06EE4006424}" type="slidenum">
              <a:rPr lang="en-US"/>
              <a:pPr>
                <a:defRPr/>
              </a:pPr>
              <a:t>‹#›</a:t>
            </a:fld>
            <a:endParaRPr lang="en-US" dirty="0"/>
          </a:p>
        </p:txBody>
      </p:sp>
    </p:spTree>
    <p:extLst>
      <p:ext uri="{BB962C8B-B14F-4D97-AF65-F5344CB8AC3E}">
        <p14:creationId xmlns:p14="http://schemas.microsoft.com/office/powerpoint/2010/main" val="350014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61EABD69-5CEF-407E-853F-9775695A018D}" type="datetime1">
              <a:rPr lang="en-US"/>
              <a:pPr>
                <a:defRPr/>
              </a:pPr>
              <a:t>5/10/2014</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1CDF44BF-EA07-41D5-9B27-131D1598C5AE}" type="slidenum">
              <a:rPr lang="en-US"/>
              <a:pPr>
                <a:defRPr/>
              </a:pPr>
              <a:t>‹#›</a:t>
            </a:fld>
            <a:endParaRPr lang="en-US" dirty="0"/>
          </a:p>
        </p:txBody>
      </p:sp>
    </p:spTree>
    <p:extLst>
      <p:ext uri="{BB962C8B-B14F-4D97-AF65-F5344CB8AC3E}">
        <p14:creationId xmlns:p14="http://schemas.microsoft.com/office/powerpoint/2010/main" val="1177830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S PGothic" pitchFamily="34" charset="-128"/>
                <a:cs typeface="Arial" charset="0"/>
              </a:defRPr>
            </a:lvl1pPr>
          </a:lstStyle>
          <a:p>
            <a:pPr>
              <a:defRPr/>
            </a:pPr>
            <a:fld id="{A398FA08-A318-4754-B60D-5DB348CC2D37}" type="datetime1">
              <a:rPr lang="en-US"/>
              <a:pPr>
                <a:defRPr/>
              </a:pPr>
              <a:t>5/10/2014</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p:txBody>
          <a:bodyPr/>
          <a:lstStyle>
            <a:lvl1pPr>
              <a:defRPr>
                <a:ea typeface="MS PGothic" pitchFamily="34" charset="-128"/>
                <a:cs typeface="Arial" charset="0"/>
              </a:defRPr>
            </a:lvl1pPr>
          </a:lstStyle>
          <a:p>
            <a:pPr>
              <a:defRPr/>
            </a:pPr>
            <a:fld id="{DA63D90A-772C-453F-8DC2-529F701A888A}" type="slidenum">
              <a:rPr lang="en-US"/>
              <a:pPr>
                <a:defRPr/>
              </a:pPr>
              <a:t>‹#›</a:t>
            </a:fld>
            <a:endParaRPr lang="en-US" dirty="0"/>
          </a:p>
        </p:txBody>
      </p:sp>
    </p:spTree>
    <p:extLst>
      <p:ext uri="{BB962C8B-B14F-4D97-AF65-F5344CB8AC3E}">
        <p14:creationId xmlns:p14="http://schemas.microsoft.com/office/powerpoint/2010/main" val="2132778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762000" y="1828800"/>
            <a:ext cx="7620000" cy="4267200"/>
          </a:xfrm>
          <a:prstGeom prst="rect">
            <a:avLst/>
          </a:prstGeom>
        </p:spPr>
        <p:txBody>
          <a:bodyPr rtlCol="0">
            <a:normAutofit/>
          </a:bodyPr>
          <a:lstStyle/>
          <a:p>
            <a:pPr lvl="0"/>
            <a:endParaRPr lang="en-US" noProof="0" dirty="0">
              <a:sym typeface="Arial" pitchFamily="34" charset="0"/>
            </a:endParaRPr>
          </a:p>
        </p:txBody>
      </p:sp>
      <p:sp>
        <p:nvSpPr>
          <p:cNvPr id="4" name="Date Placeholder 3"/>
          <p:cNvSpPr>
            <a:spLocks noGrp="1"/>
          </p:cNvSpPr>
          <p:nvPr>
            <p:ph type="dt" sz="half" idx="10"/>
          </p:nvPr>
        </p:nvSpPr>
        <p:spPr>
          <a:xfrm>
            <a:off x="685800" y="6324600"/>
            <a:ext cx="1676400" cy="457200"/>
          </a:xfrm>
        </p:spPr>
        <p:txBody>
          <a:bodyPr/>
          <a:lstStyle>
            <a:lvl1pPr>
              <a:defRPr>
                <a:ea typeface="MS PGothic" pitchFamily="34" charset="-128"/>
                <a:cs typeface="Arial" charset="0"/>
              </a:defRPr>
            </a:lvl1pPr>
          </a:lstStyle>
          <a:p>
            <a:pPr>
              <a:defRPr/>
            </a:pPr>
            <a:fld id="{BCC001C4-1A40-415C-AA7B-D963245163D6}" type="datetime1">
              <a:rPr lang="en-US"/>
              <a:pPr>
                <a:defRPr/>
              </a:pPr>
              <a:t>5/10/2014</a:t>
            </a:fld>
            <a:endParaRPr lang="en-US" dirty="0"/>
          </a:p>
        </p:txBody>
      </p:sp>
      <p:sp>
        <p:nvSpPr>
          <p:cNvPr id="5" name="Footer Placeholder 4"/>
          <p:cNvSpPr>
            <a:spLocks noGrp="1"/>
          </p:cNvSpPr>
          <p:nvPr>
            <p:ph type="ftr" sz="quarter" idx="11"/>
          </p:nvPr>
        </p:nvSpPr>
        <p:spPr>
          <a:xfrm>
            <a:off x="2743200" y="6324600"/>
            <a:ext cx="3429000" cy="457200"/>
          </a:xfrm>
        </p:spPr>
        <p:txBody>
          <a:bodyPr/>
          <a:lstStyle>
            <a:lvl1pPr>
              <a:defRPr dirty="0"/>
            </a:lvl1pPr>
          </a:lstStyle>
          <a:p>
            <a:pPr>
              <a:defRPr/>
            </a:pPr>
            <a:endParaRPr lang="en-US" dirty="0"/>
          </a:p>
        </p:txBody>
      </p:sp>
      <p:sp>
        <p:nvSpPr>
          <p:cNvPr id="6" name="Slide Number Placeholder 5"/>
          <p:cNvSpPr>
            <a:spLocks noGrp="1"/>
          </p:cNvSpPr>
          <p:nvPr>
            <p:ph type="sldNum" sz="quarter" idx="12"/>
          </p:nvPr>
        </p:nvSpPr>
        <p:spPr>
          <a:xfrm>
            <a:off x="6781800" y="6400800"/>
            <a:ext cx="1905000" cy="457200"/>
          </a:xfrm>
        </p:spPr>
        <p:txBody>
          <a:bodyPr/>
          <a:lstStyle>
            <a:lvl1pPr>
              <a:defRPr>
                <a:ea typeface="MS PGothic" pitchFamily="34" charset="-128"/>
                <a:cs typeface="Arial" charset="0"/>
              </a:defRPr>
            </a:lvl1pPr>
          </a:lstStyle>
          <a:p>
            <a:pPr>
              <a:defRPr/>
            </a:pPr>
            <a:fld id="{942746BF-7E1B-44BB-A4E5-7A6D500B0DEC}" type="slidenum">
              <a:rPr lang="en-US"/>
              <a:pPr>
                <a:defRPr/>
              </a:pPr>
              <a:t>‹#›</a:t>
            </a:fld>
            <a:endParaRPr lang="en-US" dirty="0"/>
          </a:p>
        </p:txBody>
      </p:sp>
    </p:spTree>
    <p:extLst>
      <p:ext uri="{BB962C8B-B14F-4D97-AF65-F5344CB8AC3E}">
        <p14:creationId xmlns:p14="http://schemas.microsoft.com/office/powerpoint/2010/main" val="6492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270972-3479-4082-AC60-58113A413817}" type="datetime1">
              <a:rPr lang="en-US" smtClean="0"/>
              <a:pPr>
                <a:defRPr/>
              </a:pPr>
              <a:t>5/10/2014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30EA98F-FC00-428D-9CFF-23DD7B613EFC}" type="slidenum">
              <a:rPr lang="en-US" smtClean="0"/>
              <a:pPr>
                <a:defRPr/>
              </a:pPr>
              <a:t>‹#›</a:t>
            </a:fld>
            <a:endParaRPr lang="en-US" dirty="0"/>
          </a:p>
        </p:txBody>
      </p:sp>
    </p:spTree>
    <p:extLst>
      <p:ext uri="{BB962C8B-B14F-4D97-AF65-F5344CB8AC3E}">
        <p14:creationId xmlns:p14="http://schemas.microsoft.com/office/powerpoint/2010/main" val="427156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82C37B-240E-44ED-A693-CC45CC173A81}" type="datetime1">
              <a:rPr lang="en-US" smtClean="0"/>
              <a:pPr>
                <a:defRPr/>
              </a:pPr>
              <a:t>5/10/2014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C0A38D-3C6A-4462-A149-DAEC8628E8B4}" type="slidenum">
              <a:rPr lang="en-US" smtClean="0"/>
              <a:pPr>
                <a:defRPr/>
              </a:pPr>
              <a:t>‹#›</a:t>
            </a:fld>
            <a:endParaRPr lang="en-US" dirty="0"/>
          </a:p>
        </p:txBody>
      </p:sp>
    </p:spTree>
    <p:extLst>
      <p:ext uri="{BB962C8B-B14F-4D97-AF65-F5344CB8AC3E}">
        <p14:creationId xmlns:p14="http://schemas.microsoft.com/office/powerpoint/2010/main" val="40691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F12F0AB-6A47-43AC-97DE-E40FCFB85C96}" type="datetime1">
              <a:rPr lang="en-US" smtClean="0"/>
              <a:pPr>
                <a:defRPr/>
              </a:pPr>
              <a:t>5/10/2014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747B001-50D3-409A-BF12-789014A0B603}" type="slidenum">
              <a:rPr lang="en-US" smtClean="0"/>
              <a:pPr>
                <a:defRPr/>
              </a:pPr>
              <a:t>‹#›</a:t>
            </a:fld>
            <a:endParaRPr lang="en-US" dirty="0"/>
          </a:p>
        </p:txBody>
      </p:sp>
    </p:spTree>
    <p:extLst>
      <p:ext uri="{BB962C8B-B14F-4D97-AF65-F5344CB8AC3E}">
        <p14:creationId xmlns:p14="http://schemas.microsoft.com/office/powerpoint/2010/main" val="188411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EB66A8-276C-4507-A574-745F7FD8E259}" type="datetime1">
              <a:rPr lang="en-US" smtClean="0"/>
              <a:pPr>
                <a:defRPr/>
              </a:pPr>
              <a:t>5/10/2014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8527CDB-B5CB-4F33-BAAF-2C854459CCFB}" type="slidenum">
              <a:rPr lang="en-US" smtClean="0"/>
              <a:pPr>
                <a:defRPr/>
              </a:pPr>
              <a:t>‹#›</a:t>
            </a:fld>
            <a:endParaRPr lang="en-US" dirty="0"/>
          </a:p>
        </p:txBody>
      </p:sp>
    </p:spTree>
    <p:extLst>
      <p:ext uri="{BB962C8B-B14F-4D97-AF65-F5344CB8AC3E}">
        <p14:creationId xmlns:p14="http://schemas.microsoft.com/office/powerpoint/2010/main" val="4154333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457327-E465-4B2E-BAF4-73ED7275ACF5}" type="datetime1">
              <a:rPr lang="en-US" smtClean="0"/>
              <a:pPr>
                <a:defRPr/>
              </a:pPr>
              <a:t>5/10/2014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543D04C-4957-4EB0-84F7-AE1BC560EB5F}" type="slidenum">
              <a:rPr lang="en-US" smtClean="0"/>
              <a:pPr>
                <a:defRPr/>
              </a:pPr>
              <a:t>‹#›</a:t>
            </a:fld>
            <a:endParaRPr lang="en-US" dirty="0"/>
          </a:p>
        </p:txBody>
      </p:sp>
    </p:spTree>
    <p:extLst>
      <p:ext uri="{BB962C8B-B14F-4D97-AF65-F5344CB8AC3E}">
        <p14:creationId xmlns:p14="http://schemas.microsoft.com/office/powerpoint/2010/main" val="3529691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627859-6765-4F19-93EE-7CCCC6508D9A}" type="datetime1">
              <a:rPr lang="en-US" smtClean="0"/>
              <a:pPr>
                <a:defRPr/>
              </a:pPr>
              <a:t>5/10/2014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913F3E-2700-495B-9C71-B39A07E04369}" type="slidenum">
              <a:rPr lang="en-US" smtClean="0"/>
              <a:pPr>
                <a:defRPr/>
              </a:pPr>
              <a:t>‹#›</a:t>
            </a:fld>
            <a:endParaRPr lang="en-US" dirty="0"/>
          </a:p>
        </p:txBody>
      </p:sp>
    </p:spTree>
    <p:extLst>
      <p:ext uri="{BB962C8B-B14F-4D97-AF65-F5344CB8AC3E}">
        <p14:creationId xmlns:p14="http://schemas.microsoft.com/office/powerpoint/2010/main" val="23940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C3F071-866D-4FCA-9A2E-ECDF2B0CE065}" type="datetime1">
              <a:rPr lang="en-US" smtClean="0"/>
              <a:pPr>
                <a:defRPr/>
              </a:pPr>
              <a:t>5/10/2014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6EF5B5D-75DC-4EE9-BAB8-13A33A04218E}" type="slidenum">
              <a:rPr lang="en-US" smtClean="0"/>
              <a:pPr>
                <a:defRPr/>
              </a:pPr>
              <a:t>‹#›</a:t>
            </a:fld>
            <a:endParaRPr lang="en-US" dirty="0"/>
          </a:p>
        </p:txBody>
      </p:sp>
    </p:spTree>
    <p:extLst>
      <p:ext uri="{BB962C8B-B14F-4D97-AF65-F5344CB8AC3E}">
        <p14:creationId xmlns:p14="http://schemas.microsoft.com/office/powerpoint/2010/main" val="212254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1AD00D92-4A99-42F6-9199-A6F5560B81B2}" type="datetime1">
              <a:rPr lang="en-US" smtClean="0"/>
              <a:pPr>
                <a:defRPr/>
              </a:pPr>
              <a:t>5/10/2014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EE7A7A3-ED7E-4BB1-AAB3-C97E5B9780D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677" r:id="rId1"/>
    <p:sldLayoutId id="2147486678" r:id="rId2"/>
    <p:sldLayoutId id="2147486679" r:id="rId3"/>
    <p:sldLayoutId id="2147486680" r:id="rId4"/>
    <p:sldLayoutId id="2147486681" r:id="rId5"/>
    <p:sldLayoutId id="2147486682" r:id="rId6"/>
    <p:sldLayoutId id="2147486683" r:id="rId7"/>
    <p:sldLayoutId id="2147486684" r:id="rId8"/>
    <p:sldLayoutId id="2147486685" r:id="rId9"/>
    <p:sldLayoutId id="2147486686" r:id="rId10"/>
    <p:sldLayoutId id="2147486687" r:id="rId11"/>
    <p:sldLayoutId id="2147486688" r:id="rId12"/>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a:defRPr/>
            </a:pPr>
            <a:fld id="{C6833A4D-C939-46C9-811F-F2C4B453C220}" type="datetime1">
              <a:rPr lang="en-US"/>
              <a:pPr>
                <a:defRPr/>
              </a:pPr>
              <a:t>5/10/2014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898989"/>
                </a:solidFill>
                <a:latin typeface="Calibri"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mn-cs"/>
              </a:defRPr>
            </a:lvl1pPr>
          </a:lstStyle>
          <a:p>
            <a:pPr>
              <a:defRPr/>
            </a:pPr>
            <a:fld id="{3AB6B11D-40FB-4973-8FBD-C8AF6A218B08}" type="slidenum">
              <a:rPr lang="en-US"/>
              <a:pPr>
                <a:defRPr/>
              </a:pPr>
              <a:t>‹#›</a:t>
            </a:fld>
            <a:endParaRPr lang="en-US" dirty="0"/>
          </a:p>
        </p:txBody>
      </p:sp>
    </p:spTree>
    <p:extLst>
      <p:ext uri="{BB962C8B-B14F-4D97-AF65-F5344CB8AC3E}">
        <p14:creationId xmlns:p14="http://schemas.microsoft.com/office/powerpoint/2010/main" val="2246870201"/>
      </p:ext>
    </p:extLst>
  </p:cSld>
  <p:clrMap bg1="lt1" tx1="dk1" bg2="lt2" tx2="dk2" accent1="accent1" accent2="accent2" accent3="accent3" accent4="accent4" accent5="accent5" accent6="accent6" hlink="hlink" folHlink="folHlink"/>
  <p:sldLayoutIdLst>
    <p:sldLayoutId id="2147486690" r:id="rId1"/>
    <p:sldLayoutId id="2147486691" r:id="rId2"/>
    <p:sldLayoutId id="2147486692" r:id="rId3"/>
    <p:sldLayoutId id="2147486693" r:id="rId4"/>
    <p:sldLayoutId id="2147486694" r:id="rId5"/>
    <p:sldLayoutId id="2147486695" r:id="rId6"/>
    <p:sldLayoutId id="2147486696" r:id="rId7"/>
    <p:sldLayoutId id="2147486697" r:id="rId8"/>
    <p:sldLayoutId id="2147486698" r:id="rId9"/>
    <p:sldLayoutId id="2147486699" r:id="rId10"/>
    <p:sldLayoutId id="2147486700" r:id="rId11"/>
    <p:sldLayoutId id="214748670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434" name="Picture 3" descr="horizontal_logo_low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672138"/>
            <a:ext cx="2438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5"/>
          <p:cNvSpPr txBox="1">
            <a:spLocks noChangeArrowheads="1"/>
          </p:cNvSpPr>
          <p:nvPr/>
        </p:nvSpPr>
        <p:spPr bwMode="auto">
          <a:xfrm>
            <a:off x="1143000" y="3009106"/>
            <a:ext cx="7086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sz="3200" b="1" dirty="0" smtClean="0">
              <a:solidFill>
                <a:srgbClr val="000000"/>
              </a:solidFill>
              <a:latin typeface="Calibri" pitchFamily="34" charset="0"/>
              <a:cs typeface="Calibri" pitchFamily="34" charset="0"/>
            </a:endParaRPr>
          </a:p>
          <a:p>
            <a:pPr algn="ctr" eaLnBrk="1" hangingPunct="1"/>
            <a:r>
              <a:rPr lang="en-US" sz="3200" b="1" dirty="0" smtClean="0">
                <a:solidFill>
                  <a:srgbClr val="000000"/>
                </a:solidFill>
                <a:latin typeface="Calibri" pitchFamily="34" charset="0"/>
                <a:cs typeface="Calibri" pitchFamily="34" charset="0"/>
              </a:rPr>
              <a:t>Endocrine &amp; Cell Communication Part II:</a:t>
            </a:r>
          </a:p>
          <a:p>
            <a:pPr algn="ctr" eaLnBrk="1" hangingPunct="1"/>
            <a:r>
              <a:rPr lang="en-US" sz="3200" b="1" dirty="0" smtClean="0">
                <a:solidFill>
                  <a:srgbClr val="000000"/>
                </a:solidFill>
                <a:latin typeface="Calibri" pitchFamily="34" charset="0"/>
                <a:cs typeface="Calibri" pitchFamily="34" charset="0"/>
              </a:rPr>
              <a:t>The Endocrine System</a:t>
            </a:r>
          </a:p>
          <a:p>
            <a:pPr eaLnBrk="1" hangingPunct="1"/>
            <a:endParaRPr lang="en-US" b="1" dirty="0">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0"/>
            <a:ext cx="9144000" cy="914400"/>
          </a:xfrm>
        </p:spPr>
        <p:txBody>
          <a:bodyPr/>
          <a:lstStyle/>
          <a:p>
            <a:pPr eaLnBrk="1" hangingPunct="1"/>
            <a:r>
              <a:rPr lang="en-US" sz="3200" dirty="0">
                <a:solidFill>
                  <a:srgbClr val="FFFFFF"/>
                </a:solidFill>
              </a:rPr>
              <a:t>Coordination of Endocrine and Nervous Systems in Vertebrates</a:t>
            </a:r>
          </a:p>
        </p:txBody>
      </p:sp>
      <p:sp>
        <p:nvSpPr>
          <p:cNvPr id="131075" name="Rectangle 3"/>
          <p:cNvSpPr>
            <a:spLocks noGrp="1" noChangeArrowheads="1"/>
          </p:cNvSpPr>
          <p:nvPr>
            <p:ph idx="1"/>
          </p:nvPr>
        </p:nvSpPr>
        <p:spPr>
          <a:xfrm>
            <a:off x="381000" y="1143000"/>
            <a:ext cx="8382000" cy="5029200"/>
          </a:xfrm>
        </p:spPr>
        <p:txBody>
          <a:bodyPr/>
          <a:lstStyle/>
          <a:p>
            <a:pPr eaLnBrk="1" hangingPunct="1"/>
            <a:r>
              <a:rPr lang="en-US" sz="2800" dirty="0"/>
              <a:t>The </a:t>
            </a:r>
            <a:r>
              <a:rPr lang="en-US" sz="2800" b="1" dirty="0"/>
              <a:t>hypothalamus</a:t>
            </a:r>
            <a:r>
              <a:rPr lang="en-US" sz="2800" dirty="0"/>
              <a:t> receives information from the nervous system and initiates responses through the endocrine </a:t>
            </a:r>
            <a:r>
              <a:rPr lang="en-US" sz="2800" dirty="0" smtClean="0"/>
              <a:t>system.</a:t>
            </a:r>
            <a:endParaRPr lang="en-US" sz="2800" dirty="0"/>
          </a:p>
          <a:p>
            <a:r>
              <a:rPr lang="en-US" sz="2800" dirty="0"/>
              <a:t>Attached to the hypothalamus is the </a:t>
            </a:r>
            <a:r>
              <a:rPr lang="en-US" sz="2800" b="1" dirty="0"/>
              <a:t>pituitary gland</a:t>
            </a:r>
            <a:r>
              <a:rPr lang="en-US" sz="2800" dirty="0"/>
              <a:t>, composed of the </a:t>
            </a:r>
            <a:r>
              <a:rPr lang="en-US" sz="2800" dirty="0" smtClean="0"/>
              <a:t>anterior </a:t>
            </a:r>
            <a:r>
              <a:rPr lang="en-US" sz="2800" dirty="0"/>
              <a:t>pituitary and </a:t>
            </a:r>
            <a:r>
              <a:rPr lang="en-US" sz="2800" dirty="0" smtClean="0"/>
              <a:t>the posterior </a:t>
            </a:r>
            <a:r>
              <a:rPr lang="en-US" sz="2800" dirty="0"/>
              <a:t>pituitary. </a:t>
            </a:r>
            <a:endParaRPr lang="en-US" sz="2800" dirty="0" smtClean="0"/>
          </a:p>
          <a:p>
            <a:r>
              <a:rPr lang="en-US" sz="2800" dirty="0" smtClean="0"/>
              <a:t>The </a:t>
            </a:r>
            <a:r>
              <a:rPr lang="en-US" sz="2800" b="1" dirty="0"/>
              <a:t>anterior pituitary </a:t>
            </a:r>
            <a:r>
              <a:rPr lang="en-US" sz="2800" dirty="0"/>
              <a:t>makes and releases hormones under regulation of the </a:t>
            </a:r>
            <a:r>
              <a:rPr lang="en-US" sz="2800" dirty="0" smtClean="0"/>
              <a:t>hypothalamus.</a:t>
            </a:r>
            <a:r>
              <a:rPr lang="en-US" sz="2800" dirty="0"/>
              <a:t> </a:t>
            </a:r>
            <a:endParaRPr lang="en-US" sz="2800" dirty="0" smtClean="0"/>
          </a:p>
          <a:p>
            <a:r>
              <a:rPr lang="en-US" sz="2800" dirty="0" smtClean="0"/>
              <a:t>The </a:t>
            </a:r>
            <a:r>
              <a:rPr lang="en-US" sz="2800" b="1" dirty="0"/>
              <a:t>posterior pituitary </a:t>
            </a:r>
            <a:r>
              <a:rPr lang="en-US" sz="2800" dirty="0"/>
              <a:t>stores and secretes hormones that are made in the </a:t>
            </a:r>
            <a:r>
              <a:rPr lang="en-US" sz="2800" dirty="0" smtClean="0"/>
              <a:t>hypothalamus.</a:t>
            </a:r>
            <a:endParaRPr lang="en-US" sz="2800" dirty="0"/>
          </a:p>
          <a:p>
            <a:endParaRPr lang="en-US" sz="2800" dirty="0" smtClean="0"/>
          </a:p>
          <a:p>
            <a:endParaRPr lang="en-US" sz="2800" dirty="0"/>
          </a:p>
          <a:p>
            <a:pPr eaLnBrk="1" hangingPunct="1"/>
            <a:endParaRPr lang="en-US" sz="2800" dirty="0" smtClean="0"/>
          </a:p>
          <a:p>
            <a:pPr eaLnBrk="1" hangingPunct="1"/>
            <a:endParaRPr lang="en-US" sz="2800" dirty="0"/>
          </a:p>
        </p:txBody>
      </p:sp>
      <p:sp>
        <p:nvSpPr>
          <p:cNvPr id="131079" name="Date Placeholder 3"/>
          <p:cNvSpPr>
            <a:spLocks/>
          </p:cNvSpPr>
          <p:nvPr/>
        </p:nvSpPr>
        <p:spPr bwMode="auto">
          <a:xfrm>
            <a:off x="152400" y="6604000"/>
            <a:ext cx="2286000" cy="228600"/>
          </a:xfrm>
          <a:prstGeom prst="rect">
            <a:avLst/>
          </a:prstGeom>
          <a:noFill/>
          <a:ln w="9525">
            <a:noFill/>
            <a:miter lim="800000"/>
            <a:headEnd/>
            <a:tailEnd/>
          </a:ln>
        </p:spPr>
        <p:txBody>
          <a:bodyPr anchor="ctr">
            <a:prstTxWarp prst="textNoShape">
              <a:avLst/>
            </a:prstTxWarp>
          </a:bodyPr>
          <a:lstStyle/>
          <a:p>
            <a:pPr eaLnBrk="1" hangingPunct="1"/>
            <a:r>
              <a:rPr lang="en-US" sz="1200" dirty="0">
                <a:latin typeface="Times New Roman" charset="0"/>
                <a:ea typeface="Times New Roman" charset="0"/>
                <a:cs typeface="Times New Roman" charset="0"/>
              </a:rPr>
              <a:t>© 2011 Pearson Education, Inc.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idx="1"/>
          </p:nvPr>
        </p:nvSpPr>
        <p:spPr>
          <a:xfrm>
            <a:off x="152400" y="228600"/>
            <a:ext cx="8839200" cy="533400"/>
          </a:xfrm>
        </p:spPr>
        <p:txBody>
          <a:bodyPr/>
          <a:lstStyle/>
          <a:p>
            <a:pPr marL="0" indent="0" algn="ctr" eaLnBrk="1" hangingPunct="1">
              <a:buNone/>
            </a:pPr>
            <a:r>
              <a:rPr lang="en-US" dirty="0" smtClean="0">
                <a:solidFill>
                  <a:schemeClr val="bg1"/>
                </a:solidFill>
              </a:rPr>
              <a:t>Anterior and Posterior Pituitary</a:t>
            </a:r>
            <a:endParaRPr lang="en-US" dirty="0">
              <a:solidFill>
                <a:schemeClr val="bg1"/>
              </a:solidFill>
            </a:endParaRPr>
          </a:p>
        </p:txBody>
      </p:sp>
      <p:sp>
        <p:nvSpPr>
          <p:cNvPr id="133126" name="Date Placeholder 3"/>
          <p:cNvSpPr>
            <a:spLocks/>
          </p:cNvSpPr>
          <p:nvPr/>
        </p:nvSpPr>
        <p:spPr bwMode="auto">
          <a:xfrm>
            <a:off x="152400" y="6604000"/>
            <a:ext cx="2286000" cy="228600"/>
          </a:xfrm>
          <a:prstGeom prst="rect">
            <a:avLst/>
          </a:prstGeom>
          <a:noFill/>
          <a:ln w="9525">
            <a:noFill/>
            <a:miter lim="800000"/>
            <a:headEnd/>
            <a:tailEnd/>
          </a:ln>
        </p:spPr>
        <p:txBody>
          <a:bodyPr anchor="ctr">
            <a:prstTxWarp prst="textNoShape">
              <a:avLst/>
            </a:prstTxWarp>
          </a:bodyPr>
          <a:lstStyle/>
          <a:p>
            <a:pPr eaLnBrk="1" hangingPunct="1"/>
            <a:r>
              <a:rPr lang="en-US" sz="1200" dirty="0">
                <a:latin typeface="Times New Roman" charset="0"/>
                <a:ea typeface="Times New Roman" charset="0"/>
                <a:cs typeface="Times New Roman" charset="0"/>
              </a:rPr>
              <a:t>© 2011 Pearson Education, Inc.</a:t>
            </a:r>
          </a:p>
        </p:txBody>
      </p:sp>
      <p:pic>
        <p:nvPicPr>
          <p:cNvPr id="7" name="Picture 6"/>
          <p:cNvPicPr>
            <a:picLocks noChangeAspect="1"/>
          </p:cNvPicPr>
          <p:nvPr/>
        </p:nvPicPr>
        <p:blipFill>
          <a:blip r:embed="rId3"/>
          <a:stretch>
            <a:fillRect/>
          </a:stretch>
        </p:blipFill>
        <p:spPr>
          <a:xfrm>
            <a:off x="1371600" y="1143000"/>
            <a:ext cx="5867400" cy="5334000"/>
          </a:xfrm>
          <a:prstGeom prst="rect">
            <a:avLst/>
          </a:prstGeom>
        </p:spPr>
      </p:pic>
      <p:sp>
        <p:nvSpPr>
          <p:cNvPr id="3" name="Rectangle 2"/>
          <p:cNvSpPr/>
          <p:nvPr/>
        </p:nvSpPr>
        <p:spPr>
          <a:xfrm>
            <a:off x="6934200" y="1143000"/>
            <a:ext cx="3048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371600" y="1143000"/>
            <a:ext cx="914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6200" y="381000"/>
            <a:ext cx="9067800" cy="503238"/>
          </a:xfrm>
        </p:spPr>
        <p:txBody>
          <a:bodyPr/>
          <a:lstStyle/>
          <a:p>
            <a:pPr eaLnBrk="1" hangingPunct="1"/>
            <a:r>
              <a:rPr lang="en-US" sz="3600" dirty="0">
                <a:solidFill>
                  <a:srgbClr val="FFFFFF"/>
                </a:solidFill>
              </a:rPr>
              <a:t>Posterior Pituitary Hormones</a:t>
            </a:r>
          </a:p>
        </p:txBody>
      </p:sp>
      <p:sp>
        <p:nvSpPr>
          <p:cNvPr id="137219" name="Rectangle 3"/>
          <p:cNvSpPr>
            <a:spLocks noGrp="1" noChangeArrowheads="1"/>
          </p:cNvSpPr>
          <p:nvPr>
            <p:ph idx="1"/>
          </p:nvPr>
        </p:nvSpPr>
        <p:spPr>
          <a:xfrm>
            <a:off x="533400" y="1365250"/>
            <a:ext cx="8382000" cy="2978150"/>
          </a:xfrm>
        </p:spPr>
        <p:txBody>
          <a:bodyPr/>
          <a:lstStyle/>
          <a:p>
            <a:pPr eaLnBrk="1" hangingPunct="1"/>
            <a:r>
              <a:rPr lang="en-US" sz="2800" dirty="0"/>
              <a:t>The two hormones released from the posterior pituitary act directly on nonendocrine </a:t>
            </a:r>
            <a:r>
              <a:rPr lang="en-US" sz="2800" dirty="0" smtClean="0"/>
              <a:t>tissues.</a:t>
            </a:r>
            <a:br>
              <a:rPr lang="en-US" sz="2800" dirty="0" smtClean="0"/>
            </a:br>
            <a:endParaRPr lang="en-US" sz="2800" dirty="0"/>
          </a:p>
          <a:p>
            <a:pPr marL="977900" lvl="1" indent="-292100" eaLnBrk="1" hangingPunct="1"/>
            <a:r>
              <a:rPr lang="en-US" sz="2600" b="1" dirty="0"/>
              <a:t>Oxytocin </a:t>
            </a:r>
            <a:r>
              <a:rPr lang="en-US" sz="2600" dirty="0"/>
              <a:t>regulates milk secretion by the mammary </a:t>
            </a:r>
            <a:r>
              <a:rPr lang="en-US" sz="2600" dirty="0" smtClean="0"/>
              <a:t>glands and stimulates contraction of the uterus.</a:t>
            </a:r>
            <a:br>
              <a:rPr lang="en-US" sz="2600" dirty="0" smtClean="0"/>
            </a:br>
            <a:endParaRPr lang="en-US" sz="2600" dirty="0"/>
          </a:p>
          <a:p>
            <a:pPr marL="977900" lvl="1" indent="-292100" eaLnBrk="1" hangingPunct="1"/>
            <a:r>
              <a:rPr lang="en-US" sz="2600" b="1" dirty="0"/>
              <a:t>Antidiuretic hormone (ADH)</a:t>
            </a:r>
            <a:r>
              <a:rPr lang="en-US" sz="2600" dirty="0"/>
              <a:t> </a:t>
            </a:r>
            <a:r>
              <a:rPr lang="en-US" sz="2600" dirty="0" smtClean="0"/>
              <a:t>promotes retention of water by the kidneys.</a:t>
            </a:r>
            <a:endParaRPr lang="en-US" sz="2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3" descr="45_15PostPituitaryHorm-U"/>
          <p:cNvPicPr>
            <a:picLocks noChangeAspect="1" noChangeArrowheads="1"/>
          </p:cNvPicPr>
          <p:nvPr/>
        </p:nvPicPr>
        <p:blipFill>
          <a:blip r:embed="rId3"/>
          <a:srcRect/>
          <a:stretch>
            <a:fillRect/>
          </a:stretch>
        </p:blipFill>
        <p:spPr bwMode="auto">
          <a:xfrm>
            <a:off x="1181100" y="1143000"/>
            <a:ext cx="6780213" cy="5105400"/>
          </a:xfrm>
          <a:prstGeom prst="rect">
            <a:avLst/>
          </a:prstGeom>
          <a:noFill/>
          <a:ln w="9525">
            <a:noFill/>
            <a:miter lim="800000"/>
            <a:headEnd/>
            <a:tailEnd/>
          </a:ln>
        </p:spPr>
      </p:pic>
      <p:sp>
        <p:nvSpPr>
          <p:cNvPr id="139267" name="Text Box 6"/>
          <p:cNvSpPr txBox="1">
            <a:spLocks noChangeArrowheads="1"/>
          </p:cNvSpPr>
          <p:nvPr/>
        </p:nvSpPr>
        <p:spPr bwMode="auto">
          <a:xfrm>
            <a:off x="2120900" y="1165225"/>
            <a:ext cx="1738313" cy="73660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Neurosecretory</a:t>
            </a:r>
            <a:br>
              <a:rPr lang="en-US" sz="1800" b="1" dirty="0"/>
            </a:br>
            <a:r>
              <a:rPr lang="en-US" sz="1800" b="1" dirty="0"/>
              <a:t>cells of the</a:t>
            </a:r>
            <a:br>
              <a:rPr lang="en-US" sz="1800" b="1" dirty="0"/>
            </a:br>
            <a:r>
              <a:rPr lang="en-US" sz="1800" b="1" dirty="0"/>
              <a:t>hypothalamus</a:t>
            </a:r>
          </a:p>
        </p:txBody>
      </p:sp>
      <p:sp>
        <p:nvSpPr>
          <p:cNvPr id="139268" name="Text Box 25"/>
          <p:cNvSpPr txBox="1">
            <a:spLocks noChangeArrowheads="1"/>
          </p:cNvSpPr>
          <p:nvPr/>
        </p:nvSpPr>
        <p:spPr bwMode="auto">
          <a:xfrm>
            <a:off x="2101850" y="2163763"/>
            <a:ext cx="1698625" cy="26035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Neurohormone</a:t>
            </a:r>
          </a:p>
        </p:txBody>
      </p:sp>
      <p:sp>
        <p:nvSpPr>
          <p:cNvPr id="139269" name="Text Box 26"/>
          <p:cNvSpPr txBox="1">
            <a:spLocks noChangeArrowheads="1"/>
          </p:cNvSpPr>
          <p:nvPr/>
        </p:nvSpPr>
        <p:spPr bwMode="auto">
          <a:xfrm>
            <a:off x="2114550" y="3275013"/>
            <a:ext cx="1063625" cy="4857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Posterior</a:t>
            </a:r>
            <a:br>
              <a:rPr lang="en-US" sz="1800" b="1" dirty="0"/>
            </a:br>
            <a:r>
              <a:rPr lang="en-US" sz="1800" b="1" dirty="0"/>
              <a:t>pituitary</a:t>
            </a:r>
          </a:p>
        </p:txBody>
      </p:sp>
      <p:sp>
        <p:nvSpPr>
          <p:cNvPr id="139270" name="Text Box 27"/>
          <p:cNvSpPr txBox="1">
            <a:spLocks noChangeArrowheads="1"/>
          </p:cNvSpPr>
          <p:nvPr/>
        </p:nvSpPr>
        <p:spPr bwMode="auto">
          <a:xfrm>
            <a:off x="4572000" y="1143000"/>
            <a:ext cx="1606550" cy="30003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Hypothalamus</a:t>
            </a:r>
          </a:p>
        </p:txBody>
      </p:sp>
      <p:sp>
        <p:nvSpPr>
          <p:cNvPr id="139271" name="Text Box 28"/>
          <p:cNvSpPr txBox="1">
            <a:spLocks noChangeArrowheads="1"/>
          </p:cNvSpPr>
          <p:nvPr/>
        </p:nvSpPr>
        <p:spPr bwMode="auto">
          <a:xfrm>
            <a:off x="6726238" y="2265363"/>
            <a:ext cx="733425" cy="26035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Axons</a:t>
            </a:r>
          </a:p>
        </p:txBody>
      </p:sp>
      <p:sp>
        <p:nvSpPr>
          <p:cNvPr id="139272" name="Text Box 29"/>
          <p:cNvSpPr txBox="1">
            <a:spLocks noChangeArrowheads="1"/>
          </p:cNvSpPr>
          <p:nvPr/>
        </p:nvSpPr>
        <p:spPr bwMode="auto">
          <a:xfrm>
            <a:off x="7002463" y="3851275"/>
            <a:ext cx="1063625" cy="4857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Anterior</a:t>
            </a:r>
            <a:br>
              <a:rPr lang="en-US" sz="1800" b="1" dirty="0"/>
            </a:br>
            <a:r>
              <a:rPr lang="en-US" sz="1800" b="1" dirty="0"/>
              <a:t>pituitary</a:t>
            </a:r>
          </a:p>
        </p:txBody>
      </p:sp>
      <p:sp>
        <p:nvSpPr>
          <p:cNvPr id="139273" name="Text Box 30"/>
          <p:cNvSpPr txBox="1">
            <a:spLocks noChangeArrowheads="1"/>
          </p:cNvSpPr>
          <p:nvPr/>
        </p:nvSpPr>
        <p:spPr bwMode="auto">
          <a:xfrm>
            <a:off x="1219200" y="5029200"/>
            <a:ext cx="1209675" cy="26193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HORMONE</a:t>
            </a:r>
          </a:p>
        </p:txBody>
      </p:sp>
      <p:sp>
        <p:nvSpPr>
          <p:cNvPr id="139274" name="Text Box 31"/>
          <p:cNvSpPr txBox="1">
            <a:spLocks noChangeArrowheads="1"/>
          </p:cNvSpPr>
          <p:nvPr/>
        </p:nvSpPr>
        <p:spPr bwMode="auto">
          <a:xfrm>
            <a:off x="1371600" y="5638800"/>
            <a:ext cx="971550" cy="249238"/>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TARGET</a:t>
            </a:r>
          </a:p>
        </p:txBody>
      </p:sp>
      <p:sp>
        <p:nvSpPr>
          <p:cNvPr id="139275" name="Text Box 32"/>
          <p:cNvSpPr txBox="1">
            <a:spLocks noChangeArrowheads="1"/>
          </p:cNvSpPr>
          <p:nvPr/>
        </p:nvSpPr>
        <p:spPr bwMode="auto">
          <a:xfrm>
            <a:off x="3124200" y="5029200"/>
            <a:ext cx="534987" cy="23495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ADH</a:t>
            </a:r>
          </a:p>
        </p:txBody>
      </p:sp>
      <p:sp>
        <p:nvSpPr>
          <p:cNvPr id="139276" name="Text Box 33"/>
          <p:cNvSpPr txBox="1">
            <a:spLocks noChangeArrowheads="1"/>
          </p:cNvSpPr>
          <p:nvPr/>
        </p:nvSpPr>
        <p:spPr bwMode="auto">
          <a:xfrm>
            <a:off x="4953000" y="5029200"/>
            <a:ext cx="1023938" cy="27463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800" b="1" dirty="0"/>
              <a:t>Oxytocin</a:t>
            </a:r>
          </a:p>
        </p:txBody>
      </p:sp>
      <p:sp>
        <p:nvSpPr>
          <p:cNvPr id="139277" name="Text Box 34"/>
          <p:cNvSpPr txBox="1">
            <a:spLocks noChangeArrowheads="1"/>
          </p:cNvSpPr>
          <p:nvPr/>
        </p:nvSpPr>
        <p:spPr bwMode="auto">
          <a:xfrm>
            <a:off x="2971800" y="5562600"/>
            <a:ext cx="944563" cy="50006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800" b="1" dirty="0"/>
              <a:t>Kidney</a:t>
            </a:r>
            <a:br>
              <a:rPr lang="en-US" sz="1800" b="1" dirty="0"/>
            </a:br>
            <a:r>
              <a:rPr lang="en-US" sz="1800" b="1" dirty="0"/>
              <a:t>tubules</a:t>
            </a:r>
          </a:p>
        </p:txBody>
      </p:sp>
      <p:sp>
        <p:nvSpPr>
          <p:cNvPr id="139278" name="Text Box 35"/>
          <p:cNvSpPr txBox="1">
            <a:spLocks noChangeArrowheads="1"/>
          </p:cNvSpPr>
          <p:nvPr/>
        </p:nvSpPr>
        <p:spPr bwMode="auto">
          <a:xfrm>
            <a:off x="4495800" y="5638800"/>
            <a:ext cx="1976437" cy="48736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800" b="1" dirty="0"/>
              <a:t>Mammary glands,</a:t>
            </a:r>
            <a:br>
              <a:rPr lang="en-US" sz="1800" b="1" dirty="0"/>
            </a:br>
            <a:r>
              <a:rPr lang="en-US" sz="1800" b="1" dirty="0"/>
              <a:t>uterine muscles</a:t>
            </a:r>
          </a:p>
        </p:txBody>
      </p:sp>
      <p:sp>
        <p:nvSpPr>
          <p:cNvPr id="139279" name="Line 36"/>
          <p:cNvSpPr>
            <a:spLocks noChangeShapeType="1"/>
          </p:cNvSpPr>
          <p:nvPr/>
        </p:nvSpPr>
        <p:spPr bwMode="auto">
          <a:xfrm flipH="1">
            <a:off x="3690938" y="1600200"/>
            <a:ext cx="1947862" cy="173038"/>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0" name="Line 37"/>
          <p:cNvSpPr>
            <a:spLocks noChangeShapeType="1"/>
          </p:cNvSpPr>
          <p:nvPr/>
        </p:nvSpPr>
        <p:spPr bwMode="auto">
          <a:xfrm flipV="1">
            <a:off x="3690938" y="1676399"/>
            <a:ext cx="2405062" cy="96838"/>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1" name="Line 38"/>
          <p:cNvSpPr>
            <a:spLocks noChangeShapeType="1"/>
          </p:cNvSpPr>
          <p:nvPr/>
        </p:nvSpPr>
        <p:spPr bwMode="auto">
          <a:xfrm flipH="1" flipV="1">
            <a:off x="3795711" y="2274888"/>
            <a:ext cx="1385888" cy="31591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2" name="Line 39"/>
          <p:cNvSpPr>
            <a:spLocks noChangeShapeType="1"/>
          </p:cNvSpPr>
          <p:nvPr/>
        </p:nvSpPr>
        <p:spPr bwMode="auto">
          <a:xfrm>
            <a:off x="3162300" y="3386138"/>
            <a:ext cx="1409700" cy="27146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3" name="Line 40"/>
          <p:cNvSpPr>
            <a:spLocks noChangeShapeType="1"/>
          </p:cNvSpPr>
          <p:nvPr/>
        </p:nvSpPr>
        <p:spPr bwMode="auto">
          <a:xfrm>
            <a:off x="5410200" y="2286000"/>
            <a:ext cx="1309688" cy="8255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4" name="Line 41"/>
          <p:cNvSpPr>
            <a:spLocks noChangeShapeType="1"/>
          </p:cNvSpPr>
          <p:nvPr/>
        </p:nvSpPr>
        <p:spPr bwMode="auto">
          <a:xfrm flipH="1">
            <a:off x="5562600" y="2368550"/>
            <a:ext cx="1157288" cy="22225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5" name="Line 42"/>
          <p:cNvSpPr>
            <a:spLocks noChangeShapeType="1"/>
          </p:cNvSpPr>
          <p:nvPr/>
        </p:nvSpPr>
        <p:spPr bwMode="auto">
          <a:xfrm>
            <a:off x="6402388" y="3956050"/>
            <a:ext cx="568325" cy="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39286" name="Rectangle 2"/>
          <p:cNvSpPr>
            <a:spLocks noGrp="1" noChangeArrowheads="1"/>
          </p:cNvSpPr>
          <p:nvPr>
            <p:ph type="title"/>
          </p:nvPr>
        </p:nvSpPr>
        <p:spPr>
          <a:xfrm>
            <a:off x="152400" y="25400"/>
            <a:ext cx="8839200" cy="965200"/>
          </a:xfrm>
        </p:spPr>
        <p:txBody>
          <a:bodyPr/>
          <a:lstStyle/>
          <a:p>
            <a:pPr eaLnBrk="1" hangingPunct="1"/>
            <a:r>
              <a:rPr lang="en-US" sz="2400" b="0" dirty="0" smtClean="0">
                <a:solidFill>
                  <a:srgbClr val="FFFFFF"/>
                </a:solidFill>
                <a:latin typeface="Arial" charset="0"/>
              </a:rPr>
              <a:t>Production and Release of Posterior Pituitary Hormones</a:t>
            </a:r>
            <a:endParaRPr lang="en-US" sz="2400" b="0" dirty="0">
              <a:solidFill>
                <a:srgbClr val="FFFFFF"/>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457200"/>
            <a:ext cx="9144000" cy="503238"/>
          </a:xfrm>
        </p:spPr>
        <p:txBody>
          <a:bodyPr/>
          <a:lstStyle/>
          <a:p>
            <a:pPr eaLnBrk="1" hangingPunct="1"/>
            <a:r>
              <a:rPr lang="en-US" sz="3200" dirty="0">
                <a:solidFill>
                  <a:srgbClr val="FFFFFF"/>
                </a:solidFill>
              </a:rPr>
              <a:t>Anterior Pituitary Hormones</a:t>
            </a:r>
          </a:p>
        </p:txBody>
      </p:sp>
      <p:sp>
        <p:nvSpPr>
          <p:cNvPr id="141315" name="Rectangle 3"/>
          <p:cNvSpPr>
            <a:spLocks noGrp="1" noChangeArrowheads="1"/>
          </p:cNvSpPr>
          <p:nvPr>
            <p:ph idx="1"/>
          </p:nvPr>
        </p:nvSpPr>
        <p:spPr>
          <a:xfrm>
            <a:off x="533400" y="1371600"/>
            <a:ext cx="8305800" cy="4724400"/>
          </a:xfrm>
        </p:spPr>
        <p:txBody>
          <a:bodyPr/>
          <a:lstStyle/>
          <a:p>
            <a:pPr eaLnBrk="1" hangingPunct="1"/>
            <a:r>
              <a:rPr lang="en-US" sz="2800" dirty="0"/>
              <a:t>Hormone production in the anterior pituitary is controlled by releasing and inhibiting hormones from the </a:t>
            </a:r>
            <a:r>
              <a:rPr lang="en-US" sz="2800" dirty="0" smtClean="0"/>
              <a:t>hypothalamus.</a:t>
            </a:r>
            <a:endParaRPr lang="en-US" sz="2800" dirty="0"/>
          </a:p>
          <a:p>
            <a:pPr eaLnBrk="1" hangingPunct="1"/>
            <a:r>
              <a:rPr lang="en-US" sz="2800" dirty="0"/>
              <a:t>For example, prolactin-releasing hormone from the hypothalamus stimulates the anterior pituitary to secrete </a:t>
            </a:r>
            <a:r>
              <a:rPr lang="en-US" sz="2800" b="1" dirty="0"/>
              <a:t>prolactin</a:t>
            </a:r>
            <a:r>
              <a:rPr lang="en-US" sz="2800" dirty="0"/>
              <a:t> (</a:t>
            </a:r>
            <a:r>
              <a:rPr lang="en-US" sz="2800" b="1" dirty="0"/>
              <a:t>PRL</a:t>
            </a:r>
            <a:r>
              <a:rPr lang="en-US" sz="2800" dirty="0"/>
              <a:t>), which has a role in milk production </a:t>
            </a:r>
            <a:r>
              <a:rPr lang="en-US" sz="2800" dirty="0" smtClean="0"/>
              <a:t>and secretion.</a:t>
            </a:r>
          </a:p>
          <a:p>
            <a:pPr eaLnBrk="1" hangingPunct="1"/>
            <a:r>
              <a:rPr lang="en-US" sz="2800" dirty="0" smtClean="0"/>
              <a:t>Another example is </a:t>
            </a:r>
            <a:r>
              <a:rPr lang="en-US" sz="2800" b="1" dirty="0" smtClean="0"/>
              <a:t>Thyroid Stimulating Hormone (TSH)</a:t>
            </a:r>
            <a:r>
              <a:rPr lang="en-US" sz="2800" dirty="0" smtClean="0"/>
              <a:t>, which stimulates the thyroid gland  to produce thyroxine which stimulates and maintains metabolic processes.</a:t>
            </a:r>
            <a:endParaRPr lang="en-US" sz="2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7" descr="45_16AntPituitaryHorm-U"/>
          <p:cNvPicPr>
            <a:picLocks noChangeAspect="1" noChangeArrowheads="1"/>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143363" name="Text Box 7"/>
          <p:cNvSpPr txBox="1">
            <a:spLocks noChangeArrowheads="1"/>
          </p:cNvSpPr>
          <p:nvPr/>
        </p:nvSpPr>
        <p:spPr bwMode="auto">
          <a:xfrm>
            <a:off x="461963" y="325438"/>
            <a:ext cx="1765300" cy="104140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Tropic effects only:</a:t>
            </a:r>
            <a:br>
              <a:rPr lang="en-US" sz="1500" b="1" dirty="0"/>
            </a:br>
            <a:r>
              <a:rPr lang="en-US" sz="1500" b="1" dirty="0"/>
              <a:t>FSH</a:t>
            </a:r>
            <a:br>
              <a:rPr lang="en-US" sz="1500" b="1" dirty="0"/>
            </a:br>
            <a:r>
              <a:rPr lang="en-US" sz="1500" b="1" dirty="0"/>
              <a:t>LH</a:t>
            </a:r>
            <a:br>
              <a:rPr lang="en-US" sz="1500" b="1" dirty="0"/>
            </a:br>
            <a:r>
              <a:rPr lang="en-US" sz="1500" b="1" dirty="0"/>
              <a:t>TSH</a:t>
            </a:r>
            <a:br>
              <a:rPr lang="en-US" sz="1500" b="1" dirty="0"/>
            </a:br>
            <a:r>
              <a:rPr lang="en-US" sz="1500" b="1" dirty="0"/>
              <a:t>ACTH</a:t>
            </a:r>
          </a:p>
        </p:txBody>
      </p:sp>
      <p:sp>
        <p:nvSpPr>
          <p:cNvPr id="143364" name="Text Box 24"/>
          <p:cNvSpPr txBox="1">
            <a:spLocks noChangeArrowheads="1"/>
          </p:cNvSpPr>
          <p:nvPr/>
        </p:nvSpPr>
        <p:spPr bwMode="auto">
          <a:xfrm>
            <a:off x="457200" y="1447800"/>
            <a:ext cx="2122487" cy="59055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Nontropic effects only:</a:t>
            </a:r>
            <a:br>
              <a:rPr lang="en-US" sz="1500" b="1" dirty="0"/>
            </a:br>
            <a:r>
              <a:rPr lang="en-US" sz="1500" b="1" dirty="0"/>
              <a:t>Prolactin</a:t>
            </a:r>
            <a:br>
              <a:rPr lang="en-US" sz="1500" b="1" dirty="0"/>
            </a:br>
            <a:r>
              <a:rPr lang="en-US" sz="1500" b="1" dirty="0"/>
              <a:t>MSH</a:t>
            </a:r>
          </a:p>
        </p:txBody>
      </p:sp>
      <p:sp>
        <p:nvSpPr>
          <p:cNvPr id="143365" name="Text Box 25"/>
          <p:cNvSpPr txBox="1">
            <a:spLocks noChangeArrowheads="1"/>
          </p:cNvSpPr>
          <p:nvPr/>
        </p:nvSpPr>
        <p:spPr bwMode="auto">
          <a:xfrm>
            <a:off x="457200" y="2209800"/>
            <a:ext cx="2638425" cy="417512"/>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Nontropic and tropic effects:</a:t>
            </a:r>
            <a:br>
              <a:rPr lang="en-US" sz="1500" b="1" dirty="0"/>
            </a:br>
            <a:r>
              <a:rPr lang="en-US" sz="1500" b="1" dirty="0"/>
              <a:t>GH</a:t>
            </a:r>
          </a:p>
        </p:txBody>
      </p:sp>
      <p:sp>
        <p:nvSpPr>
          <p:cNvPr id="143366" name="Text Box 26"/>
          <p:cNvSpPr txBox="1">
            <a:spLocks noChangeArrowheads="1"/>
          </p:cNvSpPr>
          <p:nvPr/>
        </p:nvSpPr>
        <p:spPr bwMode="auto">
          <a:xfrm>
            <a:off x="3649663" y="2547938"/>
            <a:ext cx="1289050" cy="80168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Hypothalamic</a:t>
            </a:r>
            <a:br>
              <a:rPr lang="en-US" sz="1500" b="1" dirty="0"/>
            </a:br>
            <a:r>
              <a:rPr lang="en-US" sz="1500" b="1" dirty="0"/>
              <a:t>releasing and</a:t>
            </a:r>
            <a:br>
              <a:rPr lang="en-US" sz="1500" b="1" dirty="0"/>
            </a:br>
            <a:r>
              <a:rPr lang="en-US" sz="1500" b="1" dirty="0"/>
              <a:t>inhibiting</a:t>
            </a:r>
            <a:br>
              <a:rPr lang="en-US" sz="1500" b="1" dirty="0"/>
            </a:br>
            <a:r>
              <a:rPr lang="en-US" sz="1500" b="1" dirty="0"/>
              <a:t>hormones</a:t>
            </a:r>
          </a:p>
        </p:txBody>
      </p:sp>
      <p:sp>
        <p:nvSpPr>
          <p:cNvPr id="143367" name="Text Box 27"/>
          <p:cNvSpPr txBox="1">
            <a:spLocks noChangeArrowheads="1"/>
          </p:cNvSpPr>
          <p:nvPr/>
        </p:nvSpPr>
        <p:spPr bwMode="auto">
          <a:xfrm>
            <a:off x="3656013" y="3759200"/>
            <a:ext cx="904875" cy="430213"/>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Posterior</a:t>
            </a:r>
            <a:br>
              <a:rPr lang="en-US" sz="1500" b="1" dirty="0"/>
            </a:br>
            <a:r>
              <a:rPr lang="en-US" sz="1500" b="1" dirty="0"/>
              <a:t>pituitary</a:t>
            </a:r>
          </a:p>
        </p:txBody>
      </p:sp>
      <p:sp>
        <p:nvSpPr>
          <p:cNvPr id="143368" name="Text Box 28"/>
          <p:cNvSpPr txBox="1">
            <a:spLocks noChangeArrowheads="1"/>
          </p:cNvSpPr>
          <p:nvPr/>
        </p:nvSpPr>
        <p:spPr bwMode="auto">
          <a:xfrm>
            <a:off x="7386638" y="596900"/>
            <a:ext cx="1435100" cy="617538"/>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Neurosecretory</a:t>
            </a:r>
            <a:br>
              <a:rPr lang="en-US" sz="1500" b="1" dirty="0"/>
            </a:br>
            <a:r>
              <a:rPr lang="en-US" sz="1500" b="1" dirty="0"/>
              <a:t>cells of the</a:t>
            </a:r>
            <a:br>
              <a:rPr lang="en-US" sz="1500" b="1" dirty="0"/>
            </a:br>
            <a:r>
              <a:rPr lang="en-US" sz="1500" b="1" dirty="0"/>
              <a:t>hypothalamus</a:t>
            </a:r>
          </a:p>
        </p:txBody>
      </p:sp>
      <p:sp>
        <p:nvSpPr>
          <p:cNvPr id="143369" name="Text Box 29"/>
          <p:cNvSpPr txBox="1">
            <a:spLocks noChangeArrowheads="1"/>
          </p:cNvSpPr>
          <p:nvPr/>
        </p:nvSpPr>
        <p:spPr bwMode="auto">
          <a:xfrm>
            <a:off x="7519988" y="2647950"/>
            <a:ext cx="1316037" cy="220663"/>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Portal vessels</a:t>
            </a:r>
          </a:p>
        </p:txBody>
      </p:sp>
      <p:sp>
        <p:nvSpPr>
          <p:cNvPr id="143370" name="Text Box 30"/>
          <p:cNvSpPr txBox="1">
            <a:spLocks noChangeArrowheads="1"/>
          </p:cNvSpPr>
          <p:nvPr/>
        </p:nvSpPr>
        <p:spPr bwMode="auto">
          <a:xfrm>
            <a:off x="7308850" y="3387725"/>
            <a:ext cx="1462088" cy="615950"/>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Endocrine cells</a:t>
            </a:r>
            <a:br>
              <a:rPr lang="en-US" sz="1500" b="1" dirty="0"/>
            </a:br>
            <a:r>
              <a:rPr lang="en-US" sz="1500" b="1" dirty="0"/>
              <a:t>of the anterior</a:t>
            </a:r>
            <a:br>
              <a:rPr lang="en-US" sz="1500" b="1" dirty="0"/>
            </a:br>
            <a:r>
              <a:rPr lang="en-US" sz="1500" b="1" dirty="0"/>
              <a:t>pituitary</a:t>
            </a:r>
          </a:p>
        </p:txBody>
      </p:sp>
      <p:sp>
        <p:nvSpPr>
          <p:cNvPr id="143371" name="Text Box 31"/>
          <p:cNvSpPr txBox="1">
            <a:spLocks noChangeArrowheads="1"/>
          </p:cNvSpPr>
          <p:nvPr/>
        </p:nvSpPr>
        <p:spPr bwMode="auto">
          <a:xfrm>
            <a:off x="7308850" y="4076700"/>
            <a:ext cx="1011238" cy="417513"/>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Pituitary</a:t>
            </a:r>
            <a:br>
              <a:rPr lang="en-US" sz="1500" b="1" dirty="0"/>
            </a:br>
            <a:r>
              <a:rPr lang="en-US" sz="1500" b="1" dirty="0"/>
              <a:t>hormones</a:t>
            </a:r>
          </a:p>
        </p:txBody>
      </p:sp>
      <p:sp>
        <p:nvSpPr>
          <p:cNvPr id="143372" name="Text Box 32"/>
          <p:cNvSpPr txBox="1">
            <a:spLocks noChangeArrowheads="1"/>
          </p:cNvSpPr>
          <p:nvPr/>
        </p:nvSpPr>
        <p:spPr bwMode="auto">
          <a:xfrm>
            <a:off x="152400" y="5334000"/>
            <a:ext cx="1023937" cy="220662"/>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HORMONE</a:t>
            </a:r>
          </a:p>
        </p:txBody>
      </p:sp>
      <p:sp>
        <p:nvSpPr>
          <p:cNvPr id="143373" name="Text Box 33"/>
          <p:cNvSpPr txBox="1">
            <a:spLocks noChangeArrowheads="1"/>
          </p:cNvSpPr>
          <p:nvPr/>
        </p:nvSpPr>
        <p:spPr bwMode="auto">
          <a:xfrm>
            <a:off x="1524000" y="5334000"/>
            <a:ext cx="1116012" cy="220662"/>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FSH and LH</a:t>
            </a:r>
          </a:p>
        </p:txBody>
      </p:sp>
      <p:sp>
        <p:nvSpPr>
          <p:cNvPr id="143374" name="Text Box 34"/>
          <p:cNvSpPr txBox="1">
            <a:spLocks noChangeArrowheads="1"/>
          </p:cNvSpPr>
          <p:nvPr/>
        </p:nvSpPr>
        <p:spPr bwMode="auto">
          <a:xfrm>
            <a:off x="3124200" y="5334000"/>
            <a:ext cx="428625" cy="220662"/>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TSH</a:t>
            </a:r>
          </a:p>
        </p:txBody>
      </p:sp>
      <p:sp>
        <p:nvSpPr>
          <p:cNvPr id="143375" name="Text Box 35"/>
          <p:cNvSpPr txBox="1">
            <a:spLocks noChangeArrowheads="1"/>
          </p:cNvSpPr>
          <p:nvPr/>
        </p:nvSpPr>
        <p:spPr bwMode="auto">
          <a:xfrm>
            <a:off x="4259263" y="5368925"/>
            <a:ext cx="561975"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ACTH</a:t>
            </a:r>
          </a:p>
        </p:txBody>
      </p:sp>
      <p:sp>
        <p:nvSpPr>
          <p:cNvPr id="143376" name="Text Box 36"/>
          <p:cNvSpPr txBox="1">
            <a:spLocks noChangeArrowheads="1"/>
          </p:cNvSpPr>
          <p:nvPr/>
        </p:nvSpPr>
        <p:spPr bwMode="auto">
          <a:xfrm>
            <a:off x="5257800" y="5334000"/>
            <a:ext cx="825500"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Prolactin</a:t>
            </a:r>
          </a:p>
        </p:txBody>
      </p:sp>
      <p:sp>
        <p:nvSpPr>
          <p:cNvPr id="143377" name="Text Box 37"/>
          <p:cNvSpPr txBox="1">
            <a:spLocks noChangeArrowheads="1"/>
          </p:cNvSpPr>
          <p:nvPr/>
        </p:nvSpPr>
        <p:spPr bwMode="auto">
          <a:xfrm>
            <a:off x="6781800" y="5334000"/>
            <a:ext cx="468313"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MSH</a:t>
            </a:r>
          </a:p>
        </p:txBody>
      </p:sp>
      <p:sp>
        <p:nvSpPr>
          <p:cNvPr id="143378" name="Text Box 38"/>
          <p:cNvSpPr txBox="1">
            <a:spLocks noChangeArrowheads="1"/>
          </p:cNvSpPr>
          <p:nvPr/>
        </p:nvSpPr>
        <p:spPr bwMode="auto">
          <a:xfrm>
            <a:off x="8229600" y="5334000"/>
            <a:ext cx="336550" cy="207963"/>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GH</a:t>
            </a:r>
          </a:p>
        </p:txBody>
      </p:sp>
      <p:sp>
        <p:nvSpPr>
          <p:cNvPr id="143379" name="Text Box 39"/>
          <p:cNvSpPr txBox="1">
            <a:spLocks noChangeArrowheads="1"/>
          </p:cNvSpPr>
          <p:nvPr/>
        </p:nvSpPr>
        <p:spPr bwMode="auto">
          <a:xfrm>
            <a:off x="228600" y="6096000"/>
            <a:ext cx="877888"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TARGET</a:t>
            </a:r>
          </a:p>
        </p:txBody>
      </p:sp>
      <p:sp>
        <p:nvSpPr>
          <p:cNvPr id="143380" name="Text Box 40"/>
          <p:cNvSpPr txBox="1">
            <a:spLocks noChangeArrowheads="1"/>
          </p:cNvSpPr>
          <p:nvPr/>
        </p:nvSpPr>
        <p:spPr bwMode="auto">
          <a:xfrm>
            <a:off x="2971800" y="6096000"/>
            <a:ext cx="877888"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Thyroid</a:t>
            </a:r>
          </a:p>
        </p:txBody>
      </p:sp>
      <p:sp>
        <p:nvSpPr>
          <p:cNvPr id="143381" name="Text Box 41"/>
          <p:cNvSpPr txBox="1">
            <a:spLocks noChangeArrowheads="1"/>
          </p:cNvSpPr>
          <p:nvPr/>
        </p:nvSpPr>
        <p:spPr bwMode="auto">
          <a:xfrm>
            <a:off x="6477000" y="6096000"/>
            <a:ext cx="666750" cy="160338"/>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500" b="1" dirty="0"/>
              <a:t>Melanocytes</a:t>
            </a:r>
          </a:p>
        </p:txBody>
      </p:sp>
      <p:sp>
        <p:nvSpPr>
          <p:cNvPr id="143382" name="Text Box 42"/>
          <p:cNvSpPr txBox="1">
            <a:spLocks noChangeArrowheads="1"/>
          </p:cNvSpPr>
          <p:nvPr/>
        </p:nvSpPr>
        <p:spPr bwMode="auto">
          <a:xfrm>
            <a:off x="1600200" y="6096000"/>
            <a:ext cx="865188" cy="40481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500" b="1" dirty="0"/>
              <a:t>Testes or</a:t>
            </a:r>
            <a:br>
              <a:rPr lang="en-US" sz="1500" b="1" dirty="0"/>
            </a:br>
            <a:r>
              <a:rPr lang="en-US" sz="1500" b="1" dirty="0"/>
              <a:t>ovaries</a:t>
            </a:r>
          </a:p>
        </p:txBody>
      </p:sp>
      <p:sp>
        <p:nvSpPr>
          <p:cNvPr id="143383" name="Text Box 43"/>
          <p:cNvSpPr txBox="1">
            <a:spLocks noChangeArrowheads="1"/>
          </p:cNvSpPr>
          <p:nvPr/>
        </p:nvSpPr>
        <p:spPr bwMode="auto">
          <a:xfrm>
            <a:off x="4094163" y="6108700"/>
            <a:ext cx="865187" cy="40481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500" b="1" dirty="0"/>
              <a:t>Adrenal</a:t>
            </a:r>
            <a:br>
              <a:rPr lang="en-US" sz="1500" b="1" dirty="0"/>
            </a:br>
            <a:r>
              <a:rPr lang="en-US" sz="1500" b="1" dirty="0"/>
              <a:t>cortex</a:t>
            </a:r>
          </a:p>
        </p:txBody>
      </p:sp>
      <p:sp>
        <p:nvSpPr>
          <p:cNvPr id="143384" name="Text Box 44"/>
          <p:cNvSpPr txBox="1">
            <a:spLocks noChangeArrowheads="1"/>
          </p:cNvSpPr>
          <p:nvPr/>
        </p:nvSpPr>
        <p:spPr bwMode="auto">
          <a:xfrm>
            <a:off x="5257800" y="6096000"/>
            <a:ext cx="865188" cy="40481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500" b="1" dirty="0"/>
              <a:t>Mammary</a:t>
            </a:r>
            <a:br>
              <a:rPr lang="en-US" sz="1500" b="1" dirty="0"/>
            </a:br>
            <a:r>
              <a:rPr lang="en-US" sz="1500" b="1" dirty="0"/>
              <a:t>glands</a:t>
            </a:r>
          </a:p>
        </p:txBody>
      </p:sp>
      <p:sp>
        <p:nvSpPr>
          <p:cNvPr id="143385" name="Text Box 45"/>
          <p:cNvSpPr txBox="1">
            <a:spLocks noChangeArrowheads="1"/>
          </p:cNvSpPr>
          <p:nvPr/>
        </p:nvSpPr>
        <p:spPr bwMode="auto">
          <a:xfrm>
            <a:off x="7848600" y="6096000"/>
            <a:ext cx="1143000" cy="404813"/>
          </a:xfrm>
          <a:prstGeom prst="rect">
            <a:avLst/>
          </a:prstGeom>
          <a:noFill/>
          <a:ln w="9525">
            <a:noFill/>
            <a:miter lim="800000"/>
            <a:headEnd/>
            <a:tailEnd/>
          </a:ln>
        </p:spPr>
        <p:txBody>
          <a:bodyPr wrap="none" lIns="0" tIns="0" rIns="0" bIns="0">
            <a:prstTxWarp prst="textNoShape">
              <a:avLst/>
            </a:prstTxWarp>
          </a:bodyPr>
          <a:lstStyle/>
          <a:p>
            <a:pPr algn="ctr">
              <a:lnSpc>
                <a:spcPct val="90000"/>
              </a:lnSpc>
            </a:pPr>
            <a:r>
              <a:rPr lang="en-US" sz="1500" b="1" dirty="0"/>
              <a:t>Liver, bones,</a:t>
            </a:r>
            <a:br>
              <a:rPr lang="en-US" sz="1500" b="1" dirty="0"/>
            </a:br>
            <a:r>
              <a:rPr lang="en-US" sz="1500" b="1" dirty="0"/>
              <a:t>other tissues</a:t>
            </a:r>
          </a:p>
        </p:txBody>
      </p:sp>
      <p:sp>
        <p:nvSpPr>
          <p:cNvPr id="143386" name="Line 46"/>
          <p:cNvSpPr>
            <a:spLocks noChangeShapeType="1"/>
          </p:cNvSpPr>
          <p:nvPr/>
        </p:nvSpPr>
        <p:spPr bwMode="auto">
          <a:xfrm>
            <a:off x="7086600" y="609600"/>
            <a:ext cx="241300" cy="889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87" name="Line 47"/>
          <p:cNvSpPr>
            <a:spLocks noChangeShapeType="1"/>
          </p:cNvSpPr>
          <p:nvPr/>
        </p:nvSpPr>
        <p:spPr bwMode="auto">
          <a:xfrm flipH="1">
            <a:off x="6476999" y="698501"/>
            <a:ext cx="850900" cy="1397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88" name="Line 48"/>
          <p:cNvSpPr>
            <a:spLocks noChangeShapeType="1"/>
          </p:cNvSpPr>
          <p:nvPr/>
        </p:nvSpPr>
        <p:spPr bwMode="auto">
          <a:xfrm>
            <a:off x="6400800" y="2743199"/>
            <a:ext cx="1073150" cy="4763"/>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89" name="Line 49"/>
          <p:cNvSpPr>
            <a:spLocks noChangeShapeType="1"/>
          </p:cNvSpPr>
          <p:nvPr/>
        </p:nvSpPr>
        <p:spPr bwMode="auto">
          <a:xfrm flipH="1">
            <a:off x="6248400" y="2743200"/>
            <a:ext cx="1295400" cy="13652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0" name="Line 50"/>
          <p:cNvSpPr>
            <a:spLocks noChangeShapeType="1"/>
          </p:cNvSpPr>
          <p:nvPr/>
        </p:nvSpPr>
        <p:spPr bwMode="auto">
          <a:xfrm flipH="1" flipV="1">
            <a:off x="4946650" y="2655888"/>
            <a:ext cx="1454150" cy="46831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1" name="Line 51"/>
          <p:cNvSpPr>
            <a:spLocks noChangeShapeType="1"/>
          </p:cNvSpPr>
          <p:nvPr/>
        </p:nvSpPr>
        <p:spPr bwMode="auto">
          <a:xfrm>
            <a:off x="4953000" y="2743200"/>
            <a:ext cx="1397000" cy="77311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2" name="Line 52"/>
          <p:cNvSpPr>
            <a:spLocks noChangeShapeType="1"/>
          </p:cNvSpPr>
          <p:nvPr/>
        </p:nvSpPr>
        <p:spPr bwMode="auto">
          <a:xfrm flipV="1">
            <a:off x="6521450" y="3687763"/>
            <a:ext cx="727075" cy="11906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3" name="Line 53"/>
          <p:cNvSpPr>
            <a:spLocks noChangeShapeType="1"/>
          </p:cNvSpPr>
          <p:nvPr/>
        </p:nvSpPr>
        <p:spPr bwMode="auto">
          <a:xfrm flipH="1">
            <a:off x="6781799" y="3687762"/>
            <a:ext cx="466725" cy="427037"/>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4" name="Line 54"/>
          <p:cNvSpPr>
            <a:spLocks noChangeShapeType="1"/>
          </p:cNvSpPr>
          <p:nvPr/>
        </p:nvSpPr>
        <p:spPr bwMode="auto">
          <a:xfrm flipV="1">
            <a:off x="6057900" y="4151313"/>
            <a:ext cx="1190625" cy="18415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5" name="Line 55"/>
          <p:cNvSpPr>
            <a:spLocks noChangeShapeType="1"/>
          </p:cNvSpPr>
          <p:nvPr/>
        </p:nvSpPr>
        <p:spPr bwMode="auto">
          <a:xfrm flipH="1">
            <a:off x="6494463" y="4151313"/>
            <a:ext cx="754062" cy="198437"/>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6" name="Line 56"/>
          <p:cNvSpPr>
            <a:spLocks noChangeShapeType="1"/>
          </p:cNvSpPr>
          <p:nvPr/>
        </p:nvSpPr>
        <p:spPr bwMode="auto">
          <a:xfrm>
            <a:off x="4549775" y="3859213"/>
            <a:ext cx="781050" cy="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43397" name="Rectangle 2"/>
          <p:cNvSpPr>
            <a:spLocks noGrp="1" noChangeArrowheads="1"/>
          </p:cNvSpPr>
          <p:nvPr>
            <p:ph type="title"/>
          </p:nvPr>
        </p:nvSpPr>
        <p:spPr>
          <a:xfrm>
            <a:off x="152400" y="25400"/>
            <a:ext cx="2590800" cy="304800"/>
          </a:xfrm>
        </p:spPr>
        <p:txBody>
          <a:bodyPr/>
          <a:lstStyle/>
          <a:p>
            <a:pPr eaLnBrk="1" hangingPunct="1"/>
            <a:r>
              <a:rPr lang="en-US" sz="1200" b="0" dirty="0">
                <a:latin typeface="Arial" charset="0"/>
              </a:rPr>
              <a:t>Figure 45.16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52400" y="25400"/>
            <a:ext cx="2590800" cy="304800"/>
          </a:xfrm>
        </p:spPr>
        <p:txBody>
          <a:bodyPr/>
          <a:lstStyle/>
          <a:p>
            <a:pPr eaLnBrk="1" hangingPunct="1"/>
            <a:r>
              <a:rPr lang="en-US" sz="1200" b="0" dirty="0">
                <a:latin typeface="Arial" charset="0"/>
              </a:rPr>
              <a:t>Table 45.1a</a:t>
            </a:r>
          </a:p>
        </p:txBody>
      </p:sp>
      <p:pic>
        <p:nvPicPr>
          <p:cNvPr id="147459" name="Picture 5" descr="45_T01aEndocrineGlands-U"/>
          <p:cNvPicPr>
            <a:picLocks noChangeAspect="1" noChangeArrowheads="1"/>
          </p:cNvPicPr>
          <p:nvPr/>
        </p:nvPicPr>
        <p:blipFill>
          <a:blip r:embed="rId3"/>
          <a:srcRect/>
          <a:stretch>
            <a:fillRect/>
          </a:stretch>
        </p:blipFill>
        <p:spPr bwMode="auto">
          <a:xfrm>
            <a:off x="0" y="0"/>
            <a:ext cx="9144000" cy="7061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52400" y="25400"/>
            <a:ext cx="2590800" cy="304800"/>
          </a:xfrm>
        </p:spPr>
        <p:txBody>
          <a:bodyPr/>
          <a:lstStyle/>
          <a:p>
            <a:pPr eaLnBrk="1" hangingPunct="1"/>
            <a:r>
              <a:rPr lang="en-US" sz="1200" b="0" dirty="0">
                <a:latin typeface="Arial" charset="0"/>
              </a:rPr>
              <a:t>Table 45.1b</a:t>
            </a:r>
          </a:p>
        </p:txBody>
      </p:sp>
      <p:pic>
        <p:nvPicPr>
          <p:cNvPr id="149507" name="Picture 5" descr="45_T01bEndocrineGlands-U"/>
          <p:cNvPicPr>
            <a:picLocks noChangeAspect="1" noChangeArrowheads="1"/>
          </p:cNvPicPr>
          <p:nvPr/>
        </p:nvPicPr>
        <p:blipFill>
          <a:blip r:embed="rId3"/>
          <a:srcRect/>
          <a:stretch>
            <a:fillRect/>
          </a:stretch>
        </p:blipFill>
        <p:spPr bwMode="auto">
          <a:xfrm>
            <a:off x="0" y="0"/>
            <a:ext cx="90978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09600" y="0"/>
            <a:ext cx="8534400" cy="1066800"/>
          </a:xfrm>
        </p:spPr>
        <p:txBody>
          <a:bodyPr/>
          <a:lstStyle/>
          <a:p>
            <a:pPr eaLnBrk="1" hangingPunct="1"/>
            <a:r>
              <a:rPr lang="en-US" sz="3200" dirty="0">
                <a:solidFill>
                  <a:srgbClr val="FFFFFF"/>
                </a:solidFill>
              </a:rPr>
              <a:t>Thyroid Regulation:</a:t>
            </a:r>
            <a:r>
              <a:rPr lang="en-US" sz="3200" dirty="0" smtClean="0">
                <a:solidFill>
                  <a:srgbClr val="FFFFFF"/>
                </a:solidFill>
              </a:rPr>
              <a:t> </a:t>
            </a:r>
            <a:br>
              <a:rPr lang="en-US" sz="3200" dirty="0" smtClean="0">
                <a:solidFill>
                  <a:srgbClr val="FFFFFF"/>
                </a:solidFill>
              </a:rPr>
            </a:br>
            <a:r>
              <a:rPr lang="en-US" sz="3200" dirty="0" smtClean="0">
                <a:solidFill>
                  <a:srgbClr val="FFFFFF"/>
                </a:solidFill>
              </a:rPr>
              <a:t>A </a:t>
            </a:r>
            <a:r>
              <a:rPr lang="en-US" sz="3200" dirty="0">
                <a:solidFill>
                  <a:srgbClr val="FFFFFF"/>
                </a:solidFill>
              </a:rPr>
              <a:t>Hormone Cascade Pathway</a:t>
            </a:r>
            <a:endParaRPr lang="en-US" sz="3200" i="1" dirty="0">
              <a:solidFill>
                <a:srgbClr val="FFFFFF"/>
              </a:solidFill>
            </a:endParaRPr>
          </a:p>
        </p:txBody>
      </p:sp>
      <p:sp>
        <p:nvSpPr>
          <p:cNvPr id="151555" name="Rectangle 3"/>
          <p:cNvSpPr>
            <a:spLocks noGrp="1" noChangeArrowheads="1"/>
          </p:cNvSpPr>
          <p:nvPr>
            <p:ph idx="1"/>
          </p:nvPr>
        </p:nvSpPr>
        <p:spPr>
          <a:xfrm>
            <a:off x="457200" y="1371600"/>
            <a:ext cx="8382000" cy="4648200"/>
          </a:xfrm>
        </p:spPr>
        <p:txBody>
          <a:bodyPr/>
          <a:lstStyle/>
          <a:p>
            <a:pPr eaLnBrk="1" hangingPunct="1"/>
            <a:r>
              <a:rPr lang="en-US" sz="2800" dirty="0"/>
              <a:t>A hormone can stimulate the release of a series of other hormones, the last of which activates a </a:t>
            </a:r>
            <a:r>
              <a:rPr lang="en-US" sz="2800" i="1" dirty="0"/>
              <a:t>nonendocrine</a:t>
            </a:r>
            <a:r>
              <a:rPr lang="en-US" sz="2800" dirty="0"/>
              <a:t> target cell; this is called a hormone cascade </a:t>
            </a:r>
            <a:r>
              <a:rPr lang="en-US" sz="2800" dirty="0" smtClean="0"/>
              <a:t>pathway.</a:t>
            </a:r>
            <a:br>
              <a:rPr lang="en-US" sz="2800" dirty="0" smtClean="0"/>
            </a:br>
            <a:endParaRPr lang="en-US" sz="2800" dirty="0"/>
          </a:p>
          <a:p>
            <a:pPr eaLnBrk="1" hangingPunct="1"/>
            <a:r>
              <a:rPr lang="en-US" sz="2800" dirty="0"/>
              <a:t>The release of thyroid hormone results from a hormone cascade pathway involving the hypothalamus, anterior pituitary, and thyroid </a:t>
            </a:r>
            <a:r>
              <a:rPr lang="en-US" sz="2800" dirty="0" smtClean="0"/>
              <a:t>gland.</a:t>
            </a:r>
            <a:br>
              <a:rPr lang="en-US" sz="2800" dirty="0" smtClean="0"/>
            </a:br>
            <a:endParaRPr lang="en-US" sz="2800" dirty="0"/>
          </a:p>
          <a:p>
            <a:pPr eaLnBrk="1" hangingPunct="1"/>
            <a:r>
              <a:rPr lang="en-US" sz="2800" dirty="0"/>
              <a:t>Hormone cascade pathways typically involve negative </a:t>
            </a:r>
            <a:r>
              <a:rPr lang="en-US" sz="2800" dirty="0" smtClean="0"/>
              <a:t>feedback.</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09600" y="0"/>
            <a:ext cx="8534400" cy="1066800"/>
          </a:xfrm>
        </p:spPr>
        <p:txBody>
          <a:bodyPr/>
          <a:lstStyle/>
          <a:p>
            <a:pPr eaLnBrk="1" hangingPunct="1"/>
            <a:r>
              <a:rPr lang="en-US" sz="3200" dirty="0" smtClean="0">
                <a:solidFill>
                  <a:srgbClr val="FFFFFF"/>
                </a:solidFill>
              </a:rPr>
              <a:t>An Example of Negative Feedback</a:t>
            </a:r>
            <a:endParaRPr lang="en-US" sz="3200" i="1" dirty="0">
              <a:solidFill>
                <a:srgbClr val="FFFFFF"/>
              </a:solidFill>
            </a:endParaRPr>
          </a:p>
        </p:txBody>
      </p:sp>
      <p:pic>
        <p:nvPicPr>
          <p:cNvPr id="3" name="at_3002_hypothal_pit_end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extLst>
      <p:ext uri="{BB962C8B-B14F-4D97-AF65-F5344CB8AC3E}">
        <p14:creationId xmlns:p14="http://schemas.microsoft.com/office/powerpoint/2010/main" val="996742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solidFill>
                  <a:srgbClr val="FFFFFF"/>
                </a:solidFill>
              </a:rPr>
              <a:t>AP Biology Curriculum Frameworks</a:t>
            </a:r>
            <a:endParaRPr lang="en-US" sz="3200" dirty="0">
              <a:solidFill>
                <a:srgbClr val="FFFFFF"/>
              </a:solidFill>
            </a:endParaRPr>
          </a:p>
        </p:txBody>
      </p:sp>
      <p:sp>
        <p:nvSpPr>
          <p:cNvPr id="3" name="Content Placeholder 2"/>
          <p:cNvSpPr>
            <a:spLocks noGrp="1"/>
          </p:cNvSpPr>
          <p:nvPr>
            <p:ph idx="1"/>
          </p:nvPr>
        </p:nvSpPr>
        <p:spPr/>
        <p:txBody>
          <a:bodyPr/>
          <a:lstStyle/>
          <a:p>
            <a:r>
              <a:rPr lang="en-US" sz="2300" dirty="0" smtClean="0"/>
              <a:t>EK 3.D.1 Cell communication processes share common features:</a:t>
            </a:r>
          </a:p>
          <a:p>
            <a:pPr lvl="1"/>
            <a:r>
              <a:rPr lang="en-US" sz="2300" dirty="0" smtClean="0"/>
              <a:t>d. In multicellular organisms, signal transduction pathways coordinate the activities within individual cells.</a:t>
            </a:r>
          </a:p>
          <a:p>
            <a:r>
              <a:rPr lang="en-US" sz="2300" dirty="0" smtClean="0"/>
              <a:t>EK 3D.2 Cells communicate with each other through direct contact with other cells or from a distance via chemical signaling.</a:t>
            </a:r>
          </a:p>
          <a:p>
            <a:pPr lvl="1"/>
            <a:r>
              <a:rPr lang="en-US" sz="2300" dirty="0" smtClean="0"/>
              <a:t>c. Signals released by one cell type can travel long distances to target cells of another cell type.</a:t>
            </a:r>
          </a:p>
          <a:p>
            <a:pPr lvl="2"/>
            <a:r>
              <a:rPr lang="en-US" sz="2300" dirty="0" smtClean="0"/>
              <a:t>1. Endocrine signals are produced by endocrine cells that release signaling molecules, which are specific and can travel long distances through the blood to reach all parts of the body.</a:t>
            </a:r>
            <a:endParaRPr lang="en-US" sz="2300" dirty="0"/>
          </a:p>
        </p:txBody>
      </p:sp>
      <p:sp>
        <p:nvSpPr>
          <p:cNvPr id="4" name="Slide Number Placeholder 3"/>
          <p:cNvSpPr>
            <a:spLocks noGrp="1"/>
          </p:cNvSpPr>
          <p:nvPr>
            <p:ph type="sldNum" sz="quarter" idx="12"/>
          </p:nvPr>
        </p:nvSpPr>
        <p:spPr/>
        <p:txBody>
          <a:bodyPr/>
          <a:lstStyle/>
          <a:p>
            <a:pPr>
              <a:defRPr/>
            </a:pPr>
            <a:fld id="{C99454EA-5ADD-42C2-ACA6-111A0E5832F7}"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52400" y="25400"/>
            <a:ext cx="2590800" cy="304800"/>
          </a:xfrm>
        </p:spPr>
        <p:txBody>
          <a:bodyPr/>
          <a:lstStyle/>
          <a:p>
            <a:pPr eaLnBrk="1" hangingPunct="1"/>
            <a:r>
              <a:rPr lang="en-US" sz="1200" b="0" dirty="0">
                <a:latin typeface="Arial" charset="0"/>
              </a:rPr>
              <a:t>Figure 45.17</a:t>
            </a:r>
          </a:p>
        </p:txBody>
      </p:sp>
      <p:pic>
        <p:nvPicPr>
          <p:cNvPr id="153603" name="Picture 69" descr="45_17_HormoneCascade-U"/>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04" name="Text Box 4"/>
          <p:cNvSpPr txBox="1">
            <a:spLocks noChangeArrowheads="1"/>
          </p:cNvSpPr>
          <p:nvPr/>
        </p:nvSpPr>
        <p:spPr bwMode="auto">
          <a:xfrm>
            <a:off x="1371600" y="3048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Pathway</a:t>
            </a:r>
          </a:p>
        </p:txBody>
      </p:sp>
      <p:sp>
        <p:nvSpPr>
          <p:cNvPr id="153605" name="Text Box 39"/>
          <p:cNvSpPr txBox="1">
            <a:spLocks noChangeArrowheads="1"/>
          </p:cNvSpPr>
          <p:nvPr/>
        </p:nvSpPr>
        <p:spPr bwMode="auto">
          <a:xfrm>
            <a:off x="6705600" y="1524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Example</a:t>
            </a:r>
          </a:p>
        </p:txBody>
      </p:sp>
      <p:sp>
        <p:nvSpPr>
          <p:cNvPr id="153606" name="Text Box 40"/>
          <p:cNvSpPr txBox="1">
            <a:spLocks noChangeArrowheads="1"/>
          </p:cNvSpPr>
          <p:nvPr/>
        </p:nvSpPr>
        <p:spPr bwMode="auto">
          <a:xfrm>
            <a:off x="2057400" y="3048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Stimulus</a:t>
            </a:r>
          </a:p>
        </p:txBody>
      </p:sp>
      <p:sp>
        <p:nvSpPr>
          <p:cNvPr id="153607" name="Text Box 41"/>
          <p:cNvSpPr txBox="1">
            <a:spLocks noChangeArrowheads="1"/>
          </p:cNvSpPr>
          <p:nvPr/>
        </p:nvSpPr>
        <p:spPr bwMode="auto">
          <a:xfrm>
            <a:off x="6324600" y="457200"/>
            <a:ext cx="390525" cy="14128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Cold</a:t>
            </a:r>
          </a:p>
        </p:txBody>
      </p:sp>
      <p:sp>
        <p:nvSpPr>
          <p:cNvPr id="153609" name="Text Box 43"/>
          <p:cNvSpPr txBox="1">
            <a:spLocks noChangeArrowheads="1"/>
          </p:cNvSpPr>
          <p:nvPr/>
        </p:nvSpPr>
        <p:spPr bwMode="auto">
          <a:xfrm>
            <a:off x="2444750" y="1106488"/>
            <a:ext cx="125413" cy="15398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solidFill>
                  <a:schemeClr val="bg1"/>
                </a:solidFill>
                <a:sym typeface="Symbol" charset="2"/>
              </a:rPr>
              <a:t></a:t>
            </a:r>
            <a:endParaRPr lang="en-US" sz="1200" b="1" dirty="0">
              <a:solidFill>
                <a:schemeClr val="bg1"/>
              </a:solidFill>
            </a:endParaRPr>
          </a:p>
        </p:txBody>
      </p:sp>
      <p:sp>
        <p:nvSpPr>
          <p:cNvPr id="153610" name="Text Box 44"/>
          <p:cNvSpPr txBox="1">
            <a:spLocks noChangeArrowheads="1"/>
          </p:cNvSpPr>
          <p:nvPr/>
        </p:nvSpPr>
        <p:spPr bwMode="auto">
          <a:xfrm>
            <a:off x="2451100" y="2994025"/>
            <a:ext cx="125413" cy="153988"/>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solidFill>
                  <a:schemeClr val="bg1"/>
                </a:solidFill>
                <a:sym typeface="Symbol" charset="2"/>
              </a:rPr>
              <a:t></a:t>
            </a:r>
            <a:endParaRPr lang="en-US" sz="1200" b="1" dirty="0">
              <a:solidFill>
                <a:schemeClr val="bg1"/>
              </a:solidFill>
            </a:endParaRPr>
          </a:p>
        </p:txBody>
      </p:sp>
      <p:sp>
        <p:nvSpPr>
          <p:cNvPr id="153611" name="Text Box 45"/>
          <p:cNvSpPr txBox="1">
            <a:spLocks noChangeArrowheads="1"/>
          </p:cNvSpPr>
          <p:nvPr/>
        </p:nvSpPr>
        <p:spPr bwMode="auto">
          <a:xfrm>
            <a:off x="1371600" y="1143000"/>
            <a:ext cx="1079500" cy="2063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Hypothalamus</a:t>
            </a:r>
          </a:p>
        </p:txBody>
      </p:sp>
      <p:sp>
        <p:nvSpPr>
          <p:cNvPr id="153619" name="Text Box 53"/>
          <p:cNvSpPr txBox="1">
            <a:spLocks noChangeArrowheads="1"/>
          </p:cNvSpPr>
          <p:nvPr/>
        </p:nvSpPr>
        <p:spPr bwMode="auto">
          <a:xfrm>
            <a:off x="1752600" y="5715000"/>
            <a:ext cx="561975" cy="325438"/>
          </a:xfrm>
          <a:prstGeom prst="rect">
            <a:avLst/>
          </a:prstGeom>
          <a:noFill/>
          <a:ln w="9525">
            <a:noFill/>
            <a:miter lim="800000"/>
            <a:headEnd/>
            <a:tailEnd/>
          </a:ln>
        </p:spPr>
        <p:txBody>
          <a:bodyPr wrap="none" lIns="0" tIns="0" rIns="0" bIns="0">
            <a:prstTxWarp prst="textNoShape">
              <a:avLst/>
            </a:prstTxWarp>
          </a:bodyPr>
          <a:lstStyle/>
          <a:p>
            <a:pPr algn="ctr"/>
            <a:r>
              <a:rPr lang="en-US" sz="1200" b="1" dirty="0"/>
              <a:t>Target</a:t>
            </a:r>
            <a:br>
              <a:rPr lang="en-US" sz="1200" b="1" dirty="0"/>
            </a:br>
            <a:r>
              <a:rPr lang="en-US" sz="1200" b="1" dirty="0"/>
              <a:t>cells</a:t>
            </a:r>
          </a:p>
        </p:txBody>
      </p:sp>
      <p:sp>
        <p:nvSpPr>
          <p:cNvPr id="153620" name="Text Box 54"/>
          <p:cNvSpPr txBox="1">
            <a:spLocks noChangeArrowheads="1"/>
          </p:cNvSpPr>
          <p:nvPr/>
        </p:nvSpPr>
        <p:spPr bwMode="auto">
          <a:xfrm>
            <a:off x="1676400" y="6477000"/>
            <a:ext cx="80010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Response</a:t>
            </a:r>
          </a:p>
        </p:txBody>
      </p:sp>
      <p:sp>
        <p:nvSpPr>
          <p:cNvPr id="153621" name="Text Box 55"/>
          <p:cNvSpPr txBox="1">
            <a:spLocks noChangeArrowheads="1"/>
          </p:cNvSpPr>
          <p:nvPr/>
        </p:nvSpPr>
        <p:spPr bwMode="auto">
          <a:xfrm rot="-5400000">
            <a:off x="-398463" y="3827462"/>
            <a:ext cx="1447800"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Negative feedback</a:t>
            </a:r>
          </a:p>
        </p:txBody>
      </p:sp>
      <p:sp>
        <p:nvSpPr>
          <p:cNvPr id="153626" name="Text Box 60"/>
          <p:cNvSpPr txBox="1">
            <a:spLocks noChangeArrowheads="1"/>
          </p:cNvSpPr>
          <p:nvPr/>
        </p:nvSpPr>
        <p:spPr bwMode="auto">
          <a:xfrm>
            <a:off x="6096000" y="6172200"/>
            <a:ext cx="1316038" cy="352425"/>
          </a:xfrm>
          <a:prstGeom prst="rect">
            <a:avLst/>
          </a:prstGeom>
          <a:noFill/>
          <a:ln w="9525">
            <a:noFill/>
            <a:miter lim="800000"/>
            <a:headEnd/>
            <a:tailEnd/>
          </a:ln>
        </p:spPr>
        <p:txBody>
          <a:bodyPr wrap="none" lIns="0" tIns="0" rIns="0" bIns="0">
            <a:prstTxWarp prst="textNoShape">
              <a:avLst/>
            </a:prstTxWarp>
          </a:bodyPr>
          <a:lstStyle/>
          <a:p>
            <a:r>
              <a:rPr lang="en-US" sz="1200" b="1" dirty="0"/>
              <a:t>Increased cellular</a:t>
            </a:r>
            <a:br>
              <a:rPr lang="en-US" sz="1200" b="1" dirty="0"/>
            </a:br>
            <a:r>
              <a:rPr lang="en-US" sz="1200" b="1" dirty="0"/>
              <a:t>metabolism</a:t>
            </a:r>
          </a:p>
        </p:txBody>
      </p:sp>
      <p:sp>
        <p:nvSpPr>
          <p:cNvPr id="153627" name="Line 61"/>
          <p:cNvSpPr>
            <a:spLocks noChangeShapeType="1"/>
          </p:cNvSpPr>
          <p:nvPr/>
        </p:nvSpPr>
        <p:spPr bwMode="auto">
          <a:xfrm flipH="1" flipV="1">
            <a:off x="2057400" y="914400"/>
            <a:ext cx="1368424" cy="11113"/>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28" name="Line 62"/>
          <p:cNvSpPr>
            <a:spLocks noChangeShapeType="1"/>
          </p:cNvSpPr>
          <p:nvPr/>
        </p:nvSpPr>
        <p:spPr bwMode="auto">
          <a:xfrm flipH="1">
            <a:off x="1600199" y="1706563"/>
            <a:ext cx="1535113" cy="46037"/>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29" name="Line 63"/>
          <p:cNvSpPr>
            <a:spLocks noChangeShapeType="1"/>
          </p:cNvSpPr>
          <p:nvPr/>
        </p:nvSpPr>
        <p:spPr bwMode="auto">
          <a:xfrm flipH="1">
            <a:off x="1904999" y="1971675"/>
            <a:ext cx="1362075" cy="952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0" name="Line 64"/>
          <p:cNvSpPr>
            <a:spLocks noChangeShapeType="1"/>
          </p:cNvSpPr>
          <p:nvPr/>
        </p:nvSpPr>
        <p:spPr bwMode="auto">
          <a:xfrm flipH="1">
            <a:off x="2819400" y="2262188"/>
            <a:ext cx="896938" cy="25241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1" name="Line 65"/>
          <p:cNvSpPr>
            <a:spLocks noChangeShapeType="1"/>
          </p:cNvSpPr>
          <p:nvPr/>
        </p:nvSpPr>
        <p:spPr bwMode="auto">
          <a:xfrm>
            <a:off x="2286000" y="3200400"/>
            <a:ext cx="1154113" cy="106363"/>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2" name="Line 66"/>
          <p:cNvSpPr>
            <a:spLocks noChangeShapeType="1"/>
          </p:cNvSpPr>
          <p:nvPr/>
        </p:nvSpPr>
        <p:spPr bwMode="auto">
          <a:xfrm>
            <a:off x="1905000" y="3505200"/>
            <a:ext cx="1371600" cy="1524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3" name="Line 67"/>
          <p:cNvSpPr>
            <a:spLocks noChangeShapeType="1"/>
          </p:cNvSpPr>
          <p:nvPr/>
        </p:nvSpPr>
        <p:spPr bwMode="auto">
          <a:xfrm>
            <a:off x="2438400" y="4495800"/>
            <a:ext cx="1001713" cy="18732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4" name="Line 68"/>
          <p:cNvSpPr>
            <a:spLocks noChangeShapeType="1"/>
          </p:cNvSpPr>
          <p:nvPr/>
        </p:nvSpPr>
        <p:spPr bwMode="auto">
          <a:xfrm>
            <a:off x="1905000" y="4876800"/>
            <a:ext cx="1289050" cy="1587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2" name="Rectangle 1"/>
          <p:cNvSpPr/>
          <p:nvPr/>
        </p:nvSpPr>
        <p:spPr>
          <a:xfrm>
            <a:off x="7391400" y="1524000"/>
            <a:ext cx="381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p:nvPr/>
        </p:nvSpPr>
        <p:spPr>
          <a:xfrm>
            <a:off x="7391400" y="3657600"/>
            <a:ext cx="152400" cy="76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Isosceles Triangle 3"/>
          <p:cNvSpPr/>
          <p:nvPr/>
        </p:nvSpPr>
        <p:spPr>
          <a:xfrm>
            <a:off x="6781800" y="4572000"/>
            <a:ext cx="304800" cy="304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7086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52400" y="25400"/>
            <a:ext cx="2590800" cy="304800"/>
          </a:xfrm>
        </p:spPr>
        <p:txBody>
          <a:bodyPr/>
          <a:lstStyle/>
          <a:p>
            <a:pPr eaLnBrk="1" hangingPunct="1"/>
            <a:r>
              <a:rPr lang="en-US" sz="1200" b="0" dirty="0">
                <a:latin typeface="Arial" charset="0"/>
              </a:rPr>
              <a:t>Figure 45.17</a:t>
            </a:r>
          </a:p>
        </p:txBody>
      </p:sp>
      <p:pic>
        <p:nvPicPr>
          <p:cNvPr id="153603" name="Picture 69" descr="45_17_HormoneCascade-U"/>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04" name="Text Box 4"/>
          <p:cNvSpPr txBox="1">
            <a:spLocks noChangeArrowheads="1"/>
          </p:cNvSpPr>
          <p:nvPr/>
        </p:nvSpPr>
        <p:spPr bwMode="auto">
          <a:xfrm>
            <a:off x="1371600" y="3048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Pathway</a:t>
            </a:r>
          </a:p>
        </p:txBody>
      </p:sp>
      <p:sp>
        <p:nvSpPr>
          <p:cNvPr id="153605" name="Text Box 39"/>
          <p:cNvSpPr txBox="1">
            <a:spLocks noChangeArrowheads="1"/>
          </p:cNvSpPr>
          <p:nvPr/>
        </p:nvSpPr>
        <p:spPr bwMode="auto">
          <a:xfrm>
            <a:off x="6705600" y="1524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Example</a:t>
            </a:r>
          </a:p>
        </p:txBody>
      </p:sp>
      <p:sp>
        <p:nvSpPr>
          <p:cNvPr id="153606" name="Text Box 40"/>
          <p:cNvSpPr txBox="1">
            <a:spLocks noChangeArrowheads="1"/>
          </p:cNvSpPr>
          <p:nvPr/>
        </p:nvSpPr>
        <p:spPr bwMode="auto">
          <a:xfrm>
            <a:off x="2057400" y="304800"/>
            <a:ext cx="6540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Stimulus</a:t>
            </a:r>
          </a:p>
        </p:txBody>
      </p:sp>
      <p:sp>
        <p:nvSpPr>
          <p:cNvPr id="153607" name="Text Box 41"/>
          <p:cNvSpPr txBox="1">
            <a:spLocks noChangeArrowheads="1"/>
          </p:cNvSpPr>
          <p:nvPr/>
        </p:nvSpPr>
        <p:spPr bwMode="auto">
          <a:xfrm>
            <a:off x="6324600" y="457200"/>
            <a:ext cx="390525" cy="14128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Cold</a:t>
            </a:r>
          </a:p>
        </p:txBody>
      </p:sp>
      <p:sp>
        <p:nvSpPr>
          <p:cNvPr id="153608" name="Text Box 42"/>
          <p:cNvSpPr txBox="1">
            <a:spLocks noChangeArrowheads="1"/>
          </p:cNvSpPr>
          <p:nvPr/>
        </p:nvSpPr>
        <p:spPr bwMode="auto">
          <a:xfrm>
            <a:off x="3462338" y="854075"/>
            <a:ext cx="12382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Sensory neuron</a:t>
            </a:r>
          </a:p>
        </p:txBody>
      </p:sp>
      <p:sp>
        <p:nvSpPr>
          <p:cNvPr id="153609" name="Text Box 43"/>
          <p:cNvSpPr txBox="1">
            <a:spLocks noChangeArrowheads="1"/>
          </p:cNvSpPr>
          <p:nvPr/>
        </p:nvSpPr>
        <p:spPr bwMode="auto">
          <a:xfrm>
            <a:off x="2444750" y="1106488"/>
            <a:ext cx="125413" cy="153987"/>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solidFill>
                  <a:schemeClr val="bg1"/>
                </a:solidFill>
                <a:sym typeface="Symbol" charset="2"/>
              </a:rPr>
              <a:t></a:t>
            </a:r>
            <a:endParaRPr lang="en-US" sz="1200" b="1" dirty="0">
              <a:solidFill>
                <a:schemeClr val="bg1"/>
              </a:solidFill>
            </a:endParaRPr>
          </a:p>
        </p:txBody>
      </p:sp>
      <p:sp>
        <p:nvSpPr>
          <p:cNvPr id="153610" name="Text Box 44"/>
          <p:cNvSpPr txBox="1">
            <a:spLocks noChangeArrowheads="1"/>
          </p:cNvSpPr>
          <p:nvPr/>
        </p:nvSpPr>
        <p:spPr bwMode="auto">
          <a:xfrm>
            <a:off x="2451100" y="2994025"/>
            <a:ext cx="125413" cy="153988"/>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solidFill>
                  <a:schemeClr val="bg1"/>
                </a:solidFill>
                <a:sym typeface="Symbol" charset="2"/>
              </a:rPr>
              <a:t></a:t>
            </a:r>
            <a:endParaRPr lang="en-US" sz="1200" b="1" dirty="0">
              <a:solidFill>
                <a:schemeClr val="bg1"/>
              </a:solidFill>
            </a:endParaRPr>
          </a:p>
        </p:txBody>
      </p:sp>
      <p:sp>
        <p:nvSpPr>
          <p:cNvPr id="153611" name="Text Box 45"/>
          <p:cNvSpPr txBox="1">
            <a:spLocks noChangeArrowheads="1"/>
          </p:cNvSpPr>
          <p:nvPr/>
        </p:nvSpPr>
        <p:spPr bwMode="auto">
          <a:xfrm>
            <a:off x="1371600" y="1143000"/>
            <a:ext cx="1079500" cy="2063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Hypothalamus</a:t>
            </a:r>
          </a:p>
        </p:txBody>
      </p:sp>
      <p:sp>
        <p:nvSpPr>
          <p:cNvPr id="153612" name="Text Box 46"/>
          <p:cNvSpPr txBox="1">
            <a:spLocks noChangeArrowheads="1"/>
          </p:cNvSpPr>
          <p:nvPr/>
        </p:nvSpPr>
        <p:spPr bwMode="auto">
          <a:xfrm>
            <a:off x="3179763" y="1614488"/>
            <a:ext cx="1476375"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Neurosecretory cell</a:t>
            </a:r>
          </a:p>
        </p:txBody>
      </p:sp>
      <p:sp>
        <p:nvSpPr>
          <p:cNvPr id="153613" name="Text Box 47"/>
          <p:cNvSpPr txBox="1">
            <a:spLocks noChangeArrowheads="1"/>
          </p:cNvSpPr>
          <p:nvPr/>
        </p:nvSpPr>
        <p:spPr bwMode="auto">
          <a:xfrm>
            <a:off x="3309938" y="1906588"/>
            <a:ext cx="1463675"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Releasing hormone</a:t>
            </a:r>
          </a:p>
        </p:txBody>
      </p:sp>
      <p:sp>
        <p:nvSpPr>
          <p:cNvPr id="153614" name="Text Box 48"/>
          <p:cNvSpPr txBox="1">
            <a:spLocks noChangeArrowheads="1"/>
          </p:cNvSpPr>
          <p:nvPr/>
        </p:nvSpPr>
        <p:spPr bwMode="auto">
          <a:xfrm>
            <a:off x="3773488" y="2184400"/>
            <a:ext cx="985837" cy="1682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Blood vessel</a:t>
            </a:r>
          </a:p>
        </p:txBody>
      </p:sp>
      <p:sp>
        <p:nvSpPr>
          <p:cNvPr id="153615" name="Text Box 49"/>
          <p:cNvSpPr txBox="1">
            <a:spLocks noChangeArrowheads="1"/>
          </p:cNvSpPr>
          <p:nvPr/>
        </p:nvSpPr>
        <p:spPr bwMode="auto">
          <a:xfrm>
            <a:off x="3470275" y="3228975"/>
            <a:ext cx="12382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Anterior pituitary</a:t>
            </a:r>
          </a:p>
        </p:txBody>
      </p:sp>
      <p:sp>
        <p:nvSpPr>
          <p:cNvPr id="153616" name="Text Box 50"/>
          <p:cNvSpPr txBox="1">
            <a:spLocks noChangeArrowheads="1"/>
          </p:cNvSpPr>
          <p:nvPr/>
        </p:nvSpPr>
        <p:spPr bwMode="auto">
          <a:xfrm>
            <a:off x="3252788" y="3540125"/>
            <a:ext cx="123825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Tropic hormone</a:t>
            </a:r>
          </a:p>
        </p:txBody>
      </p:sp>
      <p:sp>
        <p:nvSpPr>
          <p:cNvPr id="153617" name="Text Box 51"/>
          <p:cNvSpPr txBox="1">
            <a:spLocks noChangeArrowheads="1"/>
          </p:cNvSpPr>
          <p:nvPr/>
        </p:nvSpPr>
        <p:spPr bwMode="auto">
          <a:xfrm>
            <a:off x="3497263" y="4630738"/>
            <a:ext cx="110490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Endocrine cell</a:t>
            </a:r>
          </a:p>
        </p:txBody>
      </p:sp>
      <p:sp>
        <p:nvSpPr>
          <p:cNvPr id="153618" name="Text Box 52"/>
          <p:cNvSpPr txBox="1">
            <a:spLocks noChangeArrowheads="1"/>
          </p:cNvSpPr>
          <p:nvPr/>
        </p:nvSpPr>
        <p:spPr bwMode="auto">
          <a:xfrm>
            <a:off x="3213100" y="4862513"/>
            <a:ext cx="693738"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Hormone</a:t>
            </a:r>
          </a:p>
        </p:txBody>
      </p:sp>
      <p:sp>
        <p:nvSpPr>
          <p:cNvPr id="153619" name="Text Box 53"/>
          <p:cNvSpPr txBox="1">
            <a:spLocks noChangeArrowheads="1"/>
          </p:cNvSpPr>
          <p:nvPr/>
        </p:nvSpPr>
        <p:spPr bwMode="auto">
          <a:xfrm>
            <a:off x="1752600" y="5715000"/>
            <a:ext cx="561975" cy="325438"/>
          </a:xfrm>
          <a:prstGeom prst="rect">
            <a:avLst/>
          </a:prstGeom>
          <a:noFill/>
          <a:ln w="9525">
            <a:noFill/>
            <a:miter lim="800000"/>
            <a:headEnd/>
            <a:tailEnd/>
          </a:ln>
        </p:spPr>
        <p:txBody>
          <a:bodyPr wrap="none" lIns="0" tIns="0" rIns="0" bIns="0">
            <a:prstTxWarp prst="textNoShape">
              <a:avLst/>
            </a:prstTxWarp>
          </a:bodyPr>
          <a:lstStyle/>
          <a:p>
            <a:pPr algn="ctr"/>
            <a:r>
              <a:rPr lang="en-US" sz="1200" b="1" dirty="0"/>
              <a:t>Target</a:t>
            </a:r>
            <a:br>
              <a:rPr lang="en-US" sz="1200" b="1" dirty="0"/>
            </a:br>
            <a:r>
              <a:rPr lang="en-US" sz="1200" b="1" dirty="0"/>
              <a:t>cells</a:t>
            </a:r>
          </a:p>
        </p:txBody>
      </p:sp>
      <p:sp>
        <p:nvSpPr>
          <p:cNvPr id="153620" name="Text Box 54"/>
          <p:cNvSpPr txBox="1">
            <a:spLocks noChangeArrowheads="1"/>
          </p:cNvSpPr>
          <p:nvPr/>
        </p:nvSpPr>
        <p:spPr bwMode="auto">
          <a:xfrm>
            <a:off x="1676400" y="6477000"/>
            <a:ext cx="800100" cy="1809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Response</a:t>
            </a:r>
          </a:p>
        </p:txBody>
      </p:sp>
      <p:sp>
        <p:nvSpPr>
          <p:cNvPr id="153621" name="Text Box 55"/>
          <p:cNvSpPr txBox="1">
            <a:spLocks noChangeArrowheads="1"/>
          </p:cNvSpPr>
          <p:nvPr/>
        </p:nvSpPr>
        <p:spPr bwMode="auto">
          <a:xfrm rot="-5400000">
            <a:off x="-398463" y="3827462"/>
            <a:ext cx="1447800" cy="193675"/>
          </a:xfrm>
          <a:prstGeom prst="rect">
            <a:avLst/>
          </a:prstGeom>
          <a:noFill/>
          <a:ln w="9525">
            <a:noFill/>
            <a:miter lim="800000"/>
            <a:headEnd/>
            <a:tailEnd/>
          </a:ln>
        </p:spPr>
        <p:txBody>
          <a:bodyPr wrap="none" lIns="0" tIns="0" rIns="0" bIns="0">
            <a:prstTxWarp prst="textNoShape">
              <a:avLst/>
            </a:prstTxWarp>
          </a:bodyPr>
          <a:lstStyle/>
          <a:p>
            <a:pPr>
              <a:lnSpc>
                <a:spcPct val="90000"/>
              </a:lnSpc>
            </a:pPr>
            <a:r>
              <a:rPr lang="en-US" sz="1200" b="1" dirty="0"/>
              <a:t>Negative feedback</a:t>
            </a:r>
          </a:p>
        </p:txBody>
      </p:sp>
      <p:sp>
        <p:nvSpPr>
          <p:cNvPr id="153622" name="Text Box 56"/>
          <p:cNvSpPr txBox="1">
            <a:spLocks noChangeArrowheads="1"/>
          </p:cNvSpPr>
          <p:nvPr/>
        </p:nvSpPr>
        <p:spPr bwMode="auto">
          <a:xfrm>
            <a:off x="6096000" y="1143000"/>
            <a:ext cx="1927225" cy="592137"/>
          </a:xfrm>
          <a:prstGeom prst="rect">
            <a:avLst/>
          </a:prstGeom>
          <a:noFill/>
          <a:ln w="9525">
            <a:noFill/>
            <a:miter lim="800000"/>
            <a:headEnd/>
            <a:tailEnd/>
          </a:ln>
        </p:spPr>
        <p:txBody>
          <a:bodyPr wrap="none" lIns="0" tIns="0" rIns="0" bIns="0">
            <a:prstTxWarp prst="textNoShape">
              <a:avLst/>
            </a:prstTxWarp>
          </a:bodyPr>
          <a:lstStyle/>
          <a:p>
            <a:r>
              <a:rPr lang="en-US" sz="1200" b="1" dirty="0"/>
              <a:t>Hypothalamus secretes</a:t>
            </a:r>
            <a:br>
              <a:rPr lang="en-US" sz="1200" b="1" dirty="0"/>
            </a:br>
            <a:r>
              <a:rPr lang="en-US" sz="1200" b="1" dirty="0"/>
              <a:t>thyrotropin-releasing</a:t>
            </a:r>
            <a:br>
              <a:rPr lang="en-US" sz="1200" b="1" dirty="0"/>
            </a:br>
            <a:r>
              <a:rPr lang="en-US" sz="1200" b="1" dirty="0"/>
              <a:t>hormone (</a:t>
            </a:r>
            <a:r>
              <a:rPr lang="en-US" sz="1200" b="1" dirty="0" smtClean="0"/>
              <a:t>TRH).</a:t>
            </a:r>
            <a:endParaRPr lang="en-US" sz="1200" b="1" dirty="0"/>
          </a:p>
        </p:txBody>
      </p:sp>
      <p:sp>
        <p:nvSpPr>
          <p:cNvPr id="153623" name="Text Box 57"/>
          <p:cNvSpPr txBox="1">
            <a:spLocks noChangeArrowheads="1"/>
          </p:cNvSpPr>
          <p:nvPr/>
        </p:nvSpPr>
        <p:spPr bwMode="auto">
          <a:xfrm>
            <a:off x="6096000" y="3048000"/>
            <a:ext cx="2195513" cy="750888"/>
          </a:xfrm>
          <a:prstGeom prst="rect">
            <a:avLst/>
          </a:prstGeom>
          <a:noFill/>
          <a:ln w="9525">
            <a:noFill/>
            <a:miter lim="800000"/>
            <a:headEnd/>
            <a:tailEnd/>
          </a:ln>
        </p:spPr>
        <p:txBody>
          <a:bodyPr wrap="none" lIns="0" tIns="0" rIns="0" bIns="0">
            <a:prstTxWarp prst="textNoShape">
              <a:avLst/>
            </a:prstTxWarp>
          </a:bodyPr>
          <a:lstStyle/>
          <a:p>
            <a:r>
              <a:rPr lang="en-US" sz="1200" b="1" dirty="0"/>
              <a:t>Anterior pituitary secretes</a:t>
            </a:r>
            <a:br>
              <a:rPr lang="en-US" sz="1200" b="1" dirty="0"/>
            </a:br>
            <a:r>
              <a:rPr lang="en-US" sz="1200" b="1" dirty="0"/>
              <a:t>thyroid-stimulating</a:t>
            </a:r>
            <a:br>
              <a:rPr lang="en-US" sz="1200" b="1" dirty="0"/>
            </a:br>
            <a:r>
              <a:rPr lang="en-US" sz="1200" b="1" dirty="0"/>
              <a:t>hormone (TSH, also known</a:t>
            </a:r>
            <a:br>
              <a:rPr lang="en-US" sz="1200" b="1" dirty="0"/>
            </a:br>
            <a:r>
              <a:rPr lang="en-US" sz="1200" b="1" dirty="0"/>
              <a:t>as </a:t>
            </a:r>
            <a:r>
              <a:rPr lang="en-US" sz="1200" b="1" dirty="0" smtClean="0"/>
              <a:t>thyrotropin)</a:t>
            </a:r>
            <a:r>
              <a:rPr lang="en-US" sz="1200" b="1" dirty="0"/>
              <a:t>.</a:t>
            </a:r>
          </a:p>
        </p:txBody>
      </p:sp>
      <p:sp>
        <p:nvSpPr>
          <p:cNvPr id="153624" name="Text Box 58"/>
          <p:cNvSpPr txBox="1">
            <a:spLocks noChangeArrowheads="1"/>
          </p:cNvSpPr>
          <p:nvPr/>
        </p:nvSpPr>
        <p:spPr bwMode="auto">
          <a:xfrm>
            <a:off x="6096000" y="4343400"/>
            <a:ext cx="1698625" cy="592137"/>
          </a:xfrm>
          <a:prstGeom prst="rect">
            <a:avLst/>
          </a:prstGeom>
          <a:noFill/>
          <a:ln w="9525">
            <a:noFill/>
            <a:miter lim="800000"/>
            <a:headEnd/>
            <a:tailEnd/>
          </a:ln>
        </p:spPr>
        <p:txBody>
          <a:bodyPr wrap="none" lIns="0" tIns="0" rIns="0" bIns="0">
            <a:prstTxWarp prst="textNoShape">
              <a:avLst/>
            </a:prstTxWarp>
          </a:bodyPr>
          <a:lstStyle/>
          <a:p>
            <a:r>
              <a:rPr lang="en-US" sz="1200" b="1" dirty="0"/>
              <a:t>Thyroid gland secretes</a:t>
            </a:r>
            <a:br>
              <a:rPr lang="en-US" sz="1200" b="1" dirty="0"/>
            </a:br>
            <a:r>
              <a:rPr lang="en-US" sz="1200" b="1" dirty="0"/>
              <a:t>thyroid hormone</a:t>
            </a:r>
            <a:br>
              <a:rPr lang="en-US" sz="1200" b="1" dirty="0"/>
            </a:br>
            <a:r>
              <a:rPr lang="en-US" sz="1200" b="1" dirty="0"/>
              <a:t>(T</a:t>
            </a:r>
            <a:r>
              <a:rPr lang="en-US" sz="1200" b="1" baseline="-25000" dirty="0"/>
              <a:t>3</a:t>
            </a:r>
            <a:r>
              <a:rPr lang="en-US" sz="1200" b="1" dirty="0"/>
              <a:t> and </a:t>
            </a:r>
            <a:r>
              <a:rPr lang="en-US" sz="1200" b="1" dirty="0" smtClean="0"/>
              <a:t>T</a:t>
            </a:r>
            <a:r>
              <a:rPr lang="en-US" sz="1200" b="1" baseline="-25000" dirty="0" smtClean="0"/>
              <a:t>4</a:t>
            </a:r>
            <a:r>
              <a:rPr lang="en-US" sz="1200" b="1" dirty="0" smtClean="0"/>
              <a:t>)</a:t>
            </a:r>
            <a:r>
              <a:rPr lang="en-US" sz="1200" b="1" dirty="0"/>
              <a:t>.</a:t>
            </a:r>
          </a:p>
        </p:txBody>
      </p:sp>
      <p:sp>
        <p:nvSpPr>
          <p:cNvPr id="153625" name="Text Box 59"/>
          <p:cNvSpPr txBox="1">
            <a:spLocks noChangeArrowheads="1"/>
          </p:cNvSpPr>
          <p:nvPr/>
        </p:nvSpPr>
        <p:spPr bwMode="auto">
          <a:xfrm>
            <a:off x="6096000" y="5715000"/>
            <a:ext cx="998538" cy="220663"/>
          </a:xfrm>
          <a:prstGeom prst="rect">
            <a:avLst/>
          </a:prstGeom>
          <a:noFill/>
          <a:ln w="9525">
            <a:noFill/>
            <a:miter lim="800000"/>
            <a:headEnd/>
            <a:tailEnd/>
          </a:ln>
        </p:spPr>
        <p:txBody>
          <a:bodyPr wrap="none" lIns="0" tIns="0" rIns="0" bIns="0">
            <a:prstTxWarp prst="textNoShape">
              <a:avLst/>
            </a:prstTxWarp>
          </a:bodyPr>
          <a:lstStyle/>
          <a:p>
            <a:r>
              <a:rPr lang="en-US" sz="1200" b="1" dirty="0"/>
              <a:t>Body tissues</a:t>
            </a:r>
          </a:p>
        </p:txBody>
      </p:sp>
      <p:sp>
        <p:nvSpPr>
          <p:cNvPr id="153626" name="Text Box 60"/>
          <p:cNvSpPr txBox="1">
            <a:spLocks noChangeArrowheads="1"/>
          </p:cNvSpPr>
          <p:nvPr/>
        </p:nvSpPr>
        <p:spPr bwMode="auto">
          <a:xfrm>
            <a:off x="6096000" y="6172200"/>
            <a:ext cx="1316038" cy="352425"/>
          </a:xfrm>
          <a:prstGeom prst="rect">
            <a:avLst/>
          </a:prstGeom>
          <a:noFill/>
          <a:ln w="9525">
            <a:noFill/>
            <a:miter lim="800000"/>
            <a:headEnd/>
            <a:tailEnd/>
          </a:ln>
        </p:spPr>
        <p:txBody>
          <a:bodyPr wrap="none" lIns="0" tIns="0" rIns="0" bIns="0">
            <a:prstTxWarp prst="textNoShape">
              <a:avLst/>
            </a:prstTxWarp>
          </a:bodyPr>
          <a:lstStyle/>
          <a:p>
            <a:r>
              <a:rPr lang="en-US" sz="1200" b="1" dirty="0"/>
              <a:t>Increased cellular</a:t>
            </a:r>
            <a:br>
              <a:rPr lang="en-US" sz="1200" b="1" dirty="0"/>
            </a:br>
            <a:r>
              <a:rPr lang="en-US" sz="1200" b="1" dirty="0"/>
              <a:t>metabolism</a:t>
            </a:r>
          </a:p>
        </p:txBody>
      </p:sp>
      <p:sp>
        <p:nvSpPr>
          <p:cNvPr id="153627" name="Line 61"/>
          <p:cNvSpPr>
            <a:spLocks noChangeShapeType="1"/>
          </p:cNvSpPr>
          <p:nvPr/>
        </p:nvSpPr>
        <p:spPr bwMode="auto">
          <a:xfrm flipH="1" flipV="1">
            <a:off x="2057400" y="914400"/>
            <a:ext cx="1368424" cy="11113"/>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28" name="Line 62"/>
          <p:cNvSpPr>
            <a:spLocks noChangeShapeType="1"/>
          </p:cNvSpPr>
          <p:nvPr/>
        </p:nvSpPr>
        <p:spPr bwMode="auto">
          <a:xfrm flipH="1">
            <a:off x="1600199" y="1706563"/>
            <a:ext cx="1535113" cy="46037"/>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29" name="Line 63"/>
          <p:cNvSpPr>
            <a:spLocks noChangeShapeType="1"/>
          </p:cNvSpPr>
          <p:nvPr/>
        </p:nvSpPr>
        <p:spPr bwMode="auto">
          <a:xfrm flipH="1">
            <a:off x="1904999" y="1971675"/>
            <a:ext cx="1362075" cy="952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0" name="Line 64"/>
          <p:cNvSpPr>
            <a:spLocks noChangeShapeType="1"/>
          </p:cNvSpPr>
          <p:nvPr/>
        </p:nvSpPr>
        <p:spPr bwMode="auto">
          <a:xfrm flipH="1">
            <a:off x="2819400" y="2262188"/>
            <a:ext cx="896938" cy="252412"/>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1" name="Line 65"/>
          <p:cNvSpPr>
            <a:spLocks noChangeShapeType="1"/>
          </p:cNvSpPr>
          <p:nvPr/>
        </p:nvSpPr>
        <p:spPr bwMode="auto">
          <a:xfrm>
            <a:off x="2286000" y="3200400"/>
            <a:ext cx="1154113" cy="106363"/>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2" name="Line 66"/>
          <p:cNvSpPr>
            <a:spLocks noChangeShapeType="1"/>
          </p:cNvSpPr>
          <p:nvPr/>
        </p:nvSpPr>
        <p:spPr bwMode="auto">
          <a:xfrm>
            <a:off x="1905000" y="3505200"/>
            <a:ext cx="1371600" cy="1524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3" name="Line 67"/>
          <p:cNvSpPr>
            <a:spLocks noChangeShapeType="1"/>
          </p:cNvSpPr>
          <p:nvPr/>
        </p:nvSpPr>
        <p:spPr bwMode="auto">
          <a:xfrm>
            <a:off x="2438400" y="4495800"/>
            <a:ext cx="1001713" cy="18732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153634" name="Line 68"/>
          <p:cNvSpPr>
            <a:spLocks noChangeShapeType="1"/>
          </p:cNvSpPr>
          <p:nvPr/>
        </p:nvSpPr>
        <p:spPr bwMode="auto">
          <a:xfrm>
            <a:off x="1905000" y="4876800"/>
            <a:ext cx="1289050" cy="15875"/>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3469059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6322" name="Picture 4" descr="horizontal_logo_low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3200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3"/>
          <p:cNvSpPr txBox="1">
            <a:spLocks noChangeArrowheads="1"/>
          </p:cNvSpPr>
          <p:nvPr/>
        </p:nvSpPr>
        <p:spPr bwMode="auto">
          <a:xfrm>
            <a:off x="533400" y="28194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sz="1800" b="1" dirty="0" smtClean="0">
                <a:solidFill>
                  <a:srgbClr val="000000"/>
                </a:solidFill>
                <a:latin typeface="Calibri" pitchFamily="34" charset="0"/>
              </a:rPr>
              <a:t>Created by:</a:t>
            </a:r>
          </a:p>
          <a:p>
            <a:pPr eaLnBrk="1" hangingPunct="1"/>
            <a:endParaRPr lang="en-US" sz="1800" b="1" dirty="0" smtClean="0">
              <a:solidFill>
                <a:srgbClr val="000000"/>
              </a:solidFill>
              <a:latin typeface="Calibri" pitchFamily="34" charset="0"/>
            </a:endParaRPr>
          </a:p>
          <a:p>
            <a:pPr eaLnBrk="1" hangingPunct="1"/>
            <a:r>
              <a:rPr lang="en-US" sz="1800" b="1" dirty="0" smtClean="0">
                <a:solidFill>
                  <a:srgbClr val="000000"/>
                </a:solidFill>
                <a:latin typeface="Calibri" pitchFamily="34" charset="0"/>
              </a:rPr>
              <a:t>Debra Richards</a:t>
            </a:r>
          </a:p>
          <a:p>
            <a:pPr eaLnBrk="1" hangingPunct="1"/>
            <a:r>
              <a:rPr lang="en-US" sz="1800" b="1" dirty="0" smtClean="0">
                <a:solidFill>
                  <a:srgbClr val="000000"/>
                </a:solidFill>
                <a:latin typeface="Calibri" pitchFamily="34" charset="0"/>
              </a:rPr>
              <a:t>Coordinator of Secondary Science Programs</a:t>
            </a:r>
          </a:p>
          <a:p>
            <a:pPr eaLnBrk="1" hangingPunct="1"/>
            <a:r>
              <a:rPr lang="en-US" sz="1800" b="1" dirty="0">
                <a:solidFill>
                  <a:srgbClr val="000000"/>
                </a:solidFill>
                <a:latin typeface="Calibri" pitchFamily="34" charset="0"/>
              </a:rPr>
              <a:t>Bryan ISD</a:t>
            </a:r>
          </a:p>
          <a:p>
            <a:pPr eaLnBrk="1" hangingPunct="1"/>
            <a:r>
              <a:rPr lang="en-US" sz="1800" b="1" dirty="0" smtClean="0">
                <a:solidFill>
                  <a:srgbClr val="000000"/>
                </a:solidFill>
                <a:latin typeface="Calibri" pitchFamily="34" charset="0"/>
              </a:rPr>
              <a:t>Bryan, TX</a:t>
            </a:r>
          </a:p>
        </p:txBody>
      </p:sp>
    </p:spTree>
    <p:extLst>
      <p:ext uri="{BB962C8B-B14F-4D97-AF65-F5344CB8AC3E}">
        <p14:creationId xmlns:p14="http://schemas.microsoft.com/office/powerpoint/2010/main" val="892995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lstStyle/>
          <a:p>
            <a:r>
              <a:rPr lang="en-US" sz="3600" dirty="0" smtClean="0">
                <a:solidFill>
                  <a:srgbClr val="FFFFFF"/>
                </a:solidFill>
              </a:rPr>
              <a:t>To trust or not to trust? Ask Oxytocin</a:t>
            </a:r>
            <a:endParaRPr lang="en-US" sz="3600" dirty="0">
              <a:solidFill>
                <a:srgbClr val="FFFFFF"/>
              </a:solidFill>
            </a:endParaRPr>
          </a:p>
        </p:txBody>
      </p:sp>
      <p:sp>
        <p:nvSpPr>
          <p:cNvPr id="3" name="Content Placeholder 2"/>
          <p:cNvSpPr>
            <a:spLocks noGrp="1"/>
          </p:cNvSpPr>
          <p:nvPr>
            <p:ph idx="1"/>
          </p:nvPr>
        </p:nvSpPr>
        <p:spPr>
          <a:xfrm>
            <a:off x="533400" y="1219200"/>
            <a:ext cx="8229600" cy="4525963"/>
          </a:xfrm>
        </p:spPr>
        <p:txBody>
          <a:bodyPr/>
          <a:lstStyle/>
          <a:p>
            <a:r>
              <a:rPr lang="en-US" dirty="0" smtClean="0"/>
              <a:t>Some people trust others easily while others require additional time to decide if a person is trustworthy.</a:t>
            </a:r>
            <a:br>
              <a:rPr lang="en-US" dirty="0" smtClean="0"/>
            </a:br>
            <a:endParaRPr lang="en-US" dirty="0" smtClean="0"/>
          </a:p>
          <a:p>
            <a:r>
              <a:rPr lang="en-US" dirty="0" smtClean="0"/>
              <a:t>A recent article in Scientific American indicates that the hormone </a:t>
            </a:r>
            <a:r>
              <a:rPr lang="en-US" b="1" dirty="0" smtClean="0"/>
              <a:t>oxytocin</a:t>
            </a:r>
            <a:r>
              <a:rPr lang="en-US" dirty="0" smtClean="0"/>
              <a:t> known for its role in social attachment and interaction may also play an important role in our ability to trust.</a:t>
            </a:r>
          </a:p>
          <a:p>
            <a:endParaRPr lang="en-US" dirty="0"/>
          </a:p>
        </p:txBody>
      </p:sp>
      <p:sp>
        <p:nvSpPr>
          <p:cNvPr id="4" name="Slide Number Placeholder 3"/>
          <p:cNvSpPr>
            <a:spLocks noGrp="1"/>
          </p:cNvSpPr>
          <p:nvPr>
            <p:ph type="sldNum" sz="quarter" idx="12"/>
          </p:nvPr>
        </p:nvSpPr>
        <p:spPr/>
        <p:txBody>
          <a:bodyPr/>
          <a:lstStyle/>
          <a:p>
            <a:pPr>
              <a:defRPr/>
            </a:pPr>
            <a:fld id="{C99454EA-5ADD-42C2-ACA6-111A0E5832F7}"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FFFF"/>
                </a:solidFill>
              </a:rPr>
              <a:t>Endocrine System</a:t>
            </a:r>
            <a:endParaRPr lang="en-US" dirty="0">
              <a:solidFill>
                <a:srgbClr val="FFFFFF"/>
              </a:solidFill>
            </a:endParaRPr>
          </a:p>
        </p:txBody>
      </p:sp>
      <p:sp>
        <p:nvSpPr>
          <p:cNvPr id="3" name="Content Placeholder 2"/>
          <p:cNvSpPr>
            <a:spLocks noGrp="1"/>
          </p:cNvSpPr>
          <p:nvPr>
            <p:ph idx="1"/>
          </p:nvPr>
        </p:nvSpPr>
        <p:spPr>
          <a:xfrm>
            <a:off x="457200" y="1493837"/>
            <a:ext cx="8534400" cy="4525963"/>
          </a:xfrm>
        </p:spPr>
        <p:txBody>
          <a:bodyPr/>
          <a:lstStyle/>
          <a:p>
            <a:r>
              <a:rPr lang="en-US" dirty="0" smtClean="0"/>
              <a:t>The human endocrine system is composed of a collection of glands that secrete a variety of hormones. </a:t>
            </a:r>
          </a:p>
          <a:p>
            <a:r>
              <a:rPr lang="en-US" dirty="0" smtClean="0"/>
              <a:t>These chemicals use long distance communication to control the daily functioning of the cells of the body.</a:t>
            </a:r>
          </a:p>
          <a:p>
            <a:pPr>
              <a:buNone/>
            </a:pPr>
            <a:endParaRPr lang="en-US" dirty="0"/>
          </a:p>
        </p:txBody>
      </p:sp>
      <p:sp>
        <p:nvSpPr>
          <p:cNvPr id="4" name="Slide Number Placeholder 3"/>
          <p:cNvSpPr>
            <a:spLocks noGrp="1"/>
          </p:cNvSpPr>
          <p:nvPr>
            <p:ph type="sldNum" sz="quarter" idx="12"/>
          </p:nvPr>
        </p:nvSpPr>
        <p:spPr/>
        <p:txBody>
          <a:bodyPr/>
          <a:lstStyle/>
          <a:p>
            <a:pPr>
              <a:defRPr/>
            </a:pPr>
            <a:fld id="{C99454EA-5ADD-42C2-ACA6-111A0E5832F7}"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FFFF"/>
                </a:solidFill>
              </a:rPr>
              <a:t>Endocrine System</a:t>
            </a:r>
            <a:endParaRPr lang="en-US" dirty="0">
              <a:solidFill>
                <a:srgbClr val="FFFFFF"/>
              </a:solidFill>
            </a:endParaRPr>
          </a:p>
        </p:txBody>
      </p:sp>
      <p:sp>
        <p:nvSpPr>
          <p:cNvPr id="3" name="Content Placeholder 2"/>
          <p:cNvSpPr>
            <a:spLocks noGrp="1"/>
          </p:cNvSpPr>
          <p:nvPr>
            <p:ph idx="1"/>
          </p:nvPr>
        </p:nvSpPr>
        <p:spPr>
          <a:xfrm>
            <a:off x="457200" y="1493837"/>
            <a:ext cx="8534400" cy="4525963"/>
          </a:xfrm>
        </p:spPr>
        <p:txBody>
          <a:bodyPr/>
          <a:lstStyle/>
          <a:p>
            <a:pPr>
              <a:buFont typeface="Arial"/>
              <a:buChar char="•"/>
            </a:pPr>
            <a:r>
              <a:rPr lang="en-US" dirty="0"/>
              <a:t>The endocrine system produces more than 30 different chemicals used by your body to maintain homeostasis and promote normal body function. </a:t>
            </a:r>
            <a:endParaRPr lang="en-US" dirty="0" smtClean="0"/>
          </a:p>
          <a:p>
            <a:pPr>
              <a:buFont typeface="Arial"/>
              <a:buChar char="•"/>
            </a:pPr>
            <a:r>
              <a:rPr lang="en-US" dirty="0" smtClean="0"/>
              <a:t>This </a:t>
            </a:r>
            <a:r>
              <a:rPr lang="en-US" dirty="0"/>
              <a:t>system contains 9 primary glands as well as endocrine cells found within major organs. </a:t>
            </a:r>
            <a:endParaRPr lang="en-US" dirty="0" smtClean="0"/>
          </a:p>
          <a:p>
            <a:pPr>
              <a:buFont typeface="Arial"/>
              <a:buChar char="•"/>
            </a:pPr>
            <a:r>
              <a:rPr lang="en-US" dirty="0" smtClean="0"/>
              <a:t>The </a:t>
            </a:r>
            <a:r>
              <a:rPr lang="en-US" dirty="0"/>
              <a:t>endocrine system is a ductless system that employs the circulatory system when delivering chemical signals over long distances.  </a:t>
            </a:r>
          </a:p>
          <a:p>
            <a:pPr>
              <a:buNone/>
            </a:pPr>
            <a:endParaRPr lang="en-US" dirty="0"/>
          </a:p>
        </p:txBody>
      </p:sp>
      <p:sp>
        <p:nvSpPr>
          <p:cNvPr id="4" name="Slide Number Placeholder 3"/>
          <p:cNvSpPr>
            <a:spLocks noGrp="1"/>
          </p:cNvSpPr>
          <p:nvPr>
            <p:ph type="sldNum" sz="quarter" idx="12"/>
          </p:nvPr>
        </p:nvSpPr>
        <p:spPr/>
        <p:txBody>
          <a:bodyPr/>
          <a:lstStyle/>
          <a:p>
            <a:pPr>
              <a:defRPr/>
            </a:pPr>
            <a:fld id="{C99454EA-5ADD-42C2-ACA6-111A0E5832F7}" type="slidenum">
              <a:rPr lang="en-US" smtClean="0"/>
              <a:pPr>
                <a:defRPr/>
              </a:pPr>
              <a:t>5</a:t>
            </a:fld>
            <a:endParaRPr lang="en-US" dirty="0"/>
          </a:p>
        </p:txBody>
      </p:sp>
    </p:spTree>
    <p:extLst>
      <p:ext uri="{BB962C8B-B14F-4D97-AF65-F5344CB8AC3E}">
        <p14:creationId xmlns:p14="http://schemas.microsoft.com/office/powerpoint/2010/main" val="4286049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139B6538-4665-474E-8013-E749EBD10B37}" type="slidenum">
              <a:rPr lang="en-US" smtClean="0"/>
              <a:pPr>
                <a:defRPr/>
              </a:pPr>
              <a:t>6</a:t>
            </a:fld>
            <a:endParaRPr lang="en-US" dirty="0"/>
          </a:p>
        </p:txBody>
      </p:sp>
      <p:pic>
        <p:nvPicPr>
          <p:cNvPr id="4" name="Picture 3"/>
          <p:cNvPicPr>
            <a:picLocks noChangeAspect="1"/>
          </p:cNvPicPr>
          <p:nvPr/>
        </p:nvPicPr>
        <p:blipFill>
          <a:blip r:embed="rId3"/>
          <a:stretch>
            <a:fillRect/>
          </a:stretch>
        </p:blipFill>
        <p:spPr>
          <a:xfrm>
            <a:off x="0" y="-45463"/>
            <a:ext cx="9220200" cy="690346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77A361B-253D-4461-BB41-89D82972233F}" type="slidenum">
              <a:rPr lang="en-US" smtClean="0"/>
              <a:pPr>
                <a:defRPr/>
              </a:pPr>
              <a:t>7</a:t>
            </a:fld>
            <a:endParaRPr lang="en-US" dirty="0"/>
          </a:p>
        </p:txBody>
      </p:sp>
      <p:pic>
        <p:nvPicPr>
          <p:cNvPr id="5" name="Picture 43" descr="45_04HumEndocrineGlands-U"/>
          <p:cNvPicPr>
            <a:picLocks noChangeAspect="1" noChangeArrowheads="1"/>
          </p:cNvPicPr>
          <p:nvPr/>
        </p:nvPicPr>
        <p:blipFill>
          <a:blip r:embed="rId3"/>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139B6538-4665-474E-8013-E749EBD10B37}" type="slidenum">
              <a:rPr lang="en-US" smtClean="0"/>
              <a:pPr>
                <a:defRPr/>
              </a:pPr>
              <a:t>8</a:t>
            </a:fld>
            <a:endParaRPr lang="en-US" dirty="0"/>
          </a:p>
        </p:txBody>
      </p:sp>
      <p:pic>
        <p:nvPicPr>
          <p:cNvPr id="4" name="Picture 3"/>
          <p:cNvPicPr>
            <a:picLocks noChangeAspect="1"/>
          </p:cNvPicPr>
          <p:nvPr/>
        </p:nvPicPr>
        <p:blipFill>
          <a:blip r:embed="rId3"/>
          <a:stretch>
            <a:fillRect/>
          </a:stretch>
        </p:blipFill>
        <p:spPr>
          <a:xfrm>
            <a:off x="0" y="-45463"/>
            <a:ext cx="9220200" cy="6903463"/>
          </a:xfrm>
          <a:prstGeom prst="rect">
            <a:avLst/>
          </a:prstGeom>
        </p:spPr>
      </p:pic>
    </p:spTree>
    <p:extLst>
      <p:ext uri="{BB962C8B-B14F-4D97-AF65-F5344CB8AC3E}">
        <p14:creationId xmlns:p14="http://schemas.microsoft.com/office/powerpoint/2010/main" val="382078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1143000"/>
          </a:xfrm>
        </p:spPr>
        <p:txBody>
          <a:bodyPr/>
          <a:lstStyle/>
          <a:p>
            <a:r>
              <a:rPr lang="en-US" sz="3200" dirty="0" smtClean="0">
                <a:solidFill>
                  <a:srgbClr val="FFFFFF"/>
                </a:solidFill>
              </a:rPr>
              <a:t>The Endocrine System works with the Nervous System</a:t>
            </a:r>
            <a:endParaRPr lang="en-US" sz="3200" dirty="0">
              <a:solidFill>
                <a:srgbClr val="FFFFFF"/>
              </a:solidFill>
            </a:endParaRPr>
          </a:p>
        </p:txBody>
      </p:sp>
      <p:sp>
        <p:nvSpPr>
          <p:cNvPr id="5122" name="Rectangle 2"/>
          <p:cNvSpPr>
            <a:spLocks noGrp="1" noChangeArrowheads="1"/>
          </p:cNvSpPr>
          <p:nvPr>
            <p:ph idx="1"/>
          </p:nvPr>
        </p:nvSpPr>
        <p:spPr>
          <a:xfrm>
            <a:off x="457200" y="1143000"/>
            <a:ext cx="8229600" cy="4525963"/>
          </a:xfrm>
        </p:spPr>
        <p:txBody>
          <a:bodyPr/>
          <a:lstStyle/>
          <a:p>
            <a:r>
              <a:rPr lang="en-US" dirty="0" smtClean="0"/>
              <a:t>Two systems coordinate communication throughout the body: the endocrine system and the nervous system.</a:t>
            </a:r>
          </a:p>
          <a:p>
            <a:r>
              <a:rPr lang="en-US" dirty="0" smtClean="0"/>
              <a:t>The endocrine system secretes hormones that coordinate slower but longer-acting responses including reproduction, development, energy, metabolism, growth, and behavior.</a:t>
            </a:r>
          </a:p>
          <a:p>
            <a:r>
              <a:rPr lang="en-US" dirty="0" smtClean="0"/>
              <a:t>The nervous system conveys high-speed electrical signals along specialized cells called neurons; these signals regulate other cells.</a:t>
            </a:r>
            <a:endParaRPr lang="en-US" dirty="0"/>
          </a:p>
        </p:txBody>
      </p:sp>
      <p:sp>
        <p:nvSpPr>
          <p:cNvPr id="5126" name="Date Placeholder 3"/>
          <p:cNvSpPr>
            <a:spLocks/>
          </p:cNvSpPr>
          <p:nvPr/>
        </p:nvSpPr>
        <p:spPr bwMode="auto">
          <a:xfrm>
            <a:off x="152400" y="6604000"/>
            <a:ext cx="2286000" cy="228600"/>
          </a:xfrm>
          <a:prstGeom prst="rect">
            <a:avLst/>
          </a:prstGeom>
          <a:noFill/>
          <a:ln w="9525">
            <a:noFill/>
            <a:miter lim="800000"/>
            <a:headEnd/>
            <a:tailEnd/>
          </a:ln>
        </p:spPr>
        <p:txBody>
          <a:bodyPr anchor="ctr">
            <a:prstTxWarp prst="textNoShape">
              <a:avLst/>
            </a:prstTxWarp>
          </a:bodyPr>
          <a:lstStyle/>
          <a:p>
            <a:pPr eaLnBrk="1" hangingPunct="1"/>
            <a:endParaRPr lang="en-US" sz="12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MSI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NMSI Theme.thmx</Template>
  <TotalTime>20029</TotalTime>
  <Words>1498</Words>
  <Application>Microsoft Office PowerPoint</Application>
  <PresentationFormat>On-screen Show (4:3)</PresentationFormat>
  <Paragraphs>198</Paragraphs>
  <Slides>22</Slides>
  <Notes>21</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NMSI Theme</vt:lpstr>
      <vt:lpstr>2_Office Theme</vt:lpstr>
      <vt:lpstr>PowerPoint Presentation</vt:lpstr>
      <vt:lpstr>AP Biology Curriculum Frameworks</vt:lpstr>
      <vt:lpstr>To trust or not to trust? Ask Oxytocin</vt:lpstr>
      <vt:lpstr>Endocrine System</vt:lpstr>
      <vt:lpstr>Endocrine System</vt:lpstr>
      <vt:lpstr>PowerPoint Presentation</vt:lpstr>
      <vt:lpstr>PowerPoint Presentation</vt:lpstr>
      <vt:lpstr>PowerPoint Presentation</vt:lpstr>
      <vt:lpstr>The Endocrine System works with the Nervous System</vt:lpstr>
      <vt:lpstr>Coordination of Endocrine and Nervous Systems in Vertebrates</vt:lpstr>
      <vt:lpstr>PowerPoint Presentation</vt:lpstr>
      <vt:lpstr>Posterior Pituitary Hormones</vt:lpstr>
      <vt:lpstr>Production and Release of Posterior Pituitary Hormones</vt:lpstr>
      <vt:lpstr>Anterior Pituitary Hormones</vt:lpstr>
      <vt:lpstr>Figure 45.16</vt:lpstr>
      <vt:lpstr>Table 45.1a</vt:lpstr>
      <vt:lpstr>Table 45.1b</vt:lpstr>
      <vt:lpstr>Thyroid Regulation:  A Hormone Cascade Pathway</vt:lpstr>
      <vt:lpstr>An Example of Negative Feedback</vt:lpstr>
      <vt:lpstr>Figure 45.17</vt:lpstr>
      <vt:lpstr>Figure 45.17</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Debbie Richards</dc:creator>
  <cp:lastModifiedBy>Belcher, Allison</cp:lastModifiedBy>
  <cp:revision>525</cp:revision>
  <cp:lastPrinted>2013-01-11T20:03:33Z</cp:lastPrinted>
  <dcterms:created xsi:type="dcterms:W3CDTF">2012-12-28T20:16:33Z</dcterms:created>
  <dcterms:modified xsi:type="dcterms:W3CDTF">2014-05-10T21:27:57Z</dcterms:modified>
</cp:coreProperties>
</file>