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83" r:id="rId3"/>
    <p:sldId id="284" r:id="rId4"/>
    <p:sldId id="286" r:id="rId5"/>
    <p:sldId id="293" r:id="rId6"/>
    <p:sldId id="289" r:id="rId7"/>
    <p:sldId id="290" r:id="rId8"/>
    <p:sldId id="276" r:id="rId9"/>
    <p:sldId id="278" r:id="rId10"/>
    <p:sldId id="277" r:id="rId11"/>
    <p:sldId id="292" r:id="rId12"/>
    <p:sldId id="294" r:id="rId13"/>
    <p:sldId id="29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671" autoAdjust="0"/>
  </p:normalViewPr>
  <p:slideViewPr>
    <p:cSldViewPr>
      <p:cViewPr varScale="1">
        <p:scale>
          <a:sx n="111" d="100"/>
          <a:sy n="111" d="100"/>
        </p:scale>
        <p:origin x="15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5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Berryhill" userId="S::ashley.berryhill@dcsms.org::586c598b-bd64-4c00-8652-b3d8eab5c0c1" providerId="AD" clId="Web-{4CCDFA11-B316-C885-F75A-6B8F58E4AFE1}"/>
    <pc:docChg chg="modSld">
      <pc:chgData name="Ashley Berryhill" userId="S::ashley.berryhill@dcsms.org::586c598b-bd64-4c00-8652-b3d8eab5c0c1" providerId="AD" clId="Web-{4CCDFA11-B316-C885-F75A-6B8F58E4AFE1}" dt="2018-11-12T18:38:49.890" v="0" actId="14100"/>
      <pc:docMkLst>
        <pc:docMk/>
      </pc:docMkLst>
      <pc:sldChg chg="modSp">
        <pc:chgData name="Ashley Berryhill" userId="S::ashley.berryhill@dcsms.org::586c598b-bd64-4c00-8652-b3d8eab5c0c1" providerId="AD" clId="Web-{4CCDFA11-B316-C885-F75A-6B8F58E4AFE1}" dt="2018-11-12T18:38:49.890" v="0" actId="14100"/>
        <pc:sldMkLst>
          <pc:docMk/>
          <pc:sldMk cId="1883053608" sldId="256"/>
        </pc:sldMkLst>
        <pc:spChg chg="mod">
          <ac:chgData name="Ashley Berryhill" userId="S::ashley.berryhill@dcsms.org::586c598b-bd64-4c00-8652-b3d8eab5c0c1" providerId="AD" clId="Web-{4CCDFA11-B316-C885-F75A-6B8F58E4AFE1}" dt="2018-11-12T18:38:49.890" v="0" actId="14100"/>
          <ac:spMkLst>
            <pc:docMk/>
            <pc:sldMk cId="1883053608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32F24-1B93-4D8B-BEF1-E35DE62BD975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BFA5F-88AA-483E-BC73-5637D7630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(from lung to body cells)</a:t>
            </a:r>
          </a:p>
          <a:p>
            <a:r>
              <a:rPr lang="en-US" sz="1200" dirty="0"/>
              <a:t>(from body cells to lungs)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BFA5F-88AA-483E-BC73-5637D7630F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7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19E64E2-51AB-4C3E-A274-7315F94732D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34A8917-D459-4190-BDA5-802FB97D1B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dCTV2JF0pU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-sKZWqsUpw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Circulatory System</a:t>
            </a:r>
            <a:br>
              <a:rPr lang="en-US" sz="6000" dirty="0"/>
            </a:br>
            <a:r>
              <a:rPr lang="en-US" sz="4000" dirty="0"/>
              <a:t>Blood Composition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74336"/>
            <a:ext cx="7697857" cy="1236975"/>
          </a:xfrm>
        </p:spPr>
        <p:txBody>
          <a:bodyPr>
            <a:noAutofit/>
          </a:bodyPr>
          <a:lstStyle/>
          <a:p>
            <a:r>
              <a:rPr lang="en-US" sz="2800" dirty="0"/>
              <a:t>DHO 7.8, </a:t>
            </a:r>
            <a:r>
              <a:rPr lang="en-US" sz="2800" dirty="0" err="1"/>
              <a:t>pg</a:t>
            </a:r>
            <a:r>
              <a:rPr lang="en-US" sz="2800" dirty="0"/>
              <a:t> 187</a:t>
            </a:r>
          </a:p>
          <a:p>
            <a:r>
              <a:rPr lang="en-US" sz="2800" dirty="0" smtClean="0"/>
              <a:t>HS1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30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" y="1143000"/>
            <a:ext cx="8915400" cy="4876800"/>
          </a:xfrm>
        </p:spPr>
        <p:txBody>
          <a:bodyPr>
            <a:noAutofit/>
          </a:bodyPr>
          <a:lstStyle/>
          <a:p>
            <a:r>
              <a:rPr lang="en-US" sz="3000" dirty="0"/>
              <a:t>AKA platelets</a:t>
            </a:r>
          </a:p>
          <a:p>
            <a:r>
              <a:rPr lang="en-US" sz="3000" dirty="0"/>
              <a:t>fragments or pieces of cells</a:t>
            </a:r>
          </a:p>
          <a:p>
            <a:r>
              <a:rPr lang="en-US" sz="3000" dirty="0"/>
              <a:t>No nucleus</a:t>
            </a:r>
          </a:p>
          <a:p>
            <a:r>
              <a:rPr lang="en-US" sz="3000" dirty="0"/>
              <a:t>Vary in shape &amp; size</a:t>
            </a:r>
          </a:p>
          <a:p>
            <a:r>
              <a:rPr lang="en-US" sz="3000" dirty="0"/>
              <a:t>Made in bone marrow</a:t>
            </a:r>
          </a:p>
          <a:p>
            <a:r>
              <a:rPr lang="en-US" sz="3000" dirty="0"/>
              <a:t>Live 5-9 days</a:t>
            </a:r>
          </a:p>
          <a:p>
            <a:r>
              <a:rPr lang="en-US" sz="3000" dirty="0"/>
              <a:t>250,000-400,000 per cubic mm (1 drop)</a:t>
            </a:r>
          </a:p>
          <a:p>
            <a:r>
              <a:rPr lang="en-US" sz="3000" dirty="0"/>
              <a:t>Functions in clotting process (stops bleeding)</a:t>
            </a:r>
          </a:p>
          <a:p>
            <a:endParaRPr lang="en-US" sz="3200" dirty="0"/>
          </a:p>
          <a:p>
            <a:pPr marL="109728" indent="0">
              <a:buNone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algn="ctr"/>
            <a:r>
              <a:rPr lang="en-US" u="sng" dirty="0">
                <a:effectLst/>
              </a:rPr>
              <a:t>Thrombocytes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864" y="838200"/>
            <a:ext cx="338813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3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257800"/>
          </a:xfrm>
        </p:spPr>
        <p:txBody>
          <a:bodyPr>
            <a:normAutofit/>
          </a:bodyPr>
          <a:lstStyle/>
          <a:p>
            <a:r>
              <a:rPr lang="en-US" sz="3000" dirty="0"/>
              <a:t>Important for blood transfusions and medical-legal issues</a:t>
            </a:r>
          </a:p>
          <a:p>
            <a:r>
              <a:rPr lang="en-US" sz="3000" dirty="0"/>
              <a:t>Determined by presence or absence of certain proteins (aka antigen)</a:t>
            </a:r>
          </a:p>
          <a:p>
            <a:r>
              <a:rPr lang="en-US" sz="3000" b="1" u="sng" dirty="0"/>
              <a:t>Antigen</a:t>
            </a:r>
            <a:r>
              <a:rPr lang="en-US" sz="3000" dirty="0"/>
              <a:t>=substance that can trigger your body’s immune system to attack </a:t>
            </a:r>
          </a:p>
          <a:p>
            <a:endParaRPr lang="en-US" sz="3000" dirty="0"/>
          </a:p>
          <a:p>
            <a:r>
              <a:rPr lang="en-US" sz="3000" dirty="0"/>
              <a:t>RBCs have 3 antigens: A, B, and Rh factor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8197"/>
            <a:ext cx="8229600" cy="743803"/>
          </a:xfrm>
        </p:spPr>
        <p:txBody>
          <a:bodyPr/>
          <a:lstStyle/>
          <a:p>
            <a:pPr algn="ctr"/>
            <a:r>
              <a:rPr lang="en-US" u="sng" dirty="0">
                <a:effectLst/>
              </a:rPr>
              <a:t>Blood Types</a:t>
            </a:r>
          </a:p>
        </p:txBody>
      </p:sp>
    </p:spTree>
    <p:extLst>
      <p:ext uri="{BB962C8B-B14F-4D97-AF65-F5344CB8AC3E}">
        <p14:creationId xmlns:p14="http://schemas.microsoft.com/office/powerpoint/2010/main" val="5312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Blood types are due to a combination of these 3 antigens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/>
              <a:t>Blood Type</a:t>
            </a:r>
            <a:br>
              <a:rPr lang="en-US" u="sng" dirty="0"/>
            </a:br>
            <a:r>
              <a:rPr lang="en-US" sz="1400" u="sng" dirty="0">
                <a:hlinkClick r:id="rId2"/>
              </a:rPr>
              <a:t>https://www.youtube.com/watch?v=dCTV2JF0pU0</a:t>
            </a:r>
            <a:r>
              <a:rPr lang="en-US" sz="1400" u="sng" dirty="0"/>
              <a:t> </a:t>
            </a:r>
            <a:br>
              <a:rPr lang="en-US" sz="1400" u="sng" dirty="0"/>
            </a:br>
            <a:r>
              <a:rPr lang="en-US" sz="1400" b="0" dirty="0">
                <a:effectLst/>
              </a:rPr>
              <a:t>Why Do We Have Different Blood Types? (3:49)</a:t>
            </a:r>
            <a:endParaRPr lang="en-US" sz="4000" b="0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50160"/>
            <a:ext cx="449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388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0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Rh Factor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 accepts Like!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Rh- important!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protein found on RBC </a:t>
            </a:r>
          </a:p>
          <a:p>
            <a:r>
              <a:rPr lang="en-US" dirty="0"/>
              <a:t>Important to know for pregnancy and transfusions</a:t>
            </a:r>
          </a:p>
          <a:p>
            <a:r>
              <a:rPr lang="en-US" dirty="0"/>
              <a:t>Indicated by a – or + sign (85% US pop +)</a:t>
            </a:r>
          </a:p>
          <a:p>
            <a:r>
              <a:rPr lang="en-US" dirty="0"/>
              <a:t>Rh- has no Rh protein</a:t>
            </a:r>
          </a:p>
          <a:p>
            <a:r>
              <a:rPr lang="en-US" dirty="0"/>
              <a:t>Rh+ has Rh protein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2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940491"/>
          </a:xfrm>
        </p:spPr>
        <p:txBody>
          <a:bodyPr>
            <a:noAutofit/>
          </a:bodyPr>
          <a:lstStyle/>
          <a:p>
            <a:r>
              <a:rPr lang="en-US" sz="3000" dirty="0"/>
              <a:t>Tissue that flows through the CV system</a:t>
            </a:r>
          </a:p>
          <a:p>
            <a:r>
              <a:rPr lang="en-US" sz="3000" dirty="0"/>
              <a:t>Adults have 4-6 quarts of blood</a:t>
            </a:r>
          </a:p>
          <a:p>
            <a:r>
              <a:rPr lang="en-US" sz="3000" dirty="0"/>
              <a:t>Transports:</a:t>
            </a:r>
          </a:p>
          <a:p>
            <a:pPr lvl="1"/>
            <a:r>
              <a:rPr lang="en-US" sz="3000" dirty="0"/>
              <a:t>O2 </a:t>
            </a:r>
            <a:r>
              <a:rPr lang="en-US" sz="1800" dirty="0"/>
              <a:t>(from lungs)</a:t>
            </a:r>
          </a:p>
          <a:p>
            <a:pPr lvl="1"/>
            <a:r>
              <a:rPr lang="en-US" sz="3000" dirty="0"/>
              <a:t>CO2 </a:t>
            </a:r>
            <a:r>
              <a:rPr lang="en-US" sz="1800" dirty="0"/>
              <a:t>(to the lungs)</a:t>
            </a:r>
          </a:p>
          <a:p>
            <a:pPr lvl="1"/>
            <a:r>
              <a:rPr lang="en-US" sz="3000" dirty="0"/>
              <a:t>Nutrients </a:t>
            </a:r>
            <a:r>
              <a:rPr lang="en-US" sz="1800" dirty="0"/>
              <a:t>(from digestive system)</a:t>
            </a:r>
            <a:endParaRPr lang="en-US" sz="2800" dirty="0"/>
          </a:p>
          <a:p>
            <a:pPr lvl="1"/>
            <a:r>
              <a:rPr lang="en-US" sz="3000" dirty="0"/>
              <a:t>Metabolic &amp; waste products</a:t>
            </a:r>
          </a:p>
          <a:p>
            <a:pPr marL="393192" lvl="1" indent="0">
              <a:buNone/>
            </a:pPr>
            <a:r>
              <a:rPr lang="en-US" sz="1800" dirty="0"/>
              <a:t>	(from cells to organs of excretion) </a:t>
            </a:r>
          </a:p>
          <a:p>
            <a:pPr lvl="1"/>
            <a:r>
              <a:rPr lang="en-US" sz="3000" dirty="0"/>
              <a:t>Heat </a:t>
            </a:r>
            <a:r>
              <a:rPr lang="en-US" sz="1800" dirty="0"/>
              <a:t>(from body parts)</a:t>
            </a:r>
            <a:r>
              <a:rPr lang="en-US" sz="3000" dirty="0"/>
              <a:t> </a:t>
            </a:r>
          </a:p>
          <a:p>
            <a:pPr lvl="1"/>
            <a:r>
              <a:rPr lang="en-US" sz="3000" dirty="0"/>
              <a:t>Hormones </a:t>
            </a:r>
            <a:r>
              <a:rPr lang="en-US" sz="1800" dirty="0"/>
              <a:t>(from endocrine glands)</a:t>
            </a:r>
            <a:endParaRPr lang="en-US" sz="3000" dirty="0"/>
          </a:p>
          <a:p>
            <a:pPr marL="393192" lvl="1" indent="0">
              <a:buNone/>
            </a:pPr>
            <a:endParaRPr lang="en-US" sz="36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effectLst/>
              </a:rPr>
              <a:t>Blood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209800"/>
            <a:ext cx="27813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>
                <a:effectLst/>
              </a:rPr>
              <a:t>Blood</a:t>
            </a:r>
            <a:br>
              <a:rPr lang="en-US" u="sng" dirty="0">
                <a:effectLst/>
              </a:rPr>
            </a:br>
            <a:r>
              <a:rPr lang="en-US" sz="1600" u="sng" dirty="0">
                <a:effectLst/>
                <a:hlinkClick r:id="rId2"/>
              </a:rPr>
              <a:t>https://www.youtube.com/watch?v=R-sKZWqsUpw</a:t>
            </a:r>
            <a:r>
              <a:rPr lang="en-US" sz="1600" u="sng" dirty="0">
                <a:effectLst/>
              </a:rPr>
              <a:t> </a:t>
            </a:r>
            <a:br>
              <a:rPr lang="en-US" sz="1600" u="sng" dirty="0">
                <a:effectLst/>
              </a:rPr>
            </a:br>
            <a:r>
              <a:rPr lang="en-US" sz="1600" b="0" dirty="0">
                <a:effectLst/>
              </a:rPr>
              <a:t>The Components of Blood and Their Importance (52sec) </a:t>
            </a:r>
            <a:endParaRPr lang="en-US" sz="4000" b="0" dirty="0">
              <a:effectLst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1) Liquid portion called plasma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31372" y="5410200"/>
            <a:ext cx="4041775" cy="762000"/>
          </a:xfrm>
        </p:spPr>
        <p:txBody>
          <a:bodyPr>
            <a:normAutofit fontScale="47500" lnSpcReduction="20000"/>
          </a:bodyPr>
          <a:lstStyle/>
          <a:p>
            <a:pPr marL="624078" indent="-514350">
              <a:buFont typeface="Wingdings 3"/>
              <a:buAutoNum type="arabicParenR"/>
            </a:pPr>
            <a:endParaRPr lang="en-US" dirty="0"/>
          </a:p>
          <a:p>
            <a:pPr marL="109728"/>
            <a:r>
              <a:rPr lang="en-US" sz="3800" dirty="0"/>
              <a:t>2) Solid portion called blood cells</a:t>
            </a:r>
          </a:p>
          <a:p>
            <a:pPr marL="624078" indent="-514350">
              <a:buAutoNum type="arabicParenR"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000" dirty="0"/>
              <a:t>Made of 2 items:</a:t>
            </a:r>
          </a:p>
          <a:p>
            <a:pPr marL="109728" indent="0">
              <a:buNone/>
            </a:pPr>
            <a:endParaRPr lang="en-US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31372" y="1447800"/>
            <a:ext cx="4041775" cy="394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3409950" cy="30886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246120" cy="308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5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922" y="1066800"/>
            <a:ext cx="904732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Fluid portion of blood</a:t>
            </a:r>
          </a:p>
          <a:p>
            <a:r>
              <a:rPr lang="en-US" sz="3000" dirty="0"/>
              <a:t>90% water</a:t>
            </a:r>
          </a:p>
          <a:p>
            <a:r>
              <a:rPr lang="en-US" sz="3000" dirty="0"/>
              <a:t>Contains many dissolved substances such as: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Clotting factors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Nutrients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000" dirty="0"/>
              <a:t>Minerals and electrolytes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Gases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Metabolic and waste products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Hormones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/>
              <a:t>Enzymes</a:t>
            </a:r>
          </a:p>
          <a:p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pPr algn="ctr"/>
            <a:r>
              <a:rPr lang="en-US" u="sng" dirty="0">
                <a:effectLst/>
              </a:rPr>
              <a:t>Plasma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56" y="2514600"/>
            <a:ext cx="238125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486149" y="3790950"/>
            <a:ext cx="22478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02291"/>
          </a:xfrm>
        </p:spPr>
        <p:txBody>
          <a:bodyPr/>
          <a:lstStyle/>
          <a:p>
            <a:r>
              <a:rPr lang="en-US" dirty="0"/>
              <a:t>Solid elements in blood</a:t>
            </a:r>
          </a:p>
          <a:p>
            <a:r>
              <a:rPr lang="en-US" dirty="0"/>
              <a:t>3 types of blood cells</a:t>
            </a:r>
          </a:p>
          <a:p>
            <a:pPr marL="624078" indent="-514350">
              <a:buAutoNum type="arabicParenR"/>
            </a:pPr>
            <a:r>
              <a:rPr lang="en-US" dirty="0"/>
              <a:t>Erythrocytes</a:t>
            </a:r>
          </a:p>
          <a:p>
            <a:pPr marL="624078" indent="-514350">
              <a:buAutoNum type="arabicParenR"/>
            </a:pPr>
            <a:r>
              <a:rPr lang="en-US" dirty="0"/>
              <a:t>Leukocytes</a:t>
            </a:r>
          </a:p>
          <a:p>
            <a:pPr marL="624078" indent="-514350">
              <a:buAutoNum type="arabicParenR"/>
            </a:pPr>
            <a:r>
              <a:rPr lang="en-US" dirty="0"/>
              <a:t>Thrombocytes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Blood Cells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67135"/>
            <a:ext cx="4038600" cy="355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529072"/>
          </a:xfrm>
        </p:spPr>
        <p:txBody>
          <a:bodyPr>
            <a:normAutofit/>
          </a:bodyPr>
          <a:lstStyle/>
          <a:p>
            <a:r>
              <a:rPr lang="en-US" sz="3000" dirty="0"/>
              <a:t>AKA RBC		</a:t>
            </a:r>
          </a:p>
          <a:p>
            <a:r>
              <a:rPr lang="en-US" sz="3000" dirty="0"/>
              <a:t>Made in red bone marrow</a:t>
            </a:r>
          </a:p>
          <a:p>
            <a:r>
              <a:rPr lang="en-US" sz="3000" dirty="0"/>
              <a:t>Live 120 days</a:t>
            </a:r>
          </a:p>
          <a:p>
            <a:pPr>
              <a:buClr>
                <a:srgbClr val="D34817"/>
              </a:buClr>
            </a:pPr>
            <a:r>
              <a:rPr lang="en-US" sz="3000" dirty="0">
                <a:solidFill>
                  <a:prstClr val="black"/>
                </a:solidFill>
              </a:rPr>
              <a:t>4.5-5.5 million per cubic mm (1 drop)</a:t>
            </a:r>
          </a:p>
          <a:p>
            <a:r>
              <a:rPr lang="en-US" sz="3000" dirty="0"/>
              <a:t>Broken down by liver &amp; spleen</a:t>
            </a:r>
          </a:p>
          <a:p>
            <a:r>
              <a:rPr lang="en-US" sz="3000" dirty="0"/>
              <a:t>Disk shape with thinner central area</a:t>
            </a:r>
          </a:p>
          <a:p>
            <a:r>
              <a:rPr lang="en-US" sz="3000" dirty="0"/>
              <a:t>No nucleus</a:t>
            </a:r>
          </a:p>
          <a:p>
            <a:r>
              <a:rPr lang="en-US" sz="3000" dirty="0"/>
              <a:t>Contain </a:t>
            </a:r>
            <a:r>
              <a:rPr lang="en-US" sz="3000" b="1" u="sng" dirty="0"/>
              <a:t>hemoglobin</a:t>
            </a:r>
            <a:r>
              <a:rPr lang="en-US" sz="3000" dirty="0"/>
              <a:t>-complex protein that carries O2 &amp; CO2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" y="7961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u="sng" dirty="0">
                <a:effectLst/>
              </a:rPr>
              <a:t>Erythrocytes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4724400"/>
            <a:ext cx="4572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5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181600"/>
          </a:xfrm>
        </p:spPr>
        <p:txBody>
          <a:bodyPr>
            <a:normAutofit/>
          </a:bodyPr>
          <a:lstStyle/>
          <a:p>
            <a:r>
              <a:rPr lang="en-US" sz="3000" dirty="0"/>
              <a:t>AKA WBC</a:t>
            </a:r>
          </a:p>
          <a:p>
            <a:r>
              <a:rPr lang="en-US" sz="3000" dirty="0"/>
              <a:t>Made in bone marrow &amp; lymph tissue</a:t>
            </a:r>
          </a:p>
          <a:p>
            <a:r>
              <a:rPr lang="en-US" sz="3000" dirty="0"/>
              <a:t>Live 3-9 days</a:t>
            </a:r>
          </a:p>
          <a:p>
            <a:r>
              <a:rPr lang="en-US" sz="3000" dirty="0"/>
              <a:t>5,000-9,000 per cubic mm (1 drop)</a:t>
            </a:r>
          </a:p>
          <a:p>
            <a:r>
              <a:rPr lang="en-US" sz="3000" dirty="0"/>
              <a:t>Can pass through capillary walls &amp; enter body tissue</a:t>
            </a:r>
          </a:p>
          <a:p>
            <a:r>
              <a:rPr lang="en-US" sz="3000" dirty="0"/>
              <a:t>Main function-fight infection</a:t>
            </a:r>
          </a:p>
          <a:p>
            <a:r>
              <a:rPr lang="en-US" sz="3000" dirty="0"/>
              <a:t>Able to engulf, ingest, and destroy pathogens by process=</a:t>
            </a:r>
            <a:r>
              <a:rPr lang="en-US" sz="3000" b="1" u="sng" dirty="0"/>
              <a:t>phagocytosis</a:t>
            </a:r>
            <a:endParaRPr lang="en-US" sz="3000" dirty="0"/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  <a:p>
            <a:pPr>
              <a:buFont typeface="Wingdings" panose="05000000000000000000" pitchFamily="2" charset="2"/>
              <a:buChar char="v"/>
            </a:pPr>
            <a:endParaRPr lang="en-US" sz="32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effectLst/>
              </a:rPr>
              <a:t>Leukocytes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128146"/>
            <a:ext cx="5867400" cy="170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066800"/>
            <a:ext cx="8915400" cy="5105400"/>
          </a:xfrm>
        </p:spPr>
        <p:txBody>
          <a:bodyPr>
            <a:normAutofit/>
          </a:bodyPr>
          <a:lstStyle/>
          <a:p>
            <a:r>
              <a:rPr lang="en-US" sz="3000" dirty="0"/>
              <a:t>5 types of leukocytes: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b="1" u="sng" dirty="0"/>
              <a:t>Neutrophils</a:t>
            </a:r>
            <a:r>
              <a:rPr lang="en-US" sz="3000" dirty="0"/>
              <a:t> – phagocytize bacteria by secreting an enzyme called lysozyme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b="1" u="sng" dirty="0"/>
              <a:t>Eosinophils</a:t>
            </a:r>
            <a:r>
              <a:rPr lang="en-US" sz="3000" dirty="0"/>
              <a:t> – remove toxins &amp; defend the body from allergic reactions by producing antihistamines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000" b="1" u="sng" dirty="0"/>
              <a:t>Basophils</a:t>
            </a:r>
            <a:r>
              <a:rPr lang="en-US" sz="3000" dirty="0"/>
              <a:t> – play a role in body’s inflammatory response; produce histamine (vasodilator) &amp; heparin (anticoagulant)</a:t>
            </a:r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u="sng" dirty="0">
                <a:effectLst/>
              </a:rPr>
              <a:t>Leukocytes</a:t>
            </a:r>
          </a:p>
        </p:txBody>
      </p:sp>
    </p:spTree>
    <p:extLst>
      <p:ext uri="{BB962C8B-B14F-4D97-AF65-F5344CB8AC3E}">
        <p14:creationId xmlns:p14="http://schemas.microsoft.com/office/powerpoint/2010/main" val="42213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7961" y="1029861"/>
            <a:ext cx="9144000" cy="4525963"/>
          </a:xfrm>
        </p:spPr>
        <p:txBody>
          <a:bodyPr>
            <a:normAutofit/>
          </a:bodyPr>
          <a:lstStyle/>
          <a:p>
            <a:pPr marL="624078" indent="-514350">
              <a:buFont typeface="+mj-lt"/>
              <a:buAutoNum type="arabicPeriod" startAt="4"/>
            </a:pPr>
            <a:r>
              <a:rPr lang="en-US" sz="3000" b="1" u="sng" dirty="0"/>
              <a:t>Monocytes</a:t>
            </a:r>
            <a:r>
              <a:rPr lang="en-US" sz="3000" dirty="0"/>
              <a:t> – phagocytize bacteria &amp; foreign materials</a:t>
            </a:r>
          </a:p>
          <a:p>
            <a:pPr marL="624078" indent="-514350">
              <a:buFont typeface="+mj-lt"/>
              <a:buAutoNum type="arabicPeriod" startAt="4"/>
            </a:pPr>
            <a:r>
              <a:rPr lang="en-US" sz="3000" b="1" u="sng" dirty="0"/>
              <a:t>Lymphocytes</a:t>
            </a:r>
            <a:r>
              <a:rPr lang="en-US" sz="3000" dirty="0"/>
              <a:t> – help body’s immunity by making antibodies; protect against formation of cancer cells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39" y="152400"/>
            <a:ext cx="8229600" cy="868362"/>
          </a:xfrm>
        </p:spPr>
        <p:txBody>
          <a:bodyPr/>
          <a:lstStyle/>
          <a:p>
            <a:pPr algn="ctr"/>
            <a:r>
              <a:rPr lang="en-US" u="sng" dirty="0">
                <a:effectLst/>
              </a:rPr>
              <a:t>Leukocytes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339" y="3810000"/>
            <a:ext cx="6629400" cy="26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1343</TotalTime>
  <Words>379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Courier New</vt:lpstr>
      <vt:lpstr>Lucida Sans Unicode</vt:lpstr>
      <vt:lpstr>Verdana</vt:lpstr>
      <vt:lpstr>Wingdings</vt:lpstr>
      <vt:lpstr>Wingdings 2</vt:lpstr>
      <vt:lpstr>Wingdings 3</vt:lpstr>
      <vt:lpstr>Concourse</vt:lpstr>
      <vt:lpstr>Circulatory System Blood Composition</vt:lpstr>
      <vt:lpstr>Blood</vt:lpstr>
      <vt:lpstr>Blood https://www.youtube.com/watch?v=R-sKZWqsUpw  The Components of Blood and Their Importance (52sec) </vt:lpstr>
      <vt:lpstr>Plasma</vt:lpstr>
      <vt:lpstr>Blood Cells</vt:lpstr>
      <vt:lpstr>Erythrocytes</vt:lpstr>
      <vt:lpstr>Leukocytes</vt:lpstr>
      <vt:lpstr>Leukocytes</vt:lpstr>
      <vt:lpstr>Leukocytes</vt:lpstr>
      <vt:lpstr>Thrombocytes</vt:lpstr>
      <vt:lpstr>Blood Types</vt:lpstr>
      <vt:lpstr>Blood Type https://www.youtube.com/watch?v=dCTV2JF0pU0  Why Do We Have Different Blood Types? (3:49)</vt:lpstr>
      <vt:lpstr>Rh Factor</vt:lpstr>
    </vt:vector>
  </TitlesOfParts>
  <Company>DeSoto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Circulatory System</dc:title>
  <dc:creator>Ashley Berryhill</dc:creator>
  <cp:lastModifiedBy>Lorna Golden</cp:lastModifiedBy>
  <cp:revision>69</cp:revision>
  <dcterms:created xsi:type="dcterms:W3CDTF">2014-12-16T14:07:39Z</dcterms:created>
  <dcterms:modified xsi:type="dcterms:W3CDTF">2018-12-17T18:05:30Z</dcterms:modified>
</cp:coreProperties>
</file>