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3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4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5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6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7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8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19.xml" ContentType="application/vnd.openxmlformats-officedocument.theme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698" r:id="rId4"/>
    <p:sldMasterId id="2147483710" r:id="rId5"/>
    <p:sldMasterId id="2147483722" r:id="rId6"/>
    <p:sldMasterId id="2147483734" r:id="rId7"/>
    <p:sldMasterId id="2147483746" r:id="rId8"/>
    <p:sldMasterId id="2147483758" r:id="rId9"/>
    <p:sldMasterId id="2147483770" r:id="rId10"/>
    <p:sldMasterId id="2147483783" r:id="rId11"/>
    <p:sldMasterId id="2147483795" r:id="rId12"/>
    <p:sldMasterId id="2147483809" r:id="rId13"/>
    <p:sldMasterId id="2147483821" r:id="rId14"/>
    <p:sldMasterId id="2147483833" r:id="rId15"/>
    <p:sldMasterId id="2147483845" r:id="rId16"/>
    <p:sldMasterId id="2147483857" r:id="rId17"/>
    <p:sldMasterId id="2147483869" r:id="rId18"/>
    <p:sldMasterId id="2147483881" r:id="rId19"/>
    <p:sldMasterId id="2147483893" r:id="rId20"/>
  </p:sldMasterIdLst>
  <p:notesMasterIdLst>
    <p:notesMasterId r:id="rId47"/>
  </p:notesMasterIdLst>
  <p:sldIdLst>
    <p:sldId id="300" r:id="rId21"/>
    <p:sldId id="257" r:id="rId22"/>
    <p:sldId id="258" r:id="rId23"/>
    <p:sldId id="265" r:id="rId24"/>
    <p:sldId id="284" r:id="rId25"/>
    <p:sldId id="270" r:id="rId26"/>
    <p:sldId id="273" r:id="rId27"/>
    <p:sldId id="271" r:id="rId28"/>
    <p:sldId id="285" r:id="rId29"/>
    <p:sldId id="274" r:id="rId30"/>
    <p:sldId id="272" r:id="rId31"/>
    <p:sldId id="266" r:id="rId32"/>
    <p:sldId id="275" r:id="rId33"/>
    <p:sldId id="299" r:id="rId34"/>
    <p:sldId id="295" r:id="rId35"/>
    <p:sldId id="296" r:id="rId36"/>
    <p:sldId id="297" r:id="rId37"/>
    <p:sldId id="298" r:id="rId38"/>
    <p:sldId id="294" r:id="rId39"/>
    <p:sldId id="278" r:id="rId40"/>
    <p:sldId id="268" r:id="rId41"/>
    <p:sldId id="259" r:id="rId42"/>
    <p:sldId id="281" r:id="rId43"/>
    <p:sldId id="280" r:id="rId44"/>
    <p:sldId id="283" r:id="rId45"/>
    <p:sldId id="27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19" autoAdjust="0"/>
    <p:restoredTop sz="90669" autoAdjust="0"/>
  </p:normalViewPr>
  <p:slideViewPr>
    <p:cSldViewPr>
      <p:cViewPr varScale="1">
        <p:scale>
          <a:sx n="108" d="100"/>
          <a:sy n="108" d="100"/>
        </p:scale>
        <p:origin x="-96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57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26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Master" Target="slideMasters/slideMaster20.xml"/><Relationship Id="rId21" Type="http://schemas.openxmlformats.org/officeDocument/2006/relationships/slide" Target="slides/slide1.xml"/><Relationship Id="rId22" Type="http://schemas.openxmlformats.org/officeDocument/2006/relationships/slide" Target="slides/slide2.xml"/><Relationship Id="rId23" Type="http://schemas.openxmlformats.org/officeDocument/2006/relationships/slide" Target="slides/slide3.xml"/><Relationship Id="rId24" Type="http://schemas.openxmlformats.org/officeDocument/2006/relationships/slide" Target="slides/slide4.xml"/><Relationship Id="rId25" Type="http://schemas.openxmlformats.org/officeDocument/2006/relationships/slide" Target="slides/slide5.xml"/><Relationship Id="rId26" Type="http://schemas.openxmlformats.org/officeDocument/2006/relationships/slide" Target="slides/slide6.xml"/><Relationship Id="rId27" Type="http://schemas.openxmlformats.org/officeDocument/2006/relationships/slide" Target="slides/slide7.xml"/><Relationship Id="rId28" Type="http://schemas.openxmlformats.org/officeDocument/2006/relationships/slide" Target="slides/slide8.xml"/><Relationship Id="rId29" Type="http://schemas.openxmlformats.org/officeDocument/2006/relationships/slide" Target="slides/slide9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0.xml"/><Relationship Id="rId31" Type="http://schemas.openxmlformats.org/officeDocument/2006/relationships/slide" Target="slides/slide11.xml"/><Relationship Id="rId32" Type="http://schemas.openxmlformats.org/officeDocument/2006/relationships/slide" Target="slides/slide12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13.xml"/><Relationship Id="rId34" Type="http://schemas.openxmlformats.org/officeDocument/2006/relationships/slide" Target="slides/slide14.xml"/><Relationship Id="rId35" Type="http://schemas.openxmlformats.org/officeDocument/2006/relationships/slide" Target="slides/slide15.xml"/><Relationship Id="rId36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7" Type="http://schemas.openxmlformats.org/officeDocument/2006/relationships/slide" Target="slides/slide17.xml"/><Relationship Id="rId38" Type="http://schemas.openxmlformats.org/officeDocument/2006/relationships/slide" Target="slides/slide18.xml"/><Relationship Id="rId39" Type="http://schemas.openxmlformats.org/officeDocument/2006/relationships/slide" Target="slides/slide19.xml"/><Relationship Id="rId40" Type="http://schemas.openxmlformats.org/officeDocument/2006/relationships/slide" Target="slides/slide20.xml"/><Relationship Id="rId41" Type="http://schemas.openxmlformats.org/officeDocument/2006/relationships/slide" Target="slides/slide21.xml"/><Relationship Id="rId42" Type="http://schemas.openxmlformats.org/officeDocument/2006/relationships/slide" Target="slides/slide22.xml"/><Relationship Id="rId43" Type="http://schemas.openxmlformats.org/officeDocument/2006/relationships/slide" Target="slides/slide23.xml"/><Relationship Id="rId44" Type="http://schemas.openxmlformats.org/officeDocument/2006/relationships/slide" Target="slides/slide24.xml"/><Relationship Id="rId45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FF252-59A1-41C5-BACC-CF30E3FE6B2A}" type="datetimeFigureOut">
              <a:rPr lang="en-US" smtClean="0"/>
              <a:pPr/>
              <a:t>3/23/20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49A47-3FC5-4FDB-83E2-F3D3E28FA2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6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49A47-3FC5-4FDB-83E2-F3D3E28FA24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49A47-3FC5-4FDB-83E2-F3D3E28FA24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95CD6-F5C1-417A-8372-D443D91706BA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829BB-4D42-44A5-8500-1BADA7525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2303C-C9C3-4E47-8E66-5CB3E6B46CF8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96C09-9B21-47E8-863C-5317404F2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ADA72-1920-4428-85C1-4095DD94BBC1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10B5B-C614-465F-AB1A-5CEA33A2E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8598E-407A-47CB-9D97-D31907809C93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9CC7E-493D-4A82-90CF-55151D2F9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2578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810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AA262-C853-4344-9381-5817B3B32D34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A4A87-27BA-4A7E-B539-8A67F2A0F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E58FE-13EA-49CB-B83A-A808B99C0477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A83FA-1E9C-4C19-8A85-8338DF340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20684-1A42-4464-A276-CEE2BCBA2BA5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D1D83-36CE-4EBF-9E60-C1670D181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3E2A9-5947-4836-86AA-BD813CDB7990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E3DE2-0B77-4DC5-947F-97B60C45D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6AC8F-04BC-4302-B58E-E4699DCEE05F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F3204-D8BB-4006-BFE0-887B4B9BD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C2B90-D986-40D9-833D-9EBDAEA69159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686E8-32C8-439A-A46A-58A782D9D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2BEF7-7273-4E9C-871F-B73A1FBC5D6C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8CF10-318A-4F9F-80BA-C9E50E071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7C6E4-9D6E-4736-8FB2-694A4CB8BF56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30F99-9E5E-4B11-A03F-C1BBC5483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83209-567B-44F0-B99C-A6E597563AA3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C2C76-ED97-47CE-BDCA-46A050E43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943600" y="762000"/>
            <a:ext cx="2667000" cy="1752600"/>
          </a:xfrm>
          <a:prstGeom prst="rect">
            <a:avLst/>
          </a:prstGeom>
        </p:spPr>
        <p:txBody>
          <a:bodyPr anchor="b"/>
          <a:lstStyle>
            <a:lvl1pPr>
              <a:defRPr sz="8500" b="0">
                <a:solidFill>
                  <a:srgbClr val="E19601"/>
                </a:solidFill>
                <a:latin typeface="Palatino" pitchFamily="18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743200"/>
            <a:ext cx="7848600" cy="3276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500" b="1" baseline="0">
                <a:solidFill>
                  <a:schemeClr val="tx1"/>
                </a:solidFill>
                <a:latin typeface="Helvetic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943600" y="762000"/>
            <a:ext cx="2667000" cy="1752600"/>
          </a:xfrm>
          <a:prstGeom prst="rect">
            <a:avLst/>
          </a:prstGeom>
        </p:spPr>
        <p:txBody>
          <a:bodyPr anchor="b"/>
          <a:lstStyle>
            <a:lvl1pPr>
              <a:defRPr sz="8500" b="0">
                <a:solidFill>
                  <a:srgbClr val="E19601"/>
                </a:solidFill>
                <a:latin typeface="Palatino" pitchFamily="18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743200"/>
            <a:ext cx="7848600" cy="3276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500" b="1" baseline="0">
                <a:solidFill>
                  <a:schemeClr val="tx1"/>
                </a:solidFill>
                <a:latin typeface="Helvetic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F0834-26BB-44FB-BF96-63E8804C240E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26247-D912-40DC-A8BC-35C553C58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377DD-E23D-4666-9408-B38F96659AF7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04738-F46C-49FF-A275-C9B286E72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014C0-B4DB-4207-8FC5-1908EB0CB476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278C0-00CF-4A3A-BF38-29B4DABF5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D5091-3CF2-4194-98B8-4BCB8C2C9099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5823D-FDC1-4D8D-926B-279722AE6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9C535-2639-43BD-B5ED-538500064F33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46387-A58B-40C5-9F46-9924D9A7F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43604-5742-4D0C-B925-D62E5255C07B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05E52-3DE0-4BD9-A641-CFF84359A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A1514-4C10-4B37-9F01-6473A48F8125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BBD3E-091E-4AF0-8492-B242578FF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76C5F-E56E-4D79-AF8E-00E089852929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46172-F187-4366-8275-5AD0A10BB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0AC94-2C4C-4DC0-A7EB-9646B841200B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650E4-9552-40D8-80B4-F039E3990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C1A47-126F-4CEF-BFD2-C569BDCC485E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E5483-2FDE-40D5-971A-AFB6A74BF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"/>
            <a:ext cx="8610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598E9-B75C-4676-BC8A-2E3E068B816C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0EF9D-F472-4DC1-AAA7-FD654C9C5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1371600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534400" cy="4876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419F1-BB1B-44C5-BBD4-B52B3BF248D1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94E95-A57E-4FCD-A927-D367CCECA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886D7-27F0-4E97-8602-316FAAF73952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C3C7F-D9CD-452B-947E-E097BBC94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FB54F-A368-42F6-87E6-E10C4011DDD0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42F7A-D294-4B71-8ECA-786F596CE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DFEBD-F7A6-4728-BF42-9E391804928E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2C7F2-EB7D-42E5-B493-A434CD3D5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FB2FC-3270-46C3-ABB2-08B818C7A65F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4B4EC-2AC7-42DE-985E-4D84A79CF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AC9AD-4584-4E3C-BE95-6D6AA3E09873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77594-0B11-4152-97FC-17798B54A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7445D-9812-4939-B1D9-A8EDDA44912E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C5746-69AD-4926-A6B4-6FDFD5FD2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E0708-60FD-4975-96C9-D5A30FCCF2BF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E39A6-1081-4101-B347-6DA41AE0B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A4542-4AA4-4407-B1D4-D5DEA58F7BF6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FC629-92F4-41AF-A19A-A18F644D3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"/>
            <a:ext cx="8610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2E310-7790-42D8-B781-DB8F6BFA07E2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2B167-527C-4D20-8D91-0C0790AD6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953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48D00-97F9-4830-8B1C-D6B56168F0E6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6D034-3D21-462D-B03A-C9875BA39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70916-0BAE-4953-A5F4-BCEFFF16E4D9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B5887-6198-4DDB-9F53-10D83C824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9223A-90D8-4E2A-B6B2-115C3E172C1D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B8FA7-FA47-4FAF-ABAC-2591232A1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F800C-809C-44CE-936F-27BA0EF108CA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3B768-7516-4B24-B930-F39E71C39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89951-19EE-4D04-9A89-DA1E9F06884A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3A6B2-606E-45AF-9939-FF321FCA4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DCD46-C634-494E-9BB5-E43086E709B0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AFFBD-F792-4D0C-A482-050B28005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F672C-6699-4C48-8E7C-6ED321514816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E8C65-17FA-4757-99F4-BB88F8563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E5553-0BF8-4EF1-BE98-558FC75FD671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8B54D-5DB2-4270-AE76-6409CFF90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2A329-2FB6-4061-9D65-9B802838095D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B9D87-A4DF-4BA6-922D-6C7099220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5105400"/>
          </a:xfrm>
          <a:prstGeom prst="rect">
            <a:avLst/>
          </a:prstGeom>
        </p:spPr>
        <p:txBody>
          <a:bodyPr/>
          <a:lstStyle>
            <a:lvl1pPr algn="l">
              <a:buNone/>
              <a:defRPr sz="2800">
                <a:solidFill>
                  <a:schemeClr val="tx1"/>
                </a:solidFill>
                <a:latin typeface="Helvetica" pitchFamily="34" charset="0"/>
              </a:defRPr>
            </a:lvl1pPr>
            <a:lvl2pPr algn="l">
              <a:buNone/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algn="l">
              <a:buNone/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algn="l">
              <a:buNone/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algn="l">
              <a:buNone/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105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105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534400" cy="4800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228600"/>
            <a:ext cx="2076450" cy="61722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076950" cy="6172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5105400"/>
          </a:xfrm>
          <a:prstGeom prst="rect">
            <a:avLst/>
          </a:prstGeom>
        </p:spPr>
        <p:txBody>
          <a:bodyPr/>
          <a:lstStyle>
            <a:lvl1pPr algn="l">
              <a:buNone/>
              <a:defRPr sz="2800">
                <a:solidFill>
                  <a:schemeClr val="tx1"/>
                </a:solidFill>
                <a:latin typeface="Helvetica" pitchFamily="34" charset="0"/>
              </a:defRPr>
            </a:lvl1pPr>
            <a:lvl2pPr algn="l">
              <a:buNone/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algn="l">
              <a:buNone/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algn="l">
              <a:buNone/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algn="l">
              <a:buNone/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105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105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534400" cy="4800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228600"/>
            <a:ext cx="2076450" cy="61722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076950" cy="6172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5105400"/>
          </a:xfrm>
          <a:prstGeom prst="rect">
            <a:avLst/>
          </a:prstGeom>
        </p:spPr>
        <p:txBody>
          <a:bodyPr/>
          <a:lstStyle>
            <a:lvl1pPr algn="l">
              <a:buNone/>
              <a:defRPr sz="2800">
                <a:solidFill>
                  <a:schemeClr val="tx1"/>
                </a:solidFill>
                <a:latin typeface="Helvetica" pitchFamily="34" charset="0"/>
              </a:defRPr>
            </a:lvl1pPr>
            <a:lvl2pPr algn="l">
              <a:buNone/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algn="l">
              <a:buNone/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algn="l">
              <a:buNone/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algn="l">
              <a:buNone/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105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105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534400" cy="4800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228600"/>
            <a:ext cx="2076450" cy="61722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076950" cy="6172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5027B-25EF-4444-99F7-D98B986B2CCA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4B222-C26F-4C00-8585-A879D6786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66FB2-1D1E-4ADF-9CE7-B52F86F44AAF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8F80B-5225-4308-AB19-BB77F46AF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33DA6-B416-4492-8009-B2163779286D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AE416-E4BF-4E2B-A44E-92D9291AC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CB7AA-B64B-44B7-80AF-B393EAFEF19D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12B4E-323D-4DF1-AB2A-BDF41B273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20723-B934-4AF4-9CC6-D4B1E27D22BF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85B1D-FEBA-4954-B1C7-1E47F7F3E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A8DE4-ECEA-4B1B-BF18-E7AC8BE1075F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2685B-CA91-49EE-B708-75261761C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41F7C-2433-4867-A796-5623898210DE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07B72-020A-48A8-ACA9-7657EF589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EE58D-656A-4E6A-B300-165EFC28440F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96786-7EA2-4333-BB74-9547B1561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11622-9362-42F9-9B76-CAFF2F0E76A6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88E28-9522-4F05-80C6-22D26EAA6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A7720-BA34-44A4-80A3-66CDD12981EB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44428-433D-4357-9EF8-924EA3D0A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85CEA-4B13-4C1A-881C-A1FABD9C8C03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EED0A-5D35-4897-A54A-1AC83BA41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257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810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96D18-0671-4B93-9743-B8AD04F49C54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44EBD-E871-45D8-ABFA-694092237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1F138-AC81-4CDD-84CA-1C902345FCDE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857F9-52C6-4549-94BB-60E2F5E35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5339B-A74A-46DC-B982-1E0E775FE21A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E6CC9-2602-45DB-B306-F636032D1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B8997-3655-4BF2-BF41-D3AFF6DB261B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59404-2F5D-4B46-AF71-4E4D085D3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53D7C-B1D2-4765-923F-E18A82B34D6B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58244-FC0D-47B5-A585-0CD391C20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8A886-EFD1-4552-8E46-1905BD82D109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AAF12-9F70-46B9-AA7F-B7169228A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FE66A-A022-4C3C-ACD1-AF991279A574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9C7E5-73E9-466F-8B45-91CD1BBBE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5E231-3BE1-498A-8F9A-02126D1F38F0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30C46-77E8-4DC5-BEB7-F65782A96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AAEE0-4934-4CEA-AAED-4BBEB86C8C22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2FC34-2A7D-478C-99D0-46AFB0455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CEC44-4F5D-4DF3-BD49-9BA94A17EF7D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3DD3F-A6F2-43CB-84C4-C00FAE440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67D3D-FCA4-4BC3-A3E2-54E15FA84D7C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6FAE3-B360-498E-A90D-8485ACFBA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7FBA1-5419-43B0-B063-068F2F1E0616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25FB-1B8D-4342-8513-8EA6952CD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51724-0197-4D82-9678-90F24F213C60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3A5E2-280E-4E1D-A1D6-733E0ED0F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2719C-7E8E-4113-A558-563C13C82BAA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3E24D-075A-4165-A5E1-639B1B0DE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6B1FF-F9AD-4EFA-AF0C-83323C2B8835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0CD93-0106-47A0-B6F2-ED717EAC2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EDB81-6BCE-4DBD-817E-7CD8AE768BA7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F1E1A-5C24-49AB-97D5-535D44D75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E57FD-7DE8-4E9C-A6D4-11531F6A1BE5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CBEC1-2F5A-46E9-AC36-7C371020C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AEA83-9086-4F06-9ADC-AE9AA5BF88F0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1849C-2E3A-41D8-A76D-A058EAC72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65795-6837-40D7-8E54-BD2FC20C19A8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6FC05-EA9D-4CF1-9488-B87B35970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"/>
            <a:ext cx="8610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ED03C-FC85-4635-A692-03080DD95B97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1F58E-C357-462D-9588-E623F65C7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1352" cy="1371600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534400" cy="48768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242E3-84DB-411E-A872-61DF1BC109B5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211A0-9203-4157-A7C9-7E73A759A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5448"/>
            <a:ext cx="8531352" cy="1371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Helvetica" pitchFamily="34" charset="0"/>
                <a:cs typeface="Helvetic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Helvetica" pitchFamily="34" charset="0"/>
                <a:cs typeface="Helvetica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Helvetica" pitchFamily="34" charset="0"/>
                <a:cs typeface="Helvetica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Helvetica" pitchFamily="34" charset="0"/>
                <a:cs typeface="Helvetica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Helvetica" pitchFamily="34" charset="0"/>
                <a:cs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4038600" cy="452596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Helvetica" pitchFamily="34" charset="0"/>
                <a:cs typeface="Helvetic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Helvetica" pitchFamily="34" charset="0"/>
                <a:cs typeface="Helvetica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Helvetica" pitchFamily="34" charset="0"/>
                <a:cs typeface="Helvetica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Helvetica" pitchFamily="34" charset="0"/>
                <a:cs typeface="Helvetica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Helvetica" pitchFamily="34" charset="0"/>
                <a:cs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1A41A-725A-46B2-9B22-5A9B9C2A1B2E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44E5F-6409-44AF-B89A-1720657D8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AB311-AAB9-4F50-882B-078C0ADE2DCA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0809D-D574-4979-87EA-308A066A2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6BAA2-D009-4334-A404-EC39C503E066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232A8-3B5B-4CFD-A694-7AF7C49F0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9427E-6412-4192-B118-478A364DE796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A2CAE-2678-4824-BB70-7404AEF1B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78A17-9F94-43A0-BC0D-9A92E7D618B0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077D5-FDFB-4962-BBEF-CE9240410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030A5-774F-45DA-8170-EEA0A801B74C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88FD0-46D2-4E0C-8EE9-8815D3DD1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ED028-F9AD-4DE9-81F1-2FED7AE55BD7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897DC-16E6-41C5-9F56-2072D03E7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132E1-AA77-40EA-9064-078261946712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B0AF8-4019-4E4A-BCB0-5B23A11D2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"/>
            <a:ext cx="8610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DCB1A-735E-4DA3-8EE3-453CB50B3A95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5C6C2-489B-43BF-9DCF-36D866643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953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C7432-383B-43BB-99FA-4C2F21D23166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5439E-0E06-4DC6-ADDE-2E28BADB0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6C83C-DBAD-42F4-9AFB-4D03150DA942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9F805-0335-43D9-9D41-2382AB848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910DF-28A8-44A6-8744-706DF9F3CE9B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975CA-5C8B-4447-ADC6-216B60FD9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8A283-F495-4372-BC4A-FB0580413F83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438D0-BF4C-4523-BBDD-2A19FCB5A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78EC9-F5FB-49C5-AAA8-819FEA7CF5E7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B485D-AE8E-4CE5-AF4B-B93EAF401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3C595-36D7-4887-9BDF-906C79A392A3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DB14E-D845-4124-B876-95C91507D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ECF53-2500-48F4-A942-09B8415A83ED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0D60E-BD51-44B8-B8D2-D3E61A318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C9A02-FD15-4373-AC86-3B90B9CE78EF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91941-5440-4811-BD02-5C1C4DEDA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C76A7-FA04-4018-BE3A-21F922273B52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F1AE2-51D5-4B30-9C70-716ABD51C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5105400"/>
          </a:xfrm>
          <a:prstGeom prst="rect">
            <a:avLst/>
          </a:prstGeom>
        </p:spPr>
        <p:txBody>
          <a:bodyPr/>
          <a:lstStyle>
            <a:lvl1pPr algn="l">
              <a:buNone/>
              <a:defRPr sz="2800">
                <a:solidFill>
                  <a:schemeClr val="tx1"/>
                </a:solidFill>
                <a:latin typeface="Helvetica" pitchFamily="34" charset="0"/>
              </a:defRPr>
            </a:lvl1pPr>
            <a:lvl2pPr algn="l">
              <a:buNone/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algn="l">
              <a:buNone/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algn="l">
              <a:buNone/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algn="l">
              <a:buNone/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1143000"/>
          </a:xfrm>
          <a:prstGeom prst="rect">
            <a:avLst/>
          </a:prstGeom>
        </p:spPr>
        <p:txBody>
          <a:bodyPr/>
          <a:lstStyle>
            <a:lvl1pPr algn="ctr">
              <a:defRPr sz="4400"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038600" cy="51054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447800"/>
            <a:ext cx="4038600" cy="51054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534400" cy="4800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228600"/>
            <a:ext cx="2076450" cy="61722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076950" cy="6172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1371600"/>
          </a:xfrm>
          <a:prstGeom prst="rect">
            <a:avLst/>
          </a:prstGeom>
        </p:spPr>
        <p:txBody>
          <a:bodyPr/>
          <a:lstStyle>
            <a:lvl1pPr algn="ctr">
              <a:defRPr sz="4400"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534400" cy="48768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5105400"/>
          </a:xfrm>
          <a:prstGeom prst="rect">
            <a:avLst/>
          </a:prstGeom>
        </p:spPr>
        <p:txBody>
          <a:bodyPr/>
          <a:lstStyle>
            <a:lvl1pPr algn="l">
              <a:buNone/>
              <a:defRPr sz="2800">
                <a:solidFill>
                  <a:schemeClr val="tx1"/>
                </a:solidFill>
                <a:latin typeface="Helvetica" pitchFamily="34" charset="0"/>
              </a:defRPr>
            </a:lvl1pPr>
            <a:lvl2pPr algn="l">
              <a:buNone/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algn="l">
              <a:buNone/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algn="l">
              <a:buNone/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algn="l">
              <a:buNone/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1143000"/>
          </a:xfrm>
          <a:prstGeom prst="rect">
            <a:avLst/>
          </a:prstGeom>
        </p:spPr>
        <p:txBody>
          <a:bodyPr/>
          <a:lstStyle>
            <a:lvl1pPr algn="ctr">
              <a:defRPr sz="4400"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038600" cy="51054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447800"/>
            <a:ext cx="4038600" cy="510540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534400" cy="4800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228600"/>
            <a:ext cx="2076450" cy="61722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076950" cy="6172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5105400"/>
          </a:xfrm>
          <a:prstGeom prst="rect">
            <a:avLst/>
          </a:prstGeom>
        </p:spPr>
        <p:txBody>
          <a:bodyPr/>
          <a:lstStyle>
            <a:lvl1pPr algn="l">
              <a:buNone/>
              <a:defRPr sz="3200">
                <a:solidFill>
                  <a:schemeClr val="tx1"/>
                </a:solidFill>
                <a:latin typeface="Helvetica" pitchFamily="34" charset="0"/>
              </a:defRPr>
            </a:lvl1pPr>
            <a:lvl2pPr algn="l">
              <a:buNone/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algn="l">
              <a:buNone/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algn="l">
              <a:buNone/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algn="l">
              <a:buNone/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1143000"/>
          </a:xfrm>
          <a:prstGeom prst="rect">
            <a:avLst/>
          </a:prstGeom>
        </p:spPr>
        <p:txBody>
          <a:bodyPr/>
          <a:lstStyle>
            <a:lvl1pPr algn="ctr">
              <a:defRPr sz="4400"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038600" cy="5105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524000"/>
            <a:ext cx="4038600" cy="510540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534400" cy="4800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228600"/>
            <a:ext cx="2076450" cy="61722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076950" cy="6172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267200" y="6629400"/>
            <a:ext cx="1752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Goodheart-Willcox Co., Inc.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E1749-F5A4-4998-B7F2-451CFCA95B36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D5908-6755-4F4A-8AD1-D73EDC922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1A36D-18C6-45E5-8BEE-2BE89E17ECD8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C4011-F58D-455B-AB24-0BFBDC43B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ACB5A-AAAD-45F8-9B60-8E110E2B7EDB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7B656-A537-4EE4-8A58-7A351DDCE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430AB-308F-43FD-8CA7-B685B152BDBC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56611-66FF-48CC-A06D-57870AD41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FC7BE-280D-4D03-AD05-240EE70E918F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70AC9-3D1E-47C8-8E4F-C6321C2D9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7C742-0055-41AD-BD2E-E295E434F167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2E45B-F4BC-4F18-A4FC-7F89FF391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BADCD-D2C0-48DD-AB7E-3B1B169F0BB1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52745-80A9-47F3-B8F6-F2DC76032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3.xml"/><Relationship Id="rId12" Type="http://schemas.openxmlformats.org/officeDocument/2006/relationships/theme" Target="../theme/theme10.xml"/><Relationship Id="rId13" Type="http://schemas.openxmlformats.org/officeDocument/2006/relationships/image" Target="../media/image10.jpeg"/><Relationship Id="rId1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09.xml"/><Relationship Id="rId8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4.xml"/><Relationship Id="rId12" Type="http://schemas.openxmlformats.org/officeDocument/2006/relationships/theme" Target="../theme/theme11.xml"/><Relationship Id="rId13" Type="http://schemas.openxmlformats.org/officeDocument/2006/relationships/image" Target="../media/image11.jpeg"/><Relationship Id="rId1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0.xml"/><Relationship Id="rId8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37.xml"/><Relationship Id="rId14" Type="http://schemas.openxmlformats.org/officeDocument/2006/relationships/theme" Target="../theme/theme12.xml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1.xml"/><Relationship Id="rId8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4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8.xml"/><Relationship Id="rId12" Type="http://schemas.openxmlformats.org/officeDocument/2006/relationships/theme" Target="../theme/theme13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4.xml"/><Relationship Id="rId8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47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9.xml"/><Relationship Id="rId12" Type="http://schemas.openxmlformats.org/officeDocument/2006/relationships/theme" Target="../theme/theme14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5.xml"/><Relationship Id="rId8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58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0.xml"/><Relationship Id="rId12" Type="http://schemas.openxmlformats.org/officeDocument/2006/relationships/theme" Target="../theme/theme15.xml"/><Relationship Id="rId13" Type="http://schemas.openxmlformats.org/officeDocument/2006/relationships/image" Target="../media/image5.jpeg"/><Relationship Id="rId1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6.xml"/><Relationship Id="rId8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69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1.xml"/><Relationship Id="rId12" Type="http://schemas.openxmlformats.org/officeDocument/2006/relationships/theme" Target="../theme/theme16.xml"/><Relationship Id="rId13" Type="http://schemas.openxmlformats.org/officeDocument/2006/relationships/image" Target="../media/image6.jpeg"/><Relationship Id="rId1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77.xml"/><Relationship Id="rId8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180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2.xml"/><Relationship Id="rId12" Type="http://schemas.openxmlformats.org/officeDocument/2006/relationships/theme" Target="../theme/theme17.xml"/><Relationship Id="rId13" Type="http://schemas.openxmlformats.org/officeDocument/2006/relationships/image" Target="../media/image7.jpeg"/><Relationship Id="rId1" Type="http://schemas.openxmlformats.org/officeDocument/2006/relationships/slideLayout" Target="../slideLayouts/slideLayout182.xml"/><Relationship Id="rId2" Type="http://schemas.openxmlformats.org/officeDocument/2006/relationships/slideLayout" Target="../slideLayouts/slideLayout183.xml"/><Relationship Id="rId3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88.xml"/><Relationship Id="rId8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91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3.xml"/><Relationship Id="rId12" Type="http://schemas.openxmlformats.org/officeDocument/2006/relationships/theme" Target="../theme/theme18.xml"/><Relationship Id="rId13" Type="http://schemas.openxmlformats.org/officeDocument/2006/relationships/image" Target="../media/image8.jpeg"/><Relationship Id="rId1" Type="http://schemas.openxmlformats.org/officeDocument/2006/relationships/slideLayout" Target="../slideLayouts/slideLayout193.xml"/><Relationship Id="rId2" Type="http://schemas.openxmlformats.org/officeDocument/2006/relationships/slideLayout" Target="../slideLayouts/slideLayout194.xml"/><Relationship Id="rId3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199.xml"/><Relationship Id="rId8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1.xml"/><Relationship Id="rId10" Type="http://schemas.openxmlformats.org/officeDocument/2006/relationships/slideLayout" Target="../slideLayouts/slideLayout202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4.xml"/><Relationship Id="rId12" Type="http://schemas.openxmlformats.org/officeDocument/2006/relationships/theme" Target="../theme/theme19.xml"/><Relationship Id="rId13" Type="http://schemas.openxmlformats.org/officeDocument/2006/relationships/image" Target="../media/image9.jpeg"/><Relationship Id="rId1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205.xml"/><Relationship Id="rId3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0.xml"/><Relationship Id="rId8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2.xml"/><Relationship Id="rId10" Type="http://schemas.openxmlformats.org/officeDocument/2006/relationships/slideLayout" Target="../slideLayouts/slideLayout213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5.xml"/><Relationship Id="rId12" Type="http://schemas.openxmlformats.org/officeDocument/2006/relationships/theme" Target="../theme/theme20.xml"/><Relationship Id="rId13" Type="http://schemas.openxmlformats.org/officeDocument/2006/relationships/image" Target="../media/image10.jpeg"/><Relationship Id="rId1" Type="http://schemas.openxmlformats.org/officeDocument/2006/relationships/slideLayout" Target="../slideLayouts/slideLayout215.xml"/><Relationship Id="rId2" Type="http://schemas.openxmlformats.org/officeDocument/2006/relationships/slideLayout" Target="../slideLayouts/slideLayout216.xml"/><Relationship Id="rId3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219.xml"/><Relationship Id="rId6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1.xml"/><Relationship Id="rId8" Type="http://schemas.openxmlformats.org/officeDocument/2006/relationships/slideLayout" Target="../slideLayouts/slideLayout222.xml"/><Relationship Id="rId9" Type="http://schemas.openxmlformats.org/officeDocument/2006/relationships/slideLayout" Target="../slideLayouts/slideLayout223.xml"/><Relationship Id="rId10" Type="http://schemas.openxmlformats.org/officeDocument/2006/relationships/slideLayout" Target="../slideLayouts/slideLayout2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13" Type="http://schemas.openxmlformats.org/officeDocument/2006/relationships/image" Target="../media/image5.jpeg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14" Type="http://schemas.openxmlformats.org/officeDocument/2006/relationships/image" Target="../media/image6.jpeg"/><Relationship Id="rId1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13" Type="http://schemas.openxmlformats.org/officeDocument/2006/relationships/image" Target="../media/image7.jpeg"/><Relationship Id="rId1" Type="http://schemas.openxmlformats.org/officeDocument/2006/relationships/slideLayout" Target="../slideLayouts/slideLayout70.xml"/><Relationship Id="rId2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Relationship Id="rId9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13" Type="http://schemas.openxmlformats.org/officeDocument/2006/relationships/image" Target="../media/image8.jpeg"/><Relationship Id="rId1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Relationship Id="rId9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13" Type="http://schemas.openxmlformats.org/officeDocument/2006/relationships/image" Target="../media/image9.jpeg"/><Relationship Id="rId1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3.xml"/><Relationship Id="rId3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6.xml"/><Relationship Id="rId6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5867400" y="6629400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Permission granted to reproduce for educational use only.</a:t>
            </a: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4114800" y="6629400"/>
            <a:ext cx="1828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 Goodheart-Willcox Co., Inc.</a:t>
            </a:r>
          </a:p>
        </p:txBody>
      </p:sp>
      <p:sp>
        <p:nvSpPr>
          <p:cNvPr id="922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810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Glossary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 xmlns:p14="http://schemas.microsoft.com/office/powerpoint/2010/main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Helvetica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ontent Placeholder 2"/>
          <p:cNvSpPr txBox="1">
            <a:spLocks/>
          </p:cNvSpPr>
          <p:nvPr/>
        </p:nvSpPr>
        <p:spPr bwMode="auto">
          <a:xfrm>
            <a:off x="685800" y="609600"/>
            <a:ext cx="5486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8000" dirty="0">
                <a:solidFill>
                  <a:srgbClr val="E19601"/>
                </a:solidFill>
                <a:latin typeface="Palatino" pitchFamily="18" charset="0"/>
                <a:cs typeface="Tahoma" pitchFamily="34" charset="0"/>
              </a:rPr>
              <a:t>CHAPTER</a:t>
            </a:r>
          </a:p>
        </p:txBody>
      </p:sp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0" y="6613525"/>
            <a:ext cx="1828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900" dirty="0">
                <a:solidFill>
                  <a:srgbClr val="A5D242"/>
                </a:solidFill>
              </a:rPr>
              <a:t>Images shutterstock.com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5867400" y="6629400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Permission granted to reproduce for educational use only.</a:t>
            </a: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4114800" y="6629400"/>
            <a:ext cx="1828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 Goodheart-Willcox Co., Inc.</a:t>
            </a:r>
          </a:p>
        </p:txBody>
      </p: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Objectives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Helvetica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5867400" y="6629400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Permission granted to reproduce for educational use only.</a:t>
            </a:r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4114800" y="6629400"/>
            <a:ext cx="1828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 Goodheart-Willcox Co., Inc.</a:t>
            </a:r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53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Helvetica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2286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5867400" y="6629400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Permission granted to reproduce for educational use only.</a:t>
            </a:r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4114800" y="6629400"/>
            <a:ext cx="1828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 Goodheart-Willcox Co., Inc.</a:t>
            </a: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0" y="6613525"/>
            <a:ext cx="1828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Image shutterstock.com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Helvetica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5867400" y="6629400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Permission granted to reproduce for educational use only.</a:t>
            </a: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4114800" y="6629400"/>
            <a:ext cx="1828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 Goodheart-Willcox Co., Inc.</a:t>
            </a:r>
          </a:p>
        </p:txBody>
      </p:sp>
      <p:sp>
        <p:nvSpPr>
          <p:cNvPr id="5124" name="Text Placeholder 5"/>
          <p:cNvSpPr>
            <a:spLocks noGrp="1"/>
          </p:cNvSpPr>
          <p:nvPr>
            <p:ph type="body" idx="1"/>
          </p:nvPr>
        </p:nvSpPr>
        <p:spPr bwMode="auto">
          <a:xfrm>
            <a:off x="304800" y="13716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Title Placeholder 4"/>
          <p:cNvSpPr txBox="1">
            <a:spLocks/>
          </p:cNvSpPr>
          <p:nvPr/>
        </p:nvSpPr>
        <p:spPr>
          <a:xfrm>
            <a:off x="304800" y="228600"/>
            <a:ext cx="84582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eaLnBrk="0" hangingPunct="0">
              <a:defRPr/>
            </a:pPr>
            <a:r>
              <a:rPr lang="en-US" b="1" kern="0" dirty="0" smtClean="0">
                <a:ea typeface="+mj-ea"/>
                <a:cs typeface="+mj-cs"/>
              </a:rPr>
              <a:t>In Your Opinion…</a:t>
            </a:r>
            <a:endParaRPr lang="en-US" b="1" kern="0" dirty="0"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Palatino Linotype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Palatino Linotype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Palatino Linotype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Palatino Linotype" pitchFamily="18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Palatino Linotype" pitchFamily="18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Palatino Linotype" pitchFamily="18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Palatino Linotype" pitchFamily="18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Palatino Linotype" pitchFamily="18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Helvetica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Helvetica" pitchFamily="34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Helvetica" pitchFamily="34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Helvetica" pitchFamily="34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pitchFamily="34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5867400" y="6629400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Permission granted to reproduce for educational use only.</a:t>
            </a: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4114800" y="6629400"/>
            <a:ext cx="1828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 Goodheart-Willcox Co., Inc.</a:t>
            </a:r>
          </a:p>
        </p:txBody>
      </p:sp>
      <p:sp>
        <p:nvSpPr>
          <p:cNvPr id="6148" name="Text Placeholder 5"/>
          <p:cNvSpPr>
            <a:spLocks noGrp="1"/>
          </p:cNvSpPr>
          <p:nvPr>
            <p:ph type="body" idx="1"/>
          </p:nvPr>
        </p:nvSpPr>
        <p:spPr bwMode="auto">
          <a:xfrm>
            <a:off x="304800" y="1371600"/>
            <a:ext cx="8534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Title Placeholder 4"/>
          <p:cNvSpPr txBox="1">
            <a:spLocks/>
          </p:cNvSpPr>
          <p:nvPr/>
        </p:nvSpPr>
        <p:spPr>
          <a:xfrm>
            <a:off x="304800" y="228600"/>
            <a:ext cx="84582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eaLnBrk="0" hangingPunct="0">
              <a:defRPr/>
            </a:pPr>
            <a:r>
              <a:rPr lang="en-US" b="1" kern="0" dirty="0" smtClean="0">
                <a:ea typeface="+mj-ea"/>
                <a:cs typeface="+mj-cs"/>
              </a:rPr>
              <a:t>Did You Know?</a:t>
            </a:r>
            <a:endParaRPr lang="en-US" b="1" kern="0" dirty="0"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Palatino Linotype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Palatino Linotype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Palatino Linotype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Palatino Linotype" pitchFamily="18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Palatino Linotype" pitchFamily="18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Palatino Linotype" pitchFamily="18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Palatino Linotype" pitchFamily="18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Palatino Linotype" pitchFamily="18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Helvetica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Helvetica" pitchFamily="34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Helvetica" pitchFamily="34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Helvetica" pitchFamily="34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pitchFamily="34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5867400" y="6629400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Permission granted to reproduce for educational use only.</a:t>
            </a: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4114800" y="6629400"/>
            <a:ext cx="1828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 Goodheart-Willcox Co., Inc.</a:t>
            </a:r>
          </a:p>
        </p:txBody>
      </p:sp>
      <p:sp>
        <p:nvSpPr>
          <p:cNvPr id="7172" name="Text Placeholder 5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Title Placeholder 4"/>
          <p:cNvSpPr txBox="1">
            <a:spLocks/>
          </p:cNvSpPr>
          <p:nvPr/>
        </p:nvSpPr>
        <p:spPr>
          <a:xfrm>
            <a:off x="304800" y="228600"/>
            <a:ext cx="84582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eaLnBrk="0" hangingPunct="0">
              <a:defRPr/>
            </a:pPr>
            <a:r>
              <a:rPr lang="en-US" b="1" kern="0" dirty="0" smtClean="0">
                <a:ea typeface="+mj-ea"/>
                <a:cs typeface="+mj-cs"/>
              </a:rPr>
              <a:t>Think Further</a:t>
            </a:r>
            <a:endParaRPr lang="en-US" b="1" kern="0" dirty="0"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Palatino Linotype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Palatino Linotype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Palatino Linotype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Palatino Linotype" pitchFamily="18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Palatino Linotype" pitchFamily="18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Palatino Linotype" pitchFamily="18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Palatino Linotype" pitchFamily="18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Palatino Linotype" pitchFamily="18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Helvetica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Helvetica" pitchFamily="34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Helvetica" pitchFamily="34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Helvetica" pitchFamily="34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pitchFamily="34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5867400" y="6629400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Permission granted to reproduce for educational use only.</a:t>
            </a: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4114800" y="6629400"/>
            <a:ext cx="1828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 Goodheart-Willcox Co., Inc.</a:t>
            </a:r>
          </a:p>
        </p:txBody>
      </p:sp>
      <p:sp>
        <p:nvSpPr>
          <p:cNvPr id="819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Review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Helvetica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ontent Placeholder 2"/>
          <p:cNvSpPr txBox="1">
            <a:spLocks/>
          </p:cNvSpPr>
          <p:nvPr/>
        </p:nvSpPr>
        <p:spPr bwMode="auto">
          <a:xfrm>
            <a:off x="685800" y="609600"/>
            <a:ext cx="5486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8000" dirty="0">
                <a:solidFill>
                  <a:srgbClr val="E19601"/>
                </a:solidFill>
                <a:latin typeface="Palatino" pitchFamily="18" charset="0"/>
                <a:cs typeface="Tahoma" pitchFamily="34" charset="0"/>
              </a:rPr>
              <a:t>CHAPTER</a:t>
            </a:r>
          </a:p>
        </p:txBody>
      </p:sp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0" y="6613525"/>
            <a:ext cx="1828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900" dirty="0">
                <a:solidFill>
                  <a:srgbClr val="A5D242"/>
                </a:solidFill>
              </a:rPr>
              <a:t>Images shutterstock.com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 xmlns:p14="http://schemas.microsoft.com/office/powerpoint/2010/main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5867400" y="6629400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Permission granted to reproduce for educational use only.</a:t>
            </a: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4114800" y="6629400"/>
            <a:ext cx="1828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 Goodheart-Willcox Co., Inc.</a:t>
            </a:r>
          </a:p>
        </p:txBody>
      </p:sp>
      <p:sp>
        <p:nvSpPr>
          <p:cNvPr id="922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810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Glossary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Helvetica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5867400" y="6629400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Permission granted to reproduce for educational use only.</a:t>
            </a: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4114800" y="6629400"/>
            <a:ext cx="1828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 Goodheart-Willcox Co., Inc.</a:t>
            </a:r>
          </a:p>
        </p:txBody>
      </p: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Objectives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xmlns:p14="http://schemas.microsoft.com/office/powerpoint/2010/main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Helvetica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5867400" y="6629400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Permission granted to reproduce for educational use only.</a:t>
            </a:r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4114800" y="6629400"/>
            <a:ext cx="1828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 Goodheart-Willcox Co., Inc.</a:t>
            </a:r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53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xmlns:p14="http://schemas.microsoft.com/office/powerpoint/2010/main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Helvetica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2286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5867400" y="6629400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Permission granted to reproduce for educational use only.</a:t>
            </a:r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4114800" y="6629400"/>
            <a:ext cx="1828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 Goodheart-Willcox Co., Inc.</a:t>
            </a: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0" y="6613525"/>
            <a:ext cx="1828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Image shutterstock.com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xmlns:p14="http://schemas.microsoft.com/office/powerpoint/2010/main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Helvetica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5867400" y="6629400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Permission granted to reproduce for educational use only.</a:t>
            </a: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4114800" y="6629400"/>
            <a:ext cx="1828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 Goodheart-Willcox Co., Inc.</a:t>
            </a:r>
          </a:p>
        </p:txBody>
      </p:sp>
      <p:sp>
        <p:nvSpPr>
          <p:cNvPr id="5124" name="Text Placeholder 5"/>
          <p:cNvSpPr>
            <a:spLocks noGrp="1"/>
          </p:cNvSpPr>
          <p:nvPr>
            <p:ph type="body" idx="1"/>
          </p:nvPr>
        </p:nvSpPr>
        <p:spPr bwMode="auto">
          <a:xfrm>
            <a:off x="304800" y="13716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Title Placeholder 4"/>
          <p:cNvSpPr txBox="1">
            <a:spLocks/>
          </p:cNvSpPr>
          <p:nvPr/>
        </p:nvSpPr>
        <p:spPr>
          <a:xfrm>
            <a:off x="304800" y="228600"/>
            <a:ext cx="84582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eaLnBrk="0" hangingPunct="0">
              <a:defRPr/>
            </a:pPr>
            <a:r>
              <a:rPr lang="en-US" sz="4400" b="1" kern="0" dirty="0" smtClean="0">
                <a:ea typeface="+mj-ea"/>
                <a:cs typeface="+mj-cs"/>
              </a:rPr>
              <a:t>In Your Opinion…</a:t>
            </a:r>
            <a:endParaRPr lang="en-US" sz="4400" b="1" kern="0" dirty="0"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82" r:id="rId12"/>
  </p:sldLayoutIdLst>
  <p:transition xmlns:p14="http://schemas.microsoft.com/office/powerpoint/2010/main">
    <p:fade thruBlk="1"/>
  </p:transition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Palatino Linotype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Palatino Linotype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Palatino Linotype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Palatino Linotype" pitchFamily="18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Palatino Linotype" pitchFamily="18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Palatino Linotype" pitchFamily="18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Palatino Linotype" pitchFamily="18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Palatino Linotype" pitchFamily="18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Helvetica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Helvetica" pitchFamily="34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Helvetica" pitchFamily="34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Helvetica" pitchFamily="34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pitchFamily="34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5867400" y="6629400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Permission granted to reproduce for educational use only.</a:t>
            </a: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4114800" y="6629400"/>
            <a:ext cx="1828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 Goodheart-Willcox Co., Inc.</a:t>
            </a:r>
          </a:p>
        </p:txBody>
      </p:sp>
      <p:sp>
        <p:nvSpPr>
          <p:cNvPr id="6148" name="Text Placeholder 5"/>
          <p:cNvSpPr>
            <a:spLocks noGrp="1"/>
          </p:cNvSpPr>
          <p:nvPr>
            <p:ph type="body" idx="1"/>
          </p:nvPr>
        </p:nvSpPr>
        <p:spPr bwMode="auto">
          <a:xfrm>
            <a:off x="304800" y="1371600"/>
            <a:ext cx="8534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Title Placeholder 4"/>
          <p:cNvSpPr txBox="1">
            <a:spLocks/>
          </p:cNvSpPr>
          <p:nvPr/>
        </p:nvSpPr>
        <p:spPr>
          <a:xfrm>
            <a:off x="304800" y="228600"/>
            <a:ext cx="84582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eaLnBrk="0" hangingPunct="0">
              <a:defRPr/>
            </a:pPr>
            <a:r>
              <a:rPr lang="en-US" sz="4400" b="1" kern="0" dirty="0" smtClean="0">
                <a:ea typeface="+mj-ea"/>
                <a:cs typeface="+mj-cs"/>
              </a:rPr>
              <a:t>Did You Know?</a:t>
            </a:r>
            <a:endParaRPr lang="en-US" sz="4400" b="1" kern="0" dirty="0"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ransition xmlns:p14="http://schemas.microsoft.com/office/powerpoint/2010/main">
    <p:fade thruBlk="1"/>
  </p:transition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Palatino Linotype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Palatino Linotype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Palatino Linotype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Palatino Linotype" pitchFamily="18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Palatino Linotype" pitchFamily="18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Palatino Linotype" pitchFamily="18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Palatino Linotype" pitchFamily="18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Palatino Linotype" pitchFamily="18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Helvetica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Helvetica" pitchFamily="34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Helvetica" pitchFamily="34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Helvetica" pitchFamily="34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pitchFamily="34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5867400" y="6629400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Permission granted to reproduce for educational use only.</a:t>
            </a: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4114800" y="6629400"/>
            <a:ext cx="1828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 Goodheart-Willcox Co., Inc.</a:t>
            </a:r>
          </a:p>
        </p:txBody>
      </p:sp>
      <p:sp>
        <p:nvSpPr>
          <p:cNvPr id="7172" name="Text Placeholder 5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Title Placeholder 4"/>
          <p:cNvSpPr txBox="1">
            <a:spLocks/>
          </p:cNvSpPr>
          <p:nvPr/>
        </p:nvSpPr>
        <p:spPr>
          <a:xfrm>
            <a:off x="304800" y="228600"/>
            <a:ext cx="84582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eaLnBrk="0" hangingPunct="0">
              <a:defRPr/>
            </a:pPr>
            <a:r>
              <a:rPr lang="en-US" sz="4400" b="1" kern="0" dirty="0" smtClean="0">
                <a:ea typeface="+mj-ea"/>
                <a:cs typeface="+mj-cs"/>
              </a:rPr>
              <a:t>Think Further</a:t>
            </a:r>
            <a:endParaRPr lang="en-US" sz="4400" b="1" kern="0" dirty="0"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 xmlns:p14="http://schemas.microsoft.com/office/powerpoint/2010/main">
    <p:fade thruBlk="1"/>
  </p:transition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Palatino Linotype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Palatino Linotype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Palatino Linotype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Palatino Linotype" pitchFamily="18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Palatino Linotype" pitchFamily="18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Palatino Linotype" pitchFamily="18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Palatino Linotype" pitchFamily="18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Palatino Linotype" pitchFamily="18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Helvetica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Helvetica" pitchFamily="34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Helvetica" pitchFamily="34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Helvetica" pitchFamily="34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pitchFamily="34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5867400" y="6629400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Permission granted to reproduce for educational use only.</a:t>
            </a: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4114800" y="6629400"/>
            <a:ext cx="1828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 Goodheart-Willcox Co., Inc.</a:t>
            </a:r>
          </a:p>
        </p:txBody>
      </p:sp>
      <p:sp>
        <p:nvSpPr>
          <p:cNvPr id="819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Review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 xmlns:p14="http://schemas.microsoft.com/office/powerpoint/2010/main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Helvetica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840" y="228600"/>
            <a:ext cx="8610600" cy="1371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bg1"/>
                </a:solidFill>
              </a:rPr>
              <a:t>In Your Opinion…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534400" cy="48768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solidFill>
                  <a:schemeClr val="tx1"/>
                </a:solidFill>
              </a:rPr>
              <a:t>How </a:t>
            </a:r>
            <a:r>
              <a:rPr lang="en-US" dirty="0">
                <a:solidFill>
                  <a:schemeClr val="tx1"/>
                </a:solidFill>
              </a:rPr>
              <a:t>will being aware of the activities that take place in the three major work centers help </a:t>
            </a:r>
            <a:r>
              <a:rPr lang="en-US" dirty="0" smtClean="0">
                <a:solidFill>
                  <a:schemeClr val="tx1"/>
                </a:solidFill>
              </a:rPr>
              <a:t>someone better </a:t>
            </a:r>
            <a:r>
              <a:rPr lang="en-US" dirty="0">
                <a:solidFill>
                  <a:schemeClr val="tx1"/>
                </a:solidFill>
              </a:rPr>
              <a:t>organize </a:t>
            </a:r>
            <a:r>
              <a:rPr lang="en-US" dirty="0" smtClean="0">
                <a:solidFill>
                  <a:schemeClr val="tx1"/>
                </a:solidFill>
              </a:rPr>
              <a:t>a kitchen</a:t>
            </a:r>
            <a:r>
              <a:rPr lang="en-US" dirty="0">
                <a:solidFill>
                  <a:schemeClr val="tx1"/>
                </a:solidFill>
              </a:rPr>
              <a:t>? </a:t>
            </a:r>
          </a:p>
        </p:txBody>
      </p:sp>
      <p:pic>
        <p:nvPicPr>
          <p:cNvPr id="4" name="Picture 3" descr="7-2_47736157.jpg"/>
          <p:cNvPicPr>
            <a:picLocks noChangeAspect="1"/>
          </p:cNvPicPr>
          <p:nvPr/>
        </p:nvPicPr>
        <p:blipFill>
          <a:blip r:embed="rId2" cstate="email"/>
          <a:srcRect t="8291"/>
          <a:stretch>
            <a:fillRect/>
          </a:stretch>
        </p:blipFill>
        <p:spPr>
          <a:xfrm>
            <a:off x="1999344" y="3233357"/>
            <a:ext cx="4962815" cy="303385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981200" y="6277428"/>
            <a:ext cx="139172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© </a:t>
            </a:r>
            <a:r>
              <a:rPr lang="en-US" sz="800" dirty="0" err="1" smtClean="0"/>
              <a:t>michaeljung</a:t>
            </a:r>
            <a:r>
              <a:rPr lang="en-US" sz="800" dirty="0" smtClean="0"/>
              <a:t>/</a:t>
            </a:r>
            <a:r>
              <a:rPr lang="en-US" sz="800" dirty="0" err="1" smtClean="0"/>
              <a:t>Shutterstock</a:t>
            </a:r>
            <a:r>
              <a:rPr lang="en-US" sz="800" dirty="0" smtClean="0"/>
              <a:t>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52391394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Functional Surfaces and Fixtures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46237"/>
            <a:ext cx="8686800" cy="45259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Wall and floor coverings in kitchen and dining areas need to be easy to clean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Countertops need to provide efficient workspace and cabinets must supply storage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Researching factors such as cost, care requirements, and durability will help maximize the functionality of surface materials and fixtures</a:t>
            </a:r>
            <a:endParaRPr lang="en-US" dirty="0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7356475" y="6172200"/>
            <a:ext cx="1863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400" i="1" dirty="0">
                <a:latin typeface="Times New Roman" pitchFamily="18" charset="0"/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1640762541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Functional Surfaces and Fixtures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22437"/>
            <a:ext cx="8534400" cy="45259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If </a:t>
            </a:r>
            <a:r>
              <a:rPr lang="en-US" b="1" dirty="0" smtClean="0"/>
              <a:t>natural light </a:t>
            </a:r>
            <a:r>
              <a:rPr lang="en-US" dirty="0" smtClean="0"/>
              <a:t>is insufficient, </a:t>
            </a:r>
            <a:r>
              <a:rPr lang="en-US" b="1" dirty="0" smtClean="0"/>
              <a:t>artificial light </a:t>
            </a:r>
            <a:r>
              <a:rPr lang="en-US" dirty="0" smtClean="0"/>
              <a:t>can be added to provide comfort and safety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Ventilation is needed for comfort and to remove steam, heat, and cooking odors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Sufficient electricity affects kitchen functionality</a:t>
            </a:r>
          </a:p>
          <a:p>
            <a:pPr>
              <a:lnSpc>
                <a:spcPct val="100000"/>
              </a:lnSpc>
            </a:pPr>
            <a:r>
              <a:rPr lang="en-US" b="1" dirty="0" smtClean="0"/>
              <a:t>Grounded</a:t>
            </a:r>
            <a:r>
              <a:rPr lang="en-US" dirty="0" smtClean="0"/>
              <a:t> appliances and adequate wiring will help ensure electrical safety</a:t>
            </a:r>
          </a:p>
        </p:txBody>
      </p:sp>
    </p:spTree>
    <p:extLst>
      <p:ext uri="{BB962C8B-B14F-4D97-AF65-F5344CB8AC3E}">
        <p14:creationId xmlns:p14="http://schemas.microsoft.com/office/powerpoint/2010/main" val="3932240001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51054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 smtClean="0"/>
              <a:t>What are the warning signs of overloaded electrical circuits?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47664" y="228600"/>
            <a:ext cx="8382000" cy="9906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44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Think Further</a:t>
            </a:r>
            <a:endParaRPr lang="en-US" sz="4400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5" name="Picture 4" descr="shutterstock_12932992.jpg"/>
          <p:cNvPicPr>
            <a:picLocks noChangeAspect="1"/>
          </p:cNvPicPr>
          <p:nvPr/>
        </p:nvPicPr>
        <p:blipFill>
          <a:blip r:embed="rId2" cstate="email"/>
          <a:srcRect l="55970" r="4897"/>
          <a:stretch>
            <a:fillRect/>
          </a:stretch>
        </p:blipFill>
        <p:spPr>
          <a:xfrm rot="5400000">
            <a:off x="3127224" y="1901976"/>
            <a:ext cx="3068775" cy="520842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039505" y="6034088"/>
            <a:ext cx="116089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Helvetica" pitchFamily="34" charset="0"/>
                <a:cs typeface="Helvetica" pitchFamily="34" charset="0"/>
              </a:rPr>
              <a:t>© </a:t>
            </a:r>
            <a:r>
              <a:rPr lang="en-US" sz="800" dirty="0" err="1" smtClean="0">
                <a:latin typeface="Helvetica" pitchFamily="34" charset="0"/>
                <a:cs typeface="Helvetica" pitchFamily="34" charset="0"/>
              </a:rPr>
              <a:t>Alfgar</a:t>
            </a:r>
            <a:r>
              <a:rPr lang="en-US" sz="800" dirty="0" smtClean="0">
                <a:latin typeface="Helvetica" pitchFamily="34" charset="0"/>
                <a:cs typeface="Helvetica" pitchFamily="34" charset="0"/>
              </a:rPr>
              <a:t>/</a:t>
            </a:r>
            <a:r>
              <a:rPr lang="en-US" sz="800" dirty="0" err="1" smtClean="0">
                <a:latin typeface="Helvetica" pitchFamily="34" charset="0"/>
                <a:cs typeface="Helvetica" pitchFamily="34" charset="0"/>
              </a:rPr>
              <a:t>Shutterstock</a:t>
            </a:r>
            <a:endParaRPr lang="en-US" sz="800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358353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Table Appointments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 smtClean="0"/>
              <a:t>Table appointments</a:t>
            </a:r>
            <a:r>
              <a:rPr lang="en-US" dirty="0" smtClean="0"/>
              <a:t> include all items used to present and serve a meal</a:t>
            </a:r>
          </a:p>
          <a:p>
            <a:pPr lvl="1">
              <a:lnSpc>
                <a:spcPct val="100000"/>
              </a:lnSpc>
            </a:pPr>
            <a:r>
              <a:rPr lang="en-US" b="1" dirty="0" smtClean="0"/>
              <a:t>Dinnerware</a:t>
            </a:r>
          </a:p>
          <a:p>
            <a:pPr lvl="1">
              <a:lnSpc>
                <a:spcPct val="100000"/>
              </a:lnSpc>
            </a:pPr>
            <a:r>
              <a:rPr lang="en-US" b="1" dirty="0" smtClean="0"/>
              <a:t>Flatware</a:t>
            </a:r>
          </a:p>
          <a:p>
            <a:pPr lvl="1">
              <a:lnSpc>
                <a:spcPct val="100000"/>
              </a:lnSpc>
            </a:pPr>
            <a:r>
              <a:rPr lang="en-US" b="1" dirty="0" smtClean="0"/>
              <a:t>Beverageware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Holloware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Linens 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Centerpieces</a:t>
            </a:r>
            <a:endParaRPr lang="en-US" dirty="0"/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7356475" y="6172200"/>
            <a:ext cx="1863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400" i="1" dirty="0">
                <a:latin typeface="Times New Roman" pitchFamily="18" charset="0"/>
              </a:rPr>
              <a:t>continued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Table </a:t>
            </a:r>
            <a:r>
              <a:rPr lang="en-US" dirty="0" smtClean="0"/>
              <a:t>Appointments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686800" cy="4876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The choice of table appointments</a:t>
            </a:r>
            <a:r>
              <a:rPr lang="en-US" b="1" dirty="0" smtClean="0"/>
              <a:t> </a:t>
            </a:r>
            <a:r>
              <a:rPr lang="en-US" dirty="0" smtClean="0"/>
              <a:t>can affect a dining atmosphere</a:t>
            </a:r>
          </a:p>
          <a:p>
            <a:pPr marL="342900" lvl="1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3200" dirty="0" smtClean="0"/>
              <a:t>Consider </a:t>
            </a:r>
            <a:r>
              <a:rPr lang="en-US" sz="3200" dirty="0"/>
              <a:t>the </a:t>
            </a:r>
            <a:r>
              <a:rPr lang="en-US" sz="3200" dirty="0" smtClean="0"/>
              <a:t>durability</a:t>
            </a:r>
            <a:r>
              <a:rPr lang="en-US" sz="3200" dirty="0"/>
              <a:t>, cost</a:t>
            </a:r>
            <a:r>
              <a:rPr lang="en-US" sz="3200" dirty="0" smtClean="0"/>
              <a:t>, and </a:t>
            </a:r>
            <a:r>
              <a:rPr lang="en-US" sz="3200" dirty="0"/>
              <a:t>appearance of dinnerware, which are affected by the material from which it is </a:t>
            </a:r>
            <a:r>
              <a:rPr lang="en-US" sz="3200" dirty="0" smtClean="0"/>
              <a:t>made</a:t>
            </a:r>
            <a:endParaRPr lang="en-US" sz="3200" dirty="0"/>
          </a:p>
          <a:p>
            <a:pPr marL="342900" lvl="1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3200" dirty="0" smtClean="0"/>
              <a:t>Examine </a:t>
            </a:r>
            <a:r>
              <a:rPr lang="en-US" sz="3200" dirty="0"/>
              <a:t>the shape, weight, and feel of each piece of </a:t>
            </a:r>
            <a:r>
              <a:rPr lang="en-US" sz="3200" dirty="0" smtClean="0"/>
              <a:t>flatware</a:t>
            </a:r>
            <a:endParaRPr lang="en-US" sz="3200" dirty="0"/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7356475" y="6172200"/>
            <a:ext cx="1863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400" i="1" dirty="0">
                <a:latin typeface="Times New Roman" pitchFamily="18" charset="0"/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352811181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/>
              <a:t>Table Appointments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722437"/>
            <a:ext cx="5181600" cy="4525963"/>
          </a:xfrm>
        </p:spPr>
        <p:txBody>
          <a:bodyPr>
            <a:noAutofit/>
          </a:bodyPr>
          <a:lstStyle/>
          <a:p>
            <a:pPr marL="347472" lvl="1" indent="-347472">
              <a:lnSpc>
                <a:spcPct val="100000"/>
              </a:lnSpc>
              <a:buFont typeface="Arial" pitchFamily="34" charset="0"/>
              <a:buChar char="•"/>
            </a:pPr>
            <a:r>
              <a:rPr lang="en-US" sz="3200" dirty="0" smtClean="0"/>
              <a:t>Inspect appearance, quality, feel, and function of </a:t>
            </a:r>
            <a:r>
              <a:rPr lang="en-US" sz="3200" dirty="0" err="1" smtClean="0"/>
              <a:t>beverageware</a:t>
            </a:r>
            <a:r>
              <a:rPr lang="en-US" sz="3200" dirty="0" smtClean="0"/>
              <a:t>, including both </a:t>
            </a:r>
            <a:r>
              <a:rPr lang="en-US" sz="3200" b="1" dirty="0" smtClean="0"/>
              <a:t>tumblers</a:t>
            </a:r>
            <a:r>
              <a:rPr lang="en-US" sz="3200" dirty="0" smtClean="0"/>
              <a:t> and </a:t>
            </a:r>
            <a:r>
              <a:rPr lang="en-US" sz="3200" b="1" dirty="0" smtClean="0"/>
              <a:t>stemware</a:t>
            </a:r>
            <a:endParaRPr lang="en-US" sz="3200" dirty="0"/>
          </a:p>
        </p:txBody>
      </p:sp>
      <p:pic>
        <p:nvPicPr>
          <p:cNvPr id="6" name="Content Placeholder 5" descr="shutterstock_80078980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rcRect l="2438" r="3413"/>
          <a:stretch>
            <a:fillRect/>
          </a:stretch>
        </p:blipFill>
        <p:spPr>
          <a:xfrm>
            <a:off x="5432322" y="1828800"/>
            <a:ext cx="3178278" cy="4389120"/>
          </a:xfrm>
        </p:spPr>
      </p:pic>
      <p:sp>
        <p:nvSpPr>
          <p:cNvPr id="8" name="Rectangle 7"/>
          <p:cNvSpPr/>
          <p:nvPr/>
        </p:nvSpPr>
        <p:spPr>
          <a:xfrm>
            <a:off x="5381624" y="6205536"/>
            <a:ext cx="143661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Helvetica" pitchFamily="34" charset="0"/>
                <a:cs typeface="Helvetica" pitchFamily="34" charset="0"/>
              </a:rPr>
              <a:t>© Aaron </a:t>
            </a:r>
            <a:r>
              <a:rPr lang="en-US" sz="800" dirty="0" err="1" smtClean="0">
                <a:latin typeface="Helvetica" pitchFamily="34" charset="0"/>
                <a:cs typeface="Helvetica" pitchFamily="34" charset="0"/>
              </a:rPr>
              <a:t>Amat</a:t>
            </a:r>
            <a:r>
              <a:rPr lang="en-US" sz="800" dirty="0" smtClean="0">
                <a:latin typeface="Helvetica" pitchFamily="34" charset="0"/>
                <a:cs typeface="Helvetica" pitchFamily="34" charset="0"/>
              </a:rPr>
              <a:t>/</a:t>
            </a:r>
            <a:r>
              <a:rPr lang="en-US" sz="800" dirty="0" err="1" smtClean="0">
                <a:latin typeface="Helvetica" pitchFamily="34" charset="0"/>
                <a:cs typeface="Helvetica" pitchFamily="34" charset="0"/>
              </a:rPr>
              <a:t>Shutterstock</a:t>
            </a:r>
            <a:endParaRPr lang="en-US" sz="8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7356475" y="6172200"/>
            <a:ext cx="1863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400" i="1" dirty="0">
                <a:latin typeface="Times New Roman" pitchFamily="18" charset="0"/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1148072948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Table Appointments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534400" cy="4876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/>
              <a:t>Holloware</a:t>
            </a:r>
            <a:r>
              <a:rPr lang="en-US" dirty="0" smtClean="0"/>
              <a:t> may be chosen to match or complement other tableware</a:t>
            </a:r>
          </a:p>
          <a:p>
            <a:pPr>
              <a:lnSpc>
                <a:spcPct val="100000"/>
              </a:lnSpc>
            </a:pPr>
            <a:r>
              <a:rPr lang="en-US" i="1" dirty="0" smtClean="0"/>
              <a:t>Tableware </a:t>
            </a:r>
            <a:r>
              <a:rPr lang="en-US" dirty="0" smtClean="0"/>
              <a:t>includes dinnerware, flatware, </a:t>
            </a:r>
            <a:r>
              <a:rPr lang="en-US" dirty="0" err="1" smtClean="0"/>
              <a:t>beverageware</a:t>
            </a:r>
            <a:r>
              <a:rPr lang="en-US" dirty="0" smtClean="0"/>
              <a:t>, and </a:t>
            </a:r>
            <a:r>
              <a:rPr lang="en-US" dirty="0" err="1" smtClean="0"/>
              <a:t>holloware</a:t>
            </a:r>
            <a:endParaRPr lang="en-US" i="1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When purchasing, consider </a:t>
            </a:r>
            <a:r>
              <a:rPr lang="en-US" dirty="0"/>
              <a:t>lifestyle and budget </a:t>
            </a:r>
            <a:r>
              <a:rPr lang="en-US" dirty="0" smtClean="0"/>
              <a:t>and </a:t>
            </a:r>
            <a:r>
              <a:rPr lang="en-US" dirty="0"/>
              <a:t>check to see whether items are sold as </a:t>
            </a:r>
            <a:r>
              <a:rPr lang="en-US" b="1" dirty="0"/>
              <a:t>open stock </a:t>
            </a:r>
            <a:r>
              <a:rPr lang="en-US" dirty="0"/>
              <a:t>or in </a:t>
            </a:r>
            <a:r>
              <a:rPr lang="en-US" b="1" dirty="0"/>
              <a:t>place settings </a:t>
            </a:r>
            <a:r>
              <a:rPr lang="en-US" dirty="0"/>
              <a:t>or </a:t>
            </a:r>
            <a:r>
              <a:rPr lang="en-US" dirty="0" smtClean="0"/>
              <a:t>sets</a:t>
            </a:r>
            <a:endParaRPr lang="en-US" dirty="0"/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7356475" y="6172200"/>
            <a:ext cx="1863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400" i="1" dirty="0">
                <a:latin typeface="Times New Roman" pitchFamily="18" charset="0"/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2571181911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Table Appointments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To extend use of tableware,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rinse tableware as soon as possible after use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handle fragile tableware with extra caution and store in drawer or cabinet</a:t>
            </a:r>
            <a:endParaRPr lang="en-US" sz="3200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Care requirements for </a:t>
            </a:r>
            <a:r>
              <a:rPr lang="en-US" b="1" dirty="0" smtClean="0"/>
              <a:t>table linens </a:t>
            </a:r>
            <a:r>
              <a:rPr lang="en-US" dirty="0" smtClean="0"/>
              <a:t>depend on the materials from which they are made</a:t>
            </a:r>
            <a:endParaRPr lang="en-US" dirty="0"/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7356475" y="6172200"/>
            <a:ext cx="1863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400" i="1" dirty="0">
                <a:latin typeface="Times New Roman" pitchFamily="18" charset="0"/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992808054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Table Appointments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To create interest to the dining table, add a centerpiece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Proportion with the table and eye level of guests should be </a:t>
            </a:r>
            <a:r>
              <a:rPr lang="en-US" smtClean="0"/>
              <a:t>considered when </a:t>
            </a:r>
            <a:r>
              <a:rPr lang="en-US" dirty="0" smtClean="0"/>
              <a:t>choosing centerpieces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Avoid using potted plants to prevent contamination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tx1"/>
                </a:solidFill>
              </a:rPr>
              <a:t>Kitchen and Dining </a:t>
            </a:r>
            <a:r>
              <a:rPr lang="en-US" b="1" dirty="0" smtClean="0">
                <a:solidFill>
                  <a:schemeClr val="tx1"/>
                </a:solidFill>
              </a:rPr>
              <a:t>Areas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885512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36" y="228600"/>
            <a:ext cx="85344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In Your Opinion…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4267200" cy="5105400"/>
          </a:xfrm>
        </p:spPr>
        <p:txBody>
          <a:bodyPr>
            <a:normAutofit/>
          </a:bodyPr>
          <a:lstStyle/>
          <a:p>
            <a:pPr marL="347472" indent="-347472">
              <a:buNone/>
            </a:pPr>
            <a:r>
              <a:rPr lang="en-US" sz="3200" dirty="0" smtClean="0"/>
              <a:t>	What </a:t>
            </a:r>
            <a:r>
              <a:rPr lang="en-US" sz="3200" dirty="0"/>
              <a:t>types of tableware would be most appropriate for elegant </a:t>
            </a:r>
            <a:r>
              <a:rPr lang="en-US" sz="3200" dirty="0" smtClean="0"/>
              <a:t>dining?</a:t>
            </a:r>
          </a:p>
          <a:p>
            <a:pPr marL="347472" indent="-347472">
              <a:buNone/>
            </a:pPr>
            <a:r>
              <a:rPr lang="en-US" sz="3200" dirty="0" smtClean="0"/>
              <a:t>	What </a:t>
            </a:r>
            <a:r>
              <a:rPr lang="en-US" sz="3200" dirty="0"/>
              <a:t>types would be most appropriate for casual dining? </a:t>
            </a:r>
          </a:p>
        </p:txBody>
      </p:sp>
      <p:pic>
        <p:nvPicPr>
          <p:cNvPr id="5" name="Content Placeholder 4" descr="7-5_24647710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1676400"/>
            <a:ext cx="4038600" cy="2692400"/>
          </a:xfrm>
          <a:ln w="1905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648200" y="4371976"/>
            <a:ext cx="188064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© </a:t>
            </a:r>
            <a:r>
              <a:rPr lang="en-US" sz="800" dirty="0" err="1" smtClean="0"/>
              <a:t>Bochkarev</a:t>
            </a:r>
            <a:r>
              <a:rPr lang="en-US" sz="800" dirty="0" smtClean="0"/>
              <a:t> Photography/</a:t>
            </a:r>
            <a:r>
              <a:rPr lang="en-US" sz="800" dirty="0" err="1" smtClean="0"/>
              <a:t>Shutterstock</a:t>
            </a:r>
            <a:r>
              <a:rPr lang="en-US" sz="800" dirty="0" smtClean="0"/>
              <a:t>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64553133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Setting the </a:t>
            </a:r>
            <a:r>
              <a:rPr lang="en-US" dirty="0" smtClean="0"/>
              <a:t>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The occasion, style of service, size of the table, and menu will help determine how to set a table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At a properly set table, each diner’s </a:t>
            </a:r>
            <a:r>
              <a:rPr lang="en-US" b="1" dirty="0" smtClean="0"/>
              <a:t>cover</a:t>
            </a:r>
            <a:r>
              <a:rPr lang="en-US" dirty="0" smtClean="0"/>
              <a:t> should provide the tableware pieces needed for the meal being 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822237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/>
              <a:t>What are the three </a:t>
            </a:r>
            <a:r>
              <a:rPr lang="en-US" dirty="0"/>
              <a:t>main work </a:t>
            </a:r>
            <a:r>
              <a:rPr lang="en-US" dirty="0" smtClean="0"/>
              <a:t>centers found in kitchens?</a:t>
            </a:r>
          </a:p>
          <a:p>
            <a:pPr lvl="1">
              <a:lnSpc>
                <a:spcPct val="100000"/>
              </a:lnSpc>
              <a:buNone/>
            </a:pPr>
            <a:r>
              <a:rPr lang="en-US" b="1" i="1" dirty="0" smtClean="0">
                <a:solidFill>
                  <a:srgbClr val="1435C2"/>
                </a:solidFill>
              </a:rPr>
              <a:t>	food preparation and storage center, cooking and serving center, cleanup center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732508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00000"/>
              </a:lnSpc>
              <a:buFont typeface="+mj-lt"/>
              <a:buAutoNum type="arabicPeriod" startAt="2"/>
            </a:pPr>
            <a:r>
              <a:rPr lang="en-US" dirty="0" smtClean="0"/>
              <a:t>What factors </a:t>
            </a:r>
            <a:r>
              <a:rPr lang="en-US" dirty="0"/>
              <a:t>determine a home’s basic kitchen floor </a:t>
            </a:r>
            <a:r>
              <a:rPr lang="en-US" dirty="0" smtClean="0"/>
              <a:t>plan?</a:t>
            </a:r>
            <a:endParaRPr lang="en-US" dirty="0"/>
          </a:p>
          <a:p>
            <a:pPr lvl="1">
              <a:lnSpc>
                <a:spcPct val="100000"/>
              </a:lnSpc>
              <a:buNone/>
            </a:pPr>
            <a:r>
              <a:rPr lang="en-US" b="1" i="1" dirty="0" smtClean="0">
                <a:solidFill>
                  <a:srgbClr val="1435C2"/>
                </a:solidFill>
              </a:rPr>
              <a:t>	the </a:t>
            </a:r>
            <a:r>
              <a:rPr lang="en-US" b="1" i="1" dirty="0">
                <a:solidFill>
                  <a:srgbClr val="1435C2"/>
                </a:solidFill>
              </a:rPr>
              <a:t>shape of the room and the placement of the </a:t>
            </a:r>
            <a:r>
              <a:rPr lang="en-US" b="1" i="1" dirty="0" smtClean="0">
                <a:solidFill>
                  <a:srgbClr val="1435C2"/>
                </a:solidFill>
              </a:rPr>
              <a:t>three major </a:t>
            </a:r>
            <a:r>
              <a:rPr lang="en-US" b="1" i="1" dirty="0">
                <a:solidFill>
                  <a:srgbClr val="1435C2"/>
                </a:solidFill>
              </a:rPr>
              <a:t>work </a:t>
            </a:r>
            <a:r>
              <a:rPr lang="en-US" b="1" i="1" dirty="0" smtClean="0">
                <a:solidFill>
                  <a:srgbClr val="1435C2"/>
                </a:solidFill>
              </a:rPr>
              <a:t>centers</a:t>
            </a:r>
            <a:endParaRPr lang="en-US" b="1" i="1" dirty="0">
              <a:solidFill>
                <a:srgbClr val="1435C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579782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 startAt="3"/>
            </a:pPr>
            <a:r>
              <a:rPr lang="en-US" dirty="0" smtClean="0"/>
              <a:t>How </a:t>
            </a:r>
            <a:r>
              <a:rPr lang="en-US" dirty="0"/>
              <a:t>can the functionality of surface materials and fixtures for kitchen and dining areas be maximized?</a:t>
            </a:r>
          </a:p>
          <a:p>
            <a:pPr lvl="1">
              <a:lnSpc>
                <a:spcPct val="100000"/>
              </a:lnSpc>
              <a:buNone/>
            </a:pPr>
            <a:r>
              <a:rPr lang="en-US" b="1" i="1" dirty="0" smtClean="0">
                <a:solidFill>
                  <a:srgbClr val="1435C2"/>
                </a:solidFill>
              </a:rPr>
              <a:t>	by researching factors such as cost, care requirements, and durability </a:t>
            </a:r>
            <a:endParaRPr lang="en-US" b="1" i="1" dirty="0">
              <a:solidFill>
                <a:srgbClr val="1435C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579782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4525963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+mj-lt"/>
              <a:buAutoNum type="arabicPeriod" startAt="4"/>
            </a:pPr>
            <a:r>
              <a:rPr lang="en-US" dirty="0" smtClean="0"/>
              <a:t>Name the six types of table appointments.</a:t>
            </a:r>
          </a:p>
          <a:p>
            <a:pPr lvl="1">
              <a:lnSpc>
                <a:spcPct val="100000"/>
              </a:lnSpc>
              <a:buNone/>
            </a:pPr>
            <a:r>
              <a:rPr lang="en-US" b="1" i="1" dirty="0" smtClean="0">
                <a:solidFill>
                  <a:srgbClr val="1435C2"/>
                </a:solidFill>
              </a:rPr>
              <a:t>	Dinnerware, flatware, </a:t>
            </a:r>
            <a:r>
              <a:rPr lang="en-US" b="1" i="1" dirty="0" err="1" smtClean="0">
                <a:solidFill>
                  <a:srgbClr val="1435C2"/>
                </a:solidFill>
              </a:rPr>
              <a:t>beverageware</a:t>
            </a:r>
            <a:r>
              <a:rPr lang="en-US" b="1" i="1" dirty="0" smtClean="0">
                <a:solidFill>
                  <a:srgbClr val="1435C2"/>
                </a:solidFill>
              </a:rPr>
              <a:t>, </a:t>
            </a:r>
            <a:r>
              <a:rPr lang="en-US" b="1" i="1" dirty="0" err="1" smtClean="0">
                <a:solidFill>
                  <a:srgbClr val="1435C2"/>
                </a:solidFill>
              </a:rPr>
              <a:t>holloware</a:t>
            </a:r>
            <a:r>
              <a:rPr lang="en-US" b="1" i="1" dirty="0" smtClean="0">
                <a:solidFill>
                  <a:srgbClr val="1435C2"/>
                </a:solidFill>
              </a:rPr>
              <a:t>, table linens, centerpieces</a:t>
            </a:r>
            <a:endParaRPr lang="en-US" b="1" i="1" dirty="0">
              <a:solidFill>
                <a:srgbClr val="1435C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3687234919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00000"/>
              </a:lnSpc>
              <a:buFont typeface="+mj-lt"/>
              <a:buAutoNum type="arabicPeriod" startAt="5"/>
            </a:pPr>
            <a:r>
              <a:rPr lang="en-US" dirty="0" smtClean="0"/>
              <a:t>What factors will </a:t>
            </a:r>
            <a:r>
              <a:rPr lang="en-US" dirty="0"/>
              <a:t>help determine how to set a </a:t>
            </a:r>
            <a:r>
              <a:rPr lang="en-US" dirty="0" smtClean="0"/>
              <a:t>table?</a:t>
            </a:r>
            <a:endParaRPr lang="en-US" dirty="0"/>
          </a:p>
          <a:p>
            <a:pPr lvl="1">
              <a:lnSpc>
                <a:spcPct val="100000"/>
              </a:lnSpc>
              <a:buNone/>
            </a:pPr>
            <a:r>
              <a:rPr lang="en-US" b="1" i="1" dirty="0" smtClean="0">
                <a:solidFill>
                  <a:srgbClr val="1435C2"/>
                </a:solidFill>
              </a:rPr>
              <a:t>	occasion, style </a:t>
            </a:r>
            <a:r>
              <a:rPr lang="en-US" b="1" i="1" dirty="0">
                <a:solidFill>
                  <a:srgbClr val="1435C2"/>
                </a:solidFill>
              </a:rPr>
              <a:t>of </a:t>
            </a:r>
            <a:r>
              <a:rPr lang="en-US" b="1" i="1" dirty="0" smtClean="0">
                <a:solidFill>
                  <a:srgbClr val="1435C2"/>
                </a:solidFill>
              </a:rPr>
              <a:t>service, size </a:t>
            </a:r>
            <a:r>
              <a:rPr lang="en-US" b="1" i="1" dirty="0">
                <a:solidFill>
                  <a:srgbClr val="1435C2"/>
                </a:solidFill>
              </a:rPr>
              <a:t>of the </a:t>
            </a:r>
            <a:r>
              <a:rPr lang="en-US" b="1" i="1" dirty="0" smtClean="0">
                <a:solidFill>
                  <a:srgbClr val="1435C2"/>
                </a:solidFill>
              </a:rPr>
              <a:t>table, menu</a:t>
            </a:r>
            <a:endParaRPr lang="en-US" b="1" i="1" dirty="0">
              <a:solidFill>
                <a:srgbClr val="1435C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5344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579782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 smtClean="0"/>
              <a:t>Describe</a:t>
            </a:r>
            <a:r>
              <a:rPr lang="en-US" sz="3200" dirty="0" smtClean="0"/>
              <a:t> the three major work centers in a kitchen and the six basic kitchen floor plans.</a:t>
            </a:r>
          </a:p>
          <a:p>
            <a:pPr>
              <a:lnSpc>
                <a:spcPct val="100000"/>
              </a:lnSpc>
            </a:pPr>
            <a:r>
              <a:rPr lang="en-US" sz="3200" b="1" dirty="0" smtClean="0"/>
              <a:t>Explain</a:t>
            </a:r>
            <a:r>
              <a:rPr lang="en-US" sz="3200" dirty="0" smtClean="0"/>
              <a:t> considerations in choosing functional surface materials and fixtures for kitchens and dining areas.</a:t>
            </a:r>
          </a:p>
          <a:p>
            <a:pPr>
              <a:lnSpc>
                <a:spcPct val="100000"/>
              </a:lnSpc>
            </a:pPr>
            <a:r>
              <a:rPr lang="en-US" sz="3200" b="1" dirty="0" smtClean="0"/>
              <a:t>Identify</a:t>
            </a:r>
            <a:r>
              <a:rPr lang="en-US" sz="3200" dirty="0" smtClean="0"/>
              <a:t> different kinds of tableware and </a:t>
            </a:r>
            <a:r>
              <a:rPr lang="en-US" sz="3200" b="1" dirty="0" smtClean="0"/>
              <a:t>list</a:t>
            </a:r>
            <a:r>
              <a:rPr lang="en-US" sz="3200" dirty="0" smtClean="0"/>
              <a:t> selection factors applicable to each.</a:t>
            </a:r>
          </a:p>
          <a:p>
            <a:pPr>
              <a:lnSpc>
                <a:spcPct val="100000"/>
              </a:lnSpc>
            </a:pPr>
            <a:r>
              <a:rPr lang="en-US" sz="3200" b="1" dirty="0" smtClean="0"/>
              <a:t>Set</a:t>
            </a:r>
            <a:r>
              <a:rPr lang="en-US" sz="3200" dirty="0" smtClean="0"/>
              <a:t> a table attractively.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400" b="1" dirty="0" smtClean="0"/>
              <a:t>Objectives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018613926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/>
              <a:t>Planning the Kitchen and Dining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Kitchens have three main </a:t>
            </a:r>
            <a:r>
              <a:rPr lang="en-US" b="1" dirty="0" smtClean="0"/>
              <a:t>work centers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food preparation and storage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cooking and serving 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cleanup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Some kitchens have additional work centers for tasks like planning and laundry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7356475" y="6172200"/>
            <a:ext cx="1863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400" i="1" dirty="0">
                <a:latin typeface="Times New Roman" pitchFamily="18" charset="0"/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3875716336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382000" cy="9906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/>
              <a:t>Planning the Kitchen and Dining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752600"/>
            <a:ext cx="4800600" cy="45259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/>
              <a:t>Store items where they will be used and where it is most convenient to find them</a:t>
            </a:r>
          </a:p>
          <a:p>
            <a:pPr>
              <a:lnSpc>
                <a:spcPct val="100000"/>
              </a:lnSpc>
            </a:pPr>
            <a:r>
              <a:rPr lang="en-US" sz="3200" dirty="0" smtClean="0"/>
              <a:t>Place more frequently used items in the front of cupboards and drawers</a:t>
            </a:r>
            <a:endParaRPr lang="en-US" sz="3200" dirty="0"/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7356475" y="6172200"/>
            <a:ext cx="1863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400" i="1" dirty="0">
                <a:latin typeface="Times New Roman" pitchFamily="18" charset="0"/>
              </a:rPr>
              <a:t>continued</a:t>
            </a:r>
          </a:p>
        </p:txBody>
      </p:sp>
      <p:pic>
        <p:nvPicPr>
          <p:cNvPr id="9" name="Content Placeholder 8" descr="shutterstock_23411986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953000" y="1946732"/>
            <a:ext cx="3758184" cy="2576779"/>
          </a:xfrm>
        </p:spPr>
      </p:pic>
      <p:sp>
        <p:nvSpPr>
          <p:cNvPr id="10" name="Rectangle 9"/>
          <p:cNvSpPr/>
          <p:nvPr/>
        </p:nvSpPr>
        <p:spPr>
          <a:xfrm>
            <a:off x="4938712" y="4508956"/>
            <a:ext cx="135325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Helvetica" pitchFamily="34" charset="0"/>
                <a:cs typeface="Helvetica" pitchFamily="34" charset="0"/>
              </a:rPr>
              <a:t>© photo25th/</a:t>
            </a:r>
            <a:r>
              <a:rPr lang="en-US" sz="800" dirty="0" err="1" smtClean="0">
                <a:latin typeface="Helvetica" pitchFamily="34" charset="0"/>
                <a:cs typeface="Helvetica" pitchFamily="34" charset="0"/>
              </a:rPr>
              <a:t>Shutterstock</a:t>
            </a:r>
            <a:endParaRPr lang="en-US" sz="800" dirty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13716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/>
              <a:t>Planning the Kitchen and Dining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Each kitchen work center needs storage space for items that are used there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The path that connects the three major work centers forms the </a:t>
            </a:r>
            <a:r>
              <a:rPr lang="en-US" b="1" dirty="0" smtClean="0"/>
              <a:t>work triangle</a:t>
            </a:r>
            <a:endParaRPr lang="en-US" dirty="0"/>
          </a:p>
        </p:txBody>
      </p:sp>
      <p:pic>
        <p:nvPicPr>
          <p:cNvPr id="4" name="Picture 1028" descr="floor pla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12923" y="4202668"/>
            <a:ext cx="3711575" cy="2198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86400" y="63362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range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3821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sink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63362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refrigerator</a:t>
            </a:r>
            <a:endParaRPr lang="en-US" b="1" dirty="0"/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7356475" y="6172200"/>
            <a:ext cx="1863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400" i="1" dirty="0">
                <a:latin typeface="Times New Roman" pitchFamily="18" charset="0"/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2942188025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Planning the Kitchen and Dining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22437"/>
            <a:ext cx="8534400" cy="45259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/>
              <a:t>The shape and size of the room and the placement of the major work centers determine a home’s basic kitchen floor plan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U-shaped kitchen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L-shaped kitchen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corridor kitchen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95800" y="3276600"/>
            <a:ext cx="4038600" cy="1782763"/>
          </a:xfrm>
          <a:ln>
            <a:noFill/>
          </a:ln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</a:pPr>
            <a:r>
              <a:rPr lang="en-US" sz="2800" dirty="0" smtClean="0"/>
              <a:t>one-wall kitchen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island kitchen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peninsula kitchen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7356475" y="6172200"/>
            <a:ext cx="1863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400" i="1" dirty="0">
                <a:latin typeface="Times New Roman" pitchFamily="18" charset="0"/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877812263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/>
              <a:t>Planning the Kitchen and Dining Areas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46237"/>
            <a:ext cx="5562600" cy="45259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/>
              <a:t>Peninsula, U-shaped, and L-shaped kitchens are </a:t>
            </a:r>
            <a:r>
              <a:rPr lang="en-US" sz="3200" b="1" dirty="0" smtClean="0"/>
              <a:t>universal designs</a:t>
            </a:r>
            <a:r>
              <a:rPr lang="en-US" sz="3200" dirty="0" smtClean="0"/>
              <a:t>, which provide the most space in a kitchen</a:t>
            </a:r>
          </a:p>
          <a:p>
            <a:pPr>
              <a:lnSpc>
                <a:spcPct val="100000"/>
              </a:lnSpc>
            </a:pPr>
            <a:r>
              <a:rPr lang="en-US" sz="3200" dirty="0" smtClean="0"/>
              <a:t>To accommodate many, work surfaces need to be at  a variety of levels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7508875" y="6243638"/>
            <a:ext cx="1863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400" i="1" dirty="0">
                <a:latin typeface="Times New Roman" pitchFamily="18" charset="0"/>
              </a:rPr>
              <a:t>continued</a:t>
            </a:r>
          </a:p>
        </p:txBody>
      </p:sp>
      <p:pic>
        <p:nvPicPr>
          <p:cNvPr id="9" name="Content Placeholder 8" descr="shutterstock_106122146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681594" y="1854891"/>
            <a:ext cx="2929006" cy="4393509"/>
          </a:xfrm>
        </p:spPr>
      </p:pic>
      <p:sp>
        <p:nvSpPr>
          <p:cNvPr id="10" name="Rectangle 9"/>
          <p:cNvSpPr/>
          <p:nvPr/>
        </p:nvSpPr>
        <p:spPr>
          <a:xfrm>
            <a:off x="5638800" y="6248400"/>
            <a:ext cx="126028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Helvetica" pitchFamily="34" charset="0"/>
                <a:cs typeface="Helvetica" pitchFamily="34" charset="0"/>
              </a:rPr>
              <a:t>© peppi18/</a:t>
            </a:r>
            <a:r>
              <a:rPr lang="en-US" sz="800" dirty="0" err="1" smtClean="0">
                <a:latin typeface="Helvetica" pitchFamily="34" charset="0"/>
                <a:cs typeface="Helvetica" pitchFamily="34" charset="0"/>
              </a:rPr>
              <a:t>Shutterstock</a:t>
            </a:r>
            <a:endParaRPr lang="en-US" sz="800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123068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/>
              <a:t>Planning the Kitchen and Dining Areas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722437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/>
              <a:t>A kitchen, separate dining room, living room section, and outdoor space may all serve as dining areas</a:t>
            </a:r>
            <a:endParaRPr lang="en-US" sz="3200" dirty="0"/>
          </a:p>
        </p:txBody>
      </p:sp>
      <p:pic>
        <p:nvPicPr>
          <p:cNvPr id="7" name="Content Placeholder 6" descr="shutterstock_25530742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572000" y="1905000"/>
            <a:ext cx="4038600" cy="2692400"/>
          </a:xfrm>
        </p:spPr>
      </p:pic>
      <p:sp>
        <p:nvSpPr>
          <p:cNvPr id="8" name="Rectangle 7"/>
          <p:cNvSpPr/>
          <p:nvPr/>
        </p:nvSpPr>
        <p:spPr>
          <a:xfrm>
            <a:off x="4557712" y="4600576"/>
            <a:ext cx="20665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Helvetica" pitchFamily="34" charset="0"/>
                <a:cs typeface="Helvetica" pitchFamily="34" charset="0"/>
              </a:rPr>
              <a:t>© Monkey Business Images/</a:t>
            </a:r>
            <a:r>
              <a:rPr lang="en-US" sz="800" dirty="0" err="1" smtClean="0">
                <a:latin typeface="Helvetica" pitchFamily="34" charset="0"/>
                <a:cs typeface="Helvetica" pitchFamily="34" charset="0"/>
              </a:rPr>
              <a:t>Shutterstock</a:t>
            </a:r>
            <a:endParaRPr lang="en-US" sz="800" dirty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Glossa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5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Objecti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_Internatio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_InYourOpinio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Palatino Linotype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DidYouKnow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Palatino Linotype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ThinkFurther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Palatino Linotype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_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Glossa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bjecti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tent">
  <a:themeElements>
    <a:clrScheme name="Custom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80"/>
      </a:hlink>
      <a:folHlink>
        <a:srgbClr val="CB580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Internatio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InYourOpinio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Palatino Linotype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idYouKnow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Palatino Linotype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hinkFurther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Palatino Linotype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GTGF</Template>
  <TotalTime>6677</TotalTime>
  <Words>777</Words>
  <Application>Microsoft Macintosh PowerPoint</Application>
  <PresentationFormat>On-screen Show (4:3)</PresentationFormat>
  <Paragraphs>116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20</vt:i4>
      </vt:variant>
      <vt:variant>
        <vt:lpstr>Slide Titles</vt:lpstr>
      </vt:variant>
      <vt:variant>
        <vt:i4>26</vt:i4>
      </vt:variant>
    </vt:vector>
  </HeadingPairs>
  <TitlesOfParts>
    <vt:vector size="46" baseType="lpstr">
      <vt:lpstr>Title Slide</vt:lpstr>
      <vt:lpstr>4_Custom Design</vt:lpstr>
      <vt:lpstr>Objectives</vt:lpstr>
      <vt:lpstr>Content</vt:lpstr>
      <vt:lpstr>International</vt:lpstr>
      <vt:lpstr>InYourOpinion</vt:lpstr>
      <vt:lpstr>DidYouKnow</vt:lpstr>
      <vt:lpstr>ThinkFurther</vt:lpstr>
      <vt:lpstr>Review</vt:lpstr>
      <vt:lpstr>Glossary</vt:lpstr>
      <vt:lpstr>1_Title Slide</vt:lpstr>
      <vt:lpstr>5_Custom Design</vt:lpstr>
      <vt:lpstr>1_Objectives</vt:lpstr>
      <vt:lpstr>1_Content</vt:lpstr>
      <vt:lpstr>1_International</vt:lpstr>
      <vt:lpstr>1_InYourOpinion</vt:lpstr>
      <vt:lpstr>1_DidYouKnow</vt:lpstr>
      <vt:lpstr>1_ThinkFurther</vt:lpstr>
      <vt:lpstr>1_Review</vt:lpstr>
      <vt:lpstr>1_Glossary</vt:lpstr>
      <vt:lpstr>PowerPoint Presentation</vt:lpstr>
      <vt:lpstr>7</vt:lpstr>
      <vt:lpstr>Objectives</vt:lpstr>
      <vt:lpstr>Planning the Kitchen and Dining Areas</vt:lpstr>
      <vt:lpstr>Planning the Kitchen and Dining Areas</vt:lpstr>
      <vt:lpstr>Planning the Kitchen and Dining Areas</vt:lpstr>
      <vt:lpstr>Planning the Kitchen and Dining Areas</vt:lpstr>
      <vt:lpstr>Planning the Kitchen and Dining Areas</vt:lpstr>
      <vt:lpstr>Planning the Kitchen and Dining Areas</vt:lpstr>
      <vt:lpstr>In Your Opinion…</vt:lpstr>
      <vt:lpstr>Functional Surfaces and Fixtures</vt:lpstr>
      <vt:lpstr>Functional Surfaces and Fixtures</vt:lpstr>
      <vt:lpstr>Think Further</vt:lpstr>
      <vt:lpstr>Table Appointments</vt:lpstr>
      <vt:lpstr>Table Appointments</vt:lpstr>
      <vt:lpstr>Table Appointments</vt:lpstr>
      <vt:lpstr>Table Appointments</vt:lpstr>
      <vt:lpstr>Table Appointments</vt:lpstr>
      <vt:lpstr>Table Appointments</vt:lpstr>
      <vt:lpstr>In Your Opinion…</vt:lpstr>
      <vt:lpstr>Setting the Table</vt:lpstr>
      <vt:lpstr>Review</vt:lpstr>
      <vt:lpstr>Review</vt:lpstr>
      <vt:lpstr>Review</vt:lpstr>
      <vt:lpstr>Review</vt:lpstr>
      <vt:lpstr>Review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</dc:title>
  <dc:creator>Owner</dc:creator>
  <cp:lastModifiedBy>Conni Sockwell</cp:lastModifiedBy>
  <cp:revision>120</cp:revision>
  <dcterms:created xsi:type="dcterms:W3CDTF">2011-09-23T13:57:32Z</dcterms:created>
  <dcterms:modified xsi:type="dcterms:W3CDTF">2020-03-23T15:52:56Z</dcterms:modified>
</cp:coreProperties>
</file>