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58" r:id="rId6"/>
    <p:sldId id="261" r:id="rId7"/>
    <p:sldId id="275" r:id="rId8"/>
    <p:sldId id="260" r:id="rId9"/>
    <p:sldId id="262" r:id="rId10"/>
    <p:sldId id="264" r:id="rId11"/>
    <p:sldId id="277" r:id="rId12"/>
    <p:sldId id="268" r:id="rId13"/>
    <p:sldId id="270" r:id="rId14"/>
    <p:sldId id="271" r:id="rId15"/>
    <p:sldId id="272" r:id="rId16"/>
    <p:sldId id="273" r:id="rId17"/>
    <p:sldId id="278" r:id="rId18"/>
    <p:sldId id="279" r:id="rId19"/>
    <p:sldId id="287" r:id="rId20"/>
    <p:sldId id="280" r:id="rId21"/>
    <p:sldId id="282" r:id="rId22"/>
    <p:sldId id="283" r:id="rId23"/>
    <p:sldId id="284" r:id="rId24"/>
    <p:sldId id="285" r:id="rId25"/>
    <p:sldId id="286" r:id="rId26"/>
    <p:sldId id="288" r:id="rId27"/>
    <p:sldId id="289" r:id="rId28"/>
    <p:sldId id="290" r:id="rId29"/>
    <p:sldId id="291" r:id="rId30"/>
    <p:sldId id="292" r:id="rId31"/>
    <p:sldId id="293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8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 Base Chemistry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0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82024" y="1811467"/>
            <a:ext cx="10363826" cy="3424107"/>
          </a:xfrm>
        </p:spPr>
        <p:txBody>
          <a:bodyPr>
            <a:normAutofit lnSpcReduction="10000"/>
          </a:bodyPr>
          <a:lstStyle/>
          <a:p>
            <a:r>
              <a:rPr lang="en-US" sz="3000" cap="none" dirty="0" smtClean="0"/>
              <a:t>Degree of ionization depends on attraction between anion (CB) and the hydrogen ion, relative to attractions of these ions to water. </a:t>
            </a:r>
          </a:p>
          <a:p>
            <a:r>
              <a:rPr lang="en-US" sz="3000" cap="none" dirty="0" smtClean="0"/>
              <a:t>Acid ionization constant (K</a:t>
            </a:r>
            <a:r>
              <a:rPr lang="en-US" sz="3000" cap="none" baseline="-25000" dirty="0" smtClean="0"/>
              <a:t>a</a:t>
            </a:r>
            <a:r>
              <a:rPr lang="en-US" sz="3000" cap="none" dirty="0" smtClean="0"/>
              <a:t>)</a:t>
            </a:r>
          </a:p>
          <a:p>
            <a:pPr lvl="1"/>
            <a:r>
              <a:rPr lang="en-US" sz="3000" cap="none" dirty="0" err="1" smtClean="0"/>
              <a:t>HA</a:t>
            </a:r>
            <a:r>
              <a:rPr lang="en-US" sz="3000" cap="none" baseline="-25000" dirty="0" err="1" smtClean="0"/>
              <a:t>(aq</a:t>
            </a:r>
            <a:r>
              <a:rPr lang="en-US" sz="3000" cap="none" baseline="-25000" dirty="0" smtClean="0"/>
              <a:t>)</a:t>
            </a:r>
            <a:r>
              <a:rPr lang="en-US" sz="3000" cap="none" dirty="0" smtClean="0"/>
              <a:t> + H</a:t>
            </a:r>
            <a:r>
              <a:rPr lang="en-US" sz="3000" cap="none" baseline="-25000" dirty="0" smtClean="0"/>
              <a:t>2</a:t>
            </a:r>
            <a:r>
              <a:rPr lang="en-US" sz="3000" cap="none" dirty="0" smtClean="0"/>
              <a:t>O</a:t>
            </a:r>
            <a:r>
              <a:rPr lang="en-US" sz="3000" cap="none" baseline="-25000" dirty="0" smtClean="0"/>
              <a:t>(l)</a:t>
            </a:r>
            <a:r>
              <a:rPr lang="en-US" sz="3000" cap="none" dirty="0" smtClean="0"/>
              <a:t> 	  H</a:t>
            </a:r>
            <a:r>
              <a:rPr lang="en-US" sz="3000" cap="none" baseline="-25000" dirty="0" smtClean="0"/>
              <a:t>3</a:t>
            </a:r>
            <a:r>
              <a:rPr lang="en-US" sz="3000" cap="none" dirty="0" smtClean="0"/>
              <a:t>O</a:t>
            </a:r>
            <a:r>
              <a:rPr lang="en-US" sz="3000" cap="none" baseline="30000" dirty="0" smtClean="0"/>
              <a:t>+</a:t>
            </a:r>
            <a:r>
              <a:rPr lang="en-US" sz="3000" cap="none" baseline="-25000" dirty="0" smtClean="0"/>
              <a:t>(aq)</a:t>
            </a:r>
            <a:r>
              <a:rPr lang="en-US" sz="3000" cap="none" dirty="0" smtClean="0"/>
              <a:t> + A</a:t>
            </a:r>
            <a:r>
              <a:rPr lang="en-US" sz="3000" cap="none" baseline="30000" dirty="0" smtClean="0"/>
              <a:t>-</a:t>
            </a:r>
            <a:r>
              <a:rPr lang="en-US" sz="3000" cap="none" baseline="-25000" dirty="0" smtClean="0"/>
              <a:t>(</a:t>
            </a:r>
            <a:r>
              <a:rPr lang="en-US" sz="3000" cap="none" baseline="-25000" dirty="0" err="1" smtClean="0"/>
              <a:t>aq</a:t>
            </a:r>
            <a:r>
              <a:rPr lang="en-US" sz="3000" cap="none" baseline="-25000" dirty="0" smtClean="0"/>
              <a:t>)</a:t>
            </a:r>
            <a:r>
              <a:rPr lang="en-US" sz="3000" cap="none" dirty="0" smtClean="0"/>
              <a:t> </a:t>
            </a:r>
          </a:p>
          <a:p>
            <a:pPr lvl="1"/>
            <a:r>
              <a:rPr lang="en-US" sz="3000" cap="none" dirty="0" smtClean="0"/>
              <a:t>The smaller the constant, the weaker the acid. </a:t>
            </a:r>
          </a:p>
          <a:p>
            <a:endParaRPr lang="en-US" sz="3000" cap="none" dirty="0"/>
          </a:p>
        </p:txBody>
      </p:sp>
      <p:pic>
        <p:nvPicPr>
          <p:cNvPr id="4" name="Picture 2" descr="Image result for equilibrium arr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702" y="3995471"/>
            <a:ext cx="637046" cy="63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42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Write the simple ionization reaction for the following acids and write the </a:t>
            </a:r>
            <a:r>
              <a:rPr lang="en-US" cap="none" dirty="0" err="1" smtClean="0"/>
              <a:t>K</a:t>
            </a:r>
            <a:r>
              <a:rPr lang="en-US" cap="none" baseline="-25000" dirty="0" err="1" smtClean="0"/>
              <a:t>a</a:t>
            </a:r>
            <a:r>
              <a:rPr lang="en-US" cap="none" dirty="0" smtClean="0"/>
              <a:t> expression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Acetic Acid</a:t>
            </a:r>
          </a:p>
          <a:p>
            <a:r>
              <a:rPr lang="en-US" sz="3000" dirty="0" smtClean="0"/>
              <a:t>The ammonium ion</a:t>
            </a:r>
          </a:p>
          <a:p>
            <a:r>
              <a:rPr lang="en-US" sz="3000" dirty="0" smtClean="0"/>
              <a:t>The </a:t>
            </a:r>
            <a:r>
              <a:rPr lang="en-US" sz="3000" dirty="0" err="1" smtClean="0"/>
              <a:t>anilinium</a:t>
            </a:r>
            <a:r>
              <a:rPr lang="en-US" sz="3000" dirty="0" smtClean="0"/>
              <a:t> ion (C</a:t>
            </a:r>
            <a:r>
              <a:rPr lang="en-US" sz="3000" baseline="-25000" dirty="0" smtClean="0"/>
              <a:t>6</a:t>
            </a:r>
            <a:r>
              <a:rPr lang="en-US" sz="3000" dirty="0" smtClean="0"/>
              <a:t>H</a:t>
            </a:r>
            <a:r>
              <a:rPr lang="en-US" sz="3000" baseline="-25000" dirty="0" smtClean="0"/>
              <a:t>5</a:t>
            </a:r>
            <a:r>
              <a:rPr lang="en-US" sz="3000" dirty="0" smtClean="0"/>
              <a:t>NH</a:t>
            </a:r>
            <a:r>
              <a:rPr lang="en-US" sz="3000" baseline="-25000" dirty="0" smtClean="0"/>
              <a:t>3</a:t>
            </a:r>
            <a:r>
              <a:rPr lang="en-US" sz="3000" baseline="30000" dirty="0" smtClean="0"/>
              <a:t>+</a:t>
            </a:r>
            <a:r>
              <a:rPr lang="en-US" sz="3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pH Scale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57376"/>
            <a:ext cx="10363826" cy="4492624"/>
          </a:xfrm>
        </p:spPr>
        <p:txBody>
          <a:bodyPr>
            <a:normAutofit/>
          </a:bodyPr>
          <a:lstStyle/>
          <a:p>
            <a:r>
              <a:rPr lang="en-US" sz="3200" cap="none" dirty="0" smtClean="0"/>
              <a:t>Way to specify the acidity of a solution. </a:t>
            </a:r>
          </a:p>
          <a:p>
            <a:r>
              <a:rPr lang="en-US" sz="3200" cap="none" dirty="0" smtClean="0"/>
              <a:t>pH = -log[H</a:t>
            </a:r>
            <a:r>
              <a:rPr lang="en-US" sz="3200" cap="none" baseline="-25000" dirty="0" smtClean="0"/>
              <a:t>3</a:t>
            </a:r>
            <a:r>
              <a:rPr lang="en-US" sz="3200" cap="none" dirty="0" smtClean="0"/>
              <a:t>O</a:t>
            </a:r>
            <a:r>
              <a:rPr lang="en-US" sz="3200" cap="none" baseline="30000" dirty="0" smtClean="0"/>
              <a:t>+</a:t>
            </a:r>
            <a:r>
              <a:rPr lang="en-US" sz="3200" cap="none" dirty="0" smtClean="0"/>
              <a:t>] </a:t>
            </a:r>
          </a:p>
          <a:p>
            <a:r>
              <a:rPr lang="en-US" sz="3200" cap="none" dirty="0" smtClean="0"/>
              <a:t>Example: A solution with [H</a:t>
            </a:r>
            <a:r>
              <a:rPr lang="en-US" sz="3200" cap="none" baseline="-25000" dirty="0" smtClean="0"/>
              <a:t>3</a:t>
            </a:r>
            <a:r>
              <a:rPr lang="en-US" sz="3200" cap="none" dirty="0" smtClean="0"/>
              <a:t>O</a:t>
            </a:r>
            <a:r>
              <a:rPr lang="en-US" sz="3200" cap="none" baseline="30000" dirty="0" smtClean="0"/>
              <a:t>+</a:t>
            </a:r>
            <a:r>
              <a:rPr lang="en-US" sz="3200" cap="none" dirty="0" smtClean="0"/>
              <a:t>] = 1.0x10</a:t>
            </a:r>
            <a:r>
              <a:rPr lang="en-US" sz="3200" cap="none" baseline="30000" dirty="0" smtClean="0"/>
              <a:t>-3</a:t>
            </a:r>
            <a:r>
              <a:rPr lang="en-US" sz="3200" cap="none" dirty="0" smtClean="0"/>
              <a:t> M</a:t>
            </a:r>
          </a:p>
          <a:p>
            <a:pPr lvl="2"/>
            <a:r>
              <a:rPr lang="en-US" sz="3200" cap="none" dirty="0" smtClean="0"/>
              <a:t>pH = -log[1.0x10</a:t>
            </a:r>
            <a:r>
              <a:rPr lang="en-US" sz="3200" cap="none" baseline="30000" dirty="0" smtClean="0"/>
              <a:t>-3</a:t>
            </a:r>
            <a:r>
              <a:rPr lang="en-US" sz="3200" cap="none" dirty="0" smtClean="0"/>
              <a:t>] = 3.00</a:t>
            </a:r>
          </a:p>
          <a:p>
            <a:pPr lvl="2"/>
            <a:endParaRPr lang="en-US" sz="2400" cap="none" dirty="0" smtClean="0"/>
          </a:p>
          <a:p>
            <a:pPr>
              <a:buNone/>
            </a:pPr>
            <a:r>
              <a:rPr lang="en-US" sz="2800" cap="none" dirty="0" smtClean="0"/>
              <a:t>Note* Sig  figs: only numbers to the right of the decimal point are significant</a:t>
            </a:r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31319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Relation of pH to acidity</a:t>
            </a:r>
            <a:endParaRPr lang="en-US" cap="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</p:nvPr>
        </p:nvGraphicFramePr>
        <p:xfrm>
          <a:off x="914400" y="2366961"/>
          <a:ext cx="10363200" cy="3674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4400"/>
                <a:gridCol w="3454400"/>
                <a:gridCol w="3454400"/>
              </a:tblGrid>
              <a:tr h="8925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cap="none" dirty="0" smtClean="0"/>
                        <a:t>[H</a:t>
                      </a:r>
                      <a:r>
                        <a:rPr lang="en-US" sz="2800" cap="none" baseline="-25000" dirty="0" smtClean="0"/>
                        <a:t>3</a:t>
                      </a:r>
                      <a:r>
                        <a:rPr lang="en-US" sz="2800" cap="none" dirty="0" smtClean="0"/>
                        <a:t>O</a:t>
                      </a:r>
                      <a:r>
                        <a:rPr lang="en-US" sz="2800" cap="none" baseline="30000" dirty="0" smtClean="0"/>
                        <a:t>+</a:t>
                      </a:r>
                      <a:r>
                        <a:rPr lang="en-US" sz="2800" cap="none" baseline="0" dirty="0" smtClean="0"/>
                        <a:t>]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Solution is:</a:t>
                      </a:r>
                      <a:endParaRPr lang="en-US" sz="2800" dirty="0"/>
                    </a:p>
                  </a:txBody>
                  <a:tcPr/>
                </a:tc>
              </a:tr>
              <a:tr h="8925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= 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1.0</a:t>
                      </a:r>
                      <a:r>
                        <a:rPr lang="en-US" sz="2800" baseline="0" dirty="0" smtClean="0"/>
                        <a:t>X10</a:t>
                      </a:r>
                      <a:r>
                        <a:rPr lang="en-US" sz="2800" baseline="30000" dirty="0" smtClean="0"/>
                        <a:t>-7</a:t>
                      </a:r>
                      <a:endParaRPr lang="en-US" sz="28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NEUTRAL</a:t>
                      </a:r>
                      <a:endParaRPr lang="en-US" sz="2800" dirty="0"/>
                    </a:p>
                  </a:txBody>
                  <a:tcPr/>
                </a:tc>
              </a:tr>
              <a:tr h="8925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&gt; 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&gt;1.0</a:t>
                      </a:r>
                      <a:r>
                        <a:rPr lang="en-US" sz="2800" baseline="0" dirty="0" smtClean="0"/>
                        <a:t>X10</a:t>
                      </a:r>
                      <a:r>
                        <a:rPr lang="en-US" sz="2800" baseline="30000" dirty="0" smtClean="0"/>
                        <a:t>-7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ACIDIC</a:t>
                      </a:r>
                      <a:endParaRPr lang="en-US" sz="2800" dirty="0"/>
                    </a:p>
                  </a:txBody>
                  <a:tcPr/>
                </a:tc>
              </a:tr>
              <a:tr h="89257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&lt; 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&lt;1.0</a:t>
                      </a:r>
                      <a:r>
                        <a:rPr lang="en-US" sz="2800" baseline="0" dirty="0" smtClean="0"/>
                        <a:t>X10</a:t>
                      </a:r>
                      <a:r>
                        <a:rPr lang="en-US" sz="2800" baseline="30000" dirty="0" smtClean="0"/>
                        <a:t>-7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BASIC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51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Calculating pH from [H</a:t>
            </a:r>
            <a:r>
              <a:rPr lang="en-US" cap="none" baseline="-25000" dirty="0" smtClean="0"/>
              <a:t>3</a:t>
            </a:r>
            <a:r>
              <a:rPr lang="en-US" cap="none" dirty="0" smtClean="0"/>
              <a:t>O</a:t>
            </a:r>
            <a:r>
              <a:rPr lang="en-US" cap="none" baseline="30000" dirty="0" smtClean="0"/>
              <a:t>+</a:t>
            </a:r>
            <a:r>
              <a:rPr lang="en-US" cap="none" dirty="0" smtClean="0"/>
              <a:t>] OR [OH</a:t>
            </a:r>
            <a:r>
              <a:rPr lang="en-US" cap="none" baseline="30000" dirty="0" smtClean="0"/>
              <a:t>-</a:t>
            </a:r>
            <a:r>
              <a:rPr lang="en-US" cap="none" dirty="0" smtClean="0"/>
              <a:t>]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29649" y="1938467"/>
            <a:ext cx="10363826" cy="3424107"/>
          </a:xfrm>
        </p:spPr>
        <p:txBody>
          <a:bodyPr>
            <a:normAutofit/>
          </a:bodyPr>
          <a:lstStyle/>
          <a:p>
            <a:r>
              <a:rPr lang="en-US" sz="3000" cap="none" dirty="0" smtClean="0"/>
              <a:t>Calculate the pH of each solution at 25</a:t>
            </a:r>
            <a:r>
              <a:rPr lang="en-US" sz="3000" cap="none" baseline="30000" dirty="0" smtClean="0"/>
              <a:t>o</a:t>
            </a:r>
            <a:r>
              <a:rPr lang="en-US" sz="3000" cap="none" dirty="0" smtClean="0"/>
              <a:t>C and indicate whether the solution is acidic or basic.</a:t>
            </a:r>
          </a:p>
          <a:p>
            <a:pPr lvl="1"/>
            <a:r>
              <a:rPr lang="en-US" sz="2800" cap="none" dirty="0" smtClean="0"/>
              <a:t>[H</a:t>
            </a:r>
            <a:r>
              <a:rPr lang="en-US" sz="2800" cap="none" baseline="-25000" dirty="0" smtClean="0"/>
              <a:t>3</a:t>
            </a:r>
            <a:r>
              <a:rPr lang="en-US" sz="2800" cap="none" dirty="0" smtClean="0"/>
              <a:t>O</a:t>
            </a:r>
            <a:r>
              <a:rPr lang="en-US" sz="2800" cap="none" baseline="30000" dirty="0" smtClean="0"/>
              <a:t>+</a:t>
            </a:r>
            <a:r>
              <a:rPr lang="en-US" sz="2800" cap="none" dirty="0" smtClean="0"/>
              <a:t>] = 1.8x10</a:t>
            </a:r>
            <a:r>
              <a:rPr lang="en-US" sz="2800" cap="none" baseline="30000" dirty="0" smtClean="0"/>
              <a:t>-4</a:t>
            </a:r>
            <a:r>
              <a:rPr lang="en-US" sz="2800" cap="none" dirty="0" smtClean="0"/>
              <a:t> M </a:t>
            </a:r>
          </a:p>
          <a:p>
            <a:pPr lvl="1"/>
            <a:r>
              <a:rPr lang="en-US" sz="2800" cap="none" dirty="0" smtClean="0"/>
              <a:t>[OH</a:t>
            </a:r>
            <a:r>
              <a:rPr lang="en-US" sz="2800" cap="none" baseline="30000" dirty="0" smtClean="0"/>
              <a:t>-</a:t>
            </a:r>
            <a:r>
              <a:rPr lang="en-US" sz="2800" cap="none" dirty="0" smtClean="0"/>
              <a:t>] = 1.3x10</a:t>
            </a:r>
            <a:r>
              <a:rPr lang="en-US" sz="2800" cap="none" baseline="30000" dirty="0" smtClean="0"/>
              <a:t>-2</a:t>
            </a:r>
            <a:r>
              <a:rPr lang="en-US" sz="2800" cap="none" dirty="0" smtClean="0"/>
              <a:t> M</a:t>
            </a:r>
            <a:endParaRPr lang="en-US" sz="2800" cap="none" dirty="0"/>
          </a:p>
        </p:txBody>
      </p:sp>
    </p:spTree>
    <p:extLst>
      <p:ext uri="{BB962C8B-B14F-4D97-AF65-F5344CB8AC3E}">
        <p14:creationId xmlns:p14="http://schemas.microsoft.com/office/powerpoint/2010/main" val="3942024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cap="none" dirty="0" smtClean="0"/>
              <a:t>alculating [H</a:t>
            </a:r>
            <a:r>
              <a:rPr lang="en-US" cap="none" baseline="-25000" dirty="0" smtClean="0"/>
              <a:t>3</a:t>
            </a:r>
            <a:r>
              <a:rPr lang="en-US" cap="none" dirty="0" smtClean="0"/>
              <a:t>O</a:t>
            </a:r>
            <a:r>
              <a:rPr lang="en-US" cap="none" baseline="30000" dirty="0" smtClean="0"/>
              <a:t>+</a:t>
            </a:r>
            <a:r>
              <a:rPr lang="en-US" cap="none" dirty="0" smtClean="0"/>
              <a:t>] from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cap="none" dirty="0" smtClean="0"/>
              <a:t>Calculate the [H</a:t>
            </a:r>
            <a:r>
              <a:rPr lang="en-US" sz="3000" cap="none" baseline="-25000" dirty="0" smtClean="0"/>
              <a:t>3</a:t>
            </a:r>
            <a:r>
              <a:rPr lang="en-US" sz="3000" cap="none" dirty="0" smtClean="0"/>
              <a:t>O</a:t>
            </a:r>
            <a:r>
              <a:rPr lang="en-US" sz="3000" cap="none" baseline="30000" dirty="0" smtClean="0"/>
              <a:t>+</a:t>
            </a:r>
            <a:r>
              <a:rPr lang="en-US" sz="3000" cap="none" dirty="0" smtClean="0"/>
              <a:t>] of a solution with a pH of 4.80. (use correct sig figs in your answer)</a:t>
            </a:r>
            <a:endParaRPr lang="en-US" sz="3000" cap="none" dirty="0"/>
          </a:p>
        </p:txBody>
      </p:sp>
    </p:spTree>
    <p:extLst>
      <p:ext uri="{BB962C8B-B14F-4D97-AF65-F5344CB8AC3E}">
        <p14:creationId xmlns:p14="http://schemas.microsoft.com/office/powerpoint/2010/main" val="2602721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pH and Other </a:t>
            </a:r>
            <a:r>
              <a:rPr lang="en-US" cap="none" dirty="0" err="1" smtClean="0"/>
              <a:t>p</a:t>
            </a:r>
            <a:r>
              <a:rPr lang="en-US" cap="none" dirty="0" smtClean="0"/>
              <a:t> Scales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01967"/>
            <a:ext cx="10363826" cy="3424107"/>
          </a:xfrm>
        </p:spPr>
        <p:txBody>
          <a:bodyPr>
            <a:normAutofit/>
          </a:bodyPr>
          <a:lstStyle/>
          <a:p>
            <a:r>
              <a:rPr lang="en-US" sz="3000" cap="none" dirty="0" smtClean="0"/>
              <a:t>Notice that </a:t>
            </a:r>
            <a:r>
              <a:rPr lang="en-US" sz="3000" cap="none" dirty="0" err="1" smtClean="0"/>
              <a:t>p</a:t>
            </a:r>
            <a:r>
              <a:rPr lang="en-US" sz="3000" cap="none" dirty="0" smtClean="0"/>
              <a:t> = -log; therefore </a:t>
            </a:r>
            <a:r>
              <a:rPr lang="en-US" sz="3000" cap="none" dirty="0" err="1" smtClean="0"/>
              <a:t>pX</a:t>
            </a:r>
            <a:r>
              <a:rPr lang="en-US" sz="3000" cap="none" dirty="0" smtClean="0"/>
              <a:t> = -</a:t>
            </a:r>
            <a:r>
              <a:rPr lang="en-US" sz="3000" cap="none" dirty="0" err="1" smtClean="0"/>
              <a:t>logX</a:t>
            </a:r>
            <a:endParaRPr lang="en-US" sz="3000" cap="none" dirty="0" smtClean="0"/>
          </a:p>
          <a:p>
            <a:r>
              <a:rPr lang="en-US" sz="3000" cap="none" dirty="0" err="1" smtClean="0"/>
              <a:t>pOH</a:t>
            </a:r>
            <a:r>
              <a:rPr lang="en-US" sz="3000" cap="none" dirty="0" smtClean="0"/>
              <a:t> = -</a:t>
            </a:r>
            <a:r>
              <a:rPr lang="en-US" sz="3000" cap="none" dirty="0" err="1" smtClean="0"/>
              <a:t>log[OH</a:t>
            </a:r>
            <a:r>
              <a:rPr lang="en-US" sz="3000" cap="none" dirty="0" smtClean="0"/>
              <a:t>-]</a:t>
            </a:r>
          </a:p>
          <a:p>
            <a:pPr lvl="1"/>
            <a:r>
              <a:rPr lang="en-US" sz="2800" cap="none" dirty="0" smtClean="0"/>
              <a:t>14 = pH + </a:t>
            </a:r>
            <a:r>
              <a:rPr lang="en-US" sz="2800" cap="none" dirty="0" err="1" smtClean="0"/>
              <a:t>pOH</a:t>
            </a:r>
            <a:endParaRPr lang="en-US" sz="2800" cap="none" dirty="0" smtClean="0"/>
          </a:p>
          <a:p>
            <a:r>
              <a:rPr lang="en-US" sz="3000" cap="none" dirty="0" err="1" smtClean="0"/>
              <a:t>pK</a:t>
            </a:r>
            <a:r>
              <a:rPr lang="en-US" sz="3000" cap="none" baseline="-25000" dirty="0" err="1" smtClean="0"/>
              <a:t>a</a:t>
            </a:r>
            <a:r>
              <a:rPr lang="en-US" sz="3000" cap="none" dirty="0" smtClean="0"/>
              <a:t> = -</a:t>
            </a:r>
            <a:r>
              <a:rPr lang="en-US" sz="3000" cap="none" dirty="0" err="1" smtClean="0"/>
              <a:t>logK</a:t>
            </a:r>
            <a:r>
              <a:rPr lang="en-US" sz="3000" cap="none" baseline="-25000" dirty="0" err="1" smtClean="0"/>
              <a:t>a</a:t>
            </a:r>
            <a:r>
              <a:rPr lang="en-US" sz="3000" cap="none" baseline="-25000" dirty="0" smtClean="0"/>
              <a:t> </a:t>
            </a:r>
            <a:r>
              <a:rPr lang="en-US" sz="3000" cap="none" dirty="0" smtClean="0"/>
              <a:t>= another way to quantify strength of an acid. </a:t>
            </a:r>
          </a:p>
          <a:p>
            <a:pPr lvl="1"/>
            <a:r>
              <a:rPr lang="en-US" sz="2800" cap="none" dirty="0" smtClean="0"/>
              <a:t>The smaller the </a:t>
            </a:r>
            <a:r>
              <a:rPr lang="en-US" sz="2800" cap="none" dirty="0" err="1" smtClean="0"/>
              <a:t>pKa</a:t>
            </a:r>
            <a:r>
              <a:rPr lang="en-US" sz="2800" cap="none" dirty="0" smtClean="0"/>
              <a:t>, the stronger the acid. </a:t>
            </a:r>
            <a:endParaRPr lang="en-US" sz="2800" cap="none" baseline="-25000" dirty="0" smtClean="0"/>
          </a:p>
          <a:p>
            <a:endParaRPr lang="en-US" sz="3000" cap="none" dirty="0"/>
          </a:p>
        </p:txBody>
      </p:sp>
    </p:spTree>
    <p:extLst>
      <p:ext uri="{BB962C8B-B14F-4D97-AF65-F5344CB8AC3E}">
        <p14:creationId xmlns:p14="http://schemas.microsoft.com/office/powerpoint/2010/main" val="153011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cap="none" dirty="0" smtClean="0"/>
              <a:t>Finding the [H</a:t>
            </a:r>
            <a:r>
              <a:rPr lang="en-US" sz="3400" cap="none" baseline="-25000" dirty="0" smtClean="0"/>
              <a:t>3</a:t>
            </a:r>
            <a:r>
              <a:rPr lang="en-US" sz="3400" cap="none" dirty="0" smtClean="0"/>
              <a:t>O</a:t>
            </a:r>
            <a:r>
              <a:rPr lang="en-US" sz="3400" cap="none" baseline="30000" dirty="0" smtClean="0"/>
              <a:t>+</a:t>
            </a:r>
            <a:r>
              <a:rPr lang="en-US" sz="3400" cap="none" dirty="0" smtClean="0"/>
              <a:t>] and pH of strong and weak acids</a:t>
            </a:r>
            <a:endParaRPr lang="en-US" sz="3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cap="none" dirty="0" smtClean="0"/>
              <a:t>For strong acids, [H</a:t>
            </a:r>
            <a:r>
              <a:rPr lang="en-US" sz="3000" cap="none" baseline="-25000" dirty="0" smtClean="0"/>
              <a:t>3</a:t>
            </a:r>
            <a:r>
              <a:rPr lang="en-US" sz="3000" cap="none" dirty="0" smtClean="0"/>
              <a:t>O</a:t>
            </a:r>
            <a:r>
              <a:rPr lang="en-US" sz="3000" cap="none" baseline="30000" dirty="0" smtClean="0"/>
              <a:t>+</a:t>
            </a:r>
            <a:r>
              <a:rPr lang="en-US" sz="3000" cap="none" dirty="0" smtClean="0"/>
              <a:t>] = concentration of strong acid.</a:t>
            </a:r>
          </a:p>
          <a:p>
            <a:endParaRPr lang="en-US" sz="3000" cap="none" dirty="0" smtClean="0"/>
          </a:p>
          <a:p>
            <a:r>
              <a:rPr lang="en-US" sz="3000" cap="none" dirty="0" smtClean="0"/>
              <a:t>For weak acids, must use Ka to find concentrations at equilibrium.</a:t>
            </a:r>
          </a:p>
          <a:p>
            <a:pPr lvl="1"/>
            <a:r>
              <a:rPr lang="en-US" sz="3000" cap="none" dirty="0" smtClean="0"/>
              <a:t>Remember ICE tables??</a:t>
            </a:r>
          </a:p>
          <a:p>
            <a:endParaRPr lang="en-US" sz="3000" cap="none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cap="none" dirty="0" smtClean="0"/>
              <a:t>Find the [H</a:t>
            </a:r>
            <a:r>
              <a:rPr lang="en-US" sz="3200" cap="none" baseline="-25000" dirty="0" smtClean="0"/>
              <a:t>3</a:t>
            </a:r>
            <a:r>
              <a:rPr lang="en-US" sz="3200" cap="none" dirty="0" smtClean="0"/>
              <a:t>O</a:t>
            </a:r>
            <a:r>
              <a:rPr lang="en-US" sz="3200" cap="none" baseline="30000" dirty="0" smtClean="0"/>
              <a:t>+</a:t>
            </a:r>
            <a:r>
              <a:rPr lang="en-US" sz="3200" cap="none" dirty="0" smtClean="0"/>
              <a:t>] of a 0.100 M solution of HCN. </a:t>
            </a:r>
          </a:p>
          <a:p>
            <a:r>
              <a:rPr lang="en-US" sz="3200" cap="none" dirty="0" smtClean="0"/>
              <a:t>Ka for HCN is 4.9x10</a:t>
            </a:r>
            <a:r>
              <a:rPr lang="en-US" sz="3200" cap="none" baseline="30000" dirty="0" smtClean="0"/>
              <a:t>-10</a:t>
            </a:r>
            <a:r>
              <a:rPr lang="en-US" sz="3200" cap="none" dirty="0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cap="none" dirty="0" smtClean="0"/>
              <a:t>Find the pH of a 0.200 M HNO</a:t>
            </a:r>
            <a:r>
              <a:rPr lang="en-US" sz="3200" cap="none" baseline="-25000" dirty="0" smtClean="0"/>
              <a:t>2</a:t>
            </a:r>
            <a:r>
              <a:rPr lang="en-US" sz="3200" cap="none" dirty="0" smtClean="0"/>
              <a:t> solution.</a:t>
            </a:r>
          </a:p>
          <a:p>
            <a:r>
              <a:rPr lang="en-US" sz="3200" cap="none" dirty="0" smtClean="0"/>
              <a:t>K</a:t>
            </a:r>
            <a:r>
              <a:rPr lang="en-US" sz="3200" cap="none" baseline="-25000" dirty="0" smtClean="0"/>
              <a:t>a</a:t>
            </a:r>
            <a:r>
              <a:rPr lang="en-US" sz="3200" cap="none" dirty="0" smtClean="0"/>
              <a:t> for HNO</a:t>
            </a:r>
            <a:r>
              <a:rPr lang="en-US" sz="3200" cap="none" baseline="-25000" dirty="0" smtClean="0"/>
              <a:t>2</a:t>
            </a:r>
            <a:r>
              <a:rPr lang="en-US" sz="3200" cap="none" dirty="0" smtClean="0"/>
              <a:t> = 4.6x10</a:t>
            </a:r>
            <a:r>
              <a:rPr lang="en-US" sz="3200" cap="none" baseline="30000" dirty="0" smtClean="0"/>
              <a:t>-4</a:t>
            </a:r>
            <a:r>
              <a:rPr lang="en-US" sz="3200" cap="none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33" y="0"/>
            <a:ext cx="10364451" cy="1596177"/>
          </a:xfrm>
        </p:spPr>
        <p:txBody>
          <a:bodyPr/>
          <a:lstStyle/>
          <a:p>
            <a:r>
              <a:rPr lang="en-US" cap="none" dirty="0" err="1" smtClean="0"/>
              <a:t>Autoionization</a:t>
            </a:r>
            <a:r>
              <a:rPr lang="en-US" cap="none" dirty="0" smtClean="0"/>
              <a:t> of water and pH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45141" y="1320281"/>
            <a:ext cx="10363826" cy="4617908"/>
          </a:xfrm>
        </p:spPr>
        <p:txBody>
          <a:bodyPr>
            <a:normAutofit lnSpcReduction="10000"/>
          </a:bodyPr>
          <a:lstStyle/>
          <a:p>
            <a:r>
              <a:rPr lang="en-US" sz="3000" cap="none" dirty="0" smtClean="0"/>
              <a:t>Water is </a:t>
            </a:r>
            <a:r>
              <a:rPr lang="en-US" sz="3000" cap="none" dirty="0" err="1" smtClean="0"/>
              <a:t>amphoteric</a:t>
            </a:r>
            <a:endParaRPr lang="en-US" sz="3000" cap="none" dirty="0" smtClean="0"/>
          </a:p>
          <a:p>
            <a:pPr>
              <a:buNone/>
            </a:pPr>
            <a:r>
              <a:rPr lang="en-US" sz="3000" cap="none" dirty="0" smtClean="0"/>
              <a:t>		2H</a:t>
            </a:r>
            <a:r>
              <a:rPr lang="en-US" sz="3000" cap="none" baseline="-25000" dirty="0" smtClean="0"/>
              <a:t>2</a:t>
            </a:r>
            <a:r>
              <a:rPr lang="en-US" sz="3000" cap="none" dirty="0" smtClean="0"/>
              <a:t>O</a:t>
            </a:r>
            <a:r>
              <a:rPr lang="en-US" sz="3000" cap="none" baseline="-25000" dirty="0" smtClean="0"/>
              <a:t>(l)</a:t>
            </a:r>
            <a:r>
              <a:rPr lang="en-US" sz="3000" cap="none" dirty="0" smtClean="0"/>
              <a:t>       H</a:t>
            </a:r>
            <a:r>
              <a:rPr lang="en-US" sz="3000" cap="none" baseline="-25000" dirty="0" smtClean="0"/>
              <a:t>3</a:t>
            </a:r>
            <a:r>
              <a:rPr lang="en-US" sz="3000" cap="none" dirty="0" smtClean="0"/>
              <a:t>O</a:t>
            </a:r>
            <a:r>
              <a:rPr lang="en-US" sz="3000" cap="none" baseline="30000" dirty="0" smtClean="0"/>
              <a:t>+</a:t>
            </a:r>
            <a:r>
              <a:rPr lang="en-US" sz="3000" cap="none" baseline="-25000" dirty="0" smtClean="0"/>
              <a:t>(</a:t>
            </a:r>
            <a:r>
              <a:rPr lang="en-US" sz="3000" cap="none" baseline="-25000" dirty="0" err="1" smtClean="0"/>
              <a:t>aq</a:t>
            </a:r>
            <a:r>
              <a:rPr lang="en-US" sz="3000" cap="none" baseline="-25000" dirty="0" smtClean="0"/>
              <a:t>)</a:t>
            </a:r>
            <a:r>
              <a:rPr lang="en-US" sz="3000" cap="none" dirty="0" smtClean="0"/>
              <a:t> + OH</a:t>
            </a:r>
            <a:r>
              <a:rPr lang="en-US" sz="3000" cap="none" baseline="30000" dirty="0" smtClean="0"/>
              <a:t>-</a:t>
            </a:r>
            <a:r>
              <a:rPr lang="en-US" sz="3000" cap="none" baseline="-25000" dirty="0" smtClean="0"/>
              <a:t>(</a:t>
            </a:r>
            <a:r>
              <a:rPr lang="en-US" sz="3000" cap="none" baseline="-25000" dirty="0" err="1" smtClean="0"/>
              <a:t>aq</a:t>
            </a:r>
            <a:r>
              <a:rPr lang="en-US" sz="3000" cap="none" baseline="-25000" dirty="0" smtClean="0"/>
              <a:t>)</a:t>
            </a:r>
          </a:p>
          <a:p>
            <a:pPr>
              <a:buNone/>
            </a:pPr>
            <a:r>
              <a:rPr lang="en-US" sz="3000" cap="none" dirty="0" smtClean="0"/>
              <a:t>Ion product constant for water: </a:t>
            </a:r>
            <a:r>
              <a:rPr lang="en-US" sz="3000" cap="none" dirty="0" err="1" smtClean="0"/>
              <a:t>K</a:t>
            </a:r>
            <a:r>
              <a:rPr lang="en-US" sz="3000" cap="none" baseline="-25000" dirty="0" err="1" smtClean="0"/>
              <a:t>w</a:t>
            </a:r>
            <a:endParaRPr lang="en-US" sz="3000" cap="none" baseline="-25000" dirty="0" smtClean="0"/>
          </a:p>
          <a:p>
            <a:pPr>
              <a:buNone/>
            </a:pPr>
            <a:r>
              <a:rPr lang="en-US" sz="3000" cap="none" dirty="0" err="1" smtClean="0"/>
              <a:t>K</a:t>
            </a:r>
            <a:r>
              <a:rPr lang="en-US" sz="3000" cap="none" baseline="-25000" dirty="0" err="1" smtClean="0"/>
              <a:t>w</a:t>
            </a:r>
            <a:r>
              <a:rPr lang="en-US" sz="3000" cap="none" dirty="0" smtClean="0"/>
              <a:t> = [H</a:t>
            </a:r>
            <a:r>
              <a:rPr lang="en-US" sz="3000" cap="none" baseline="30000" dirty="0" smtClean="0"/>
              <a:t>+</a:t>
            </a:r>
            <a:r>
              <a:rPr lang="en-US" sz="3000" cap="none" dirty="0" smtClean="0"/>
              <a:t>][OH</a:t>
            </a:r>
            <a:r>
              <a:rPr lang="en-US" sz="3000" cap="none" baseline="30000" dirty="0" smtClean="0"/>
              <a:t>-</a:t>
            </a:r>
            <a:r>
              <a:rPr lang="en-US" sz="3000" cap="none" dirty="0" smtClean="0"/>
              <a:t>] = 1.0x10</a:t>
            </a:r>
            <a:r>
              <a:rPr lang="en-US" sz="3000" cap="none" baseline="30000" dirty="0" smtClean="0"/>
              <a:t>-14</a:t>
            </a:r>
          </a:p>
          <a:p>
            <a:pPr>
              <a:buNone/>
            </a:pPr>
            <a:r>
              <a:rPr lang="en-US" sz="3000" cap="none" dirty="0" smtClean="0"/>
              <a:t>[H</a:t>
            </a:r>
            <a:r>
              <a:rPr lang="en-US" sz="3000" cap="none" baseline="30000" dirty="0" smtClean="0"/>
              <a:t>+</a:t>
            </a:r>
            <a:r>
              <a:rPr lang="en-US" sz="3000" cap="none" dirty="0" smtClean="0"/>
              <a:t>]= [OH</a:t>
            </a:r>
            <a:r>
              <a:rPr lang="en-US" sz="3000" cap="none" baseline="30000" dirty="0" smtClean="0"/>
              <a:t>-</a:t>
            </a:r>
            <a:r>
              <a:rPr lang="en-US" sz="3000" cap="none" dirty="0" smtClean="0"/>
              <a:t>] = √</a:t>
            </a:r>
            <a:r>
              <a:rPr lang="en-US" sz="3000" cap="none" dirty="0" err="1" smtClean="0"/>
              <a:t>K</a:t>
            </a:r>
            <a:r>
              <a:rPr lang="en-US" sz="3000" cap="none" baseline="-25000" dirty="0" err="1" smtClean="0"/>
              <a:t>w</a:t>
            </a:r>
            <a:r>
              <a:rPr lang="en-US" sz="3000" cap="none" dirty="0" smtClean="0"/>
              <a:t> = 1.0x10</a:t>
            </a:r>
            <a:r>
              <a:rPr lang="en-US" sz="3000" cap="none" baseline="30000" dirty="0" smtClean="0"/>
              <a:t>-7 </a:t>
            </a:r>
            <a:r>
              <a:rPr lang="en-US" sz="3000" cap="none" dirty="0" smtClean="0"/>
              <a:t>(neutral solution)</a:t>
            </a:r>
            <a:endParaRPr lang="en-US" sz="3000" cap="none" baseline="30000" dirty="0" smtClean="0"/>
          </a:p>
          <a:p>
            <a:pPr>
              <a:buNone/>
            </a:pPr>
            <a:r>
              <a:rPr lang="en-US" sz="3000" cap="none" dirty="0" smtClean="0"/>
              <a:t>Acidic solution—contains an acid that creates additional H</a:t>
            </a:r>
            <a:r>
              <a:rPr lang="en-US" sz="3000" cap="none" baseline="-25000" dirty="0" smtClean="0"/>
              <a:t>3</a:t>
            </a:r>
            <a:r>
              <a:rPr lang="en-US" sz="3000" cap="none" dirty="0" smtClean="0"/>
              <a:t>O</a:t>
            </a:r>
            <a:r>
              <a:rPr lang="en-US" sz="3000" cap="none" baseline="30000" dirty="0" smtClean="0"/>
              <a:t>+</a:t>
            </a:r>
          </a:p>
          <a:p>
            <a:pPr>
              <a:buNone/>
            </a:pPr>
            <a:r>
              <a:rPr lang="en-US" sz="3000" cap="none" dirty="0" smtClean="0"/>
              <a:t>Basic solution—contains base that creates additional OH-. </a:t>
            </a:r>
          </a:p>
          <a:p>
            <a:pPr>
              <a:buNone/>
            </a:pPr>
            <a:endParaRPr lang="en-US" sz="3000" cap="none" dirty="0" smtClean="0"/>
          </a:p>
        </p:txBody>
      </p:sp>
      <p:pic>
        <p:nvPicPr>
          <p:cNvPr id="4" name="Picture 2" descr="Image result for equilibrium arr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111" y="1915578"/>
            <a:ext cx="637046" cy="63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70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Finding equilibrium constant from pH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cap="none" dirty="0" smtClean="0"/>
              <a:t>A 0.100 M weak acid solution has a pH of 4.35. Find the Ka for the acid. </a:t>
            </a:r>
            <a:endParaRPr lang="en-US" sz="3000" cap="non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pH of Mixtures of Acids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7899" y="1938467"/>
            <a:ext cx="10363826" cy="4475033"/>
          </a:xfrm>
        </p:spPr>
        <p:txBody>
          <a:bodyPr>
            <a:normAutofit/>
          </a:bodyPr>
          <a:lstStyle/>
          <a:p>
            <a:r>
              <a:rPr lang="en-US" sz="2800" cap="none" dirty="0" smtClean="0"/>
              <a:t>Strong and Weak acid: completely ignore the ionization of the weak acid. The pH is equivalent to that of the strong acid. </a:t>
            </a:r>
          </a:p>
          <a:p>
            <a:endParaRPr lang="en-US" sz="2800" cap="none" dirty="0" smtClean="0"/>
          </a:p>
          <a:p>
            <a:r>
              <a:rPr lang="en-US" sz="2800" cap="none" dirty="0" smtClean="0"/>
              <a:t>Two weak acids: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cap="none" dirty="0" smtClean="0"/>
              <a:t>Strong Bases: completely dissociate in water</a:t>
            </a:r>
          </a:p>
          <a:p>
            <a:pPr lvl="1"/>
            <a:r>
              <a:rPr lang="en-US" sz="2800" cap="none" dirty="0" smtClean="0"/>
              <a:t>Memorize these: </a:t>
            </a:r>
            <a:r>
              <a:rPr lang="en-US" sz="2800" cap="none" dirty="0" err="1" smtClean="0"/>
              <a:t>LiOH</a:t>
            </a:r>
            <a:r>
              <a:rPr lang="en-US" sz="2800" cap="none" dirty="0" smtClean="0"/>
              <a:t>, </a:t>
            </a:r>
            <a:r>
              <a:rPr lang="en-US" sz="2800" cap="none" dirty="0" err="1" smtClean="0"/>
              <a:t>NaOH</a:t>
            </a:r>
            <a:r>
              <a:rPr lang="en-US" sz="2800" cap="none" dirty="0" smtClean="0"/>
              <a:t>, KOH, Sr(OH)</a:t>
            </a:r>
            <a:r>
              <a:rPr lang="en-US" sz="2800" cap="none" baseline="-25000" dirty="0" smtClean="0"/>
              <a:t>2</a:t>
            </a:r>
            <a:r>
              <a:rPr lang="en-US" sz="2800" cap="none" dirty="0" smtClean="0"/>
              <a:t>, Ca(OH)</a:t>
            </a:r>
            <a:r>
              <a:rPr lang="en-US" sz="2800" cap="none" baseline="-25000" dirty="0" smtClean="0"/>
              <a:t>2</a:t>
            </a:r>
            <a:r>
              <a:rPr lang="en-US" sz="2800" cap="none" dirty="0" smtClean="0"/>
              <a:t>, Ba(OH)</a:t>
            </a:r>
            <a:r>
              <a:rPr lang="en-US" sz="2800" cap="none" baseline="-25000" dirty="0" smtClean="0"/>
              <a:t>2</a:t>
            </a:r>
          </a:p>
          <a:p>
            <a:pPr lvl="1"/>
            <a:r>
              <a:rPr lang="en-US" sz="2800" cap="none" dirty="0" smtClean="0"/>
              <a:t>Completely dissociate in water. </a:t>
            </a:r>
          </a:p>
          <a:p>
            <a:pPr lvl="1"/>
            <a:endParaRPr lang="en-US" sz="2800" cap="none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cap="none" dirty="0" smtClean="0"/>
              <a:t>Analogous to weak acid</a:t>
            </a:r>
          </a:p>
          <a:p>
            <a:r>
              <a:rPr lang="en-US" sz="3000" cap="none" dirty="0" smtClean="0"/>
              <a:t>Can find pH, </a:t>
            </a:r>
            <a:r>
              <a:rPr lang="en-US" sz="3000" cap="none" dirty="0" err="1" smtClean="0"/>
              <a:t>pOH</a:t>
            </a:r>
            <a:r>
              <a:rPr lang="en-US" sz="3000" cap="none" dirty="0" smtClean="0"/>
              <a:t>, Kb, and [OH</a:t>
            </a:r>
            <a:r>
              <a:rPr lang="en-US" sz="3000" cap="none" baseline="30000" dirty="0" smtClean="0"/>
              <a:t>-</a:t>
            </a:r>
            <a:r>
              <a:rPr lang="en-US" sz="3000" cap="none" dirty="0" smtClean="0"/>
              <a:t>]</a:t>
            </a:r>
            <a:endParaRPr lang="en-US" sz="3000" cap="non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38467"/>
            <a:ext cx="10363826" cy="4459158"/>
          </a:xfrm>
        </p:spPr>
        <p:txBody>
          <a:bodyPr>
            <a:normAutofit/>
          </a:bodyPr>
          <a:lstStyle/>
          <a:p>
            <a:r>
              <a:rPr lang="en-US" sz="3000" cap="none" dirty="0" smtClean="0"/>
              <a:t>What is [OH-] and pH of each solution?</a:t>
            </a:r>
          </a:p>
          <a:p>
            <a:pPr>
              <a:buNone/>
            </a:pPr>
            <a:r>
              <a:rPr lang="en-US" sz="3000" cap="none" dirty="0" smtClean="0"/>
              <a:t>A.) 0.225 M KOH</a:t>
            </a:r>
          </a:p>
          <a:p>
            <a:pPr>
              <a:buNone/>
            </a:pPr>
            <a:r>
              <a:rPr lang="en-US" sz="3000" cap="none" dirty="0" smtClean="0"/>
              <a:t>B.) 0.0015 M Sr(OH)</a:t>
            </a:r>
            <a:r>
              <a:rPr lang="en-US" sz="3000" cap="none" baseline="-25000" dirty="0" smtClean="0"/>
              <a:t>2</a:t>
            </a:r>
            <a:endParaRPr lang="en-US" sz="3000" cap="none" baseline="-25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pH of a Weak Base Solution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cap="none" dirty="0" smtClean="0"/>
              <a:t>Find the [OH-] and pH of a 0.100 M NH</a:t>
            </a:r>
            <a:r>
              <a:rPr lang="en-US" sz="3000" cap="none" baseline="-25000" dirty="0" smtClean="0"/>
              <a:t>3</a:t>
            </a:r>
            <a:r>
              <a:rPr lang="en-US" sz="3000" cap="none" dirty="0" smtClean="0"/>
              <a:t> solution.</a:t>
            </a:r>
            <a:endParaRPr lang="en-US" sz="3000" cap="none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Acid-Base properties of ions and salts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cap="none" dirty="0" smtClean="0"/>
              <a:t>Salts are produced when acids and bases react.</a:t>
            </a:r>
          </a:p>
          <a:p>
            <a:r>
              <a:rPr lang="en-US" sz="3000" cap="none" dirty="0" smtClean="0"/>
              <a:t>Neutral salts: Formed from strong acids and bases.</a:t>
            </a:r>
          </a:p>
          <a:p>
            <a:r>
              <a:rPr lang="en-US" sz="3000" cap="none" dirty="0" smtClean="0"/>
              <a:t>Acidic salts: Strong acid reacts with weak base.</a:t>
            </a:r>
          </a:p>
          <a:p>
            <a:r>
              <a:rPr lang="en-US" sz="3000" cap="none" dirty="0" smtClean="0"/>
              <a:t>Basic salts: Weak acid reacts with strong base. </a:t>
            </a:r>
          </a:p>
          <a:p>
            <a:endParaRPr lang="en-US" sz="3000" cap="none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cap="none" dirty="0" smtClean="0"/>
              <a:t>Predict whether an aqueous solution of the following salts is acidic, basic, or neutral. Prove with appropriate equations. </a:t>
            </a:r>
          </a:p>
          <a:p>
            <a:r>
              <a:rPr lang="en-US" sz="3000" cap="none" dirty="0" smtClean="0"/>
              <a:t>NaC</a:t>
            </a:r>
            <a:r>
              <a:rPr lang="en-US" sz="3000" cap="none" baseline="-25000" dirty="0" smtClean="0"/>
              <a:t>2</a:t>
            </a:r>
            <a:r>
              <a:rPr lang="en-US" sz="3000" cap="none" dirty="0" smtClean="0"/>
              <a:t>H</a:t>
            </a:r>
            <a:r>
              <a:rPr lang="en-US" sz="3000" cap="none" baseline="-25000" dirty="0" smtClean="0"/>
              <a:t>3</a:t>
            </a:r>
            <a:r>
              <a:rPr lang="en-US" sz="3000" cap="none" dirty="0" smtClean="0"/>
              <a:t>O</a:t>
            </a:r>
            <a:r>
              <a:rPr lang="en-US" sz="3000" cap="none" baseline="-25000" dirty="0" smtClean="0"/>
              <a:t>2</a:t>
            </a:r>
          </a:p>
          <a:p>
            <a:r>
              <a:rPr lang="en-US" sz="3000" cap="none" dirty="0" smtClean="0"/>
              <a:t>NH</a:t>
            </a:r>
            <a:r>
              <a:rPr lang="en-US" sz="3000" cap="none" baseline="-25000" dirty="0" smtClean="0"/>
              <a:t>4</a:t>
            </a:r>
            <a:r>
              <a:rPr lang="en-US" sz="3000" cap="none" dirty="0" smtClean="0"/>
              <a:t>NO</a:t>
            </a:r>
            <a:r>
              <a:rPr lang="en-US" sz="3000" cap="none" baseline="-25000" dirty="0" smtClean="0"/>
              <a:t>3</a:t>
            </a:r>
          </a:p>
          <a:p>
            <a:r>
              <a:rPr lang="en-US" sz="3000" cap="none" dirty="0" smtClean="0"/>
              <a:t>Al</a:t>
            </a:r>
            <a:r>
              <a:rPr lang="en-US" sz="3000" cap="none" baseline="-25000" dirty="0" smtClean="0"/>
              <a:t>2</a:t>
            </a:r>
            <a:r>
              <a:rPr lang="en-US" sz="3000" cap="none" dirty="0" smtClean="0"/>
              <a:t>(SO</a:t>
            </a:r>
            <a:r>
              <a:rPr lang="en-US" sz="3000" cap="none" baseline="-25000" dirty="0" smtClean="0"/>
              <a:t>4</a:t>
            </a:r>
            <a:r>
              <a:rPr lang="en-US" sz="3000" cap="none" dirty="0" smtClean="0"/>
              <a:t>)</a:t>
            </a:r>
            <a:r>
              <a:rPr lang="en-US" sz="3000" cap="none" baseline="-25000" dirty="0" smtClean="0"/>
              <a:t>3</a:t>
            </a:r>
            <a:endParaRPr lang="en-US" sz="3000" cap="none" baseline="-25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cap="none" dirty="0" smtClean="0"/>
              <a:t>Calculate the pH of a 0.30 M solution of </a:t>
            </a:r>
            <a:r>
              <a:rPr lang="en-US" sz="3000" cap="none" dirty="0" err="1" smtClean="0"/>
              <a:t>NaF</a:t>
            </a:r>
            <a:r>
              <a:rPr lang="en-US" sz="3000" cap="none" dirty="0" smtClean="0"/>
              <a:t>. The Ka of HF is 7.2x10</a:t>
            </a:r>
            <a:r>
              <a:rPr lang="en-US" sz="3000" cap="none" baseline="30000" dirty="0" smtClean="0"/>
              <a:t>-4</a:t>
            </a:r>
            <a:r>
              <a:rPr lang="en-US" sz="3000" cap="none" dirty="0" smtClean="0"/>
              <a:t>.</a:t>
            </a:r>
            <a:endParaRPr lang="en-US" sz="3000" cap="none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cap="none" dirty="0" smtClean="0"/>
              <a:t>Find the pH of a 0.100 M NaCHO</a:t>
            </a:r>
            <a:r>
              <a:rPr lang="en-US" sz="3000" cap="none" baseline="-25000" dirty="0" smtClean="0"/>
              <a:t>2</a:t>
            </a:r>
            <a:r>
              <a:rPr lang="en-US" sz="3000" cap="none" dirty="0" smtClean="0"/>
              <a:t> solution. </a:t>
            </a:r>
            <a:endParaRPr lang="en-US" sz="3000" cap="non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Neutral solution: </a:t>
            </a:r>
            <a:r>
              <a:rPr lang="en-US" sz="3000" cap="none" dirty="0" smtClean="0"/>
              <a:t>[H</a:t>
            </a:r>
            <a:r>
              <a:rPr lang="en-US" sz="3000" cap="none" baseline="-25000" dirty="0" smtClean="0"/>
              <a:t>3</a:t>
            </a:r>
            <a:r>
              <a:rPr lang="en-US" sz="3000" cap="none" dirty="0" smtClean="0"/>
              <a:t>O</a:t>
            </a:r>
            <a:r>
              <a:rPr lang="en-US" sz="3000" cap="none" baseline="30000" dirty="0" smtClean="0"/>
              <a:t>+</a:t>
            </a:r>
            <a:r>
              <a:rPr lang="en-US" sz="3000" cap="none" dirty="0" smtClean="0"/>
              <a:t>]= [OH</a:t>
            </a:r>
            <a:r>
              <a:rPr lang="en-US" sz="3000" cap="none" baseline="30000" dirty="0" smtClean="0"/>
              <a:t>-</a:t>
            </a:r>
            <a:r>
              <a:rPr lang="en-US" sz="3000" cap="none" dirty="0" smtClean="0"/>
              <a:t>] = 1.0x10</a:t>
            </a:r>
            <a:r>
              <a:rPr lang="en-US" sz="3000" cap="none" baseline="30000" dirty="0" smtClean="0"/>
              <a:t>-7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Acidic solution: </a:t>
            </a:r>
            <a:r>
              <a:rPr lang="en-US" sz="3000" cap="none" dirty="0" smtClean="0"/>
              <a:t>[H</a:t>
            </a:r>
            <a:r>
              <a:rPr lang="en-US" sz="3000" cap="none" baseline="-25000" dirty="0" smtClean="0"/>
              <a:t>3</a:t>
            </a:r>
            <a:r>
              <a:rPr lang="en-US" sz="3000" cap="none" dirty="0" smtClean="0"/>
              <a:t>O</a:t>
            </a:r>
            <a:r>
              <a:rPr lang="en-US" sz="3000" cap="none" baseline="30000" dirty="0" smtClean="0"/>
              <a:t>+</a:t>
            </a:r>
            <a:r>
              <a:rPr lang="en-US" sz="3000" cap="none" dirty="0" smtClean="0"/>
              <a:t>] &gt; [OH</a:t>
            </a:r>
            <a:r>
              <a:rPr lang="en-US" sz="3000" cap="none" baseline="30000" dirty="0" smtClean="0"/>
              <a:t>-</a:t>
            </a:r>
            <a:r>
              <a:rPr lang="en-US" sz="3000" cap="none" dirty="0" smtClean="0"/>
              <a:t>]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Basic solution: </a:t>
            </a:r>
            <a:r>
              <a:rPr lang="en-US" sz="3000" cap="none" dirty="0" smtClean="0"/>
              <a:t>[H</a:t>
            </a:r>
            <a:r>
              <a:rPr lang="en-US" sz="3000" cap="none" baseline="-25000" dirty="0" smtClean="0"/>
              <a:t>3</a:t>
            </a:r>
            <a:r>
              <a:rPr lang="en-US" sz="3000" cap="none" dirty="0" smtClean="0"/>
              <a:t>O</a:t>
            </a:r>
            <a:r>
              <a:rPr lang="en-US" sz="3000" cap="none" baseline="30000" dirty="0" smtClean="0"/>
              <a:t>+</a:t>
            </a:r>
            <a:r>
              <a:rPr lang="en-US" sz="3000" cap="none" dirty="0" smtClean="0"/>
              <a:t>] &lt; [OH</a:t>
            </a:r>
            <a:r>
              <a:rPr lang="en-US" sz="3000" cap="none" baseline="30000" dirty="0" smtClean="0"/>
              <a:t>-</a:t>
            </a:r>
            <a:r>
              <a:rPr lang="en-US" sz="3000" cap="none" dirty="0" smtClean="0"/>
              <a:t>]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0161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Polyprotic</a:t>
            </a:r>
            <a:r>
              <a:rPr lang="en-US" dirty="0" smtClean="0"/>
              <a:t>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59092"/>
            <a:ext cx="10363826" cy="4300408"/>
          </a:xfrm>
        </p:spPr>
        <p:txBody>
          <a:bodyPr>
            <a:normAutofit/>
          </a:bodyPr>
          <a:lstStyle/>
          <a:p>
            <a:r>
              <a:rPr lang="en-US" sz="3000" cap="none" dirty="0" smtClean="0"/>
              <a:t>Ionizes in successive steps</a:t>
            </a:r>
          </a:p>
          <a:p>
            <a:r>
              <a:rPr lang="en-US" sz="3000" cap="none" dirty="0" smtClean="0"/>
              <a:t>Example: Sulfurous acid</a:t>
            </a:r>
          </a:p>
          <a:p>
            <a:pPr lvl="1"/>
            <a:r>
              <a:rPr lang="en-US" sz="2800" cap="none" dirty="0" smtClean="0"/>
              <a:t>H</a:t>
            </a:r>
            <a:r>
              <a:rPr lang="en-US" sz="2800" cap="none" baseline="-25000" dirty="0" smtClean="0"/>
              <a:t>2</a:t>
            </a:r>
            <a:r>
              <a:rPr lang="en-US" sz="2800" cap="none" dirty="0" smtClean="0"/>
              <a:t>SO</a:t>
            </a:r>
            <a:r>
              <a:rPr lang="en-US" sz="2800" cap="none" baseline="-25000" dirty="0" smtClean="0"/>
              <a:t>3(aq)</a:t>
            </a:r>
            <a:r>
              <a:rPr lang="en-US" sz="2800" cap="none" dirty="0" smtClean="0"/>
              <a:t>      </a:t>
            </a:r>
            <a:r>
              <a:rPr lang="en-US" sz="2800" cap="none" dirty="0" err="1" smtClean="0"/>
              <a:t>H</a:t>
            </a:r>
            <a:r>
              <a:rPr lang="en-US" sz="2800" cap="none" baseline="30000" dirty="0" err="1" smtClean="0"/>
              <a:t>+</a:t>
            </a:r>
            <a:r>
              <a:rPr lang="en-US" sz="2800" cap="none" baseline="-25000" dirty="0" err="1" smtClean="0"/>
              <a:t>(aq</a:t>
            </a:r>
            <a:r>
              <a:rPr lang="en-US" sz="2800" cap="none" baseline="-25000" dirty="0" smtClean="0"/>
              <a:t>)</a:t>
            </a:r>
            <a:r>
              <a:rPr lang="en-US" sz="2800" cap="none" dirty="0" smtClean="0"/>
              <a:t> + HSO</a:t>
            </a:r>
            <a:r>
              <a:rPr lang="en-US" sz="2800" cap="none" baseline="-25000" dirty="0" smtClean="0"/>
              <a:t>3</a:t>
            </a:r>
            <a:r>
              <a:rPr lang="en-US" sz="2800" cap="none" baseline="30000" dirty="0" smtClean="0"/>
              <a:t>-</a:t>
            </a:r>
            <a:r>
              <a:rPr lang="en-US" sz="2800" cap="none" baseline="-25000" dirty="0" smtClean="0"/>
              <a:t>(aq)		</a:t>
            </a:r>
            <a:r>
              <a:rPr lang="en-US" sz="2800" cap="none" dirty="0" smtClean="0"/>
              <a:t>K</a:t>
            </a:r>
            <a:r>
              <a:rPr lang="en-US" sz="2800" cap="none" baseline="-25000" dirty="0" smtClean="0"/>
              <a:t>a1 </a:t>
            </a:r>
            <a:r>
              <a:rPr lang="en-US" sz="2800" cap="none" dirty="0" smtClean="0"/>
              <a:t>=</a:t>
            </a:r>
            <a:r>
              <a:rPr lang="en-US" sz="2800" cap="none" baseline="-25000" dirty="0" smtClean="0"/>
              <a:t> </a:t>
            </a:r>
            <a:r>
              <a:rPr lang="en-US" sz="2800" cap="none" dirty="0" smtClean="0"/>
              <a:t>1.6x10</a:t>
            </a:r>
            <a:r>
              <a:rPr lang="en-US" sz="2800" cap="none" baseline="30000" dirty="0" smtClean="0"/>
              <a:t>-2</a:t>
            </a:r>
          </a:p>
          <a:p>
            <a:pPr lvl="1"/>
            <a:r>
              <a:rPr lang="en-US" sz="2800" cap="none" dirty="0" smtClean="0"/>
              <a:t>HSO</a:t>
            </a:r>
            <a:r>
              <a:rPr lang="en-US" sz="2800" cap="none" baseline="-25000" dirty="0" smtClean="0"/>
              <a:t>3</a:t>
            </a:r>
            <a:r>
              <a:rPr lang="en-US" sz="2800" cap="none" baseline="30000" dirty="0" smtClean="0"/>
              <a:t>-</a:t>
            </a:r>
            <a:r>
              <a:rPr lang="en-US" sz="2800" cap="none" baseline="-25000" dirty="0" smtClean="0"/>
              <a:t>(aq)</a:t>
            </a:r>
            <a:r>
              <a:rPr lang="en-US" sz="2800" cap="none" dirty="0" smtClean="0"/>
              <a:t>       H</a:t>
            </a:r>
            <a:r>
              <a:rPr lang="en-US" sz="2800" cap="none" baseline="30000" dirty="0" smtClean="0"/>
              <a:t>+</a:t>
            </a:r>
            <a:r>
              <a:rPr lang="en-US" sz="2800" cap="none" baseline="-25000" dirty="0" smtClean="0"/>
              <a:t>(</a:t>
            </a:r>
            <a:r>
              <a:rPr lang="en-US" sz="2800" cap="none" baseline="-25000" dirty="0" err="1" smtClean="0"/>
              <a:t>aq</a:t>
            </a:r>
            <a:r>
              <a:rPr lang="en-US" sz="2800" cap="none" baseline="-25000" dirty="0" smtClean="0"/>
              <a:t>)</a:t>
            </a:r>
            <a:r>
              <a:rPr lang="en-US" sz="2800" cap="none" dirty="0" smtClean="0"/>
              <a:t> + SO</a:t>
            </a:r>
            <a:r>
              <a:rPr lang="en-US" sz="2800" cap="none" baseline="-25000" dirty="0" smtClean="0"/>
              <a:t>3</a:t>
            </a:r>
            <a:r>
              <a:rPr lang="en-US" sz="2800" cap="none" baseline="30000" dirty="0" smtClean="0"/>
              <a:t>2-</a:t>
            </a:r>
            <a:r>
              <a:rPr lang="en-US" sz="2800" cap="none" baseline="-25000" dirty="0" smtClean="0"/>
              <a:t>(aq)		</a:t>
            </a:r>
            <a:r>
              <a:rPr lang="en-US" sz="2800" cap="none" dirty="0" smtClean="0"/>
              <a:t>K</a:t>
            </a:r>
            <a:r>
              <a:rPr lang="en-US" sz="2800" cap="none" baseline="-25000" dirty="0" smtClean="0"/>
              <a:t>a2 </a:t>
            </a:r>
            <a:r>
              <a:rPr lang="en-US" sz="2800" cap="none" dirty="0" smtClean="0"/>
              <a:t>= 6.4x10</a:t>
            </a:r>
            <a:r>
              <a:rPr lang="en-US" sz="2800" cap="none" baseline="30000" dirty="0" smtClean="0"/>
              <a:t>-8</a:t>
            </a:r>
          </a:p>
          <a:p>
            <a:pPr lvl="1"/>
            <a:endParaRPr lang="en-US" sz="2800" cap="none" baseline="30000" dirty="0" smtClean="0"/>
          </a:p>
          <a:p>
            <a:pPr lvl="1">
              <a:buNone/>
            </a:pPr>
            <a:r>
              <a:rPr lang="en-US" sz="2800" cap="none" dirty="0" smtClean="0"/>
              <a:t>Note*--K</a:t>
            </a:r>
            <a:r>
              <a:rPr lang="en-US" sz="2800" cap="none" baseline="-25000" dirty="0" smtClean="0"/>
              <a:t>a2</a:t>
            </a:r>
            <a:r>
              <a:rPr lang="en-US" sz="2800" cap="none" dirty="0" smtClean="0"/>
              <a:t> is smaller than K</a:t>
            </a:r>
            <a:r>
              <a:rPr lang="en-US" sz="2800" cap="none" baseline="-25000" dirty="0" smtClean="0"/>
              <a:t>a1</a:t>
            </a:r>
            <a:r>
              <a:rPr lang="en-US" sz="2800" cap="none" dirty="0" smtClean="0"/>
              <a:t>. </a:t>
            </a:r>
            <a:endParaRPr lang="en-US" sz="2800" cap="none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Finding pH of </a:t>
            </a:r>
            <a:r>
              <a:rPr lang="en-US" cap="none" dirty="0" err="1" smtClean="0"/>
              <a:t>polyprotic</a:t>
            </a:r>
            <a:r>
              <a:rPr lang="en-US" cap="none" dirty="0" smtClean="0"/>
              <a:t> acids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5750" y="2367092"/>
            <a:ext cx="11493500" cy="34241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cap="none" dirty="0" smtClean="0"/>
              <a:t>First ionization step is much larger than any sequential step. </a:t>
            </a:r>
          </a:p>
          <a:p>
            <a:pPr>
              <a:buNone/>
            </a:pPr>
            <a:r>
              <a:rPr lang="en-US" sz="3000" cap="none" dirty="0" smtClean="0"/>
              <a:t>Inhibits any more formation of H</a:t>
            </a:r>
            <a:r>
              <a:rPr lang="en-US" sz="3000" cap="none" baseline="-25000" dirty="0" smtClean="0"/>
              <a:t>3</a:t>
            </a:r>
            <a:r>
              <a:rPr lang="en-US" sz="3000" cap="none" dirty="0" smtClean="0"/>
              <a:t>O</a:t>
            </a:r>
            <a:r>
              <a:rPr lang="en-US" sz="3000" cap="none" baseline="30000" dirty="0" smtClean="0"/>
              <a:t>+</a:t>
            </a:r>
            <a:r>
              <a:rPr lang="en-US" sz="3000" cap="none" dirty="0" smtClean="0"/>
              <a:t> in the second step. </a:t>
            </a:r>
          </a:p>
          <a:p>
            <a:pPr>
              <a:buNone/>
            </a:pPr>
            <a:endParaRPr lang="en-US" sz="3000" cap="none" dirty="0" smtClean="0"/>
          </a:p>
          <a:p>
            <a:pPr>
              <a:buNone/>
            </a:pPr>
            <a:r>
              <a:rPr lang="en-US" sz="3000" cap="none" dirty="0" smtClean="0"/>
              <a:t>Find the pH of a 0.100 M ascorbic acid (H</a:t>
            </a:r>
            <a:r>
              <a:rPr lang="en-US" sz="3000" cap="none" baseline="-25000" dirty="0" smtClean="0"/>
              <a:t>2</a:t>
            </a:r>
            <a:r>
              <a:rPr lang="en-US" sz="3000" cap="none" dirty="0" smtClean="0"/>
              <a:t>C</a:t>
            </a:r>
            <a:r>
              <a:rPr lang="en-US" sz="3000" cap="none" baseline="-25000" dirty="0" smtClean="0"/>
              <a:t>6</a:t>
            </a:r>
            <a:r>
              <a:rPr lang="en-US" sz="3000" cap="none" dirty="0" smtClean="0"/>
              <a:t>H</a:t>
            </a:r>
            <a:r>
              <a:rPr lang="en-US" sz="3000" cap="none" baseline="-25000" dirty="0" smtClean="0"/>
              <a:t>6</a:t>
            </a:r>
            <a:r>
              <a:rPr lang="en-US" sz="3000" cap="none" dirty="0" smtClean="0"/>
              <a:t>O</a:t>
            </a:r>
            <a:r>
              <a:rPr lang="en-US" sz="3000" cap="none" baseline="-25000" dirty="0" smtClean="0"/>
              <a:t>6</a:t>
            </a:r>
            <a:r>
              <a:rPr lang="en-US" sz="3000" cap="none" dirty="0" smtClean="0"/>
              <a:t>).</a:t>
            </a:r>
          </a:p>
          <a:p>
            <a:pPr>
              <a:buNone/>
            </a:pPr>
            <a:r>
              <a:rPr lang="en-US" sz="3000" cap="none" dirty="0" smtClean="0"/>
              <a:t>K</a:t>
            </a:r>
            <a:r>
              <a:rPr lang="en-US" sz="3000" cap="none" baseline="-25000" dirty="0" smtClean="0"/>
              <a:t>a1</a:t>
            </a:r>
            <a:r>
              <a:rPr lang="en-US" sz="3000" cap="none" dirty="0" smtClean="0"/>
              <a:t> = 8.0x10</a:t>
            </a:r>
            <a:r>
              <a:rPr lang="en-US" sz="3000" cap="none" baseline="30000" dirty="0" smtClean="0"/>
              <a:t>-5</a:t>
            </a:r>
          </a:p>
          <a:p>
            <a:pPr>
              <a:buNone/>
            </a:pPr>
            <a:r>
              <a:rPr lang="en-US" sz="3000" cap="none" dirty="0" smtClean="0"/>
              <a:t>K</a:t>
            </a:r>
            <a:r>
              <a:rPr lang="en-US" sz="3000" cap="none" baseline="-25000" dirty="0" smtClean="0"/>
              <a:t>a2</a:t>
            </a:r>
            <a:r>
              <a:rPr lang="en-US" sz="3000" cap="none" dirty="0" smtClean="0"/>
              <a:t> = 1.6x10</a:t>
            </a:r>
            <a:r>
              <a:rPr lang="en-US" sz="3000" cap="none" baseline="30000" dirty="0" smtClean="0"/>
              <a:t>-12</a:t>
            </a:r>
            <a:endParaRPr lang="en-US" sz="3000" cap="none" baseline="3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K</a:t>
            </a:r>
            <a:r>
              <a:rPr lang="en-US" baseline="-25000" dirty="0" smtClean="0"/>
              <a:t>W</a:t>
            </a:r>
            <a:r>
              <a:rPr lang="en-US" dirty="0" smtClean="0"/>
              <a:t> IN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cap="none" dirty="0" smtClean="0"/>
              <a:t>The concentration of OH</a:t>
            </a:r>
            <a:r>
              <a:rPr lang="en-US" sz="3000" cap="none" baseline="30000" dirty="0" smtClean="0"/>
              <a:t>-</a:t>
            </a:r>
            <a:r>
              <a:rPr lang="en-US" sz="3000" cap="none" dirty="0" smtClean="0"/>
              <a:t> ions in a certain household ammonia cleaning solution is 0.0025 M. Calculate the concentration of hydronium ions. </a:t>
            </a:r>
            <a:endParaRPr lang="en-US" sz="3000" cap="none" dirty="0"/>
          </a:p>
        </p:txBody>
      </p:sp>
    </p:spTree>
    <p:extLst>
      <p:ext uri="{BB962C8B-B14F-4D97-AF65-F5344CB8AC3E}">
        <p14:creationId xmlns:p14="http://schemas.microsoft.com/office/powerpoint/2010/main" val="274608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Acid-Base definitions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4095220"/>
              </p:ext>
            </p:extLst>
          </p:nvPr>
        </p:nvGraphicFramePr>
        <p:xfrm>
          <a:off x="441771" y="1854446"/>
          <a:ext cx="11256135" cy="318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2045"/>
                <a:gridCol w="3752045"/>
                <a:gridCol w="3752045"/>
              </a:tblGrid>
              <a:tr h="796114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Definition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Acid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Base</a:t>
                      </a:r>
                      <a:endParaRPr lang="en-US" sz="3600" dirty="0"/>
                    </a:p>
                  </a:txBody>
                  <a:tcPr/>
                </a:tc>
              </a:tr>
              <a:tr h="796114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Arrhenius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Produces</a:t>
                      </a:r>
                      <a:r>
                        <a:rPr lang="en-US" sz="3600" baseline="0" dirty="0" smtClean="0"/>
                        <a:t> H</a:t>
                      </a:r>
                      <a:r>
                        <a:rPr lang="en-US" sz="3600" baseline="30000" dirty="0" smtClean="0"/>
                        <a:t>+</a:t>
                      </a:r>
                      <a:endParaRPr lang="en-US" sz="36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Produces OH</a:t>
                      </a:r>
                      <a:r>
                        <a:rPr lang="en-US" sz="3600" baseline="30000" dirty="0" smtClean="0"/>
                        <a:t>-</a:t>
                      </a:r>
                      <a:endParaRPr lang="en-US" sz="3600" baseline="30000" dirty="0"/>
                    </a:p>
                  </a:txBody>
                  <a:tcPr/>
                </a:tc>
              </a:tr>
              <a:tr h="796114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Br</a:t>
                      </a:r>
                      <a:r>
                        <a:rPr lang="en-US" sz="2400" dirty="0" err="1" smtClean="0">
                          <a:latin typeface="Century Schoolbook" panose="02040604050505020304" pitchFamily="18" charset="0"/>
                        </a:rPr>
                        <a:t>Ø</a:t>
                      </a:r>
                      <a:r>
                        <a:rPr lang="en-US" sz="3600" dirty="0" err="1" smtClean="0"/>
                        <a:t>nsted</a:t>
                      </a:r>
                      <a:r>
                        <a:rPr lang="en-US" sz="3600" dirty="0" smtClean="0"/>
                        <a:t>-Lowery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Proton donor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Proton acceptor</a:t>
                      </a:r>
                      <a:endParaRPr lang="en-US" sz="3600" dirty="0"/>
                    </a:p>
                  </a:txBody>
                  <a:tcPr/>
                </a:tc>
              </a:tr>
              <a:tr h="796114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Lewis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Electron</a:t>
                      </a:r>
                      <a:r>
                        <a:rPr lang="en-US" sz="3600" baseline="0" dirty="0" smtClean="0"/>
                        <a:t> acceptor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Electron donor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41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900" y="507392"/>
            <a:ext cx="10364451" cy="1596177"/>
          </a:xfrm>
        </p:spPr>
        <p:txBody>
          <a:bodyPr/>
          <a:lstStyle/>
          <a:p>
            <a:r>
              <a:rPr lang="en-US" dirty="0" smtClean="0"/>
              <a:t>Conjugate acid-Base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890124" y="3400183"/>
            <a:ext cx="8697501" cy="7639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cap="none" dirty="0" smtClean="0"/>
              <a:t>HNO</a:t>
            </a:r>
            <a:r>
              <a:rPr lang="en-US" sz="3600" cap="none" baseline="-25000" dirty="0" smtClean="0"/>
              <a:t>2(</a:t>
            </a:r>
            <a:r>
              <a:rPr lang="en-US" sz="3600" cap="none" baseline="-25000" dirty="0" err="1" smtClean="0"/>
              <a:t>aq</a:t>
            </a:r>
            <a:r>
              <a:rPr lang="en-US" sz="3600" cap="none" baseline="-25000" dirty="0" smtClean="0"/>
              <a:t>)</a:t>
            </a:r>
            <a:r>
              <a:rPr lang="en-US" sz="3600" cap="none" dirty="0" smtClean="0"/>
              <a:t> + H</a:t>
            </a:r>
            <a:r>
              <a:rPr lang="en-US" sz="3600" cap="none" baseline="-25000" dirty="0" smtClean="0"/>
              <a:t>2</a:t>
            </a:r>
            <a:r>
              <a:rPr lang="en-US" sz="3600" cap="none" dirty="0" smtClean="0"/>
              <a:t>O</a:t>
            </a:r>
            <a:r>
              <a:rPr lang="en-US" sz="3600" cap="none" baseline="-25000" dirty="0" smtClean="0"/>
              <a:t>(l)</a:t>
            </a:r>
            <a:r>
              <a:rPr lang="en-US" sz="3600" cap="none" dirty="0" smtClean="0"/>
              <a:t> 	    NO</a:t>
            </a:r>
            <a:r>
              <a:rPr lang="en-US" sz="3600" cap="none" baseline="-25000" dirty="0" smtClean="0"/>
              <a:t>2</a:t>
            </a:r>
            <a:r>
              <a:rPr lang="en-US" sz="3600" cap="none" baseline="30000" dirty="0" smtClean="0"/>
              <a:t>-</a:t>
            </a:r>
            <a:r>
              <a:rPr lang="en-US" sz="3600" cap="none" baseline="-25000" dirty="0" smtClean="0"/>
              <a:t>(</a:t>
            </a:r>
            <a:r>
              <a:rPr lang="en-US" sz="3600" cap="none" baseline="-25000" dirty="0" err="1" smtClean="0"/>
              <a:t>aq</a:t>
            </a:r>
            <a:r>
              <a:rPr lang="en-US" sz="3600" cap="none" baseline="-25000" dirty="0" smtClean="0"/>
              <a:t>)</a:t>
            </a:r>
            <a:r>
              <a:rPr lang="en-US" sz="3600" cap="none" dirty="0" smtClean="0"/>
              <a:t>  +  H</a:t>
            </a:r>
            <a:r>
              <a:rPr lang="en-US" sz="3600" cap="none" baseline="-25000" dirty="0" smtClean="0"/>
              <a:t>3</a:t>
            </a:r>
            <a:r>
              <a:rPr lang="en-US" sz="3600" cap="none" dirty="0" smtClean="0"/>
              <a:t>O</a:t>
            </a:r>
            <a:r>
              <a:rPr lang="en-US" sz="3600" cap="none" baseline="30000" dirty="0" smtClean="0"/>
              <a:t>+</a:t>
            </a:r>
            <a:r>
              <a:rPr lang="en-US" sz="3600" cap="none" baseline="-25000" dirty="0" smtClean="0"/>
              <a:t>(</a:t>
            </a:r>
            <a:r>
              <a:rPr lang="en-US" sz="3600" cap="none" baseline="-25000" dirty="0" err="1" smtClean="0"/>
              <a:t>aq</a:t>
            </a:r>
            <a:r>
              <a:rPr lang="en-US" sz="3600" cap="none" baseline="-25000" dirty="0" smtClean="0"/>
              <a:t>)</a:t>
            </a:r>
            <a:endParaRPr lang="en-US" sz="3600" cap="none" baseline="-25000" dirty="0"/>
          </a:p>
        </p:txBody>
      </p:sp>
      <p:pic>
        <p:nvPicPr>
          <p:cNvPr id="1026" name="Picture 2" descr="Image result for equilibrium arr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677" y="4461091"/>
            <a:ext cx="637046" cy="63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0064" y="4432833"/>
            <a:ext cx="7151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NH</a:t>
            </a:r>
            <a:r>
              <a:rPr lang="en-US" sz="3600" baseline="-25000" dirty="0" smtClean="0"/>
              <a:t>3(</a:t>
            </a:r>
            <a:r>
              <a:rPr lang="en-US" sz="3600" baseline="-25000" dirty="0" err="1" smtClean="0"/>
              <a:t>aq</a:t>
            </a:r>
            <a:r>
              <a:rPr lang="en-US" sz="3600" baseline="-25000" dirty="0" smtClean="0"/>
              <a:t>)</a:t>
            </a:r>
            <a:r>
              <a:rPr lang="en-US" sz="3600" dirty="0" smtClean="0"/>
              <a:t> +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(l)</a:t>
            </a:r>
            <a:r>
              <a:rPr lang="en-US" sz="3600" dirty="0" smtClean="0"/>
              <a:t>		NH</a:t>
            </a:r>
            <a:r>
              <a:rPr lang="en-US" sz="3600" baseline="-25000" dirty="0" smtClean="0"/>
              <a:t>4</a:t>
            </a:r>
            <a:r>
              <a:rPr lang="en-US" sz="3600" baseline="30000" dirty="0" smtClean="0"/>
              <a:t>+</a:t>
            </a:r>
            <a:r>
              <a:rPr lang="en-US" sz="3600" baseline="-25000" dirty="0" smtClean="0"/>
              <a:t>(</a:t>
            </a:r>
            <a:r>
              <a:rPr lang="en-US" sz="3600" baseline="-25000" dirty="0" err="1" smtClean="0"/>
              <a:t>aq</a:t>
            </a:r>
            <a:r>
              <a:rPr lang="en-US" sz="3600" baseline="-25000" dirty="0" smtClean="0"/>
              <a:t>)</a:t>
            </a:r>
            <a:r>
              <a:rPr lang="en-US" sz="3600" dirty="0" smtClean="0"/>
              <a:t> + OH</a:t>
            </a:r>
            <a:r>
              <a:rPr lang="en-US" sz="3600" baseline="30000" dirty="0" smtClean="0"/>
              <a:t>-</a:t>
            </a:r>
            <a:r>
              <a:rPr lang="en-US" sz="3600" baseline="-25000" dirty="0" smtClean="0"/>
              <a:t>(</a:t>
            </a:r>
            <a:r>
              <a:rPr lang="en-US" sz="3600" baseline="-25000" dirty="0" err="1" smtClean="0"/>
              <a:t>aq</a:t>
            </a:r>
            <a:r>
              <a:rPr lang="en-US" sz="3600" baseline="-25000" dirty="0" smtClean="0"/>
              <a:t>)</a:t>
            </a:r>
            <a:endParaRPr lang="en-US" sz="3600" baseline="-25000" dirty="0"/>
          </a:p>
        </p:txBody>
      </p:sp>
      <p:pic>
        <p:nvPicPr>
          <p:cNvPr id="6" name="Picture 2" descr="Image result for equilibrium arr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677" y="3463617"/>
            <a:ext cx="637046" cy="63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63625" y="2032000"/>
            <a:ext cx="10283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Conjugate acid-base pairs consists of two substances related to each other by the transfer of a proton.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7956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502" y="324482"/>
            <a:ext cx="10364451" cy="1596177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9983" y="1592424"/>
            <a:ext cx="11630247" cy="3424107"/>
          </a:xfrm>
        </p:spPr>
        <p:txBody>
          <a:bodyPr>
            <a:noAutofit/>
          </a:bodyPr>
          <a:lstStyle/>
          <a:p>
            <a:r>
              <a:rPr lang="en-US" sz="3400" dirty="0" smtClean="0"/>
              <a:t>Identify the conjugate acid-base pairs in the following reaction:</a:t>
            </a:r>
          </a:p>
          <a:p>
            <a:pPr lvl="1"/>
            <a:r>
              <a:rPr lang="en-US" sz="3400" dirty="0" err="1" smtClean="0"/>
              <a:t>HB</a:t>
            </a:r>
            <a:r>
              <a:rPr lang="en-US" sz="3400" cap="none" dirty="0" err="1" smtClean="0"/>
              <a:t>r</a:t>
            </a:r>
            <a:r>
              <a:rPr lang="en-US" sz="3400" dirty="0" smtClean="0"/>
              <a:t> + NH</a:t>
            </a:r>
            <a:r>
              <a:rPr lang="en-US" sz="3400" baseline="-25000" dirty="0" smtClean="0"/>
              <a:t>3</a:t>
            </a:r>
            <a:r>
              <a:rPr lang="en-US" sz="3400" dirty="0" smtClean="0"/>
              <a:t>         NH</a:t>
            </a:r>
            <a:r>
              <a:rPr lang="en-US" sz="3400" baseline="-25000" dirty="0" smtClean="0"/>
              <a:t>4</a:t>
            </a:r>
            <a:r>
              <a:rPr lang="en-US" sz="3400" baseline="30000" dirty="0" smtClean="0"/>
              <a:t>+</a:t>
            </a:r>
            <a:r>
              <a:rPr lang="en-US" sz="3400" dirty="0" smtClean="0"/>
              <a:t> + B</a:t>
            </a:r>
            <a:r>
              <a:rPr lang="en-US" sz="3400" cap="none" dirty="0" smtClean="0"/>
              <a:t>r</a:t>
            </a:r>
            <a:r>
              <a:rPr lang="en-US" sz="3400" baseline="30000" dirty="0" smtClean="0"/>
              <a:t>-</a:t>
            </a:r>
            <a:endParaRPr lang="en-US" sz="3400" dirty="0" smtClean="0"/>
          </a:p>
          <a:p>
            <a:pPr lvl="1"/>
            <a:endParaRPr lang="en-US" sz="3400" baseline="30000" dirty="0" smtClean="0"/>
          </a:p>
          <a:p>
            <a:pPr lvl="1"/>
            <a:r>
              <a:rPr lang="en-US" sz="3400" dirty="0" smtClean="0"/>
              <a:t>Predict whether the equilibrium constant for the following reaction will be &gt; or &lt; 1.</a:t>
            </a:r>
          </a:p>
          <a:p>
            <a:pPr marL="914400" lvl="2" indent="0">
              <a:buNone/>
            </a:pPr>
            <a:r>
              <a:rPr lang="en-US" sz="3200" dirty="0" smtClean="0"/>
              <a:t>HNO</a:t>
            </a:r>
            <a:r>
              <a:rPr lang="en-US" sz="3200" baseline="-25000" dirty="0" smtClean="0"/>
              <a:t>2</a:t>
            </a:r>
            <a:r>
              <a:rPr lang="en-US" sz="3200" cap="none" dirty="0" smtClean="0"/>
              <a:t>(</a:t>
            </a:r>
            <a:r>
              <a:rPr lang="en-US" sz="3200" cap="none" dirty="0" err="1" smtClean="0"/>
              <a:t>aq</a:t>
            </a:r>
            <a:r>
              <a:rPr lang="en-US" sz="3200" cap="none" dirty="0" smtClean="0"/>
              <a:t>) + CN</a:t>
            </a:r>
            <a:r>
              <a:rPr lang="en-US" sz="3200" cap="none" baseline="30000" dirty="0" smtClean="0"/>
              <a:t>-</a:t>
            </a:r>
            <a:r>
              <a:rPr lang="en-US" sz="3200" cap="none" dirty="0" smtClean="0"/>
              <a:t>(</a:t>
            </a:r>
            <a:r>
              <a:rPr lang="en-US" sz="3200" cap="none" dirty="0" err="1" smtClean="0"/>
              <a:t>aq</a:t>
            </a:r>
            <a:r>
              <a:rPr lang="en-US" sz="3200" cap="none" dirty="0" smtClean="0"/>
              <a:t>)      HCN(</a:t>
            </a:r>
            <a:r>
              <a:rPr lang="en-US" sz="3200" cap="none" dirty="0" err="1" smtClean="0"/>
              <a:t>aq</a:t>
            </a:r>
            <a:r>
              <a:rPr lang="en-US" sz="3200" cap="none" dirty="0" smtClean="0"/>
              <a:t>) + NO</a:t>
            </a:r>
            <a:r>
              <a:rPr lang="en-US" sz="3200" cap="none" baseline="-25000" dirty="0" smtClean="0"/>
              <a:t>2</a:t>
            </a:r>
            <a:r>
              <a:rPr lang="en-US" sz="3200" cap="none" baseline="30000" dirty="0" smtClean="0"/>
              <a:t>-</a:t>
            </a:r>
            <a:r>
              <a:rPr lang="en-US" sz="3200" cap="none" dirty="0" smtClean="0"/>
              <a:t>(</a:t>
            </a:r>
            <a:r>
              <a:rPr lang="en-US" sz="3200" cap="none" dirty="0" err="1" smtClean="0"/>
              <a:t>aq</a:t>
            </a:r>
            <a:r>
              <a:rPr lang="en-US" sz="3200" cap="none" dirty="0" smtClean="0"/>
              <a:t>) </a:t>
            </a:r>
            <a:endParaRPr lang="en-US" sz="3200" dirty="0" smtClean="0"/>
          </a:p>
        </p:txBody>
      </p:sp>
      <p:pic>
        <p:nvPicPr>
          <p:cNvPr id="4" name="Picture 2" descr="Image result for equilibrium arr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714" y="2985954"/>
            <a:ext cx="637046" cy="63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equilibrium arr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547" y="5393467"/>
            <a:ext cx="637046" cy="63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47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7899" y="2033717"/>
            <a:ext cx="10363826" cy="417340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Strong acid—completely ionizes, equilibrium lies far to the right.</a:t>
            </a:r>
          </a:p>
          <a:p>
            <a:endParaRPr lang="en-US" sz="3000" dirty="0" smtClean="0"/>
          </a:p>
          <a:p>
            <a:r>
              <a:rPr lang="en-US" sz="3000" dirty="0" smtClean="0"/>
              <a:t>Weak Acid—partially ionizes, equilibrium lies to the left.</a:t>
            </a:r>
          </a:p>
          <a:p>
            <a:endParaRPr lang="en-US" sz="3000" dirty="0" smtClean="0"/>
          </a:p>
          <a:p>
            <a:r>
              <a:rPr lang="en-US" sz="3000" dirty="0" err="1" smtClean="0"/>
              <a:t>NOTe</a:t>
            </a:r>
            <a:r>
              <a:rPr lang="en-US" sz="3000" dirty="0" smtClean="0"/>
              <a:t>*--do not confuse with dilute or concentrated acids.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3451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-222858"/>
            <a:ext cx="10364451" cy="1596177"/>
          </a:xfrm>
        </p:spPr>
        <p:txBody>
          <a:bodyPr/>
          <a:lstStyle/>
          <a:p>
            <a:r>
              <a:rPr lang="en-US" dirty="0" smtClean="0"/>
              <a:t>Strong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82024" y="1128842"/>
            <a:ext cx="10363826" cy="5157658"/>
          </a:xfrm>
        </p:spPr>
        <p:txBody>
          <a:bodyPr numCol="2">
            <a:noAutofit/>
          </a:bodyPr>
          <a:lstStyle/>
          <a:p>
            <a:r>
              <a:rPr lang="en-US" sz="3200" cap="none" dirty="0" smtClean="0"/>
              <a:t>Memorize this list of strong acids:</a:t>
            </a:r>
          </a:p>
          <a:p>
            <a:pPr lvl="1"/>
            <a:r>
              <a:rPr lang="en-US" sz="3200" cap="none" dirty="0" err="1" smtClean="0"/>
              <a:t>HCl</a:t>
            </a:r>
            <a:endParaRPr lang="en-US" sz="3200" cap="none" dirty="0" smtClean="0"/>
          </a:p>
          <a:p>
            <a:pPr lvl="1"/>
            <a:r>
              <a:rPr lang="en-US" sz="3200" cap="none" dirty="0" err="1" smtClean="0"/>
              <a:t>HBr</a:t>
            </a:r>
            <a:endParaRPr lang="en-US" sz="3200" cap="none" dirty="0" smtClean="0"/>
          </a:p>
          <a:p>
            <a:pPr lvl="1"/>
            <a:r>
              <a:rPr lang="en-US" sz="3200" cap="none" dirty="0" smtClean="0"/>
              <a:t>HI</a:t>
            </a:r>
          </a:p>
          <a:p>
            <a:pPr lvl="1"/>
            <a:r>
              <a:rPr lang="en-US" sz="3200" cap="none" dirty="0" smtClean="0"/>
              <a:t>HNO</a:t>
            </a:r>
            <a:r>
              <a:rPr lang="en-US" sz="3200" cap="none" baseline="-25000" dirty="0" smtClean="0"/>
              <a:t>3</a:t>
            </a:r>
          </a:p>
          <a:p>
            <a:pPr lvl="1"/>
            <a:r>
              <a:rPr lang="en-US" sz="3200" cap="none" dirty="0" smtClean="0"/>
              <a:t>HClO</a:t>
            </a:r>
            <a:r>
              <a:rPr lang="en-US" sz="3200" cap="none" baseline="-25000" dirty="0" smtClean="0"/>
              <a:t>4</a:t>
            </a:r>
          </a:p>
          <a:p>
            <a:pPr lvl="1"/>
            <a:r>
              <a:rPr lang="en-US" sz="3200" cap="none" dirty="0" smtClean="0"/>
              <a:t>H</a:t>
            </a:r>
            <a:r>
              <a:rPr lang="en-US" sz="3200" cap="none" baseline="-25000" dirty="0" smtClean="0"/>
              <a:t>2</a:t>
            </a:r>
            <a:r>
              <a:rPr lang="en-US" sz="3200" cap="none" dirty="0" smtClean="0"/>
              <a:t>SO</a:t>
            </a:r>
            <a:r>
              <a:rPr lang="en-US" sz="3200" cap="none" baseline="-25000" dirty="0" smtClean="0"/>
              <a:t>4</a:t>
            </a:r>
          </a:p>
          <a:p>
            <a:pPr lvl="1"/>
            <a:endParaRPr lang="en-US" sz="3200" cap="none" baseline="-25000" dirty="0" smtClean="0"/>
          </a:p>
          <a:p>
            <a:pPr lvl="1">
              <a:buNone/>
            </a:pPr>
            <a:endParaRPr lang="en-US" sz="3200" cap="none" dirty="0"/>
          </a:p>
          <a:p>
            <a:pPr lvl="1">
              <a:buNone/>
            </a:pPr>
            <a:r>
              <a:rPr lang="en-US" sz="3200" cap="none" dirty="0" smtClean="0"/>
              <a:t>Also depends on solvent used…strengths generally related to aqueous solutions.</a:t>
            </a:r>
          </a:p>
          <a:p>
            <a:pPr lvl="1"/>
            <a:endParaRPr lang="en-US" sz="3200" cap="none" dirty="0" smtClean="0"/>
          </a:p>
        </p:txBody>
      </p:sp>
    </p:spTree>
    <p:extLst>
      <p:ext uri="{BB962C8B-B14F-4D97-AF65-F5344CB8AC3E}">
        <p14:creationId xmlns:p14="http://schemas.microsoft.com/office/powerpoint/2010/main" val="85002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6623</TotalTime>
  <Words>880</Words>
  <Application>Microsoft Office PowerPoint</Application>
  <PresentationFormat>Widescreen</PresentationFormat>
  <Paragraphs>154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Century Schoolbook</vt:lpstr>
      <vt:lpstr>Tw Cen MT</vt:lpstr>
      <vt:lpstr>Droplet</vt:lpstr>
      <vt:lpstr>Acid Base Chemistry </vt:lpstr>
      <vt:lpstr>Autoionization of water and pH</vt:lpstr>
      <vt:lpstr>Summary</vt:lpstr>
      <vt:lpstr>USING KW IN CALCULATIONS</vt:lpstr>
      <vt:lpstr>Acid-Base definitions</vt:lpstr>
      <vt:lpstr>Conjugate acid-Base pairs</vt:lpstr>
      <vt:lpstr>Practice</vt:lpstr>
      <vt:lpstr>Acid Strength</vt:lpstr>
      <vt:lpstr>Strong acids</vt:lpstr>
      <vt:lpstr>WEAK ACIDS</vt:lpstr>
      <vt:lpstr>Write the simple ionization reaction for the following acids and write the Ka expression</vt:lpstr>
      <vt:lpstr>pH Scale</vt:lpstr>
      <vt:lpstr>Relation of pH to acidity</vt:lpstr>
      <vt:lpstr>Calculating pH from [H3O+] OR [OH-]</vt:lpstr>
      <vt:lpstr>Calculating [H3O+] from pH</vt:lpstr>
      <vt:lpstr>pH and Other p Scales</vt:lpstr>
      <vt:lpstr>Finding the [H3O+] and pH of strong and weak acids</vt:lpstr>
      <vt:lpstr>Practice</vt:lpstr>
      <vt:lpstr>Practice</vt:lpstr>
      <vt:lpstr>Finding equilibrium constant from pH</vt:lpstr>
      <vt:lpstr>pH of Mixtures of Acids</vt:lpstr>
      <vt:lpstr>Base solutions</vt:lpstr>
      <vt:lpstr>Weak Bases</vt:lpstr>
      <vt:lpstr>Practice</vt:lpstr>
      <vt:lpstr>pH of a Weak Base Solution</vt:lpstr>
      <vt:lpstr>Acid-Base properties of ions and salts</vt:lpstr>
      <vt:lpstr>Practice</vt:lpstr>
      <vt:lpstr>Practice</vt:lpstr>
      <vt:lpstr>Practice</vt:lpstr>
      <vt:lpstr>Polyprotic acids</vt:lpstr>
      <vt:lpstr>Finding pH of polyprotic acids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 Base Chemistry</dc:title>
  <dc:creator>Virginia Powers</dc:creator>
  <cp:lastModifiedBy>Virginia Powers</cp:lastModifiedBy>
  <cp:revision>25</cp:revision>
  <dcterms:created xsi:type="dcterms:W3CDTF">2017-04-15T13:06:11Z</dcterms:created>
  <dcterms:modified xsi:type="dcterms:W3CDTF">2018-09-04T18:31:51Z</dcterms:modified>
</cp:coreProperties>
</file>