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</p:sldMasterIdLst>
  <p:notesMasterIdLst>
    <p:notesMasterId r:id="rId51"/>
  </p:notesMasterIdLst>
  <p:handoutMasterIdLst>
    <p:handoutMasterId r:id="rId52"/>
  </p:handoutMasterIdLst>
  <p:sldIdLst>
    <p:sldId id="1173" r:id="rId3"/>
    <p:sldId id="2552" r:id="rId4"/>
    <p:sldId id="2321" r:id="rId5"/>
    <p:sldId id="2322" r:id="rId6"/>
    <p:sldId id="2323" r:id="rId7"/>
    <p:sldId id="2324" r:id="rId8"/>
    <p:sldId id="1889" r:id="rId9"/>
    <p:sldId id="2344" r:id="rId10"/>
    <p:sldId id="2533" r:id="rId11"/>
    <p:sldId id="2534" r:id="rId12"/>
    <p:sldId id="2401" r:id="rId13"/>
    <p:sldId id="2460" r:id="rId14"/>
    <p:sldId id="2500" r:id="rId15"/>
    <p:sldId id="1181" r:id="rId16"/>
    <p:sldId id="2427" r:id="rId17"/>
    <p:sldId id="2428" r:id="rId18"/>
    <p:sldId id="2535" r:id="rId19"/>
    <p:sldId id="2536" r:id="rId20"/>
    <p:sldId id="2537" r:id="rId21"/>
    <p:sldId id="2538" r:id="rId22"/>
    <p:sldId id="2539" r:id="rId23"/>
    <p:sldId id="2540" r:id="rId24"/>
    <p:sldId id="2440" r:id="rId25"/>
    <p:sldId id="2541" r:id="rId26"/>
    <p:sldId id="2542" r:id="rId27"/>
    <p:sldId id="2543" r:id="rId28"/>
    <p:sldId id="2544" r:id="rId29"/>
    <p:sldId id="2545" r:id="rId30"/>
    <p:sldId id="2549" r:id="rId31"/>
    <p:sldId id="2550" r:id="rId32"/>
    <p:sldId id="2551" r:id="rId33"/>
    <p:sldId id="2553" r:id="rId34"/>
    <p:sldId id="2509" r:id="rId35"/>
    <p:sldId id="2510" r:id="rId36"/>
    <p:sldId id="2511" r:id="rId37"/>
    <p:sldId id="2512" r:id="rId38"/>
    <p:sldId id="2513" r:id="rId39"/>
    <p:sldId id="2514" r:id="rId40"/>
    <p:sldId id="2516" r:id="rId41"/>
    <p:sldId id="2491" r:id="rId42"/>
    <p:sldId id="2492" r:id="rId43"/>
    <p:sldId id="2554" r:id="rId44"/>
    <p:sldId id="2555" r:id="rId45"/>
    <p:sldId id="2556" r:id="rId46"/>
    <p:sldId id="2557" r:id="rId47"/>
    <p:sldId id="2558" r:id="rId48"/>
    <p:sldId id="2476" r:id="rId49"/>
    <p:sldId id="331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9B7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2" autoAdjust="0"/>
  </p:normalViewPr>
  <p:slideViewPr>
    <p:cSldViewPr>
      <p:cViewPr varScale="1">
        <p:scale>
          <a:sx n="77" d="100"/>
          <a:sy n="77" d="100"/>
        </p:scale>
        <p:origin x="97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0BB574-0895-477B-BED4-3459E7A07FD7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AD2E2F-E2A0-472B-80A9-7B9DFB552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2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671BEA-E66E-4BEC-BAB5-D10B40ECB99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4DB253-6A32-4472-B248-683C8EB8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6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59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22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53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5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1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34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90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15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36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42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AEF8-DC55-45A2-9219-DFF809632D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D6FDA-F995-40C7-A10B-A90A4264F8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24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781ED-E70E-438B-BE30-F549D51CE4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9284A-85FC-4F08-AFA5-3D281249E6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1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6D1A-CB5D-4278-A995-32CFFDA7B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4F3D2-1386-4ECC-AB4B-1C628FF00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38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AEF8-DC55-45A2-9219-DFF809632D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D6FDA-F995-40C7-A10B-A90A4264F8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70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64AFE-49B0-4807-BEA0-0DB444CCE7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CFB12-6182-47CC-AB05-FAD0B03D4F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5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8DABA-2BED-4D6B-A249-8D66CB993C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D4D4-1061-45B7-A027-95B8C9BCDA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94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136FB-D546-46A9-A85C-2555804D79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7D37C-7C86-49EB-80D8-46F1EF4942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8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4D3B-A258-4E4B-BDD8-58143CD2C5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84C3-8708-49A8-AB05-440C4377A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51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794D7-B9D7-4DCC-B734-285CD3CF7C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D59C1-A101-4CAA-8A04-92B7B7995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91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F4423-63DB-40E9-96E4-D2E6549C0C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ECFFD-E139-469A-B436-B38A8852D2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84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4BE3-79E4-419E-8AC1-F6836A1808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C5DB6-6FF2-4434-A0F4-82E2519971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7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64AFE-49B0-4807-BEA0-0DB444CCE7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CFB12-6182-47CC-AB05-FAD0B03D4F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53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24D19-CD38-4092-8BF0-2DC6635373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EB74-9BCD-45E5-8F32-3293357D21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1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781ED-E70E-438B-BE30-F549D51CE4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9284A-85FC-4F08-AFA5-3D281249E6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9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6D1A-CB5D-4278-A995-32CFFDA7B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4F3D2-1386-4ECC-AB4B-1C628FF00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2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8DABA-2BED-4D6B-A249-8D66CB993C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D4D4-1061-45B7-A027-95B8C9BCDA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6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136FB-D546-46A9-A85C-2555804D79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7D37C-7C86-49EB-80D8-46F1EF4942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2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4D3B-A258-4E4B-BDD8-58143CD2C5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84C3-8708-49A8-AB05-440C4377A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15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794D7-B9D7-4DCC-B734-285CD3CF7C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D59C1-A101-4CAA-8A04-92B7B7995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2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F4423-63DB-40E9-96E4-D2E6549C0C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ECFFD-E139-469A-B436-B38A8852D2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6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4BE3-79E4-419E-8AC1-F6836A1808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C5DB6-6FF2-4434-A0F4-82E2519971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8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24D19-CD38-4092-8BF0-2DC6635373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EB74-9BCD-45E5-8F32-3293357D21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4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E72BF-2A65-4755-A9E0-B24D0B7BFD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74ECC-20A5-421B-A5A2-15F5BC2320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4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E72BF-2A65-4755-A9E0-B24D0B7BFD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74ECC-20A5-421B-A5A2-15F5BC2320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4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I6TO6kemVU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875" t="12999" r="32500" b="11001"/>
          <a:stretch/>
        </p:blipFill>
        <p:spPr>
          <a:xfrm>
            <a:off x="4458474" y="1446841"/>
            <a:ext cx="3379582" cy="450610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435199" y="228600"/>
            <a:ext cx="6328845" cy="914400"/>
          </a:xfrm>
          <a:prstGeom prst="rect">
            <a:avLst/>
          </a:prstGeom>
          <a:solidFill>
            <a:srgbClr val="FF0000"/>
          </a:solidFill>
          <a:ln w="76200">
            <a:solidFill>
              <a:srgbClr val="92D050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Monday, September 9, 2019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6341082"/>
            <a:ext cx="2362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7:55 – 8:30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t="16811" r="41862" b="5089"/>
          <a:stretch/>
        </p:blipFill>
        <p:spPr bwMode="auto">
          <a:xfrm>
            <a:off x="2383470" y="5198113"/>
            <a:ext cx="1171601" cy="150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363" y="5537451"/>
            <a:ext cx="393002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Script MT Bold" panose="03040602040607080904" pitchFamily="66" charset="0"/>
              </a:rPr>
              <a:t>Practice writing “t” in cursive when finished.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250" t="15000" r="32500" b="12000"/>
          <a:stretch/>
        </p:blipFill>
        <p:spPr>
          <a:xfrm>
            <a:off x="5774878" y="2499317"/>
            <a:ext cx="2966581" cy="373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C7D624-760A-4C92-A4CD-52C00B5A6407}"/>
              </a:ext>
            </a:extLst>
          </p:cNvPr>
          <p:cNvSpPr txBox="1"/>
          <p:nvPr/>
        </p:nvSpPr>
        <p:spPr>
          <a:xfrm>
            <a:off x="210362" y="1523577"/>
            <a:ext cx="3930021" cy="243143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Monday: </a:t>
            </a:r>
            <a:r>
              <a:rPr lang="en-US" sz="2400" b="1" dirty="0" err="1"/>
              <a:t>Classworks</a:t>
            </a:r>
            <a:r>
              <a:rPr lang="en-US" sz="2400" b="1" dirty="0"/>
              <a:t> – Math</a:t>
            </a:r>
          </a:p>
          <a:p>
            <a:pPr algn="ctr"/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Amiyah</a:t>
            </a:r>
          </a:p>
          <a:p>
            <a:pPr algn="ctr"/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Jaiden</a:t>
            </a:r>
          </a:p>
          <a:p>
            <a:pPr algn="ctr"/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Jaylie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372" y="4086751"/>
            <a:ext cx="3810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SIPPS with Mrs. Thompson - Landon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85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turn to Write about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Return to your desk, and on notebook paper, answer the following prompt:</a:t>
            </a:r>
          </a:p>
          <a:p>
            <a:pPr marL="0" indent="0">
              <a:buNone/>
            </a:pPr>
            <a:r>
              <a:rPr lang="en-US" b="1" i="1" dirty="0"/>
              <a:t>What is your favorite hat story in Aunt Flossie’s Hats (and Crab Cakes Later), and why?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038600"/>
            <a:ext cx="2073075" cy="2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16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0823" y="240786"/>
            <a:ext cx="38026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Daily Reading &amp; Teacher Conferences</a:t>
            </a:r>
          </a:p>
        </p:txBody>
      </p:sp>
      <p:sp>
        <p:nvSpPr>
          <p:cNvPr id="2" name="AutoShape 2" descr="Image result for flashlight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2738" y="5924508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9:55 – 10:25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901" y="3287774"/>
            <a:ext cx="2481992" cy="2300899"/>
          </a:xfrm>
          <a:prstGeom prst="rect">
            <a:avLst/>
          </a:prstGeom>
        </p:spPr>
      </p:pic>
      <p:sp>
        <p:nvSpPr>
          <p:cNvPr id="6" name="Subtitle 5"/>
          <p:cNvSpPr txBox="1">
            <a:spLocks/>
          </p:cNvSpPr>
          <p:nvPr/>
        </p:nvSpPr>
        <p:spPr bwMode="auto">
          <a:xfrm>
            <a:off x="200815" y="262150"/>
            <a:ext cx="2694658" cy="51746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Computers – 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Classworks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R and </a:t>
            </a:r>
            <a:r>
              <a:rPr lang="en-US" b="1" i="1" dirty="0">
                <a:solidFill>
                  <a:srgbClr val="00D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Epic*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Jaiden - 1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>
                <a:solidFill>
                  <a:srgbClr val="00D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*Macon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Paisleigh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- 3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Lexi - 4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>
                <a:solidFill>
                  <a:srgbClr val="00D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*Aiden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>
                <a:solidFill>
                  <a:srgbClr val="00D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*Kaylah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>
                <a:solidFill>
                  <a:srgbClr val="00D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*Katelynn </a:t>
            </a:r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- 7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>
                <a:solidFill>
                  <a:srgbClr val="00D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*McKenzie - 8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>
                <a:solidFill>
                  <a:srgbClr val="00D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*Erin - 9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>
                <a:solidFill>
                  <a:srgbClr val="00D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*Elin - TC</a:t>
            </a:r>
            <a:endParaRPr lang="en-US" b="1" i="1" dirty="0">
              <a:solidFill>
                <a:srgbClr val="00D0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132DFD-7134-475F-A684-340ADCAF8EA1}"/>
              </a:ext>
            </a:extLst>
          </p:cNvPr>
          <p:cNvSpPr/>
          <p:nvPr/>
        </p:nvSpPr>
        <p:spPr>
          <a:xfrm>
            <a:off x="3135405" y="480288"/>
            <a:ext cx="1981200" cy="230832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Mrs. Roby:</a:t>
            </a:r>
          </a:p>
          <a:p>
            <a:pPr marL="0" lvl="1"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LLI</a:t>
            </a:r>
          </a:p>
          <a:p>
            <a:pPr marL="0" lvl="1">
              <a:defRPr/>
            </a:pPr>
            <a:r>
              <a:rPr lang="en-US" sz="2400" dirty="0">
                <a:solidFill>
                  <a:srgbClr val="003300"/>
                </a:solidFill>
              </a:rPr>
              <a:t>Emma</a:t>
            </a:r>
          </a:p>
          <a:p>
            <a:pPr marL="0" lvl="1">
              <a:defRPr/>
            </a:pPr>
            <a:r>
              <a:rPr lang="en-US" sz="2400" dirty="0" err="1">
                <a:solidFill>
                  <a:srgbClr val="003300"/>
                </a:solidFill>
              </a:rPr>
              <a:t>Caydance</a:t>
            </a:r>
            <a:endParaRPr lang="en-US" sz="2400" dirty="0">
              <a:solidFill>
                <a:srgbClr val="003300"/>
              </a:solidFill>
            </a:endParaRPr>
          </a:p>
          <a:p>
            <a:pPr marL="0" lvl="1">
              <a:defRPr/>
            </a:pPr>
            <a:r>
              <a:rPr lang="en-US" sz="2400" dirty="0">
                <a:solidFill>
                  <a:srgbClr val="003300"/>
                </a:solidFill>
              </a:rPr>
              <a:t>Kaylee</a:t>
            </a:r>
          </a:p>
          <a:p>
            <a:pPr marL="0" lvl="1">
              <a:defRPr/>
            </a:pPr>
            <a:r>
              <a:rPr lang="en-US" sz="2400" dirty="0">
                <a:solidFill>
                  <a:srgbClr val="003300"/>
                </a:solidFill>
              </a:rPr>
              <a:t>Jordyn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02FBC5-D06E-4771-8C04-1E825E1CEA1E}"/>
              </a:ext>
            </a:extLst>
          </p:cNvPr>
          <p:cNvSpPr/>
          <p:nvPr/>
        </p:nvSpPr>
        <p:spPr>
          <a:xfrm>
            <a:off x="3135405" y="3502862"/>
            <a:ext cx="1981200" cy="267765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Mrs. Thompson:</a:t>
            </a:r>
          </a:p>
          <a:p>
            <a:pPr marL="0" lvl="1"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>
              <a:defRPr/>
            </a:pPr>
            <a:r>
              <a:rPr lang="en-US" sz="2400" dirty="0" err="1"/>
              <a:t>Jaylie</a:t>
            </a:r>
            <a:endParaRPr lang="en-US" sz="2400" dirty="0"/>
          </a:p>
          <a:p>
            <a:pPr marL="0" lvl="1">
              <a:defRPr/>
            </a:pPr>
            <a:r>
              <a:rPr lang="en-US" sz="2400" dirty="0" err="1"/>
              <a:t>Jearon</a:t>
            </a:r>
            <a:endParaRPr lang="en-US" sz="2400" dirty="0"/>
          </a:p>
          <a:p>
            <a:pPr marL="0" lvl="1">
              <a:defRPr/>
            </a:pPr>
            <a:r>
              <a:rPr lang="en-US" sz="2400" dirty="0"/>
              <a:t>Amiyah</a:t>
            </a:r>
          </a:p>
          <a:p>
            <a:pPr marL="0" lvl="1">
              <a:defRPr/>
            </a:pPr>
            <a:r>
              <a:rPr lang="en-US" sz="2400" dirty="0"/>
              <a:t>Cohen</a:t>
            </a:r>
          </a:p>
        </p:txBody>
      </p:sp>
    </p:spTree>
    <p:extLst>
      <p:ext uri="{BB962C8B-B14F-4D97-AF65-F5344CB8AC3E}">
        <p14:creationId xmlns:p14="http://schemas.microsoft.com/office/powerpoint/2010/main" val="293842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770773"/>
            <a:ext cx="6553200" cy="42672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 &amp; Grammar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5648" y="6096000"/>
            <a:ext cx="2528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10:25 – 10:40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AutoShape 2" descr="Image result for clock 8: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Image result for vocabulary gramm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0" y="990433"/>
            <a:ext cx="1307857" cy="86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0" y="4724400"/>
            <a:ext cx="1752600" cy="176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26" y="347881"/>
            <a:ext cx="2650347" cy="148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74638"/>
            <a:ext cx="4267200" cy="71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Snack Time </a:t>
            </a:r>
          </a:p>
        </p:txBody>
      </p:sp>
    </p:spTree>
    <p:extLst>
      <p:ext uri="{BB962C8B-B14F-4D97-AF65-F5344CB8AC3E}">
        <p14:creationId xmlns:p14="http://schemas.microsoft.com/office/powerpoint/2010/main" val="1106102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/>
              <a:t>Vocabulary Practice!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14AC5C-D9F8-4160-A738-B45352F5D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94" t="23571" r="35795" b="9085"/>
          <a:stretch/>
        </p:blipFill>
        <p:spPr>
          <a:xfrm>
            <a:off x="2480369" y="990600"/>
            <a:ext cx="4183261" cy="557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98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solidFill>
            <a:srgbClr val="00CC00"/>
          </a:solidFill>
        </p:spPr>
        <p:txBody>
          <a:bodyPr/>
          <a:lstStyle/>
          <a:p>
            <a:pPr eaLnBrk="1" hangingPunct="1"/>
            <a:r>
              <a:rPr lang="en-US" altLang="en-US" sz="6600" dirty="0"/>
              <a:t>Out of Classroom!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38200" y="2667000"/>
            <a:ext cx="7391400" cy="106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6000" dirty="0"/>
              <a:t>Recess 10:40 – 11:05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34795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0" y="6019800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11:05 – 11:35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91" y="215578"/>
            <a:ext cx="2098818" cy="127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72853"/>
            <a:ext cx="2438399" cy="25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65" y="2272853"/>
            <a:ext cx="2520431" cy="251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4762137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Objective:  W3.3  </a:t>
            </a:r>
          </a:p>
          <a:p>
            <a:r>
              <a:rPr lang="en-US" sz="2400" b="1" i="1" dirty="0"/>
              <a:t>I can write narratives to develop real or imagined experiences or events using effective technique, descriptive details, and clear event sequences.</a:t>
            </a:r>
          </a:p>
        </p:txBody>
      </p:sp>
    </p:spTree>
    <p:extLst>
      <p:ext uri="{BB962C8B-B14F-4D97-AF65-F5344CB8AC3E}">
        <p14:creationId xmlns:p14="http://schemas.microsoft.com/office/powerpoint/2010/main" val="57674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Gather at the Carpet…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28255" y="1600200"/>
            <a:ext cx="7606145" cy="4525963"/>
          </a:xfrm>
        </p:spPr>
        <p:txBody>
          <a:bodyPr/>
          <a:lstStyle/>
          <a:p>
            <a:r>
              <a:rPr lang="en-US" sz="4800" b="1" dirty="0"/>
              <a:t>Was it a perfect transition?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7000"/>
            <a:ext cx="5029200" cy="362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2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28600" y="4771935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Today you will hear a personal narrative about growing up in New York City in the 1960’s.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83785" y="3124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Eric Velasquez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635" y="876300"/>
            <a:ext cx="2038350" cy="2247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5720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86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57200"/>
            <a:ext cx="4114800" cy="6038001"/>
          </a:xfrm>
        </p:spPr>
        <p:txBody>
          <a:bodyPr/>
          <a:lstStyle/>
          <a:p>
            <a:r>
              <a:rPr lang="en-US" dirty="0"/>
              <a:t>Let’s read the dedication.</a:t>
            </a:r>
          </a:p>
          <a:p>
            <a:r>
              <a:rPr lang="en-US" dirty="0"/>
              <a:t>What does the dedication tell us about the reader?</a:t>
            </a:r>
          </a:p>
          <a:p>
            <a:r>
              <a:rPr lang="en-US" dirty="0"/>
              <a:t>In this book, the author describes memories of summers he spent with his grandmother.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38200"/>
            <a:ext cx="4002199" cy="40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4038600"/>
            <a:ext cx="8686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Let’s read and listen carefully.  Thin about what it might be like to write about your own memories.</a:t>
            </a:r>
          </a:p>
          <a:p>
            <a:r>
              <a:rPr lang="en-US" sz="2800" i="1" dirty="0"/>
              <a:t>In this story, Eric writes about special things he did with someone he loved.  What special things does he write about?</a:t>
            </a:r>
          </a:p>
          <a:p>
            <a:r>
              <a:rPr lang="en-US" sz="1600" dirty="0">
                <a:hlinkClick r:id="rId2"/>
              </a:rPr>
              <a:t>https://www.youtube.com/watch?v=I6TO6kemVUA</a:t>
            </a:r>
            <a:endParaRPr lang="en-US" sz="16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04800"/>
            <a:ext cx="3544999" cy="35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1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 Reader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book sh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962" y="2352675"/>
            <a:ext cx="2124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Write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wanted to write about special things you’ve done with someone you love, what could you write about?  </a:t>
            </a:r>
            <a:r>
              <a:rPr lang="en-US" i="1" dirty="0">
                <a:solidFill>
                  <a:srgbClr val="FF0000"/>
                </a:solidFill>
              </a:rPr>
              <a:t>Turn to your partner</a:t>
            </a:r>
            <a:endParaRPr lang="en-US" dirty="0"/>
          </a:p>
          <a:p>
            <a:r>
              <a:rPr lang="en-US" dirty="0"/>
              <a:t>Open to the next blank page in your writing ideas section.</a:t>
            </a:r>
          </a:p>
          <a:p>
            <a:r>
              <a:rPr lang="en-US" dirty="0"/>
              <a:t>Label it…”Special Things I’ve Done,” and list some special things you have done with a loved one.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00"/>
            <a:ext cx="1112402" cy="111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1051167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49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786" y="1278962"/>
            <a:ext cx="5755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Remember: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Write silently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Double-space, or skip every other 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Continue writing until time is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Write about something special you’ve done with someone you love.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Write about anything that interests you.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716" y="3048000"/>
            <a:ext cx="3150330" cy="762000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en-US" dirty="0"/>
              <a:t>Writing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785" y="60198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Objective: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7285" y="117475"/>
            <a:ext cx="6314515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 Journal</a:t>
            </a:r>
            <a:r>
              <a:rPr lang="en-US" altLang="en-US" b="1" dirty="0"/>
              <a:t> </a:t>
            </a:r>
          </a:p>
        </p:txBody>
      </p:sp>
      <p:pic>
        <p:nvPicPr>
          <p:cNvPr id="5" name="Picture 2" descr="C:\Users\Karla\Pictures\2014-07-29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1636038" cy="21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56" y="30480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052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/>
              <a:t>Sharing and Reflecting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wrote about something special you did with a loved one?  Tell us about it.</a:t>
            </a:r>
          </a:p>
          <a:p>
            <a:r>
              <a:rPr lang="en-US" dirty="0"/>
              <a:t>What other topics did you write about?  Tell us about them.</a:t>
            </a:r>
          </a:p>
          <a:p>
            <a:r>
              <a:rPr lang="en-US" dirty="0"/>
              <a:t>What did you find out about your partner today?</a:t>
            </a:r>
          </a:p>
        </p:txBody>
      </p:sp>
    </p:spTree>
    <p:extLst>
      <p:ext uri="{BB962C8B-B14F-4D97-AF65-F5344CB8AC3E}">
        <p14:creationId xmlns:p14="http://schemas.microsoft.com/office/powerpoint/2010/main" val="20659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3535362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 Fluency &amp; Focus Lesson!</a:t>
            </a:r>
          </a:p>
        </p:txBody>
      </p:sp>
      <p:pic>
        <p:nvPicPr>
          <p:cNvPr id="121859" name="Picture 3" descr="C:\Users\karla.thompson\AppData\Local\Microsoft\Windows\Temporary Internet Files\Content.IE5\PLYT37E4\MC9002812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68" y="3505200"/>
            <a:ext cx="1581932" cy="159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5873816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11:35 – 11:55</a:t>
            </a:r>
          </a:p>
        </p:txBody>
      </p:sp>
    </p:spTree>
    <p:extLst>
      <p:ext uri="{BB962C8B-B14F-4D97-AF65-F5344CB8AC3E}">
        <p14:creationId xmlns:p14="http://schemas.microsoft.com/office/powerpoint/2010/main" val="2548203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763"/>
            <a:ext cx="8229600" cy="1143000"/>
          </a:xfrm>
          <a:solidFill>
            <a:srgbClr val="00B050"/>
          </a:solidFill>
        </p:spPr>
        <p:txBody>
          <a:bodyPr/>
          <a:lstStyle/>
          <a:p>
            <a:r>
              <a:rPr lang="en-US" dirty="0"/>
              <a:t>Review Multiplication Strategies!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Array Model</a:t>
            </a:r>
          </a:p>
          <a:p>
            <a:r>
              <a:rPr lang="en-US" dirty="0"/>
              <a:t>Equal Groups</a:t>
            </a:r>
          </a:p>
          <a:p>
            <a:r>
              <a:rPr lang="en-US" dirty="0"/>
              <a:t>Repeated Addition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725" y="1752600"/>
            <a:ext cx="3997481" cy="299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91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763"/>
            <a:ext cx="8229600" cy="1143000"/>
          </a:xfrm>
          <a:solidFill>
            <a:srgbClr val="00B050"/>
          </a:solidFill>
        </p:spPr>
        <p:txBody>
          <a:bodyPr/>
          <a:lstStyle/>
          <a:p>
            <a:r>
              <a:rPr lang="en-US" dirty="0"/>
              <a:t>Focus Lesson!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291" y="1600200"/>
            <a:ext cx="4343400" cy="3962399"/>
          </a:xfrm>
        </p:spPr>
        <p:txBody>
          <a:bodyPr/>
          <a:lstStyle/>
          <a:p>
            <a:r>
              <a:rPr lang="en-US" dirty="0"/>
              <a:t>I can interpret products of whole numbers.</a:t>
            </a:r>
          </a:p>
          <a:p>
            <a:r>
              <a:rPr lang="en-US" dirty="0"/>
              <a:t>I can apply properties of operations as strategies to multiply and divide.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625" t="23000" r="51875" b="13000"/>
          <a:stretch/>
        </p:blipFill>
        <p:spPr>
          <a:xfrm rot="10800000">
            <a:off x="457200" y="1441586"/>
            <a:ext cx="3962400" cy="4876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2400" y="1147309"/>
            <a:ext cx="2667000" cy="26607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5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75" t="63295" r="51875" b="13000"/>
          <a:stretch/>
        </p:blipFill>
        <p:spPr>
          <a:xfrm rot="10800000">
            <a:off x="457200" y="1828800"/>
            <a:ext cx="4596680" cy="4191000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 Stash</a:t>
            </a:r>
            <a:endParaRPr lang="en-US" altLang="en-US" b="1" dirty="0"/>
          </a:p>
        </p:txBody>
      </p:sp>
      <p:pic>
        <p:nvPicPr>
          <p:cNvPr id="6" name="Picture 2" descr="C:\Users\Karla\Pictures\2014-07-29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2962"/>
            <a:ext cx="1269765" cy="16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251269" y="1421992"/>
            <a:ext cx="3670662" cy="507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Let’s Practice!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Let’s throw in some unknown numbers too!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9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763"/>
            <a:ext cx="8229600" cy="1143000"/>
          </a:xfrm>
          <a:solidFill>
            <a:srgbClr val="00B050"/>
          </a:solidFill>
        </p:spPr>
        <p:txBody>
          <a:bodyPr/>
          <a:lstStyle/>
          <a:p>
            <a:r>
              <a:rPr lang="en-US" dirty="0"/>
              <a:t>Focus Lesson!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291" y="1600200"/>
            <a:ext cx="4343400" cy="3962399"/>
          </a:xfrm>
        </p:spPr>
        <p:txBody>
          <a:bodyPr/>
          <a:lstStyle/>
          <a:p>
            <a:r>
              <a:rPr lang="en-US" dirty="0"/>
              <a:t>I can interpret products of whole numbers.</a:t>
            </a:r>
          </a:p>
          <a:p>
            <a:r>
              <a:rPr lang="en-US" dirty="0"/>
              <a:t>I can apply properties of operations as strategies to multiply and divide.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625" t="23000" r="51875" b="13000"/>
          <a:stretch/>
        </p:blipFill>
        <p:spPr>
          <a:xfrm rot="10800000">
            <a:off x="399506" y="1576250"/>
            <a:ext cx="3962400" cy="4876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986642" y="3792264"/>
            <a:ext cx="2667000" cy="26607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48400" y="822552"/>
            <a:ext cx="2667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1:55 – 2:05</a:t>
            </a:r>
          </a:p>
        </p:txBody>
      </p:sp>
    </p:spTree>
    <p:extLst>
      <p:ext uri="{BB962C8B-B14F-4D97-AF65-F5344CB8AC3E}">
        <p14:creationId xmlns:p14="http://schemas.microsoft.com/office/powerpoint/2010/main" val="1381798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 Stash</a:t>
            </a:r>
            <a:endParaRPr lang="en-US" altLang="en-US" b="1" dirty="0"/>
          </a:p>
        </p:txBody>
      </p:sp>
      <p:pic>
        <p:nvPicPr>
          <p:cNvPr id="6" name="Picture 2" descr="C:\Users\Karla\Pictures\2014-07-29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2962"/>
            <a:ext cx="1269765" cy="16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39783" y="2971800"/>
            <a:ext cx="3670662" cy="351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Let’s Practice!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6875" t="25919" r="67500" b="47080"/>
          <a:stretch/>
        </p:blipFill>
        <p:spPr>
          <a:xfrm rot="10800000">
            <a:off x="4630782" y="2133599"/>
            <a:ext cx="4056018" cy="438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750" t="13000" r="40000" b="6000"/>
          <a:stretch/>
        </p:blipFill>
        <p:spPr>
          <a:xfrm>
            <a:off x="2362200" y="274638"/>
            <a:ext cx="441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26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28800" y="6096000"/>
            <a:ext cx="57150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/>
              <a:t>Reading Homework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875" t="13000" r="41250" b="7000"/>
          <a:stretch/>
        </p:blipFill>
        <p:spPr>
          <a:xfrm>
            <a:off x="11482" y="152400"/>
            <a:ext cx="44958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875" t="13000" r="41250" b="7000"/>
          <a:stretch/>
        </p:blipFill>
        <p:spPr>
          <a:xfrm>
            <a:off x="4507282" y="154488"/>
            <a:ext cx="449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625" t="11999" r="43125" b="7000"/>
          <a:stretch/>
        </p:blipFill>
        <p:spPr>
          <a:xfrm>
            <a:off x="152400" y="254805"/>
            <a:ext cx="4419600" cy="617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000" t="11999" r="43125" b="7000"/>
          <a:stretch/>
        </p:blipFill>
        <p:spPr>
          <a:xfrm>
            <a:off x="4572000" y="274638"/>
            <a:ext cx="4495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98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625" t="11000" r="43125" b="7000"/>
          <a:stretch/>
        </p:blipFill>
        <p:spPr>
          <a:xfrm>
            <a:off x="2209800" y="261068"/>
            <a:ext cx="4419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92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907" y="304800"/>
            <a:ext cx="7772400" cy="639762"/>
          </a:xfrm>
          <a:solidFill>
            <a:srgbClr val="0070C0"/>
          </a:solidFill>
        </p:spPr>
        <p:txBody>
          <a:bodyPr/>
          <a:lstStyle/>
          <a:p>
            <a:r>
              <a:rPr lang="en-US" b="1" i="1" dirty="0" smtClean="0"/>
              <a:t>Bring to Mrs. Thompson’s Table</a:t>
            </a:r>
            <a:endParaRPr lang="en-US" b="1" i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8" t="19337" r="43558" b="8415"/>
          <a:stretch/>
        </p:blipFill>
        <p:spPr bwMode="auto">
          <a:xfrm>
            <a:off x="609600" y="1093352"/>
            <a:ext cx="3783188" cy="503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1" t="21485" r="44400" b="9284"/>
          <a:stretch/>
        </p:blipFill>
        <p:spPr bwMode="auto">
          <a:xfrm>
            <a:off x="4592261" y="1143000"/>
            <a:ext cx="3754413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265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  <a:solidFill>
            <a:schemeClr val="accent3"/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Group Rotations 1 &amp; 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1032875"/>
            <a:ext cx="8458200" cy="297180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#1 - 11:55 – 12:15</a:t>
            </a:r>
          </a:p>
          <a:p>
            <a:r>
              <a:rPr lang="en-US" sz="2400" b="1" dirty="0"/>
              <a:t>Group 1 – Computers (TC, A, B, C, D):  Epic</a:t>
            </a:r>
          </a:p>
          <a:p>
            <a:r>
              <a:rPr lang="en-US" sz="2400" b="1" dirty="0"/>
              <a:t>Group 2 – Mrs. Roby: p51,52 even numbers</a:t>
            </a:r>
          </a:p>
          <a:p>
            <a:r>
              <a:rPr lang="en-US" sz="2400" b="1" dirty="0"/>
              <a:t>Group 3 – Computers (E, F, G, H, I): Imagine Math</a:t>
            </a:r>
          </a:p>
          <a:p>
            <a:r>
              <a:rPr lang="en-US" sz="2400" b="1" dirty="0"/>
              <a:t>Group 4 – Mrs. Thompson: Reading Passage</a:t>
            </a:r>
          </a:p>
          <a:p>
            <a:r>
              <a:rPr lang="en-US" sz="2400" b="1" dirty="0"/>
              <a:t>Group 5 – Independent Practice p51,52 odd numbers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4087659"/>
            <a:ext cx="8458200" cy="2667000"/>
          </a:xfrm>
          <a:solidFill>
            <a:srgbClr val="92D050"/>
          </a:solidFill>
        </p:spPr>
        <p:txBody>
          <a:bodyPr/>
          <a:lstStyle/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#2 - 12:15 – 12:35</a:t>
            </a:r>
          </a:p>
          <a:p>
            <a:r>
              <a:rPr lang="en-US" sz="2400" b="1" dirty="0"/>
              <a:t>Group 5 – Computers (TC, A, B, C, D): Epic</a:t>
            </a:r>
          </a:p>
          <a:p>
            <a:r>
              <a:rPr lang="en-US" sz="2400" b="1" dirty="0"/>
              <a:t>Group 1 – Mrs. Roby: p51,52 even numbers</a:t>
            </a:r>
          </a:p>
          <a:p>
            <a:r>
              <a:rPr lang="en-US" sz="2400" b="1" dirty="0"/>
              <a:t>Group 2 – Computers (E, F, G, H, I): Imagine Math</a:t>
            </a:r>
          </a:p>
          <a:p>
            <a:r>
              <a:rPr lang="en-US" sz="2400" b="1" dirty="0"/>
              <a:t>Group 3 – Mrs. Thompson: Reading Passage</a:t>
            </a:r>
          </a:p>
          <a:p>
            <a:r>
              <a:rPr lang="en-US" sz="2400" b="1" dirty="0"/>
              <a:t>Group 4 – Independent Practice p51,52 odd numbers</a:t>
            </a:r>
          </a:p>
        </p:txBody>
      </p:sp>
    </p:spTree>
    <p:extLst>
      <p:ext uri="{BB962C8B-B14F-4D97-AF65-F5344CB8AC3E}">
        <p14:creationId xmlns:p14="http://schemas.microsoft.com/office/powerpoint/2010/main" val="389887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solidFill>
            <a:srgbClr val="00CC00"/>
          </a:solidFill>
        </p:spPr>
        <p:txBody>
          <a:bodyPr/>
          <a:lstStyle/>
          <a:p>
            <a:pPr eaLnBrk="1" hangingPunct="1"/>
            <a:r>
              <a:rPr lang="en-US" altLang="en-US" sz="6600" dirty="0"/>
              <a:t>Out of Classroom!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11167"/>
            <a:ext cx="7633063" cy="1117834"/>
          </a:xfrm>
          <a:solidFill>
            <a:schemeClr val="accent4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6000" dirty="0"/>
              <a:t>Lunch 12:35 – 1:05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4800600"/>
            <a:ext cx="2438400" cy="14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052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Restroom Break</a:t>
            </a:r>
          </a:p>
        </p:txBody>
      </p:sp>
      <p:sp>
        <p:nvSpPr>
          <p:cNvPr id="3" name="AutoShape 2" descr="Image result for clock 9: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2672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1556" y="586957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1:05 – 1:10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18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solidFill>
            <a:srgbClr val="00CC00"/>
          </a:solidFill>
        </p:spPr>
        <p:txBody>
          <a:bodyPr/>
          <a:lstStyle/>
          <a:p>
            <a:pPr eaLnBrk="1" hangingPunct="1"/>
            <a:r>
              <a:rPr lang="en-US" altLang="en-US" sz="6600" dirty="0"/>
              <a:t>Out of Classroom!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60241"/>
            <a:ext cx="1447800" cy="145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73690" y="2759504"/>
            <a:ext cx="7396619" cy="898633"/>
          </a:xfrm>
          <a:solidFill>
            <a:schemeClr val="accent4">
              <a:lumMod val="60000"/>
              <a:lumOff val="40000"/>
            </a:schemeClr>
          </a:solidFill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6000" dirty="0"/>
              <a:t>Activity 1:10 – 1:55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2909967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781" y="934230"/>
            <a:ext cx="8382000" cy="2971800"/>
          </a:xfrm>
          <a:solidFill>
            <a:srgbClr val="FFFF00"/>
          </a:solidFill>
        </p:spPr>
        <p:txBody>
          <a:bodyPr/>
          <a:lstStyle/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#3 - 1:55 – 2:15</a:t>
            </a:r>
          </a:p>
          <a:p>
            <a:r>
              <a:rPr lang="en-US" sz="2400" dirty="0"/>
              <a:t>Group 4 – Computers (TC, A, B, C, D): Epic</a:t>
            </a:r>
          </a:p>
          <a:p>
            <a:r>
              <a:rPr lang="en-US" sz="2400" dirty="0"/>
              <a:t>Group 5 – Mrs. Roby:</a:t>
            </a:r>
            <a:r>
              <a:rPr lang="en-US" sz="2400" b="1" dirty="0"/>
              <a:t> p51,52 even numbers</a:t>
            </a:r>
            <a:endParaRPr lang="en-US" sz="2400" dirty="0"/>
          </a:p>
          <a:p>
            <a:r>
              <a:rPr lang="en-US" sz="2400" dirty="0"/>
              <a:t>Group 1 – Computers (E, F, G, H, I):</a:t>
            </a:r>
            <a:r>
              <a:rPr lang="en-US" sz="2400" b="1" dirty="0"/>
              <a:t> Imagine Math</a:t>
            </a:r>
            <a:endParaRPr lang="en-US" sz="2400" dirty="0"/>
          </a:p>
          <a:p>
            <a:r>
              <a:rPr lang="en-US" sz="2400" dirty="0"/>
              <a:t>Group 2 – Mrs. Thompson:</a:t>
            </a:r>
            <a:r>
              <a:rPr lang="en-US" sz="2400" b="1" dirty="0"/>
              <a:t> Reading Passage</a:t>
            </a:r>
            <a:endParaRPr lang="en-US" sz="2400" dirty="0"/>
          </a:p>
          <a:p>
            <a:r>
              <a:rPr lang="en-US" sz="2400" dirty="0"/>
              <a:t>Group 3 – Independent Practice</a:t>
            </a:r>
            <a:r>
              <a:rPr lang="en-US" sz="2400" b="1" dirty="0"/>
              <a:t> p51,52 odd numbers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981" y="228600"/>
            <a:ext cx="8229600" cy="609600"/>
          </a:xfrm>
          <a:solidFill>
            <a:schemeClr val="accent3"/>
          </a:solidFill>
        </p:spPr>
        <p:txBody>
          <a:bodyPr/>
          <a:lstStyle/>
          <a:p>
            <a:r>
              <a:rPr lang="en-US" dirty="0"/>
              <a:t>Small Group Rotations 3 &amp; 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6490" y="3711462"/>
            <a:ext cx="8300581" cy="29519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#4 - 2:15 – 2:35</a:t>
            </a:r>
          </a:p>
          <a:p>
            <a:r>
              <a:rPr lang="en-US" sz="2400" dirty="0"/>
              <a:t>Group 3 – Computers (TC, A, B, C, D): Epic</a:t>
            </a:r>
          </a:p>
          <a:p>
            <a:r>
              <a:rPr lang="en-US" sz="2400" dirty="0"/>
              <a:t>Group 4 – Mrs. Roby:</a:t>
            </a:r>
            <a:r>
              <a:rPr lang="en-US" sz="2400" b="1" dirty="0"/>
              <a:t> p51,52 even numbers</a:t>
            </a:r>
            <a:endParaRPr lang="en-US" sz="2400" dirty="0"/>
          </a:p>
          <a:p>
            <a:r>
              <a:rPr lang="en-US" sz="2400" dirty="0"/>
              <a:t>Group 5 – Computers (E, F, G, H, I):</a:t>
            </a:r>
            <a:r>
              <a:rPr lang="en-US" sz="2400" b="1" dirty="0"/>
              <a:t> Imagine Math</a:t>
            </a:r>
            <a:endParaRPr lang="en-US" sz="2400" dirty="0"/>
          </a:p>
          <a:p>
            <a:r>
              <a:rPr lang="en-US" sz="2400" dirty="0"/>
              <a:t>Group 1 – Mrs. Thompson:</a:t>
            </a:r>
            <a:r>
              <a:rPr lang="en-US" sz="2400" b="1" dirty="0"/>
              <a:t> Reading Passage</a:t>
            </a:r>
            <a:endParaRPr lang="en-US" sz="2400" dirty="0"/>
          </a:p>
          <a:p>
            <a:r>
              <a:rPr lang="en-US" sz="2400" dirty="0"/>
              <a:t>Group 2 – Independent Practice</a:t>
            </a:r>
            <a:r>
              <a:rPr lang="en-US" sz="2400" b="1" dirty="0"/>
              <a:t> p51,52 odd numbers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233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3048000"/>
          </a:xfrm>
          <a:solidFill>
            <a:srgbClr val="B319B7"/>
          </a:solidFill>
        </p:spPr>
        <p:txBody>
          <a:bodyPr/>
          <a:lstStyle/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#5 - 2:35 – 2:55</a:t>
            </a:r>
          </a:p>
          <a:p>
            <a:r>
              <a:rPr lang="en-US" sz="2400" dirty="0"/>
              <a:t>Group 2 – Computers (TC, A, B, C, D): Epic</a:t>
            </a:r>
          </a:p>
          <a:p>
            <a:r>
              <a:rPr lang="en-US" sz="2400" dirty="0"/>
              <a:t>Group 3 – Mrs. Roby:</a:t>
            </a:r>
            <a:r>
              <a:rPr lang="en-US" sz="2400" b="1" dirty="0"/>
              <a:t> p51,52 even numbers</a:t>
            </a:r>
            <a:endParaRPr lang="en-US" sz="2400" dirty="0"/>
          </a:p>
          <a:p>
            <a:r>
              <a:rPr lang="en-US" sz="2400" dirty="0"/>
              <a:t>Group 4 – Computers (E, F, G, H, I):</a:t>
            </a:r>
            <a:r>
              <a:rPr lang="en-US" sz="2400" b="1" dirty="0"/>
              <a:t> Imagine Math</a:t>
            </a:r>
            <a:endParaRPr lang="en-US" sz="2400" dirty="0"/>
          </a:p>
          <a:p>
            <a:r>
              <a:rPr lang="en-US" sz="2400" dirty="0"/>
              <a:t>Group 5 – Mrs. Thompson:</a:t>
            </a:r>
            <a:r>
              <a:rPr lang="en-US" sz="2400" b="1" dirty="0"/>
              <a:t> Reading Passage</a:t>
            </a:r>
            <a:endParaRPr lang="en-US" sz="2400" dirty="0"/>
          </a:p>
          <a:p>
            <a:r>
              <a:rPr lang="en-US" sz="2400" dirty="0"/>
              <a:t>Group 1 – Independent Practice</a:t>
            </a:r>
            <a:r>
              <a:rPr lang="en-US" sz="2400" b="1" dirty="0"/>
              <a:t> p51,52 odd numbers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/>
              <a:t>Small Group Rotation 5</a:t>
            </a:r>
          </a:p>
        </p:txBody>
      </p:sp>
    </p:spTree>
    <p:extLst>
      <p:ext uri="{BB962C8B-B14F-4D97-AF65-F5344CB8AC3E}">
        <p14:creationId xmlns:p14="http://schemas.microsoft.com/office/powerpoint/2010/main" val="13767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7" y="152400"/>
            <a:ext cx="8229600" cy="1376937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Debrief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sz="2800" dirty="0"/>
              <a:t>Compare your answers with your partner’s answers</a:t>
            </a:r>
          </a:p>
          <a:p>
            <a:r>
              <a:rPr lang="en-US" sz="2800" dirty="0"/>
              <a:t>Who would like to share what they noticed?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590800"/>
            <a:ext cx="4521636" cy="3488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937" y="5909101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Independent Practice!</a:t>
            </a:r>
          </a:p>
        </p:txBody>
      </p:sp>
    </p:spTree>
    <p:extLst>
      <p:ext uri="{BB962C8B-B14F-4D97-AF65-F5344CB8AC3E}">
        <p14:creationId xmlns:p14="http://schemas.microsoft.com/office/powerpoint/2010/main" val="183022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1600200"/>
            <a:ext cx="3200400" cy="3048000"/>
          </a:xfrm>
        </p:spPr>
        <p:txBody>
          <a:bodyPr/>
          <a:lstStyle/>
          <a:p>
            <a:r>
              <a:rPr lang="en-US" sz="3200" b="1" i="1" dirty="0"/>
              <a:t>Math Homework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125" t="15000" r="40625" b="8000"/>
          <a:stretch/>
        </p:blipFill>
        <p:spPr>
          <a:xfrm>
            <a:off x="152400" y="190500"/>
            <a:ext cx="4876800" cy="647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208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2738" y="5924508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3:00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3:10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" name="Picture 4" descr="Image result for seven habits of happy kids">
            <a:extLst>
              <a:ext uri="{FF2B5EF4-FFF2-40B4-BE49-F238E27FC236}">
                <a16:creationId xmlns:a16="http://schemas.microsoft.com/office/drawing/2014/main" id="{FBE16E30-FC42-4847-BEAC-D86B860028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69" y="1219200"/>
            <a:ext cx="393306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0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A97A-5A7D-4DCA-951C-7666C834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1762"/>
          </a:xfrm>
          <a:solidFill>
            <a:srgbClr val="FFFF00"/>
          </a:solidFill>
        </p:spPr>
        <p:txBody>
          <a:bodyPr/>
          <a:lstStyle/>
          <a:p>
            <a:r>
              <a:rPr lang="en-US" b="1" i="1" dirty="0">
                <a:solidFill>
                  <a:srgbClr val="00B050"/>
                </a:solidFill>
              </a:rPr>
              <a:t>Review of </a:t>
            </a:r>
            <a:br>
              <a:rPr lang="en-US" b="1" i="1" dirty="0">
                <a:solidFill>
                  <a:srgbClr val="00B050"/>
                </a:solidFill>
              </a:rPr>
            </a:br>
            <a:r>
              <a:rPr lang="en-US" b="1" i="1" dirty="0">
                <a:solidFill>
                  <a:srgbClr val="00B050"/>
                </a:solidFill>
              </a:rPr>
              <a:t>7 Habits of Highly Effective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DA2D1-A829-4D16-92BC-CD77665FE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77" y="1676400"/>
            <a:ext cx="8453846" cy="4525963"/>
          </a:xfrm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 #1:  Be Proactive</a:t>
            </a:r>
          </a:p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 #2:  Begin with the End in Mind</a:t>
            </a:r>
          </a:p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 #3:  Put First Things First</a:t>
            </a:r>
          </a:p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 #4:  Think Win-Win</a:t>
            </a:r>
          </a:p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 #5:  Seek First to Understand, Then to Be Understood</a:t>
            </a:r>
          </a:p>
          <a:p>
            <a:r>
              <a:rPr lang="en-US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 #6:  Synergize</a:t>
            </a:r>
          </a:p>
          <a:p>
            <a:r>
              <a:rPr lang="en-US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 #7:  Sharpen the Saw</a:t>
            </a:r>
          </a:p>
        </p:txBody>
      </p:sp>
    </p:spTree>
    <p:extLst>
      <p:ext uri="{BB962C8B-B14F-4D97-AF65-F5344CB8AC3E}">
        <p14:creationId xmlns:p14="http://schemas.microsoft.com/office/powerpoint/2010/main" val="1306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1C23C2-4007-4F5E-9BE0-059DEB64A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6" y="857250"/>
            <a:ext cx="3994858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A1973-67E5-44FB-AC68-B06471E92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7250"/>
            <a:ext cx="39989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FD1FF2-4AEB-4456-B1D4-2A85F3F9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8" y="857250"/>
            <a:ext cx="3988146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FC457-BC82-42F4-AA08-F441B57CB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73" y="857250"/>
            <a:ext cx="39040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3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15678-8B8C-45FE-9746-12D2140AD3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3" y="857250"/>
            <a:ext cx="3905734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781F75-76A1-43CA-A626-B8363DE5E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87" y="857250"/>
            <a:ext cx="39368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491E3-3B84-4CC1-A57A-F3C71817D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0" y="857250"/>
            <a:ext cx="3986153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21EE57-0073-462E-B8F5-8028838FD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23" y="790667"/>
            <a:ext cx="39477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9F3F2-725A-43E3-87B4-622DDA938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4" y="857250"/>
            <a:ext cx="3926426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2F83DC-68B1-4619-BA3C-942D3DC75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857250"/>
            <a:ext cx="3994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4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Restroom Break</a:t>
            </a:r>
          </a:p>
        </p:txBody>
      </p:sp>
      <p:sp>
        <p:nvSpPr>
          <p:cNvPr id="3" name="AutoShape 2" descr="Image result for clock 9: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2672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1556" y="586957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3:10 – 3:15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82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3:10 – 3:15	Wrap Up!</a:t>
            </a:r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Pair-Up back to back and share one thing you learned in class today with your partner</a:t>
            </a:r>
          </a:p>
          <a:p>
            <a:pPr eaLnBrk="1" hangingPunct="1"/>
            <a:r>
              <a:rPr lang="en-US" altLang="en-US" dirty="0"/>
              <a:t>Pack-Up</a:t>
            </a:r>
          </a:p>
          <a:p>
            <a:pPr eaLnBrk="1" hangingPunct="1">
              <a:defRPr/>
            </a:pPr>
            <a:r>
              <a:rPr lang="en-US" dirty="0"/>
              <a:t>Office will announce: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	Car Riders – Leave </a:t>
            </a:r>
            <a:r>
              <a:rPr lang="en-US"/>
              <a:t>around 3:20</a:t>
            </a:r>
            <a:endParaRPr lang="en-US" dirty="0"/>
          </a:p>
          <a:p>
            <a:pPr marL="0" indent="0" eaLnBrk="1" hangingPunct="1">
              <a:buNone/>
              <a:defRPr/>
            </a:pPr>
            <a:r>
              <a:rPr lang="en-US" dirty="0"/>
              <a:t>	Bus Riders – (listen to intercom for dismissal)</a:t>
            </a:r>
            <a:endParaRPr lang="en-US" altLang="en-US" dirty="0"/>
          </a:p>
        </p:txBody>
      </p:sp>
      <p:pic>
        <p:nvPicPr>
          <p:cNvPr id="138244" name="Picture 2" descr="Listening, speaking — what's the difference?  ionpsyc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7000"/>
            <a:ext cx="2133600" cy="119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 descr="Child Who Goes To School With A Backpack Royalty Free Clipart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3863446"/>
            <a:ext cx="1219282" cy="15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8094"/>
            <a:ext cx="1383779" cy="13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7027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93077" y="6412978"/>
            <a:ext cx="296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much time has elapsed?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4200" y="6062213"/>
            <a:ext cx="3276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2:30 – 3:20</a:t>
            </a:r>
          </a:p>
        </p:txBody>
      </p:sp>
    </p:spTree>
    <p:extLst>
      <p:ext uri="{BB962C8B-B14F-4D97-AF65-F5344CB8AC3E}">
        <p14:creationId xmlns:p14="http://schemas.microsoft.com/office/powerpoint/2010/main" val="367164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35814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CHOMP TIME</a:t>
            </a:r>
            <a:r>
              <a:rPr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F.A.S.T.  Groups</a:t>
            </a:r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Academic Support Time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0"/>
            <a:ext cx="2057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Image result for boy scouts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D29755-B54A-4966-B2CE-096F275E0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893923"/>
              </p:ext>
            </p:extLst>
          </p:nvPr>
        </p:nvGraphicFramePr>
        <p:xfrm>
          <a:off x="533400" y="1143000"/>
          <a:ext cx="8229601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1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119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7030A0"/>
                          </a:solidFill>
                        </a:rPr>
                        <a:t>Computers –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EPIC</a:t>
                      </a:r>
                      <a:r>
                        <a:rPr lang="en-US" baseline="0" dirty="0">
                          <a:solidFill>
                            <a:srgbClr val="7030A0"/>
                          </a:solidFill>
                        </a:rPr>
                        <a:t>: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Jordyn 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– 1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Lexi 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- 2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Caydance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- 3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Emma - 4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Aiden - 5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Jearon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- 6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Katelynn - 7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Kaylee - 8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Amiyah – 9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Cohen - TC</a:t>
                      </a:r>
                      <a:endParaRPr lang="en-US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Mrs.</a:t>
                      </a:r>
                      <a:r>
                        <a:rPr lang="en-US" baseline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Roby: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LLI</a:t>
                      </a:r>
                      <a:endParaRPr lang="en-US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Kaylah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Macon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Carleen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Adalyn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B319B7"/>
                          </a:solidFill>
                        </a:rPr>
                        <a:t>Mrs.</a:t>
                      </a:r>
                      <a:r>
                        <a:rPr lang="en-US" baseline="0" dirty="0">
                          <a:solidFill>
                            <a:srgbClr val="B319B7"/>
                          </a:solidFill>
                        </a:rPr>
                        <a:t> Thompson: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B319B7"/>
                          </a:solidFill>
                        </a:rPr>
                        <a:t>LLI and/or </a:t>
                      </a:r>
                      <a:r>
                        <a:rPr lang="en-US" baseline="0" dirty="0" err="1">
                          <a:solidFill>
                            <a:srgbClr val="B319B7"/>
                          </a:solidFill>
                        </a:rPr>
                        <a:t>Dibels</a:t>
                      </a:r>
                      <a:r>
                        <a:rPr lang="en-US" baseline="0" dirty="0">
                          <a:solidFill>
                            <a:srgbClr val="B319B7"/>
                          </a:solidFill>
                        </a:rPr>
                        <a:t>-Progress </a:t>
                      </a:r>
                      <a:r>
                        <a:rPr lang="en-US" baseline="0" dirty="0" smtClean="0">
                          <a:solidFill>
                            <a:srgbClr val="B319B7"/>
                          </a:solidFill>
                        </a:rPr>
                        <a:t>Monitoring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Landon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Paisleigh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Jaiden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Paired Partners Complete passage: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>
                          <a:solidFill>
                            <a:schemeClr val="bg1"/>
                          </a:solidFill>
                        </a:rPr>
                        <a:t>Cayli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- </a:t>
                      </a:r>
                      <a:r>
                        <a:rPr lang="en-US" baseline="0" dirty="0" err="1">
                          <a:solidFill>
                            <a:schemeClr val="bg1"/>
                          </a:solidFill>
                        </a:rPr>
                        <a:t>Brena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>
                          <a:solidFill>
                            <a:schemeClr val="bg1"/>
                          </a:solidFill>
                        </a:rPr>
                        <a:t>Khamani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Jaylie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McKenzie - Elin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Noah - Erin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792162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n-US" dirty="0"/>
              <a:t>F.A.S.T. Designations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6196614"/>
            <a:ext cx="2362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8:40 – 9:10 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AutoShape 2" descr="Image result for quiet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125" t="14001" r="26875" b="7999"/>
          <a:stretch/>
        </p:blipFill>
        <p:spPr>
          <a:xfrm>
            <a:off x="5283200" y="33528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Restroom Break</a:t>
            </a:r>
          </a:p>
        </p:txBody>
      </p:sp>
      <p:sp>
        <p:nvSpPr>
          <p:cNvPr id="3" name="AutoShape 2" descr="Image result for clock 9: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2672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1556" y="586957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9:10 – 9:20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717" y="160338"/>
            <a:ext cx="7315200" cy="2083615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Time </a:t>
            </a:r>
            <a:endParaRPr 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Image result for clock 9: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6" y="314658"/>
            <a:ext cx="1591885" cy="13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74080" y="1744856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9:20 – 9:55 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23589" y="4614048"/>
            <a:ext cx="8550582" cy="216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Objective:  SL.3.1c </a:t>
            </a:r>
          </a:p>
          <a:p>
            <a:pPr algn="l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ask questions to check understanding of information presented, stay on topic, and link my comments to the remarks of others.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359" y="1744856"/>
            <a:ext cx="8319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Objective:  RL.3.5 </a:t>
            </a:r>
          </a:p>
          <a:p>
            <a:r>
              <a:rPr lang="en-US" sz="2400" b="1" i="1" dirty="0"/>
              <a:t>I can refer to parts of stories, dramas, and poems when writing or speaking about a text, using terms such as chapter, scene, and stanza; I can also describe how each successive part builds on earlier sections..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1E2CF3-7859-4FFC-940C-8780309D498D}"/>
              </a:ext>
            </a:extLst>
          </p:cNvPr>
          <p:cNvSpPr txBox="1"/>
          <p:nvPr/>
        </p:nvSpPr>
        <p:spPr>
          <a:xfrm>
            <a:off x="396036" y="3581400"/>
            <a:ext cx="83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Objective:  RL.3.7 </a:t>
            </a:r>
          </a:p>
          <a:p>
            <a:r>
              <a:rPr lang="en-US" sz="2400" b="1" i="1" dirty="0"/>
              <a:t>I can explain how specific images and illustrations contribute to or clarify a story.</a:t>
            </a:r>
          </a:p>
        </p:txBody>
      </p:sp>
    </p:spTree>
    <p:extLst>
      <p:ext uri="{BB962C8B-B14F-4D97-AF65-F5344CB8AC3E}">
        <p14:creationId xmlns:p14="http://schemas.microsoft.com/office/powerpoint/2010/main" val="378795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 About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92261"/>
            <a:ext cx="8496867" cy="5105400"/>
          </a:xfrm>
        </p:spPr>
        <p:txBody>
          <a:bodyPr/>
          <a:lstStyle/>
          <a:p>
            <a:r>
              <a:rPr lang="en-US" dirty="0"/>
              <a:t>What are some of the stories Aunt Flossie tells about her hats?</a:t>
            </a:r>
          </a:p>
          <a:p>
            <a:r>
              <a:rPr lang="en-US" dirty="0"/>
              <a:t>What is your favorite hat story?</a:t>
            </a:r>
          </a:p>
          <a:p>
            <a:r>
              <a:rPr lang="en-US" dirty="0"/>
              <a:t>What happens in that story?</a:t>
            </a:r>
          </a:p>
          <a:p>
            <a:r>
              <a:rPr lang="en-US" dirty="0"/>
              <a:t>Why is that your favorite?</a:t>
            </a:r>
          </a:p>
          <a:p>
            <a:endParaRPr lang="en-US" dirty="0"/>
          </a:p>
          <a:p>
            <a:r>
              <a:rPr lang="en-US" dirty="0"/>
              <a:t>Watch as I respond to this writing prompt:  </a:t>
            </a:r>
            <a:r>
              <a:rPr lang="en-US" b="1" i="1" dirty="0"/>
              <a:t>What is your favorite hat story in Aunt Flossie’s Hats (and Crab Cakes Later), and why?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8" y="2438400"/>
            <a:ext cx="1498979" cy="190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1672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47450</TotalTime>
  <Words>1297</Words>
  <Application>Microsoft Office PowerPoint</Application>
  <PresentationFormat>On-screen Show (4:3)</PresentationFormat>
  <Paragraphs>220</Paragraphs>
  <Slides>48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Script MT Bold</vt:lpstr>
      <vt:lpstr>Wingdings</vt:lpstr>
      <vt:lpstr>1_Office Theme</vt:lpstr>
      <vt:lpstr>5_Office Theme</vt:lpstr>
      <vt:lpstr>PowerPoint Presentation</vt:lpstr>
      <vt:lpstr>Guest Reader</vt:lpstr>
      <vt:lpstr>PowerPoint Presentation</vt:lpstr>
      <vt:lpstr>Math Homework </vt:lpstr>
      <vt:lpstr>CHOMP TIME F.A.S.T.  Groups Focused Academic Support Time</vt:lpstr>
      <vt:lpstr>F.A.S.T. Designations</vt:lpstr>
      <vt:lpstr>Restroom Break</vt:lpstr>
      <vt:lpstr>Reading Time </vt:lpstr>
      <vt:lpstr>Writing About Reading</vt:lpstr>
      <vt:lpstr>Your turn to Write about Reading</vt:lpstr>
      <vt:lpstr>PowerPoint Presentation</vt:lpstr>
      <vt:lpstr>Vocabulary &amp; Grammar Time</vt:lpstr>
      <vt:lpstr>Vocabulary Practice!</vt:lpstr>
      <vt:lpstr>Out of Classroom!</vt:lpstr>
      <vt:lpstr>Writing Time</vt:lpstr>
      <vt:lpstr>Gather at the Carpet…</vt:lpstr>
      <vt:lpstr>PowerPoint Presentation</vt:lpstr>
      <vt:lpstr>PowerPoint Presentation</vt:lpstr>
      <vt:lpstr>PowerPoint Presentation</vt:lpstr>
      <vt:lpstr>Quick Write</vt:lpstr>
      <vt:lpstr>Writing Time</vt:lpstr>
      <vt:lpstr>Sharing and Reflecting</vt:lpstr>
      <vt:lpstr>Math Fluency &amp; Focus Lesson!</vt:lpstr>
      <vt:lpstr>Review Multiplication Strategies!</vt:lpstr>
      <vt:lpstr>Focus Lesson!</vt:lpstr>
      <vt:lpstr>Math Stash</vt:lpstr>
      <vt:lpstr>Focus Lesson!</vt:lpstr>
      <vt:lpstr>Math Stash</vt:lpstr>
      <vt:lpstr>PowerPoint Presentation</vt:lpstr>
      <vt:lpstr>PowerPoint Presentation</vt:lpstr>
      <vt:lpstr>PowerPoint Presentation</vt:lpstr>
      <vt:lpstr>Bring to Mrs. Thompson’s Table</vt:lpstr>
      <vt:lpstr>Small Group Rotations 1 &amp; 2</vt:lpstr>
      <vt:lpstr>Out of Classroom!</vt:lpstr>
      <vt:lpstr>Restroom Break</vt:lpstr>
      <vt:lpstr>Out of Classroom!</vt:lpstr>
      <vt:lpstr>Small Group Rotations 3 &amp; 4</vt:lpstr>
      <vt:lpstr>Small Group Rotation 5</vt:lpstr>
      <vt:lpstr>Student Debrief</vt:lpstr>
      <vt:lpstr>PowerPoint Presentation</vt:lpstr>
      <vt:lpstr>Review of  7 Habits of Highly Effective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Restroom Break</vt:lpstr>
      <vt:lpstr>3:10 – 3:15 Wrap Up!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</dc:creator>
  <cp:lastModifiedBy>Karla Thompson</cp:lastModifiedBy>
  <cp:revision>1499</cp:revision>
  <cp:lastPrinted>2019-09-09T12:18:31Z</cp:lastPrinted>
  <dcterms:created xsi:type="dcterms:W3CDTF">2014-06-10T16:20:56Z</dcterms:created>
  <dcterms:modified xsi:type="dcterms:W3CDTF">2019-09-09T21:35:28Z</dcterms:modified>
</cp:coreProperties>
</file>