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0" r:id="rId4"/>
    <p:sldId id="262" r:id="rId5"/>
    <p:sldId id="261" r:id="rId6"/>
    <p:sldId id="281" r:id="rId7"/>
    <p:sldId id="282" r:id="rId8"/>
    <p:sldId id="276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60" r:id="rId23"/>
    <p:sldId id="259" r:id="rId24"/>
    <p:sldId id="258" r:id="rId25"/>
    <p:sldId id="277" r:id="rId26"/>
    <p:sldId id="278" r:id="rId27"/>
    <p:sldId id="283" r:id="rId28"/>
    <p:sldId id="284" r:id="rId29"/>
    <p:sldId id="285" r:id="rId30"/>
    <p:sldId id="279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33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2A08-5BDF-4480-BE51-7BAFB06D97FA}" type="datetimeFigureOut">
              <a:rPr lang="en-US" smtClean="0"/>
              <a:pPr/>
              <a:t>10/23/2014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B9CEE-F476-48D2-921B-8D90D996F2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2A08-5BDF-4480-BE51-7BAFB06D97FA}" type="datetimeFigureOut">
              <a:rPr lang="en-US" smtClean="0"/>
              <a:pPr/>
              <a:t>10/23/2014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B9CEE-F476-48D2-921B-8D90D996F2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2A08-5BDF-4480-BE51-7BAFB06D97FA}" type="datetimeFigureOut">
              <a:rPr lang="en-US" smtClean="0"/>
              <a:pPr/>
              <a:t>10/23/2014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B9CEE-F476-48D2-921B-8D90D996F2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2A08-5BDF-4480-BE51-7BAFB06D97FA}" type="datetimeFigureOut">
              <a:rPr lang="en-US" smtClean="0"/>
              <a:pPr/>
              <a:t>10/23/2014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B9CEE-F476-48D2-921B-8D90D996F2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2A08-5BDF-4480-BE51-7BAFB06D97FA}" type="datetimeFigureOut">
              <a:rPr lang="en-US" smtClean="0"/>
              <a:pPr/>
              <a:t>10/23/2014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B9CEE-F476-48D2-921B-8D90D996F2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2A08-5BDF-4480-BE51-7BAFB06D97FA}" type="datetimeFigureOut">
              <a:rPr lang="en-US" smtClean="0"/>
              <a:pPr/>
              <a:t>10/23/2014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B9CEE-F476-48D2-921B-8D90D996F2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2A08-5BDF-4480-BE51-7BAFB06D97FA}" type="datetimeFigureOut">
              <a:rPr lang="en-US" smtClean="0"/>
              <a:pPr/>
              <a:t>10/23/2014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B9CEE-F476-48D2-921B-8D90D996F2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2A08-5BDF-4480-BE51-7BAFB06D97FA}" type="datetimeFigureOut">
              <a:rPr lang="en-US" smtClean="0"/>
              <a:pPr/>
              <a:t>10/23/2014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EB9CEE-F476-48D2-921B-8D90D996F2B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2A08-5BDF-4480-BE51-7BAFB06D97FA}" type="datetimeFigureOut">
              <a:rPr lang="en-US" smtClean="0"/>
              <a:pPr/>
              <a:t>10/23/2014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B9CEE-F476-48D2-921B-8D90D996F2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2A08-5BDF-4480-BE51-7BAFB06D97FA}" type="datetimeFigureOut">
              <a:rPr lang="en-US" smtClean="0"/>
              <a:pPr/>
              <a:t>10/23/2014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4FEB9CEE-F476-48D2-921B-8D90D996F2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E8762A08-5BDF-4480-BE51-7BAFB06D97FA}" type="datetimeFigureOut">
              <a:rPr lang="en-US" smtClean="0"/>
              <a:pPr/>
              <a:t>10/23/2014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B9CEE-F476-48D2-921B-8D90D996F2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8762A08-5BDF-4480-BE51-7BAFB06D97FA}" type="datetimeFigureOut">
              <a:rPr lang="en-US" smtClean="0"/>
              <a:pPr/>
              <a:t>10/23/2014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4FEB9CEE-F476-48D2-921B-8D90D996F2B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600200"/>
            <a:ext cx="86868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Imperialism to independence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362200"/>
            <a:ext cx="6480048" cy="53340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/>
              <a:t>Outcome: Consequences of Imperialism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9400" y="3352800"/>
            <a:ext cx="3650405" cy="275593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4572000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 startAt="4"/>
            </a:pPr>
            <a:r>
              <a:rPr lang="en-US" sz="2800" b="1" dirty="0" smtClean="0"/>
              <a:t>Rwanda Genocide</a:t>
            </a:r>
            <a:endParaRPr lang="en-US" sz="2400" dirty="0" smtClean="0"/>
          </a:p>
          <a:p>
            <a:pPr marL="822960" lvl="1" indent="-457200">
              <a:buFont typeface="+mj-lt"/>
              <a:buAutoNum type="alphaLcPeriod"/>
            </a:pPr>
            <a:r>
              <a:rPr lang="en-US" sz="2600" dirty="0" smtClean="0"/>
              <a:t>Controlled by </a:t>
            </a:r>
            <a:r>
              <a:rPr lang="en-US" sz="2600" b="1" u="sng" dirty="0" smtClean="0">
                <a:solidFill>
                  <a:srgbClr val="FF6600"/>
                </a:solidFill>
              </a:rPr>
              <a:t>Belgium</a:t>
            </a:r>
            <a:r>
              <a:rPr lang="en-US" sz="2600" dirty="0" smtClean="0"/>
              <a:t> from 1919 to 1962</a:t>
            </a:r>
          </a:p>
          <a:p>
            <a:pPr marL="822960" lvl="1" indent="-457200">
              <a:buFont typeface="+mj-lt"/>
              <a:buAutoNum type="alphaLcPeriod"/>
            </a:pPr>
            <a:r>
              <a:rPr lang="en-US" sz="2000" dirty="0" smtClean="0"/>
              <a:t>Most of Rwanda’s population belong to </a:t>
            </a:r>
            <a:r>
              <a:rPr lang="en-US" sz="2000" b="1" u="sng" dirty="0" smtClean="0">
                <a:solidFill>
                  <a:srgbClr val="FF6600"/>
                </a:solidFill>
              </a:rPr>
              <a:t>Hutu</a:t>
            </a:r>
            <a:r>
              <a:rPr lang="en-US" sz="2000" dirty="0" smtClean="0"/>
              <a:t> or </a:t>
            </a:r>
            <a:r>
              <a:rPr lang="en-US" sz="2000" b="1" u="sng" dirty="0" smtClean="0">
                <a:solidFill>
                  <a:srgbClr val="FF6600"/>
                </a:solidFill>
              </a:rPr>
              <a:t>Tutsi</a:t>
            </a:r>
            <a:r>
              <a:rPr lang="en-US" sz="2000" dirty="0" smtClean="0"/>
              <a:t> ethnic groups</a:t>
            </a:r>
          </a:p>
          <a:p>
            <a:pPr marL="822960" lvl="1" indent="-457200">
              <a:buFont typeface="+mj-lt"/>
              <a:buAutoNum type="alphaLcPeriod"/>
            </a:pPr>
            <a:r>
              <a:rPr lang="en-US" sz="1900" dirty="0" smtClean="0"/>
              <a:t>For 600 years the two </a:t>
            </a:r>
            <a:r>
              <a:rPr lang="en-US" sz="1900" b="1" u="sng" dirty="0" smtClean="0">
                <a:solidFill>
                  <a:srgbClr val="FF6600"/>
                </a:solidFill>
              </a:rPr>
              <a:t>shared</a:t>
            </a:r>
            <a:r>
              <a:rPr lang="en-US" sz="1900" b="1" dirty="0" smtClean="0">
                <a:solidFill>
                  <a:srgbClr val="4CFFE1"/>
                </a:solidFill>
              </a:rPr>
              <a:t> </a:t>
            </a:r>
            <a:r>
              <a:rPr lang="en-US" sz="1900" dirty="0" smtClean="0"/>
              <a:t>business of farming and </a:t>
            </a:r>
            <a:r>
              <a:rPr lang="en-US" sz="1900" b="1" u="sng" dirty="0" smtClean="0">
                <a:solidFill>
                  <a:srgbClr val="FF6600"/>
                </a:solidFill>
              </a:rPr>
              <a:t>language</a:t>
            </a:r>
            <a:r>
              <a:rPr lang="en-US" sz="1900" dirty="0" smtClean="0"/>
              <a:t>/</a:t>
            </a:r>
            <a:r>
              <a:rPr lang="en-US" sz="1900" dirty="0" smtClean="0">
                <a:solidFill>
                  <a:srgbClr val="FF6600"/>
                </a:solidFill>
              </a:rPr>
              <a:t>culture</a:t>
            </a:r>
          </a:p>
          <a:p>
            <a:pPr marL="822960" lvl="1" indent="-457200">
              <a:buFont typeface="+mj-lt"/>
              <a:buAutoNum type="alphaLcPeriod"/>
            </a:pPr>
            <a:r>
              <a:rPr lang="en-US" dirty="0" smtClean="0"/>
              <a:t>Hutus </a:t>
            </a:r>
            <a:r>
              <a:rPr lang="en-US" b="1" u="sng" dirty="0" smtClean="0">
                <a:solidFill>
                  <a:srgbClr val="FF6600"/>
                </a:solidFill>
              </a:rPr>
              <a:t>naturally</a:t>
            </a:r>
            <a:r>
              <a:rPr lang="en-US" b="1" dirty="0" smtClean="0">
                <a:solidFill>
                  <a:srgbClr val="4CFFE1"/>
                </a:solidFill>
              </a:rPr>
              <a:t> </a:t>
            </a:r>
            <a:r>
              <a:rPr lang="en-US" b="1" u="sng" dirty="0" smtClean="0">
                <a:solidFill>
                  <a:srgbClr val="FF6600"/>
                </a:solidFill>
              </a:rPr>
              <a:t>outnumbered</a:t>
            </a:r>
            <a:r>
              <a:rPr lang="en-US" dirty="0" smtClean="0"/>
              <a:t> Tutsis</a:t>
            </a:r>
            <a:endParaRPr lang="en-US" sz="2000" dirty="0" smtClean="0"/>
          </a:p>
          <a:p>
            <a:pPr marL="822960" lvl="1" indent="-457200">
              <a:buFont typeface="+mj-lt"/>
              <a:buAutoNum type="alphaLcPeriod"/>
            </a:pPr>
            <a:r>
              <a:rPr lang="en-US" sz="1800" dirty="0" smtClean="0"/>
              <a:t>When the Belgians arrived, they </a:t>
            </a:r>
            <a:r>
              <a:rPr lang="en-US" sz="1800" b="1" u="sng" dirty="0" smtClean="0">
                <a:solidFill>
                  <a:srgbClr val="FF6600"/>
                </a:solidFill>
              </a:rPr>
              <a:t>favored</a:t>
            </a:r>
            <a:r>
              <a:rPr lang="en-US" sz="1800" b="1" dirty="0" smtClean="0">
                <a:solidFill>
                  <a:srgbClr val="4CFFE1"/>
                </a:solidFill>
              </a:rPr>
              <a:t> </a:t>
            </a:r>
            <a:r>
              <a:rPr lang="en-US" sz="1800" b="1" dirty="0" smtClean="0"/>
              <a:t>the</a:t>
            </a:r>
            <a:r>
              <a:rPr lang="en-US" sz="1800" b="1" dirty="0" smtClean="0">
                <a:solidFill>
                  <a:srgbClr val="4CFFE1"/>
                </a:solidFill>
              </a:rPr>
              <a:t> </a:t>
            </a:r>
            <a:r>
              <a:rPr lang="en-US" sz="1800" b="1" u="sng" dirty="0" smtClean="0">
                <a:solidFill>
                  <a:srgbClr val="FF6600"/>
                </a:solidFill>
              </a:rPr>
              <a:t>Tutsis</a:t>
            </a:r>
            <a:r>
              <a:rPr lang="en-US" sz="1800" dirty="0" smtClean="0"/>
              <a:t> as more aristocratic in appearance and drove a </a:t>
            </a:r>
            <a:r>
              <a:rPr lang="en-US" sz="1800" dirty="0" smtClean="0">
                <a:solidFill>
                  <a:srgbClr val="FFFFFF"/>
                </a:solidFill>
              </a:rPr>
              <a:t>political wedge </a:t>
            </a:r>
            <a:r>
              <a:rPr lang="en-US" sz="1800" dirty="0" smtClean="0"/>
              <a:t>between the two ethnic groups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Consequences of Imperialism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4572000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 startAt="4"/>
            </a:pPr>
            <a:r>
              <a:rPr lang="en-US" sz="2800" b="1" dirty="0" smtClean="0"/>
              <a:t>Rwanda Genocide (Continued)</a:t>
            </a:r>
            <a:endParaRPr lang="en-US" sz="2400" dirty="0" smtClean="0"/>
          </a:p>
          <a:p>
            <a:pPr marL="822960" lvl="1" indent="-457200">
              <a:buFont typeface="+mj-lt"/>
              <a:buAutoNum type="alphaLcPeriod" startAt="6"/>
            </a:pPr>
            <a:r>
              <a:rPr lang="en-US" sz="2000" dirty="0" smtClean="0"/>
              <a:t>Europeans also brought new </a:t>
            </a:r>
            <a:r>
              <a:rPr lang="en-US" sz="2000" b="1" u="sng" dirty="0" smtClean="0">
                <a:solidFill>
                  <a:srgbClr val="FF6600"/>
                </a:solidFill>
              </a:rPr>
              <a:t>weapons</a:t>
            </a:r>
            <a:r>
              <a:rPr lang="en-US" sz="2000" dirty="0" smtClean="0"/>
              <a:t> and </a:t>
            </a:r>
            <a:r>
              <a:rPr lang="en-US" sz="2000" b="1" u="sng" dirty="0" smtClean="0">
                <a:solidFill>
                  <a:srgbClr val="FF6600"/>
                </a:solidFill>
              </a:rPr>
              <a:t>Christianity</a:t>
            </a:r>
            <a:r>
              <a:rPr lang="en-US" sz="2000" dirty="0" smtClean="0"/>
              <a:t>, which taught </a:t>
            </a:r>
            <a:r>
              <a:rPr lang="en-US" sz="1800" dirty="0" smtClean="0"/>
              <a:t>the Hutu to see themselves as </a:t>
            </a:r>
            <a:r>
              <a:rPr lang="en-US" sz="1800" b="1" u="sng" dirty="0" smtClean="0">
                <a:solidFill>
                  <a:srgbClr val="FF6600"/>
                </a:solidFill>
              </a:rPr>
              <a:t>oppressed</a:t>
            </a:r>
            <a:r>
              <a:rPr lang="en-US" sz="1800" dirty="0" smtClean="0"/>
              <a:t>; in 1956 the Hutu rebellion began</a:t>
            </a:r>
          </a:p>
          <a:p>
            <a:pPr marL="822960" lvl="1" indent="-457200">
              <a:buFont typeface="+mj-lt"/>
              <a:buAutoNum type="alphaLcPeriod" startAt="6"/>
            </a:pPr>
            <a:r>
              <a:rPr lang="en-US" sz="1900" dirty="0" smtClean="0"/>
              <a:t>April 6, 1994 the plane carrying Rwanda’s president was </a:t>
            </a:r>
            <a:r>
              <a:rPr lang="en-US" sz="1900" b="1" u="sng" dirty="0" smtClean="0">
                <a:solidFill>
                  <a:srgbClr val="FF6600"/>
                </a:solidFill>
              </a:rPr>
              <a:t>shot</a:t>
            </a:r>
            <a:r>
              <a:rPr lang="en-US" sz="1900" b="1" dirty="0" smtClean="0">
                <a:solidFill>
                  <a:srgbClr val="FF6600"/>
                </a:solidFill>
              </a:rPr>
              <a:t> </a:t>
            </a:r>
            <a:r>
              <a:rPr lang="en-US" sz="1900" b="1" u="sng" dirty="0" smtClean="0">
                <a:solidFill>
                  <a:srgbClr val="FF6600"/>
                </a:solidFill>
              </a:rPr>
              <a:t>down</a:t>
            </a:r>
            <a:r>
              <a:rPr lang="en-US" sz="1900" dirty="0" smtClean="0"/>
              <a:t> and was the </a:t>
            </a:r>
            <a:r>
              <a:rPr lang="en-US" sz="1800" dirty="0" smtClean="0"/>
              <a:t>trigger needed for the Hutus planed ‘</a:t>
            </a:r>
            <a:r>
              <a:rPr lang="en-US" sz="1800" b="1" u="sng" dirty="0" smtClean="0">
                <a:solidFill>
                  <a:srgbClr val="FF6600"/>
                </a:solidFill>
              </a:rPr>
              <a:t>Final</a:t>
            </a:r>
            <a:r>
              <a:rPr lang="en-US" sz="1800" b="1" dirty="0" smtClean="0">
                <a:solidFill>
                  <a:srgbClr val="FF6600"/>
                </a:solidFill>
              </a:rPr>
              <a:t> </a:t>
            </a:r>
            <a:r>
              <a:rPr lang="en-US" sz="1800" b="1" u="sng" dirty="0" smtClean="0">
                <a:solidFill>
                  <a:srgbClr val="FF6600"/>
                </a:solidFill>
              </a:rPr>
              <a:t>Solution</a:t>
            </a:r>
            <a:r>
              <a:rPr lang="en-US" sz="1800" dirty="0" smtClean="0"/>
              <a:t>’ </a:t>
            </a:r>
            <a:r>
              <a:rPr lang="en-US" sz="1750" dirty="0" smtClean="0"/>
              <a:t>and started the genocide</a:t>
            </a:r>
          </a:p>
          <a:p>
            <a:pPr marL="822960" lvl="1" indent="-457200">
              <a:buFont typeface="+mj-lt"/>
              <a:buAutoNum type="alphaLcPeriod" startAt="6"/>
            </a:pPr>
            <a:r>
              <a:rPr lang="en-US" sz="2000" b="1" u="sng" dirty="0" smtClean="0">
                <a:solidFill>
                  <a:srgbClr val="FF6600"/>
                </a:solidFill>
              </a:rPr>
              <a:t>Hutus killed Tutsis</a:t>
            </a:r>
            <a:r>
              <a:rPr lang="en-US" sz="2000" dirty="0" smtClean="0"/>
              <a:t> with mostly </a:t>
            </a:r>
            <a:r>
              <a:rPr lang="en-US" sz="2000" b="1" u="sng" dirty="0" smtClean="0">
                <a:solidFill>
                  <a:srgbClr val="FF6600"/>
                </a:solidFill>
              </a:rPr>
              <a:t>machetes</a:t>
            </a:r>
            <a:r>
              <a:rPr lang="en-US" sz="2000" dirty="0" smtClean="0"/>
              <a:t> and clubs killing as many as </a:t>
            </a:r>
            <a:r>
              <a:rPr lang="en-US" sz="2000" b="1" u="sng" dirty="0" smtClean="0">
                <a:solidFill>
                  <a:srgbClr val="FF6600"/>
                </a:solidFill>
              </a:rPr>
              <a:t>800,000</a:t>
            </a:r>
            <a:endParaRPr lang="en-US" sz="2000" b="1" u="sng" dirty="0">
              <a:solidFill>
                <a:srgbClr val="FF66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Consequences of Imperialism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88502" y="428883"/>
            <a:ext cx="4013424" cy="576929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4085" y="1786222"/>
            <a:ext cx="6758520" cy="457442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Machetes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8411" y="404520"/>
            <a:ext cx="4480157" cy="2969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1340" y="2955689"/>
            <a:ext cx="4567412" cy="34255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Darfur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5999" y="476411"/>
            <a:ext cx="5496829" cy="58327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523999"/>
            <a:ext cx="9144000" cy="4852707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 startAt="5"/>
            </a:pPr>
            <a:r>
              <a:rPr lang="en-US" sz="2800" b="1" dirty="0" smtClean="0"/>
              <a:t>Darfur</a:t>
            </a:r>
            <a:endParaRPr lang="en-US" sz="2400" dirty="0" smtClean="0"/>
          </a:p>
          <a:p>
            <a:pPr marL="822960" lvl="1" indent="-457200">
              <a:buFont typeface="+mj-lt"/>
              <a:buAutoNum type="alphaLcPeriod"/>
            </a:pPr>
            <a:r>
              <a:rPr lang="en-US" sz="2000" dirty="0" smtClean="0"/>
              <a:t>Located in </a:t>
            </a:r>
            <a:r>
              <a:rPr lang="en-US" sz="2000" b="1" u="sng" dirty="0" smtClean="0">
                <a:solidFill>
                  <a:srgbClr val="FF6600"/>
                </a:solidFill>
              </a:rPr>
              <a:t>western</a:t>
            </a:r>
            <a:r>
              <a:rPr lang="en-US" sz="2000" b="1" dirty="0" smtClean="0">
                <a:solidFill>
                  <a:srgbClr val="FF6600"/>
                </a:solidFill>
              </a:rPr>
              <a:t> </a:t>
            </a:r>
            <a:r>
              <a:rPr lang="en-US" sz="2000" b="1" u="sng" dirty="0" smtClean="0">
                <a:solidFill>
                  <a:srgbClr val="FF6600"/>
                </a:solidFill>
              </a:rPr>
              <a:t>Sudan</a:t>
            </a:r>
            <a:r>
              <a:rPr lang="en-US" sz="2000" dirty="0" smtClean="0"/>
              <a:t> and formerly controlled by </a:t>
            </a:r>
            <a:r>
              <a:rPr lang="en-US" sz="1700" b="1" u="sng" dirty="0" smtClean="0">
                <a:solidFill>
                  <a:srgbClr val="FF6600"/>
                </a:solidFill>
              </a:rPr>
              <a:t>Egypt</a:t>
            </a:r>
            <a:r>
              <a:rPr lang="en-US" sz="2000" dirty="0" smtClean="0"/>
              <a:t> and the </a:t>
            </a:r>
            <a:r>
              <a:rPr lang="en-US" sz="2000" b="1" u="sng" dirty="0" smtClean="0">
                <a:solidFill>
                  <a:srgbClr val="FF6600"/>
                </a:solidFill>
              </a:rPr>
              <a:t>UK</a:t>
            </a:r>
          </a:p>
          <a:p>
            <a:pPr marL="822960" lvl="1" indent="-457200">
              <a:buFont typeface="+mj-lt"/>
              <a:buAutoNum type="alphaLcPeriod"/>
            </a:pPr>
            <a:r>
              <a:rPr lang="en-US" sz="2000" dirty="0" smtClean="0"/>
              <a:t>Civilians have been </a:t>
            </a:r>
            <a:r>
              <a:rPr lang="en-US" sz="2000" b="1" u="sng" dirty="0" smtClean="0">
                <a:solidFill>
                  <a:srgbClr val="FF6600"/>
                </a:solidFill>
              </a:rPr>
              <a:t>killed,</a:t>
            </a:r>
            <a:r>
              <a:rPr lang="en-US" sz="2000" dirty="0" smtClean="0"/>
              <a:t> tortured, </a:t>
            </a:r>
            <a:r>
              <a:rPr lang="en-US" sz="2000" b="1" u="sng" dirty="0" smtClean="0">
                <a:solidFill>
                  <a:srgbClr val="FF6600"/>
                </a:solidFill>
              </a:rPr>
              <a:t>raped, displaced,</a:t>
            </a:r>
            <a:r>
              <a:rPr lang="en-US" sz="2000" b="1" dirty="0" smtClean="0">
                <a:solidFill>
                  <a:srgbClr val="FF6600"/>
                </a:solidFill>
              </a:rPr>
              <a:t> </a:t>
            </a:r>
            <a:r>
              <a:rPr lang="en-US" sz="2000" dirty="0" smtClean="0"/>
              <a:t>&amp; homes burnt</a:t>
            </a:r>
          </a:p>
          <a:p>
            <a:pPr marL="822960" lvl="1" indent="-457200">
              <a:buFont typeface="+mj-lt"/>
              <a:buAutoNum type="alphaLcPeriod"/>
            </a:pPr>
            <a:r>
              <a:rPr lang="en-US" sz="2000" dirty="0" smtClean="0"/>
              <a:t>Since 2003, </a:t>
            </a:r>
            <a:r>
              <a:rPr lang="en-US" sz="2000" b="1" u="sng" dirty="0" smtClean="0">
                <a:solidFill>
                  <a:srgbClr val="FF6600"/>
                </a:solidFill>
              </a:rPr>
              <a:t>300,000</a:t>
            </a:r>
            <a:r>
              <a:rPr lang="en-US" sz="2000" dirty="0" smtClean="0"/>
              <a:t> men, women, and children have died and </a:t>
            </a:r>
            <a:r>
              <a:rPr lang="en-US" sz="2000" b="1" u="sng" dirty="0" smtClean="0">
                <a:solidFill>
                  <a:srgbClr val="FF6600"/>
                </a:solidFill>
              </a:rPr>
              <a:t>2.6</a:t>
            </a:r>
            <a:r>
              <a:rPr lang="en-US" sz="2000" dirty="0" smtClean="0"/>
              <a:t> million have been displaced from their homes and live in refugee camps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Modern Africa</a:t>
            </a:r>
            <a:endParaRPr lang="en-US" dirty="0"/>
          </a:p>
        </p:txBody>
      </p:sp>
      <p:pic>
        <p:nvPicPr>
          <p:cNvPr id="9218" name="Picture 2" descr="http://www.sudana.net/darfur_genocide_mohadeens_artic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6993" y="3414430"/>
            <a:ext cx="4000500" cy="2962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523999"/>
            <a:ext cx="9144000" cy="4852707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 startAt="5"/>
            </a:pPr>
            <a:r>
              <a:rPr lang="en-US" sz="2800" b="1" dirty="0" smtClean="0"/>
              <a:t>Darfur</a:t>
            </a:r>
            <a:endParaRPr lang="en-US" sz="2400" dirty="0" smtClean="0"/>
          </a:p>
          <a:p>
            <a:pPr marL="822960" lvl="1" indent="-457200">
              <a:buFont typeface="+mj-lt"/>
              <a:buAutoNum type="alphaLcPeriod" startAt="4"/>
            </a:pPr>
            <a:r>
              <a:rPr lang="en-US" sz="1800" dirty="0" smtClean="0"/>
              <a:t>The </a:t>
            </a:r>
            <a:r>
              <a:rPr lang="en-US" sz="1800" b="1" u="sng" dirty="0" smtClean="0">
                <a:solidFill>
                  <a:srgbClr val="FF6600"/>
                </a:solidFill>
              </a:rPr>
              <a:t>government</a:t>
            </a:r>
            <a:r>
              <a:rPr lang="en-US" sz="1800" dirty="0" smtClean="0"/>
              <a:t> of Sudan and the </a:t>
            </a:r>
            <a:r>
              <a:rPr lang="en-US" sz="1800" u="sng" dirty="0" err="1" smtClean="0"/>
              <a:t>Janjawid</a:t>
            </a:r>
            <a:r>
              <a:rPr lang="en-US" sz="1800" dirty="0" smtClean="0"/>
              <a:t> or </a:t>
            </a:r>
            <a:r>
              <a:rPr lang="en-US" sz="1800" b="1" u="sng" dirty="0" err="1" smtClean="0">
                <a:solidFill>
                  <a:srgbClr val="FF6600"/>
                </a:solidFill>
              </a:rPr>
              <a:t>Janjaweed</a:t>
            </a:r>
            <a:r>
              <a:rPr lang="en-US" sz="1800" dirty="0" smtClean="0"/>
              <a:t> are responsible</a:t>
            </a:r>
          </a:p>
          <a:p>
            <a:pPr marL="822960" lvl="1" indent="-457200">
              <a:buFont typeface="+mj-lt"/>
              <a:buAutoNum type="alphaLcPeriod" startAt="4"/>
            </a:pPr>
            <a:r>
              <a:rPr lang="en-US" sz="2000" dirty="0" err="1" smtClean="0"/>
              <a:t>Janjawid</a:t>
            </a:r>
            <a:r>
              <a:rPr lang="en-US" sz="2000" dirty="0" smtClean="0"/>
              <a:t>: term used to describe</a:t>
            </a:r>
            <a:r>
              <a:rPr lang="en-US" sz="2000" b="1" dirty="0" smtClean="0">
                <a:solidFill>
                  <a:srgbClr val="4CFFE1"/>
                </a:solidFill>
              </a:rPr>
              <a:t> </a:t>
            </a:r>
            <a:r>
              <a:rPr lang="en-US" sz="2000" b="1" u="sng" dirty="0" smtClean="0">
                <a:solidFill>
                  <a:srgbClr val="FF6600"/>
                </a:solidFill>
              </a:rPr>
              <a:t>mostly armed gunmen</a:t>
            </a:r>
            <a:r>
              <a:rPr lang="en-US" sz="2000" b="1" dirty="0" smtClean="0">
                <a:solidFill>
                  <a:srgbClr val="4CFFE1"/>
                </a:solidFill>
              </a:rPr>
              <a:t> </a:t>
            </a:r>
            <a:r>
              <a:rPr lang="en-US" sz="2000" dirty="0" smtClean="0"/>
              <a:t>in Darfur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Modern Africa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3124200"/>
            <a:ext cx="4879272" cy="360770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600200" y="2743200"/>
            <a:ext cx="1288473" cy="11222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523999"/>
            <a:ext cx="9144000" cy="4852707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 startAt="5"/>
            </a:pPr>
            <a:r>
              <a:rPr lang="en-US" sz="2800" b="1" dirty="0" smtClean="0"/>
              <a:t>Darfur</a:t>
            </a:r>
            <a:endParaRPr lang="en-US" sz="2400" dirty="0" smtClean="0"/>
          </a:p>
          <a:p>
            <a:pPr marL="822960" lvl="1" indent="-457200">
              <a:buFont typeface="+mj-lt"/>
              <a:buAutoNum type="alphaLcPeriod" startAt="6"/>
            </a:pPr>
            <a:r>
              <a:rPr lang="en-US" sz="1800" dirty="0" smtClean="0"/>
              <a:t>In the past, </a:t>
            </a:r>
            <a:r>
              <a:rPr lang="en-US" sz="1800" dirty="0" err="1" smtClean="0"/>
              <a:t>Janjawid</a:t>
            </a:r>
            <a:r>
              <a:rPr lang="en-US" sz="1800" dirty="0" smtClean="0"/>
              <a:t> have been at odds with Darfur’s population over </a:t>
            </a:r>
            <a:r>
              <a:rPr lang="en-US" sz="1800" b="1" u="sng" dirty="0" smtClean="0">
                <a:solidFill>
                  <a:srgbClr val="FF6600"/>
                </a:solidFill>
              </a:rPr>
              <a:t>natural</a:t>
            </a:r>
            <a:r>
              <a:rPr lang="en-US" sz="1800" dirty="0" smtClean="0">
                <a:solidFill>
                  <a:srgbClr val="FF6600"/>
                </a:solidFill>
              </a:rPr>
              <a:t> </a:t>
            </a:r>
            <a:r>
              <a:rPr lang="en-US" sz="1800" b="1" u="sng" dirty="0" smtClean="0">
                <a:solidFill>
                  <a:srgbClr val="FF6600"/>
                </a:solidFill>
              </a:rPr>
              <a:t>grazing grounds</a:t>
            </a:r>
            <a:r>
              <a:rPr lang="en-US" sz="1800" dirty="0" smtClean="0">
                <a:solidFill>
                  <a:srgbClr val="FF6600"/>
                </a:solidFill>
              </a:rPr>
              <a:t> </a:t>
            </a:r>
            <a:r>
              <a:rPr lang="en-US" sz="1800" dirty="0" smtClean="0"/>
              <a:t>and farmland as rainfall and water became </a:t>
            </a:r>
            <a:r>
              <a:rPr lang="en-US" sz="1800" b="1" u="sng" dirty="0" smtClean="0">
                <a:solidFill>
                  <a:srgbClr val="FF6600"/>
                </a:solidFill>
              </a:rPr>
              <a:t>scarce</a:t>
            </a:r>
          </a:p>
          <a:p>
            <a:pPr marL="822960" lvl="1" indent="-457200">
              <a:buFont typeface="+mj-lt"/>
              <a:buAutoNum type="alphaLcPeriod" startAt="6"/>
            </a:pPr>
            <a:r>
              <a:rPr lang="en-US" sz="1800" b="1" u="sng" dirty="0" smtClean="0">
                <a:solidFill>
                  <a:srgbClr val="FF6600"/>
                </a:solidFill>
              </a:rPr>
              <a:t>Humanitarian</a:t>
            </a:r>
            <a:r>
              <a:rPr lang="en-US" sz="1800" b="1" dirty="0" smtClean="0">
                <a:solidFill>
                  <a:srgbClr val="4CFFE1"/>
                </a:solidFill>
              </a:rPr>
              <a:t> </a:t>
            </a:r>
            <a:r>
              <a:rPr lang="en-US" sz="1800" dirty="0" smtClean="0"/>
              <a:t>efforts have been </a:t>
            </a:r>
            <a:r>
              <a:rPr lang="en-US" sz="1800" dirty="0" smtClean="0">
                <a:solidFill>
                  <a:srgbClr val="FFFFFF"/>
                </a:solidFill>
              </a:rPr>
              <a:t>difficult</a:t>
            </a:r>
            <a:r>
              <a:rPr lang="en-US" sz="1800" dirty="0" smtClean="0"/>
              <a:t> due to the </a:t>
            </a:r>
            <a:r>
              <a:rPr lang="en-US" sz="1800" b="1" dirty="0" smtClean="0">
                <a:solidFill>
                  <a:srgbClr val="FF6600"/>
                </a:solidFill>
              </a:rPr>
              <a:t>remoteness</a:t>
            </a:r>
            <a:r>
              <a:rPr lang="en-US" sz="1800" dirty="0" smtClean="0"/>
              <a:t> of the area, </a:t>
            </a:r>
            <a:r>
              <a:rPr lang="en-US" sz="1700" b="1" u="sng" dirty="0" smtClean="0">
                <a:solidFill>
                  <a:srgbClr val="FF6600"/>
                </a:solidFill>
              </a:rPr>
              <a:t>attacks</a:t>
            </a:r>
            <a:r>
              <a:rPr lang="en-US" sz="1700" dirty="0" smtClean="0"/>
              <a:t> by armed assailants on aid workers, and roads being under </a:t>
            </a:r>
            <a:r>
              <a:rPr lang="en-US" sz="1700" dirty="0" err="1" smtClean="0"/>
              <a:t>Janjawid</a:t>
            </a:r>
            <a:r>
              <a:rPr lang="en-US" sz="1700" dirty="0" smtClean="0"/>
              <a:t> control</a:t>
            </a:r>
          </a:p>
          <a:p>
            <a:pPr marL="822960" lvl="1" indent="-457200">
              <a:buFont typeface="+mj-lt"/>
              <a:buAutoNum type="alphaLcPeriod" startAt="6"/>
            </a:pPr>
            <a:r>
              <a:rPr lang="en-US" sz="1800" dirty="0" smtClean="0"/>
              <a:t>The </a:t>
            </a:r>
            <a:r>
              <a:rPr lang="en-US" sz="1800" b="1" u="sng" dirty="0" smtClean="0">
                <a:solidFill>
                  <a:srgbClr val="FF6600"/>
                </a:solidFill>
              </a:rPr>
              <a:t>UN</a:t>
            </a:r>
            <a:r>
              <a:rPr lang="en-US" sz="1800" dirty="0" smtClean="0"/>
              <a:t> and </a:t>
            </a:r>
            <a:r>
              <a:rPr lang="en-US" sz="1800" b="1" u="sng" dirty="0" smtClean="0">
                <a:solidFill>
                  <a:srgbClr val="FF6600"/>
                </a:solidFill>
              </a:rPr>
              <a:t>Amnesty International</a:t>
            </a:r>
            <a:r>
              <a:rPr lang="en-US" sz="1800" dirty="0" smtClean="0"/>
              <a:t> are attempting to move in and stop the atrocities today but a peaceful political end has not yet been achieved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Consequences of Imperialism</a:t>
            </a:r>
            <a:endParaRPr lang="en-US" dirty="0"/>
          </a:p>
        </p:txBody>
      </p:sp>
      <p:pic>
        <p:nvPicPr>
          <p:cNvPr id="1026" name="Picture 2" descr="http://3.bp.blogspot.com/_4ey8dl4BYI4/ShE2DDivs0I/AAAAAAAAAEQ/0UbesYUWHeo/s320/darfur_graphic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1284" y="4268386"/>
            <a:ext cx="2395793" cy="24197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Janjaweed</a:t>
            </a:r>
            <a:endParaRPr lang="en-US" dirty="0"/>
          </a:p>
        </p:txBody>
      </p:sp>
      <p:pic>
        <p:nvPicPr>
          <p:cNvPr id="8194" name="Picture 2" descr="http://farm4.staticflickr.com/3178/2331070650_95f79fa187_z.jpg?zz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703" y="1686791"/>
            <a:ext cx="6979516" cy="4645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Consequences of Imperialism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5105400"/>
          </a:xfrm>
        </p:spPr>
        <p:txBody>
          <a:bodyPr/>
          <a:lstStyle/>
          <a:p>
            <a:pPr marL="550926" lvl="0" indent="-514350">
              <a:buFont typeface="+mj-lt"/>
              <a:buAutoNum type="arabicPeriod"/>
            </a:pPr>
            <a:r>
              <a:rPr lang="en-US" sz="3200" b="1" dirty="0" smtClean="0"/>
              <a:t>Setting the Stage: </a:t>
            </a:r>
            <a:endParaRPr lang="en-US" sz="2800" dirty="0" smtClean="0"/>
          </a:p>
          <a:p>
            <a:pPr marL="962406" lvl="1" indent="-514350">
              <a:buFont typeface="+mj-lt"/>
              <a:buAutoNum type="alphaLcPeriod"/>
            </a:pPr>
            <a:r>
              <a:rPr lang="en-US" sz="1800" dirty="0" smtClean="0"/>
              <a:t>Imperialism often makes one </a:t>
            </a:r>
            <a:r>
              <a:rPr lang="en-US" sz="1800" dirty="0" err="1" smtClean="0"/>
              <a:t>group(s</a:t>
            </a:r>
            <a:r>
              <a:rPr lang="en-US" sz="1800" dirty="0" smtClean="0"/>
              <a:t>) </a:t>
            </a:r>
            <a:r>
              <a:rPr lang="en-US" sz="1800" b="1" u="sng" dirty="0" smtClean="0">
                <a:solidFill>
                  <a:srgbClr val="FFC000"/>
                </a:solidFill>
              </a:rPr>
              <a:t>subjects of another group</a:t>
            </a:r>
            <a:r>
              <a:rPr lang="en-US" sz="1800" dirty="0" smtClean="0"/>
              <a:t>.</a:t>
            </a:r>
          </a:p>
          <a:p>
            <a:pPr marL="962406" lvl="1" indent="-514350">
              <a:buFont typeface="+mj-lt"/>
              <a:buAutoNum type="alphaLcPeriod"/>
            </a:pPr>
            <a:r>
              <a:rPr lang="en-US" sz="1800" dirty="0" smtClean="0"/>
              <a:t>This results in </a:t>
            </a:r>
            <a:r>
              <a:rPr lang="en-US" sz="1800" b="1" u="sng" dirty="0" smtClean="0">
                <a:solidFill>
                  <a:srgbClr val="FFC000"/>
                </a:solidFill>
              </a:rPr>
              <a:t>racism</a:t>
            </a:r>
            <a:r>
              <a:rPr lang="en-US" sz="1800" dirty="0" smtClean="0"/>
              <a:t>, economic </a:t>
            </a:r>
            <a:r>
              <a:rPr lang="en-US" sz="1800" b="1" u="sng" dirty="0" smtClean="0">
                <a:solidFill>
                  <a:srgbClr val="FFC000"/>
                </a:solidFill>
              </a:rPr>
              <a:t>disparities</a:t>
            </a:r>
            <a:r>
              <a:rPr lang="en-US" sz="1800" dirty="0" smtClean="0"/>
              <a:t>, and </a:t>
            </a:r>
            <a:r>
              <a:rPr lang="en-US" sz="1800" b="1" u="sng" dirty="0" smtClean="0">
                <a:solidFill>
                  <a:srgbClr val="FFC000"/>
                </a:solidFill>
              </a:rPr>
              <a:t>hatred</a:t>
            </a:r>
          </a:p>
          <a:p>
            <a:pPr marL="962406" lvl="1" indent="-514350">
              <a:buFont typeface="+mj-lt"/>
              <a:buAutoNum type="alphaLcPeriod"/>
            </a:pPr>
            <a:r>
              <a:rPr lang="en-US" sz="1800" dirty="0" smtClean="0"/>
              <a:t>Eventually that hatred causes reactions as seen in </a:t>
            </a:r>
            <a:r>
              <a:rPr lang="en-US" sz="1800" b="1" u="sng" dirty="0" smtClean="0">
                <a:solidFill>
                  <a:srgbClr val="FFC000"/>
                </a:solidFill>
              </a:rPr>
              <a:t>Rwanda</a:t>
            </a:r>
            <a:r>
              <a:rPr lang="en-US" sz="1800" dirty="0" smtClean="0"/>
              <a:t>, </a:t>
            </a:r>
            <a:r>
              <a:rPr lang="en-US" sz="1800" b="1" u="sng" dirty="0" smtClean="0">
                <a:solidFill>
                  <a:srgbClr val="FFC000"/>
                </a:solidFill>
              </a:rPr>
              <a:t>Darfur</a:t>
            </a:r>
            <a:r>
              <a:rPr lang="en-US" sz="1800" dirty="0" smtClean="0"/>
              <a:t>, India, and </a:t>
            </a:r>
            <a:r>
              <a:rPr lang="en-US" sz="1800" b="1" u="sng" dirty="0" smtClean="0">
                <a:solidFill>
                  <a:srgbClr val="FFC000"/>
                </a:solidFill>
              </a:rPr>
              <a:t>The Balkans</a:t>
            </a:r>
            <a:r>
              <a:rPr lang="en-US" sz="1800" b="1" dirty="0" smtClean="0">
                <a:solidFill>
                  <a:srgbClr val="FFC000"/>
                </a:solidFill>
              </a:rPr>
              <a:t> </a:t>
            </a:r>
            <a:r>
              <a:rPr lang="en-US" sz="1800" dirty="0" smtClean="0"/>
              <a:t>region of Europe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6600" y="3657600"/>
            <a:ext cx="2971800" cy="2912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5001" y="1638722"/>
            <a:ext cx="6300804" cy="472560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Refugee Camp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43552" y="1638722"/>
            <a:ext cx="3824394" cy="49334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81489" y="108319"/>
            <a:ext cx="4868568" cy="6491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Consequences of Imperialism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5105400"/>
          </a:xfrm>
        </p:spPr>
        <p:txBody>
          <a:bodyPr/>
          <a:lstStyle/>
          <a:p>
            <a:pPr marL="550926" lvl="0" indent="-514350">
              <a:buFont typeface="+mj-lt"/>
              <a:buAutoNum type="arabicPeriod" startAt="5"/>
            </a:pPr>
            <a:r>
              <a:rPr lang="en-US" sz="3200" b="1" dirty="0" smtClean="0"/>
              <a:t>Gandhi Uses Civil Disobedience in India</a:t>
            </a:r>
            <a:endParaRPr lang="en-US" sz="2800" dirty="0" smtClean="0"/>
          </a:p>
          <a:p>
            <a:pPr marL="790956" lvl="1" indent="-342900">
              <a:buFont typeface="+mj-lt"/>
              <a:buAutoNum type="alphaLcPeriod"/>
            </a:pPr>
            <a:r>
              <a:rPr lang="en-US" sz="1800" dirty="0" smtClean="0"/>
              <a:t>Over 1 million Indians </a:t>
            </a:r>
            <a:r>
              <a:rPr lang="en-US" sz="18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enlisted</a:t>
            </a:r>
            <a:r>
              <a:rPr lang="en-US" sz="1800" dirty="0" smtClean="0"/>
              <a:t> in the British army during </a:t>
            </a:r>
            <a:r>
              <a:rPr lang="en-US" sz="1800" b="1" dirty="0" smtClean="0">
                <a:solidFill>
                  <a:srgbClr val="F7DF56"/>
                </a:solidFill>
              </a:rPr>
              <a:t>World War I</a:t>
            </a:r>
          </a:p>
          <a:p>
            <a:pPr marL="790956" lvl="1" indent="-342900">
              <a:buFont typeface="+mj-lt"/>
              <a:buAutoNum type="alphaLcPeriod"/>
            </a:pPr>
            <a:r>
              <a:rPr lang="en-US" sz="1800" dirty="0" smtClean="0"/>
              <a:t>They were promised reforms that would eventually lead to </a:t>
            </a:r>
            <a:r>
              <a:rPr lang="en-US" sz="1800" b="1" u="sng" dirty="0" smtClean="0">
                <a:solidFill>
                  <a:srgbClr val="F7DF56"/>
                </a:solidFill>
              </a:rPr>
              <a:t>self</a:t>
            </a:r>
            <a:r>
              <a:rPr lang="en-US" sz="1800" dirty="0" smtClean="0"/>
              <a:t>-government, but when they returned from the war, they were treated as </a:t>
            </a:r>
            <a:r>
              <a:rPr lang="en-US" sz="1800" b="1" u="sng" dirty="0" smtClean="0">
                <a:solidFill>
                  <a:srgbClr val="F7DF56"/>
                </a:solidFill>
              </a:rPr>
              <a:t>2</a:t>
            </a:r>
            <a:r>
              <a:rPr lang="en-US" sz="1800" b="1" u="sng" baseline="30000" dirty="0" smtClean="0">
                <a:solidFill>
                  <a:srgbClr val="F7DF56"/>
                </a:solidFill>
              </a:rPr>
              <a:t>nd</a:t>
            </a:r>
            <a:r>
              <a:rPr lang="en-US" sz="1800" b="1" u="sng" dirty="0" smtClean="0">
                <a:solidFill>
                  <a:srgbClr val="F7DF56"/>
                </a:solidFill>
              </a:rPr>
              <a:t> class citizens </a:t>
            </a:r>
            <a:r>
              <a:rPr lang="en-US" sz="1800" dirty="0" smtClean="0"/>
              <a:t>again; lead to acts of </a:t>
            </a:r>
            <a:r>
              <a:rPr lang="en-US" sz="1800" b="1" u="sng" dirty="0" smtClean="0">
                <a:solidFill>
                  <a:srgbClr val="F7DF56"/>
                </a:solidFill>
              </a:rPr>
              <a:t>violence</a:t>
            </a:r>
          </a:p>
          <a:p>
            <a:pPr marL="790956" lvl="1" indent="-342900">
              <a:buFont typeface="+mj-lt"/>
              <a:buAutoNum type="alphaLcPeriod"/>
            </a:pPr>
            <a:r>
              <a:rPr lang="en-US" sz="1800" dirty="0" smtClean="0"/>
              <a:t>The British passed the </a:t>
            </a:r>
            <a:r>
              <a:rPr lang="en-US" sz="1800" b="1" u="sng" dirty="0" err="1" smtClean="0">
                <a:solidFill>
                  <a:srgbClr val="F7DF56"/>
                </a:solidFill>
              </a:rPr>
              <a:t>Rowlatt</a:t>
            </a:r>
            <a:r>
              <a:rPr lang="en-US" sz="1800" b="1" u="sng" dirty="0" smtClean="0">
                <a:solidFill>
                  <a:srgbClr val="F7DF56"/>
                </a:solidFill>
              </a:rPr>
              <a:t> Acts</a:t>
            </a:r>
            <a:r>
              <a:rPr lang="en-US" sz="1800" dirty="0" smtClean="0"/>
              <a:t> that allowed them to imprison dissenters without a trial for up to 2 years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0400" y="4191000"/>
            <a:ext cx="3340100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Consequences of Imperialism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5105400"/>
          </a:xfrm>
        </p:spPr>
        <p:txBody>
          <a:bodyPr/>
          <a:lstStyle/>
          <a:p>
            <a:pPr marL="550926" lvl="1" indent="-514350">
              <a:buSzPct val="80000"/>
              <a:buFont typeface="+mj-lt"/>
              <a:buAutoNum type="alphaLcPeriod" startAt="4"/>
            </a:pPr>
            <a:r>
              <a:rPr lang="en-US" sz="1800" dirty="0" smtClean="0"/>
              <a:t>10,000 Hindus and Muslims flocked to city of </a:t>
            </a:r>
            <a:r>
              <a:rPr lang="en-US" sz="1800" dirty="0" err="1" smtClean="0"/>
              <a:t>Amristar</a:t>
            </a:r>
            <a:r>
              <a:rPr lang="en-US" sz="1800" dirty="0" smtClean="0"/>
              <a:t> to protest; British opened </a:t>
            </a:r>
            <a:r>
              <a:rPr lang="en-US" sz="1800" b="1" u="sng" dirty="0" smtClean="0">
                <a:solidFill>
                  <a:srgbClr val="F7DF56"/>
                </a:solidFill>
              </a:rPr>
              <a:t>fire</a:t>
            </a:r>
            <a:r>
              <a:rPr lang="en-US" sz="1800" dirty="0" smtClean="0"/>
              <a:t> and killed </a:t>
            </a:r>
            <a:r>
              <a:rPr lang="en-US" sz="1800" b="1" u="sng" dirty="0" smtClean="0">
                <a:solidFill>
                  <a:srgbClr val="F7DF56"/>
                </a:solidFill>
              </a:rPr>
              <a:t>400</a:t>
            </a:r>
            <a:r>
              <a:rPr lang="en-US" sz="1800" dirty="0" smtClean="0"/>
              <a:t> Indians and wounded 1200.  Known as </a:t>
            </a:r>
            <a:r>
              <a:rPr lang="en-US" sz="1800" b="1" u="sng" dirty="0" err="1" smtClean="0">
                <a:solidFill>
                  <a:srgbClr val="F7DF56"/>
                </a:solidFill>
              </a:rPr>
              <a:t>Amristar</a:t>
            </a:r>
            <a:r>
              <a:rPr lang="en-US" sz="1800" b="1" u="sng" dirty="0" smtClean="0">
                <a:solidFill>
                  <a:srgbClr val="F7DF56"/>
                </a:solidFill>
              </a:rPr>
              <a:t> Massacre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2590800"/>
            <a:ext cx="6248400" cy="3838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Consequences of Imperialism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2400" y="1600200"/>
            <a:ext cx="9144000" cy="5105400"/>
          </a:xfrm>
        </p:spPr>
        <p:txBody>
          <a:bodyPr/>
          <a:lstStyle/>
          <a:p>
            <a:pPr marL="962406" lvl="1" indent="-514350">
              <a:buFont typeface="+mj-lt"/>
              <a:buAutoNum type="alphaLcPeriod" startAt="5"/>
            </a:pPr>
            <a:r>
              <a:rPr lang="en-US" sz="1800" b="1" u="sng" dirty="0" smtClean="0">
                <a:solidFill>
                  <a:srgbClr val="F7DF56"/>
                </a:solidFill>
              </a:rPr>
              <a:t>Mahatma Gandhi</a:t>
            </a:r>
            <a:r>
              <a:rPr lang="en-US" sz="1800" dirty="0" smtClean="0"/>
              <a:t> encouraged the Indian National Congress to follow a policy of noncooperation with the British by use of </a:t>
            </a:r>
            <a:r>
              <a:rPr lang="en-US" sz="1800" b="1" u="sng" dirty="0" smtClean="0">
                <a:solidFill>
                  <a:srgbClr val="F7DF56"/>
                </a:solidFill>
              </a:rPr>
              <a:t>civil disobedience </a:t>
            </a:r>
          </a:p>
          <a:p>
            <a:pPr marL="962406" lvl="1" indent="-514350">
              <a:buFont typeface="+mj-lt"/>
              <a:buAutoNum type="alphaLcPeriod" startAt="5"/>
            </a:pPr>
            <a:r>
              <a:rPr lang="en-US" sz="1800" dirty="0" smtClean="0"/>
              <a:t>Civil Disobedience: </a:t>
            </a:r>
            <a:r>
              <a:rPr lang="en-US" sz="1800" b="1" u="sng" dirty="0" smtClean="0">
                <a:solidFill>
                  <a:srgbClr val="F7DF56"/>
                </a:solidFill>
              </a:rPr>
              <a:t>the deliberate and public refusal to obey an unjust law through use of nonviolence</a:t>
            </a:r>
          </a:p>
          <a:p>
            <a:pPr marL="962406" lvl="1" indent="-514350">
              <a:buFont typeface="+mj-lt"/>
              <a:buAutoNum type="alphaLcPeriod" startAt="5"/>
            </a:pPr>
            <a:r>
              <a:rPr lang="en-US" sz="1800" dirty="0" smtClean="0"/>
              <a:t>Gandhi organized </a:t>
            </a:r>
            <a:r>
              <a:rPr lang="en-US" sz="1800" b="1" u="sng" dirty="0" smtClean="0">
                <a:solidFill>
                  <a:srgbClr val="F7DF56"/>
                </a:solidFill>
              </a:rPr>
              <a:t>boycotts</a:t>
            </a:r>
            <a:r>
              <a:rPr lang="en-US" sz="1800" dirty="0" smtClean="0"/>
              <a:t> of British goods, government schools, and refusal to </a:t>
            </a:r>
            <a:r>
              <a:rPr lang="en-US" sz="1800" b="1" u="sng" dirty="0" smtClean="0">
                <a:solidFill>
                  <a:srgbClr val="F7DF56"/>
                </a:solidFill>
              </a:rPr>
              <a:t>pay British taxes</a:t>
            </a:r>
          </a:p>
          <a:p>
            <a:endParaRPr lang="en-US" dirty="0"/>
          </a:p>
        </p:txBody>
      </p:sp>
      <p:pic>
        <p:nvPicPr>
          <p:cNvPr id="4" name="irc_mi" descr="http://inspirationaldaily.files.wordpress.com/2012/01/mahatma-gandhi-inspirational-daily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3581400"/>
            <a:ext cx="2209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Consequences of Imperialism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5105400"/>
          </a:xfrm>
        </p:spPr>
        <p:txBody>
          <a:bodyPr/>
          <a:lstStyle/>
          <a:p>
            <a:pPr marL="493776" lvl="1" indent="-457200">
              <a:buSzPct val="80000"/>
              <a:buFont typeface="+mj-lt"/>
              <a:buAutoNum type="alphaLcPeriod" startAt="8"/>
            </a:pPr>
            <a:r>
              <a:rPr lang="en-US" sz="2000" dirty="0" smtClean="0"/>
              <a:t>Encouraged Indians to </a:t>
            </a:r>
            <a:r>
              <a:rPr lang="en-US" sz="2000" b="1" u="sng" dirty="0" smtClean="0">
                <a:solidFill>
                  <a:srgbClr val="F7DF56"/>
                </a:solidFill>
              </a:rPr>
              <a:t>weave</a:t>
            </a:r>
            <a:r>
              <a:rPr lang="en-US" sz="2000" dirty="0" smtClean="0"/>
              <a:t> their own cloth and not buy British cloth</a:t>
            </a:r>
          </a:p>
          <a:p>
            <a:endParaRPr lang="en-US" dirty="0"/>
          </a:p>
        </p:txBody>
      </p:sp>
      <p:pic>
        <p:nvPicPr>
          <p:cNvPr id="4" name="irc_mi" descr="http://mountiangirl.files.wordpress.com/2012/05/gandhi-spinning-wheel-web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590800"/>
            <a:ext cx="4648200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Consequences of Imperialism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04800" y="1600200"/>
            <a:ext cx="9296400" cy="5105400"/>
          </a:xfrm>
        </p:spPr>
        <p:txBody>
          <a:bodyPr>
            <a:normAutofit/>
          </a:bodyPr>
          <a:lstStyle/>
          <a:p>
            <a:pPr marL="905256" lvl="1" indent="-457200">
              <a:buFont typeface="+mj-lt"/>
              <a:buAutoNum type="alphaLcPeriod" startAt="9"/>
            </a:pPr>
            <a:r>
              <a:rPr lang="en-US" sz="1900" dirty="0" smtClean="0"/>
              <a:t>Demonstrations often turned to </a:t>
            </a:r>
            <a:r>
              <a:rPr lang="en-US" sz="1900" b="1" u="sng" dirty="0" smtClean="0">
                <a:solidFill>
                  <a:srgbClr val="F7DF56"/>
                </a:solidFill>
              </a:rPr>
              <a:t>riots</a:t>
            </a:r>
            <a:r>
              <a:rPr lang="en-US" sz="1900" dirty="0" smtClean="0"/>
              <a:t>, despite Gandhi’s pleas; Thousands of Indians </a:t>
            </a:r>
            <a:r>
              <a:rPr lang="en-US" sz="1900" b="1" u="sng" dirty="0" smtClean="0">
                <a:solidFill>
                  <a:srgbClr val="F7DF56"/>
                </a:solidFill>
              </a:rPr>
              <a:t>arrested</a:t>
            </a:r>
            <a:r>
              <a:rPr lang="en-US" sz="1900" dirty="0" smtClean="0"/>
              <a:t> for strikes and demonstrations</a:t>
            </a:r>
          </a:p>
          <a:p>
            <a:pPr marL="905256" lvl="1" indent="-457200">
              <a:buFont typeface="+mj-lt"/>
              <a:buAutoNum type="alphaLcPeriod" startAt="9"/>
            </a:pPr>
            <a:r>
              <a:rPr lang="en-US" sz="1900" dirty="0" smtClean="0"/>
              <a:t>Gandhi organized the </a:t>
            </a:r>
            <a:r>
              <a:rPr lang="en-US" sz="1900" b="1" u="sng" dirty="0" smtClean="0">
                <a:solidFill>
                  <a:srgbClr val="F7DF56"/>
                </a:solidFill>
              </a:rPr>
              <a:t>Salt March</a:t>
            </a:r>
            <a:r>
              <a:rPr lang="en-US" sz="1900" dirty="0" smtClean="0"/>
              <a:t>; Indians marched </a:t>
            </a:r>
            <a:r>
              <a:rPr lang="en-US" sz="1900" b="1" u="sng" dirty="0" smtClean="0">
                <a:solidFill>
                  <a:srgbClr val="F7DF56"/>
                </a:solidFill>
              </a:rPr>
              <a:t>240</a:t>
            </a:r>
            <a:r>
              <a:rPr lang="en-US" sz="1900" dirty="0" smtClean="0"/>
              <a:t> miles to the coast to collect </a:t>
            </a:r>
            <a:r>
              <a:rPr lang="en-US" sz="1900" b="1" u="sng" dirty="0" smtClean="0">
                <a:solidFill>
                  <a:srgbClr val="F7DF56"/>
                </a:solidFill>
              </a:rPr>
              <a:t>seawater</a:t>
            </a:r>
            <a:r>
              <a:rPr lang="en-US" sz="1900" dirty="0" smtClean="0"/>
              <a:t>, let it evaporate, and collect the </a:t>
            </a:r>
            <a:r>
              <a:rPr lang="en-US" sz="1900" b="1" u="sng" dirty="0" smtClean="0">
                <a:solidFill>
                  <a:srgbClr val="F7DF56"/>
                </a:solidFill>
              </a:rPr>
              <a:t>salt</a:t>
            </a:r>
            <a:r>
              <a:rPr lang="en-US" sz="1900" dirty="0" smtClean="0"/>
              <a:t> to </a:t>
            </a:r>
            <a:r>
              <a:rPr lang="en-US" sz="1900" b="1" u="sng" dirty="0" smtClean="0">
                <a:solidFill>
                  <a:srgbClr val="F7DF56"/>
                </a:solidFill>
              </a:rPr>
              <a:t>avoid paying</a:t>
            </a:r>
            <a:r>
              <a:rPr lang="en-US" sz="1900" dirty="0" smtClean="0"/>
              <a:t> government taxes on salt</a:t>
            </a:r>
          </a:p>
          <a:p>
            <a:pPr marL="905256" lvl="1" indent="-457200">
              <a:buFont typeface="+mj-lt"/>
              <a:buAutoNum type="alphaLcPeriod" startAt="9"/>
            </a:pPr>
            <a:r>
              <a:rPr lang="en-US" sz="1900" dirty="0" smtClean="0"/>
              <a:t>Another march to a salt processing site saw the British attack peaceful demonstrators with </a:t>
            </a:r>
            <a:r>
              <a:rPr lang="en-US" sz="1900" b="1" u="sng" dirty="0" smtClean="0">
                <a:solidFill>
                  <a:srgbClr val="F7DF56"/>
                </a:solidFill>
              </a:rPr>
              <a:t>steel</a:t>
            </a:r>
            <a:r>
              <a:rPr lang="en-US" sz="1900" dirty="0" smtClean="0"/>
              <a:t>-</a:t>
            </a:r>
            <a:r>
              <a:rPr lang="en-US" sz="1900" b="1" u="sng" dirty="0" smtClean="0">
                <a:solidFill>
                  <a:srgbClr val="F7DF56"/>
                </a:solidFill>
              </a:rPr>
              <a:t>tipped</a:t>
            </a:r>
            <a:r>
              <a:rPr lang="en-US" sz="1900" dirty="0" smtClean="0"/>
              <a:t> clubs.  </a:t>
            </a:r>
            <a:r>
              <a:rPr lang="en-US" sz="1900" b="1" u="sng" dirty="0" smtClean="0">
                <a:solidFill>
                  <a:srgbClr val="F7DF56"/>
                </a:solidFill>
              </a:rPr>
              <a:t>60,000</a:t>
            </a:r>
            <a:r>
              <a:rPr lang="en-US" sz="1900" dirty="0" smtClean="0"/>
              <a:t> arrested including Gandhi.  The demonstration was carried in </a:t>
            </a:r>
            <a:r>
              <a:rPr lang="en-US" sz="1900" b="1" u="sng" dirty="0" smtClean="0">
                <a:solidFill>
                  <a:srgbClr val="F7DF56"/>
                </a:solidFill>
              </a:rPr>
              <a:t>newspapers across the globe</a:t>
            </a:r>
          </a:p>
          <a:p>
            <a:pPr marL="905256" lvl="1" indent="-457200">
              <a:buFont typeface="+mj-lt"/>
              <a:buAutoNum type="alphaLcPeriod" startAt="9"/>
            </a:pPr>
            <a:r>
              <a:rPr lang="en-US" sz="1900" dirty="0" smtClean="0"/>
              <a:t>1935, the British Parliament passed the </a:t>
            </a:r>
            <a:r>
              <a:rPr lang="en-US" sz="1900" b="1" u="sng" dirty="0" smtClean="0">
                <a:solidFill>
                  <a:srgbClr val="F7DF56"/>
                </a:solidFill>
              </a:rPr>
              <a:t>Government of India Act</a:t>
            </a:r>
            <a:r>
              <a:rPr lang="en-US" sz="1900" b="1" dirty="0" smtClean="0">
                <a:solidFill>
                  <a:srgbClr val="F7DF56"/>
                </a:solidFill>
              </a:rPr>
              <a:t> </a:t>
            </a:r>
            <a:r>
              <a:rPr lang="en-US" sz="1900" dirty="0" smtClean="0"/>
              <a:t>which provided local self-government and </a:t>
            </a:r>
            <a:r>
              <a:rPr lang="en-US" sz="1900" b="1" u="sng" dirty="0" smtClean="0">
                <a:solidFill>
                  <a:srgbClr val="F7DF56"/>
                </a:solidFill>
              </a:rPr>
              <a:t>limited</a:t>
            </a:r>
            <a:r>
              <a:rPr lang="en-US" sz="1900" dirty="0" smtClean="0"/>
              <a:t> democratic elections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Salt March</a:t>
            </a:r>
            <a:endParaRPr lang="en-US" dirty="0"/>
          </a:p>
        </p:txBody>
      </p:sp>
      <p:pic>
        <p:nvPicPr>
          <p:cNvPr id="4" name="irc_mi" descr="http://beautifultrouble.org/wp-content/uploads/Beautiful%20Trouble/CASE%20Salt%20March/CA_Salt%20March_Gandhi.jpg"/>
          <p:cNvPicPr>
            <a:picLocks noGrp="1"/>
          </p:cNvPicPr>
          <p:nvPr>
            <p:ph idx="1"/>
          </p:nvPr>
        </p:nvPicPr>
        <p:blipFill>
          <a:blip r:embed="rId2" cstate="print"/>
          <a:srcRect l="-7039" r="-7039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India’s Independence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1752600"/>
            <a:ext cx="6350000" cy="43053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Death of Gandhi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1295400"/>
            <a:ext cx="7797800" cy="53213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Unrest in the Balkans</a:t>
            </a:r>
            <a:endParaRPr lang="en-US" dirty="0"/>
          </a:p>
        </p:txBody>
      </p:sp>
      <p:pic>
        <p:nvPicPr>
          <p:cNvPr id="4" name="irc_mi" descr="http://upload.wikimedia.org/wikipedia/commons/7/7f/Balkans_regions_map.png"/>
          <p:cNvPicPr>
            <a:picLocks noGrp="1"/>
          </p:cNvPicPr>
          <p:nvPr>
            <p:ph idx="1"/>
          </p:nvPr>
        </p:nvPicPr>
        <p:blipFill>
          <a:blip r:embed="rId2" cstate="print"/>
          <a:srcRect l="-12024" r="-12024"/>
          <a:stretch>
            <a:fillRect/>
          </a:stretch>
        </p:blipFill>
        <p:spPr bwMode="auto">
          <a:xfrm>
            <a:off x="457200" y="1600200"/>
            <a:ext cx="8077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Consequences of Imperialism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5105400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Result:</a:t>
            </a:r>
            <a:r>
              <a:rPr lang="en-US" sz="2000" dirty="0" smtClean="0"/>
              <a:t> The tragic events in Rwanda, Darfur, India, and Europe prove that imperialism can have </a:t>
            </a:r>
            <a:r>
              <a:rPr lang="en-US" sz="2000" b="1" u="sng" dirty="0" smtClean="0">
                <a:solidFill>
                  <a:srgbClr val="F7DF56"/>
                </a:solidFill>
              </a:rPr>
              <a:t>catastrophic results</a:t>
            </a:r>
            <a:r>
              <a:rPr lang="en-US" sz="2000" dirty="0" smtClean="0"/>
              <a:t>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3124200"/>
            <a:ext cx="3289300" cy="2476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3200400"/>
            <a:ext cx="3492500" cy="23241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Consequences of Imperialism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105400"/>
          </a:xfrm>
        </p:spPr>
        <p:txBody>
          <a:bodyPr>
            <a:normAutofit/>
          </a:bodyPr>
          <a:lstStyle/>
          <a:p>
            <a:pPr marL="550926" lvl="0" indent="-514350">
              <a:buFont typeface="+mj-lt"/>
              <a:buAutoNum type="arabicPeriod" startAt="2"/>
            </a:pPr>
            <a:r>
              <a:rPr lang="en-US" sz="1800" b="1" dirty="0" smtClean="0"/>
              <a:t>Unrest in the Balkans</a:t>
            </a:r>
            <a:endParaRPr lang="en-US" sz="1800" dirty="0" smtClean="0"/>
          </a:p>
          <a:p>
            <a:pPr marL="962406" lvl="1" indent="-514350">
              <a:buFont typeface="+mj-lt"/>
              <a:buAutoNum type="alphaLcPeriod"/>
            </a:pPr>
            <a:r>
              <a:rPr lang="en-US" sz="1800" dirty="0" smtClean="0"/>
              <a:t>Rivalries in Europe caused many nations to </a:t>
            </a:r>
            <a:r>
              <a:rPr lang="en-US" sz="1800" b="1" u="sng" dirty="0" smtClean="0">
                <a:solidFill>
                  <a:srgbClr val="FFC000"/>
                </a:solidFill>
              </a:rPr>
              <a:t>compete</a:t>
            </a:r>
            <a:r>
              <a:rPr lang="en-US" sz="1800" dirty="0" smtClean="0"/>
              <a:t> with one another leading to a rise in </a:t>
            </a:r>
            <a:r>
              <a:rPr lang="en-US" sz="1800" b="1" u="sng" dirty="0" smtClean="0">
                <a:solidFill>
                  <a:srgbClr val="FFC000"/>
                </a:solidFill>
              </a:rPr>
              <a:t>Nationalism</a:t>
            </a:r>
          </a:p>
          <a:p>
            <a:pPr marL="962406" lvl="1" indent="-514350">
              <a:buFont typeface="+mj-lt"/>
              <a:buAutoNum type="alphaLcPeriod"/>
            </a:pPr>
            <a:r>
              <a:rPr lang="en-US" sz="1800" b="1" u="sng" dirty="0" smtClean="0">
                <a:solidFill>
                  <a:srgbClr val="FFC000"/>
                </a:solidFill>
              </a:rPr>
              <a:t>Secret alliances</a:t>
            </a:r>
            <a:r>
              <a:rPr lang="en-US" sz="1800" dirty="0" smtClean="0"/>
              <a:t> were formed between countries in case of armed conflict</a:t>
            </a:r>
          </a:p>
          <a:p>
            <a:pPr marL="962406" lvl="1" indent="-514350">
              <a:buFont typeface="+mj-lt"/>
              <a:buAutoNum type="alphaLcPeriod"/>
            </a:pPr>
            <a:r>
              <a:rPr lang="en-US" sz="1800" dirty="0" smtClean="0"/>
              <a:t>Competition for </a:t>
            </a:r>
            <a:r>
              <a:rPr lang="en-US" sz="1800" b="1" u="sng" dirty="0" smtClean="0">
                <a:solidFill>
                  <a:srgbClr val="FFC000"/>
                </a:solidFill>
              </a:rPr>
              <a:t>materials</a:t>
            </a:r>
            <a:r>
              <a:rPr lang="en-US" sz="1800" dirty="0" smtClean="0"/>
              <a:t> and </a:t>
            </a:r>
            <a:r>
              <a:rPr lang="en-US" sz="1800" b="1" u="sng" dirty="0" smtClean="0">
                <a:solidFill>
                  <a:srgbClr val="FFC000"/>
                </a:solidFill>
              </a:rPr>
              <a:t>markets</a:t>
            </a:r>
            <a:r>
              <a:rPr lang="en-US" sz="1800" dirty="0" smtClean="0"/>
              <a:t> grew and territorial disputes        became more intense</a:t>
            </a:r>
          </a:p>
          <a:p>
            <a:pPr marL="962406" lvl="1" indent="-514350">
              <a:buFont typeface="+mj-lt"/>
              <a:buAutoNum type="alphaLcPeriod"/>
            </a:pPr>
            <a:r>
              <a:rPr lang="en-US" sz="1700" dirty="0" smtClean="0"/>
              <a:t>The Berlin Conference was meant to keep European countries from </a:t>
            </a:r>
            <a:r>
              <a:rPr lang="en-US" sz="1700" b="1" u="sng" dirty="0" smtClean="0">
                <a:solidFill>
                  <a:srgbClr val="FFC000"/>
                </a:solidFill>
              </a:rPr>
              <a:t>going to war</a:t>
            </a:r>
            <a:r>
              <a:rPr lang="en-US" sz="1700" dirty="0" smtClean="0"/>
              <a:t> over Africa but </a:t>
            </a:r>
            <a:r>
              <a:rPr lang="en-US" sz="1700" b="1" u="sng" dirty="0" smtClean="0">
                <a:solidFill>
                  <a:srgbClr val="FFC000"/>
                </a:solidFill>
              </a:rPr>
              <a:t>imperialism</a:t>
            </a:r>
            <a:r>
              <a:rPr lang="en-US" sz="1700" dirty="0" smtClean="0"/>
              <a:t> and militarism back home were causing tensions to rise</a:t>
            </a:r>
          </a:p>
          <a:p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4267200"/>
            <a:ext cx="3581400" cy="23415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7800" y="4267200"/>
            <a:ext cx="2895600" cy="2318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Consequences of Imperialism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28600" y="1600200"/>
            <a:ext cx="9372600" cy="5105400"/>
          </a:xfrm>
        </p:spPr>
        <p:txBody>
          <a:bodyPr>
            <a:normAutofit/>
          </a:bodyPr>
          <a:lstStyle/>
          <a:p>
            <a:pPr marL="905256" lvl="1" indent="-457200">
              <a:buFont typeface="+mj-lt"/>
              <a:buAutoNum type="alphaLcPeriod" startAt="5"/>
            </a:pPr>
            <a:r>
              <a:rPr lang="en-US" sz="2100" dirty="0" smtClean="0"/>
              <a:t>The </a:t>
            </a:r>
            <a:r>
              <a:rPr lang="en-US" sz="2100" b="1" u="sng" dirty="0" smtClean="0">
                <a:solidFill>
                  <a:srgbClr val="FFC000"/>
                </a:solidFill>
              </a:rPr>
              <a:t>Balkan</a:t>
            </a:r>
            <a:r>
              <a:rPr lang="en-US" sz="2100" dirty="0" smtClean="0"/>
              <a:t> region of Europe in the </a:t>
            </a:r>
            <a:r>
              <a:rPr lang="en-US" sz="2100" b="1" u="sng" dirty="0" smtClean="0">
                <a:solidFill>
                  <a:srgbClr val="FFC000"/>
                </a:solidFill>
              </a:rPr>
              <a:t>Southeast</a:t>
            </a:r>
            <a:r>
              <a:rPr lang="en-US" sz="2100" dirty="0" smtClean="0"/>
              <a:t>, saw many groups struggling to free themselves from the declining </a:t>
            </a:r>
            <a:r>
              <a:rPr lang="en-US" sz="2100" b="1" u="sng" dirty="0" smtClean="0">
                <a:solidFill>
                  <a:srgbClr val="FFC000"/>
                </a:solidFill>
              </a:rPr>
              <a:t>Ottoman Empire</a:t>
            </a:r>
          </a:p>
          <a:p>
            <a:pPr marL="905256" lvl="1" indent="-457200">
              <a:buFont typeface="+mj-lt"/>
              <a:buAutoNum type="alphaLcPeriod" startAt="5"/>
            </a:pPr>
            <a:r>
              <a:rPr lang="en-US" sz="2100" b="1" u="sng" dirty="0" smtClean="0">
                <a:solidFill>
                  <a:srgbClr val="FFC000"/>
                </a:solidFill>
              </a:rPr>
              <a:t>Nationalism</a:t>
            </a:r>
            <a:r>
              <a:rPr lang="en-US" sz="2100" dirty="0" smtClean="0"/>
              <a:t> was growing in Serbia, Bulgaria, Romania, and among other ethnic groups who </a:t>
            </a:r>
            <a:r>
              <a:rPr lang="en-US" sz="2100" b="1" u="sng" dirty="0" smtClean="0">
                <a:solidFill>
                  <a:srgbClr val="FFC000"/>
                </a:solidFill>
              </a:rPr>
              <a:t>wanted independence</a:t>
            </a:r>
          </a:p>
          <a:p>
            <a:pPr marL="905256" lvl="1" indent="-457200">
              <a:buFont typeface="+mj-lt"/>
              <a:buAutoNum type="alphaLcPeriod" startAt="5"/>
            </a:pPr>
            <a:r>
              <a:rPr lang="en-US" sz="2100" dirty="0" smtClean="0"/>
              <a:t>Austria-Hungry </a:t>
            </a:r>
            <a:r>
              <a:rPr lang="en-US" sz="2100" b="1" u="sng" dirty="0" smtClean="0">
                <a:solidFill>
                  <a:srgbClr val="FFC000"/>
                </a:solidFill>
              </a:rPr>
              <a:t>opposed</a:t>
            </a:r>
            <a:r>
              <a:rPr lang="en-US" sz="2100" dirty="0" smtClean="0"/>
              <a:t> Serbia’s attempts at </a:t>
            </a:r>
            <a:r>
              <a:rPr lang="en-US" sz="2100" b="1" u="sng" dirty="0" smtClean="0">
                <a:solidFill>
                  <a:srgbClr val="FFC000"/>
                </a:solidFill>
              </a:rPr>
              <a:t>united Slavic people</a:t>
            </a:r>
          </a:p>
          <a:p>
            <a:pPr marL="905256" lvl="1" indent="-457200">
              <a:buFont typeface="+mj-lt"/>
              <a:buAutoNum type="alphaLcPeriod" startAt="5"/>
            </a:pPr>
            <a:r>
              <a:rPr lang="en-US" sz="2100" dirty="0" smtClean="0"/>
              <a:t>1908 Austria </a:t>
            </a:r>
            <a:r>
              <a:rPr lang="en-US" sz="2100" b="1" u="sng" dirty="0" smtClean="0">
                <a:solidFill>
                  <a:srgbClr val="FFC000"/>
                </a:solidFill>
              </a:rPr>
              <a:t>annexed</a:t>
            </a:r>
            <a:r>
              <a:rPr lang="en-US" sz="2100" dirty="0" smtClean="0"/>
              <a:t> or took over Bosnia and Herzegovina with large Slavic populations and threatened to crush any Serbian effort to undermine its authority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0800" y="1181100"/>
            <a:ext cx="3594100" cy="5676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Spark That Started WWI</a:t>
            </a:r>
            <a:endParaRPr lang="en-US" dirty="0"/>
          </a:p>
        </p:txBody>
      </p:sp>
      <p:pic>
        <p:nvPicPr>
          <p:cNvPr id="4" name="irc_mi" descr="http://www.nzhistory.net.nz/files/images/austro-hungarian-map-1914-10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2286000"/>
            <a:ext cx="3886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://t2.gstatic.com/images?q=tbn:ANd9GcTimuPWYiHvGHGDWp6EZ-vT0349NY4Rw1_bAujhpAmlHlToWInr5g:www.private-prague-guide.com/wp-content/archduke_ferdinan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600200"/>
            <a:ext cx="2209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rc_mi" descr="http://upload.wikimedia.org/wikipedia/commons/thumb/d/d3/Gavrilloprincip.jpg/220px-Gavrilloprincip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4724400"/>
            <a:ext cx="2133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457200"/>
            <a:ext cx="8509000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Consequences of Imperialism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81000" y="1600200"/>
            <a:ext cx="9525000" cy="5105400"/>
          </a:xfrm>
        </p:spPr>
        <p:txBody>
          <a:bodyPr/>
          <a:lstStyle/>
          <a:p>
            <a:pPr marL="962406" lvl="1" indent="-514350">
              <a:buFont typeface="+mj-lt"/>
              <a:buAutoNum type="alphaLcPeriod" startAt="9"/>
            </a:pPr>
            <a:r>
              <a:rPr lang="en-US" sz="1800" dirty="0" err="1" smtClean="0"/>
              <a:t>Gavrilo</a:t>
            </a:r>
            <a:r>
              <a:rPr lang="en-US" sz="1800" dirty="0" smtClean="0"/>
              <a:t> </a:t>
            </a:r>
            <a:r>
              <a:rPr lang="en-US" sz="1800" dirty="0" err="1" smtClean="0"/>
              <a:t>Princip</a:t>
            </a:r>
            <a:r>
              <a:rPr lang="en-US" sz="1800" dirty="0" smtClean="0"/>
              <a:t>, and 19 year old Serbian, decided to shoot Austria-Hungary’s heir to the throne Archduke </a:t>
            </a:r>
            <a:r>
              <a:rPr lang="en-US" sz="1800" b="1" u="sng" dirty="0" smtClean="0">
                <a:solidFill>
                  <a:srgbClr val="FFC000"/>
                </a:solidFill>
              </a:rPr>
              <a:t>Franz Ferdinand</a:t>
            </a:r>
            <a:r>
              <a:rPr lang="en-US" sz="1800" dirty="0" smtClean="0">
                <a:solidFill>
                  <a:srgbClr val="FFC000"/>
                </a:solidFill>
              </a:rPr>
              <a:t> </a:t>
            </a:r>
            <a:r>
              <a:rPr lang="en-US" sz="1800" dirty="0" smtClean="0"/>
              <a:t>and his wife and point blank range while they were on a visit to Sarajevo on </a:t>
            </a:r>
            <a:r>
              <a:rPr lang="en-US" sz="1800" b="1" u="sng" dirty="0" smtClean="0">
                <a:solidFill>
                  <a:srgbClr val="FFC000"/>
                </a:solidFill>
              </a:rPr>
              <a:t>June 28, 1914</a:t>
            </a:r>
          </a:p>
          <a:p>
            <a:pPr marL="962406" lvl="1" indent="-514350">
              <a:buFont typeface="+mj-lt"/>
              <a:buAutoNum type="alphaLcPeriod" startAt="9"/>
            </a:pPr>
            <a:r>
              <a:rPr lang="en-US" sz="1800" dirty="0" smtClean="0"/>
              <a:t>Austria-Hungary </a:t>
            </a:r>
            <a:r>
              <a:rPr lang="en-US" sz="1800" b="1" u="sng" dirty="0" smtClean="0">
                <a:solidFill>
                  <a:srgbClr val="FFC000"/>
                </a:solidFill>
              </a:rPr>
              <a:t>declared war</a:t>
            </a:r>
            <a:r>
              <a:rPr lang="en-US" sz="1800" dirty="0" smtClean="0">
                <a:solidFill>
                  <a:srgbClr val="FFC000"/>
                </a:solidFill>
              </a:rPr>
              <a:t> </a:t>
            </a:r>
            <a:r>
              <a:rPr lang="en-US" sz="1800" dirty="0" smtClean="0"/>
              <a:t>on Serbia and the alliance system brought all of Europe into War by August 1914; </a:t>
            </a:r>
            <a:r>
              <a:rPr lang="en-US" sz="1800" b="1" u="sng" dirty="0" smtClean="0">
                <a:solidFill>
                  <a:srgbClr val="FFC000"/>
                </a:solidFill>
              </a:rPr>
              <a:t>World War I</a:t>
            </a:r>
            <a:r>
              <a:rPr lang="en-US" sz="1800" dirty="0" smtClean="0">
                <a:solidFill>
                  <a:srgbClr val="FFC000"/>
                </a:solidFill>
              </a:rPr>
              <a:t> </a:t>
            </a:r>
            <a:r>
              <a:rPr lang="en-US" sz="1800" dirty="0" smtClean="0"/>
              <a:t>had begun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0800" y="3505200"/>
            <a:ext cx="4095553" cy="2848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Rwanda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1421" y="1540137"/>
            <a:ext cx="4760423" cy="436372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568</TotalTime>
  <Words>894</Words>
  <Application>Microsoft Office PowerPoint</Application>
  <PresentationFormat>On-screen Show (4:3)</PresentationFormat>
  <Paragraphs>77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Technic</vt:lpstr>
      <vt:lpstr>Imperialism to independence</vt:lpstr>
      <vt:lpstr>Consequences of Imperialism</vt:lpstr>
      <vt:lpstr>Unrest in the Balkans</vt:lpstr>
      <vt:lpstr>Consequences of Imperialism</vt:lpstr>
      <vt:lpstr>Consequences of Imperialism</vt:lpstr>
      <vt:lpstr>The Spark That Started WWI</vt:lpstr>
      <vt:lpstr>PowerPoint Presentation</vt:lpstr>
      <vt:lpstr>Consequences of Imperialism</vt:lpstr>
      <vt:lpstr>Rwanda</vt:lpstr>
      <vt:lpstr>Consequences of Imperialism</vt:lpstr>
      <vt:lpstr>Consequences of Imperialism</vt:lpstr>
      <vt:lpstr>PowerPoint Presentation</vt:lpstr>
      <vt:lpstr>Machetes</vt:lpstr>
      <vt:lpstr>PowerPoint Presentation</vt:lpstr>
      <vt:lpstr>Darfur</vt:lpstr>
      <vt:lpstr>Modern Africa</vt:lpstr>
      <vt:lpstr>Modern Africa</vt:lpstr>
      <vt:lpstr>Consequences of Imperialism</vt:lpstr>
      <vt:lpstr>Janjaweed</vt:lpstr>
      <vt:lpstr>Refugee Camp</vt:lpstr>
      <vt:lpstr>PowerPoint Presentation</vt:lpstr>
      <vt:lpstr>Consequences of Imperialism</vt:lpstr>
      <vt:lpstr>Consequences of Imperialism</vt:lpstr>
      <vt:lpstr>Consequences of Imperialism</vt:lpstr>
      <vt:lpstr>Consequences of Imperialism</vt:lpstr>
      <vt:lpstr>Consequences of Imperialism</vt:lpstr>
      <vt:lpstr>The Salt March</vt:lpstr>
      <vt:lpstr>India’s Independence</vt:lpstr>
      <vt:lpstr>Death of Gandhi</vt:lpstr>
      <vt:lpstr>Consequences of Imperialism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Imperialism to independence</dc:title>
  <dc:creator>karl.sagan</dc:creator>
  <cp:lastModifiedBy>Brittany Menninger</cp:lastModifiedBy>
  <cp:revision>5</cp:revision>
  <dcterms:created xsi:type="dcterms:W3CDTF">2014-01-28T16:49:09Z</dcterms:created>
  <dcterms:modified xsi:type="dcterms:W3CDTF">2014-10-23T13:04:26Z</dcterms:modified>
</cp:coreProperties>
</file>