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65" r:id="rId2"/>
    <p:sldId id="330" r:id="rId3"/>
    <p:sldId id="329" r:id="rId4"/>
    <p:sldId id="267" r:id="rId5"/>
    <p:sldId id="331" r:id="rId6"/>
    <p:sldId id="332" r:id="rId7"/>
    <p:sldId id="333" r:id="rId8"/>
    <p:sldId id="334" r:id="rId9"/>
    <p:sldId id="336" r:id="rId10"/>
    <p:sldId id="340" r:id="rId11"/>
    <p:sldId id="337" r:id="rId12"/>
    <p:sldId id="338" r:id="rId13"/>
    <p:sldId id="405" r:id="rId14"/>
    <p:sldId id="339" r:id="rId15"/>
    <p:sldId id="341" r:id="rId16"/>
    <p:sldId id="34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946C-37EB-4F8C-9526-E54ECA6A301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D736C-1A05-4EF2-8436-A4A41E0A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DB26-AC48-42FD-B66D-2CE9535D7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5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9416-BE94-422E-8AC6-1EE6EDDA96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3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Wu3JSnRaaV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5-2</a:t>
            </a:r>
          </a:p>
          <a:p>
            <a:r>
              <a:rPr lang="en-US" dirty="0"/>
              <a:t>CCSS 3.OA.3, 3.OA.7, 3.OA.8, 3.OA.9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 as a Factor</a:t>
            </a:r>
          </a:p>
        </p:txBody>
      </p:sp>
    </p:spTree>
    <p:extLst>
      <p:ext uri="{BB962C8B-B14F-4D97-AF65-F5344CB8AC3E}">
        <p14:creationId xmlns:p14="http://schemas.microsoft.com/office/powerpoint/2010/main" val="90909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If you add the numbers in the product of a nines multiplication fact, the sum will be 9.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 x 9 = 18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 + 8 = 9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pPr lvl="0">
              <a:buClr>
                <a:srgbClr val="0F6FC6"/>
              </a:buClr>
            </a:pPr>
            <a:r>
              <a:rPr lang="en-US" b="1" dirty="0">
                <a:solidFill>
                  <a:schemeClr val="tx1"/>
                </a:solidFill>
              </a:rPr>
              <a:t>5 x 9 = 45</a:t>
            </a:r>
          </a:p>
          <a:p>
            <a:pPr lvl="1">
              <a:buClr>
                <a:srgbClr val="0F6FC6"/>
              </a:buClr>
            </a:pPr>
            <a:r>
              <a:rPr lang="en-US" b="1" dirty="0">
                <a:solidFill>
                  <a:schemeClr val="tx1"/>
                </a:solidFill>
              </a:rPr>
              <a:t>4 + 5 = 9</a:t>
            </a:r>
          </a:p>
          <a:p>
            <a:pPr lvl="1">
              <a:buClr>
                <a:srgbClr val="0F6FC6"/>
              </a:buClr>
            </a:pPr>
            <a:endParaRPr lang="en-US" b="1" dirty="0">
              <a:solidFill>
                <a:schemeClr val="tx1"/>
              </a:solidFill>
            </a:endParaRPr>
          </a:p>
          <a:p>
            <a:pPr lvl="0">
              <a:buClr>
                <a:srgbClr val="0F6FC6"/>
              </a:buClr>
            </a:pPr>
            <a:r>
              <a:rPr lang="en-US" b="1" dirty="0">
                <a:solidFill>
                  <a:schemeClr val="tx1"/>
                </a:solidFill>
              </a:rPr>
              <a:t>7 x 9 = 63</a:t>
            </a:r>
          </a:p>
          <a:p>
            <a:pPr lvl="1">
              <a:buClr>
                <a:srgbClr val="009DD9"/>
              </a:buClr>
            </a:pPr>
            <a:r>
              <a:rPr lang="en-US" b="1" dirty="0">
                <a:solidFill>
                  <a:schemeClr val="tx1"/>
                </a:solidFill>
              </a:rPr>
              <a:t>6 + 3 = 9</a:t>
            </a:r>
          </a:p>
          <a:p>
            <a:pPr lvl="1">
              <a:buClr>
                <a:srgbClr val="009DD9"/>
              </a:buClr>
            </a:pPr>
            <a:endParaRPr lang="en-US" b="1" dirty="0">
              <a:solidFill>
                <a:srgbClr val="04617B"/>
              </a:solidFill>
            </a:endParaRPr>
          </a:p>
          <a:p>
            <a:pPr lvl="1">
              <a:buClr>
                <a:srgbClr val="009DD9"/>
              </a:buClr>
            </a:pPr>
            <a:endParaRPr lang="en-US" dirty="0">
              <a:solidFill>
                <a:srgbClr val="04617B"/>
              </a:solidFill>
            </a:endParaRPr>
          </a:p>
          <a:p>
            <a:pPr lvl="1">
              <a:buClr>
                <a:srgbClr val="0F6FC6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rgbClr val="009DD9"/>
              </a:buClr>
            </a:pPr>
            <a:endParaRPr lang="en-US" dirty="0">
              <a:solidFill>
                <a:srgbClr val="04617B"/>
              </a:solidFill>
            </a:endParaRPr>
          </a:p>
          <a:p>
            <a:pPr lvl="1">
              <a:buClr>
                <a:srgbClr val="009DD9"/>
              </a:buClr>
            </a:pPr>
            <a:endParaRPr lang="en-US" dirty="0">
              <a:solidFill>
                <a:srgbClr val="04617B"/>
              </a:solidFill>
            </a:endParaRP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Nines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157" y="2438400"/>
            <a:ext cx="6169687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to Explain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You have learned different strategies to help you find the 9s facts.  Which strategy do you like best?  How does it work?  Describe how to use that strategy to solve 9 x 7.</a:t>
            </a:r>
          </a:p>
        </p:txBody>
      </p:sp>
    </p:spTree>
    <p:extLst>
      <p:ext uri="{BB962C8B-B14F-4D97-AF65-F5344CB8AC3E}">
        <p14:creationId xmlns:p14="http://schemas.microsoft.com/office/powerpoint/2010/main" val="322577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Explain - Rubric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46" y="1752601"/>
            <a:ext cx="693450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1"/>
            <a:ext cx="152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2393951"/>
            <a:ext cx="20542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18101"/>
            <a:ext cx="2142978" cy="11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0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point - weak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9 x 7 = 63</a:t>
            </a:r>
          </a:p>
          <a:p>
            <a:pPr marL="114300" indent="0"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6 + 3 = 9</a:t>
            </a:r>
          </a:p>
          <a:p>
            <a:pPr marL="114300" indent="0"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So, it works.</a:t>
            </a:r>
          </a:p>
        </p:txBody>
      </p:sp>
    </p:spTree>
    <p:extLst>
      <p:ext uri="{BB962C8B-B14F-4D97-AF65-F5344CB8AC3E}">
        <p14:creationId xmlns:p14="http://schemas.microsoft.com/office/powerpoint/2010/main" val="90816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4000" dirty="0"/>
              <a:t>I used the pattern with the hint about the tens digit.  Then, I figure out the ones.  9 x 7 is 9 groups of 7, so the product starts with 6.  I know that </a:t>
            </a:r>
          </a:p>
          <a:p>
            <a:pPr marL="114300" indent="0" algn="ctr">
              <a:buNone/>
            </a:pPr>
            <a:r>
              <a:rPr lang="en-US" sz="4000" dirty="0"/>
              <a:t>6 + 3 = 9, so the answer is 63.</a:t>
            </a:r>
          </a:p>
        </p:txBody>
      </p:sp>
    </p:spTree>
    <p:extLst>
      <p:ext uri="{BB962C8B-B14F-4D97-AF65-F5344CB8AC3E}">
        <p14:creationId xmlns:p14="http://schemas.microsoft.com/office/powerpoint/2010/main" val="331610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points – Strong!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 like the pattern where you know what the tens digit should be.  This gives me a big head start.  Then, I figure out the ones digit.  For 9 x 7, I know the product is in the 60s.  Then, I need to know what to add to 6 to get 9, and that is 3.  This pattern tells me that 9x.7 is 63.</a:t>
            </a:r>
          </a:p>
        </p:txBody>
      </p:sp>
    </p:spTree>
    <p:extLst>
      <p:ext uri="{BB962C8B-B14F-4D97-AF65-F5344CB8AC3E}">
        <p14:creationId xmlns:p14="http://schemas.microsoft.com/office/powerpoint/2010/main" val="98908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There are patterns in the products for multiplication facts with a factor of 9.</a:t>
            </a:r>
          </a:p>
          <a:p>
            <a:pPr marL="114300" indent="0" algn="ctr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2895600"/>
            <a:ext cx="346079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8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 can use patterns to multiply with 9 as a factor.</a:t>
            </a:r>
          </a:p>
          <a:p>
            <a:pPr marL="114300" indent="0" algn="ctr">
              <a:buNone/>
            </a:pPr>
            <a:endParaRPr lang="en-US" sz="3600" dirty="0"/>
          </a:p>
          <a:p>
            <a:pPr marL="11430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85" y="2895600"/>
            <a:ext cx="34632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kind of foods come with many items in a package? </a:t>
            </a:r>
          </a:p>
          <a:p>
            <a:pPr marL="11430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28" y="4312603"/>
            <a:ext cx="2590800" cy="181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4312603"/>
            <a:ext cx="2503299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197" y="4312603"/>
            <a:ext cx="2702789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114300" indent="0" algn="ctr">
              <a:buClr>
                <a:srgbClr val="0F6FC6"/>
              </a:buClr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Suppose you buy 2 or more packages of hot dog buns. What operation would you use to quickly find the total number of buns you purchased?</a:t>
            </a:r>
          </a:p>
          <a:p>
            <a:pPr marL="114300" indent="0" algn="ctr">
              <a:buClr>
                <a:srgbClr val="0F6FC6"/>
              </a:buCl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ctr">
              <a:buClr>
                <a:srgbClr val="0F6FC6"/>
              </a:buCl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ctr">
              <a:buClr>
                <a:srgbClr val="0F6FC6"/>
              </a:buCl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ctr">
              <a:buClr>
                <a:srgbClr val="0F6FC6"/>
              </a:buClr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ctr">
              <a:buClr>
                <a:srgbClr val="0F6FC6"/>
              </a:buClr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MULTIPLICATION</a:t>
            </a:r>
          </a:p>
          <a:p>
            <a:pPr marL="114300" indent="0" algn="ctr">
              <a:buClr>
                <a:srgbClr val="0F6FC6"/>
              </a:buClr>
              <a:buNone/>
            </a:pPr>
            <a:endParaRPr lang="en-US" sz="2800" dirty="0">
              <a:solidFill>
                <a:srgbClr val="04617B"/>
              </a:solidFill>
            </a:endParaRPr>
          </a:p>
          <a:p>
            <a:pPr marL="114300" indent="0" algn="ctr">
              <a:buClr>
                <a:srgbClr val="0F6FC6"/>
              </a:buClr>
              <a:buNone/>
            </a:pPr>
            <a:endParaRPr lang="en-US" sz="2800" dirty="0">
              <a:solidFill>
                <a:srgbClr val="04617B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776" y="3505201"/>
            <a:ext cx="2505673" cy="1828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53" y="3505201"/>
            <a:ext cx="2505673" cy="182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326" y="3505201"/>
            <a:ext cx="250567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Pose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892" y="1785938"/>
            <a:ext cx="8229600" cy="4767263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Maria bought 4 packages of bottled water.  There are 9 bottles in each package.  How many bottles did she buy?  Discuss with your partner how you would solve this problem.</a:t>
            </a:r>
          </a:p>
          <a:p>
            <a:pPr marL="114300" indent="0" algn="ctr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2" y="4876801"/>
            <a:ext cx="2238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5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128" y="1"/>
            <a:ext cx="8260672" cy="1066800"/>
          </a:xfrm>
        </p:spPr>
        <p:txBody>
          <a:bodyPr/>
          <a:lstStyle/>
          <a:p>
            <a:r>
              <a:rPr lang="en-US" dirty="0"/>
              <a:t>Demonstrate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128" y="1524001"/>
            <a:ext cx="8229600" cy="4678363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One way to find the products for the 9s facts is to use counters arranged in arrays.</a:t>
            </a:r>
          </a:p>
          <a:p>
            <a:pPr marL="114300" indent="0" algn="ctr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1 x 9 = 9</a:t>
            </a:r>
          </a:p>
          <a:p>
            <a:pPr marL="11430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		9 x 1 = 9</a:t>
            </a:r>
            <a:r>
              <a:rPr lang="en-US" b="1" dirty="0"/>
              <a:t>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			This is the Commutative Property.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1" y="2524761"/>
          <a:ext cx="60959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6830787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387418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1038714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0621316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990943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22803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5905632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316085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94977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555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76600" y="3124200"/>
          <a:ext cx="60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040402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54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19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6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9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7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0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1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4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05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Tool 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Complete the table starting with 0 x 9 and 9 x 0.  Next, complete the table for 1 x 9 and 9 x 1.  At the bottom of your paper, start drawing your array with 1x 9 or 9 x 1.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Build your array by drawing a row of 9 counters until your drawings have 9 rows.  After you draw each row, write the product on your recording sheet.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Which fact in your table tells how many bottles of water Maria bought all together?</a:t>
            </a:r>
          </a:p>
        </p:txBody>
      </p:sp>
    </p:spTree>
    <p:extLst>
      <p:ext uri="{BB962C8B-B14F-4D97-AF65-F5344CB8AC3E}">
        <p14:creationId xmlns:p14="http://schemas.microsoft.com/office/powerpoint/2010/main" val="417612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128" y="408373"/>
            <a:ext cx="8260672" cy="963228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see any patterns in your table?  </a:t>
            </a:r>
            <a:br>
              <a:rPr lang="en-US" dirty="0"/>
            </a:br>
            <a:r>
              <a:rPr lang="en-US" sz="1600" dirty="0"/>
              <a:t>(Hint:  Look at the ones place and the tens place)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1" y="1905000"/>
            <a:ext cx="54197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</TotalTime>
  <Words>558</Words>
  <Application>Microsoft Office PowerPoint</Application>
  <PresentationFormat>Widescreen</PresentationFormat>
  <Paragraphs>71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Rockwell</vt:lpstr>
      <vt:lpstr>Gallery</vt:lpstr>
      <vt:lpstr>9 as a Factor</vt:lpstr>
      <vt:lpstr>Essential Understanding</vt:lpstr>
      <vt:lpstr>Objective</vt:lpstr>
      <vt:lpstr>ConnEct</vt:lpstr>
      <vt:lpstr>connect</vt:lpstr>
      <vt:lpstr>Pose the problem</vt:lpstr>
      <vt:lpstr>Demonstrate</vt:lpstr>
      <vt:lpstr>Teaching Tool 37</vt:lpstr>
      <vt:lpstr>Do you see any patterns in your table?   (Hint:  Look at the ones place and the tens place)</vt:lpstr>
      <vt:lpstr>Another Look</vt:lpstr>
      <vt:lpstr>The Nines Trick</vt:lpstr>
      <vt:lpstr>Write to Explain</vt:lpstr>
      <vt:lpstr>Writing to Explain - Rubric</vt:lpstr>
      <vt:lpstr>1 point - weak</vt:lpstr>
      <vt:lpstr>2 points </vt:lpstr>
      <vt:lpstr>3 points – Strong!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as a Factor</dc:title>
  <dc:creator>Michael Fennell</dc:creator>
  <cp:lastModifiedBy>Michael Fennell</cp:lastModifiedBy>
  <cp:revision>1</cp:revision>
  <dcterms:created xsi:type="dcterms:W3CDTF">2020-10-29T15:46:41Z</dcterms:created>
  <dcterms:modified xsi:type="dcterms:W3CDTF">2020-10-29T15:50:49Z</dcterms:modified>
</cp:coreProperties>
</file>