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88825"/>
  <p:notesSz cx="7077075" cy="9369425"/>
  <p:embeddedFontLst>
    <p:embeddedFont>
      <p:font typeface="Corbel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Corbel-bold.fntdata"/><Relationship Id="rId10" Type="http://schemas.openxmlformats.org/officeDocument/2006/relationships/slide" Target="slides/slide6.xml"/><Relationship Id="rId32" Type="http://schemas.openxmlformats.org/officeDocument/2006/relationships/font" Target="fonts/Corbel-regular.fntdata"/><Relationship Id="rId13" Type="http://schemas.openxmlformats.org/officeDocument/2006/relationships/slide" Target="slides/slide9.xml"/><Relationship Id="rId35" Type="http://schemas.openxmlformats.org/officeDocument/2006/relationships/font" Target="fonts/Corbel-boldItalic.fntdata"/><Relationship Id="rId12" Type="http://schemas.openxmlformats.org/officeDocument/2006/relationships/slide" Target="slides/slide8.xml"/><Relationship Id="rId34" Type="http://schemas.openxmlformats.org/officeDocument/2006/relationships/font" Target="fonts/Corbel-italic.fntdata"/><Relationship Id="rId15" Type="http://schemas.openxmlformats.org/officeDocument/2006/relationships/slide" Target="slides/slide11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10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3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66733" cy="468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8705" y="0"/>
            <a:ext cx="3066733" cy="468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9328"/>
            <a:ext cx="3066733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1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be259f16c_1_0:notes"/>
          <p:cNvSpPr/>
          <p:nvPr>
            <p:ph idx="2" type="sldImg"/>
          </p:nvPr>
        </p:nvSpPr>
        <p:spPr>
          <a:xfrm>
            <a:off x="415925" y="703263"/>
            <a:ext cx="62451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be259f16c_1_0:notes"/>
          <p:cNvSpPr txBox="1"/>
          <p:nvPr>
            <p:ph idx="1" type="body"/>
          </p:nvPr>
        </p:nvSpPr>
        <p:spPr>
          <a:xfrm>
            <a:off x="707708" y="4450477"/>
            <a:ext cx="5661600" cy="4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7be259f16c_1_0:notes"/>
          <p:cNvSpPr txBox="1"/>
          <p:nvPr>
            <p:ph idx="12" type="sldNum"/>
          </p:nvPr>
        </p:nvSpPr>
        <p:spPr>
          <a:xfrm>
            <a:off x="4008705" y="8899328"/>
            <a:ext cx="3066600" cy="468600"/>
          </a:xfrm>
          <a:prstGeom prst="rect">
            <a:avLst/>
          </a:prstGeom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8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6975" lIns="93950" spcFirstLastPara="1" rIns="93950" wrap="square" tIns="46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28:notes"/>
          <p:cNvSpPr txBox="1"/>
          <p:nvPr>
            <p:ph idx="12" type="sldNum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46975" lIns="93950" spcFirstLastPara="1" rIns="93950" wrap="square" tIns="469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9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5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3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5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415925" y="703263"/>
            <a:ext cx="62452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" type="body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14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▶"/>
              <a:defRPr b="0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998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1154656" y="4800587"/>
            <a:ext cx="88233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Century Gothic"/>
              <a:buNone/>
              <a:defRPr b="0" i="0" sz="23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1154654" y="685800"/>
            <a:ext cx="8823360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154655" y="5367325"/>
            <a:ext cx="88233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154654" y="1447800"/>
            <a:ext cx="8823361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b="0" i="0" sz="47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1154654" y="3657600"/>
            <a:ext cx="8823361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574391" y="1447800"/>
            <a:ext cx="7997232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799"/>
              <a:buFont typeface="Century Gothic"/>
              <a:buNone/>
              <a:defRPr b="0" i="0" sz="47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929898" y="3771174"/>
            <a:ext cx="7277753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small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1154654" y="4350657"/>
            <a:ext cx="8823361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96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96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1154653" y="3124201"/>
            <a:ext cx="8823362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99"/>
              <a:buFont typeface="Century Gothic"/>
              <a:buNone/>
              <a:defRPr b="0" i="0" sz="39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154654" y="4777381"/>
            <a:ext cx="882336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0" i="0" sz="19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32782" y="1981200"/>
            <a:ext cx="294609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652293" y="2667000"/>
            <a:ext cx="292658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3882648" y="1981200"/>
            <a:ext cx="29354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3872097" y="2667000"/>
            <a:ext cx="2946027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7122845" y="1981200"/>
            <a:ext cx="29313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7122845" y="2667000"/>
            <a:ext cx="2931349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372517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6960414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52293" y="4250949"/>
            <a:ext cx="293928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652293" y="2209800"/>
            <a:ext cx="2939284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652293" y="4827212"/>
            <a:ext cx="2939284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3888363" y="4250949"/>
            <a:ext cx="29297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3888362" y="2209800"/>
            <a:ext cx="292976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3887009" y="4827211"/>
            <a:ext cx="293364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7122845" y="4250949"/>
            <a:ext cx="29313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7122844" y="2209800"/>
            <a:ext cx="29313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7122720" y="4827209"/>
            <a:ext cx="293523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372517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6960414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3477390" y="-321446"/>
            <a:ext cx="4195481" cy="8944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14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▶"/>
              <a:defRPr b="0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998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6265060" y="2467204"/>
            <a:ext cx="5826125" cy="17521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1678440" y="-138732"/>
            <a:ext cx="5368924" cy="7421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14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▶"/>
              <a:defRPr b="0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998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ctrTitle"/>
          </p:nvPr>
        </p:nvSpPr>
        <p:spPr>
          <a:xfrm>
            <a:off x="1154654" y="1447801"/>
            <a:ext cx="8823360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98"/>
              <a:buFont typeface="Century Gothic"/>
              <a:buNone/>
              <a:defRPr b="0" i="0" sz="7198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154654" y="4777380"/>
            <a:ext cx="8823360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0" i="0" sz="19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03025" y="2060576"/>
            <a:ext cx="4395194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998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5653021" y="2056093"/>
            <a:ext cx="4395196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998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154656" y="2861734"/>
            <a:ext cx="8823359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99"/>
              <a:buFont typeface="Century Gothic"/>
              <a:buNone/>
              <a:defRPr b="0" i="0" sz="39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154654" y="4777381"/>
            <a:ext cx="882336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0" i="0" sz="19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1103026" y="1905000"/>
            <a:ext cx="439519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1103025" y="2514600"/>
            <a:ext cx="4395194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998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5653023" y="1905000"/>
            <a:ext cx="439519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19"/>
              <a:buFont typeface="Noto Sans Symbols"/>
              <a:buNone/>
              <a:defRPr b="0" i="0" sz="2399" u="none" cap="none" strike="noStrik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  <a:defRPr b="1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None/>
              <a:defRPr b="1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5653023" y="2514600"/>
            <a:ext cx="4395194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998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1154652" y="1447800"/>
            <a:ext cx="340017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Century Gothic"/>
              <a:buNone/>
              <a:defRPr b="0" i="0" sz="23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783370" y="1447800"/>
            <a:ext cx="5194644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14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▶"/>
              <a:defRPr b="0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998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1154653" y="3129281"/>
            <a:ext cx="3400177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153606" y="1854192"/>
            <a:ext cx="5091580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99"/>
              <a:buFont typeface="Century Gothic"/>
              <a:buNone/>
              <a:defRPr b="0" i="0" sz="35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6947736" y="1143000"/>
            <a:ext cx="3199567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1154654" y="3657600"/>
            <a:ext cx="50836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  <a:defRPr b="0" i="0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149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Char char="▶"/>
              <a:defRPr b="0" i="0" sz="19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9989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39"/>
              <a:buFont typeface="Noto Sans Symbols"/>
              <a:buChar char="▶"/>
              <a:defRPr b="0" i="0" sz="1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799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1522413" y="0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Ionic Nomenclature Recap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227012" y="1600200"/>
            <a:ext cx="117348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Cation is ALWAYS written first.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monoatomic, use the name of the element.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polyatomic, use the name of the polyatomic ion.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Anion is ALWAYS written second. 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monoatomic, use </a:t>
            </a:r>
            <a:r>
              <a:rPr b="0" i="1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-ide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the suffix.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polyatomic, use the name of the polyatomic ion.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1522412" y="762000"/>
            <a:ext cx="8909366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Exceptions to Octet Rule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836612" y="1676400"/>
            <a:ext cx="1125207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664" lvl="0" marL="28566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Hydrogen—forms only one bond to have two valence electrons. </a:t>
            </a:r>
            <a:endParaRPr/>
          </a:p>
          <a:p>
            <a:pPr indent="-107864" lvl="0" marL="28566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664" lvl="0" marL="28566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Boron—Has three valence electrons. Tends to form three bonds. </a:t>
            </a:r>
            <a:endParaRPr/>
          </a:p>
          <a:p>
            <a:pPr indent="-107864" lvl="0" marL="28566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664" lvl="0" marL="28566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elements can form an </a:t>
            </a:r>
            <a:r>
              <a:rPr i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octet 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bound to highly electronegative atoms.</a:t>
            </a:r>
            <a:endParaRPr i="1"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664" lvl="1" marL="74272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SF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  <a:p>
            <a:pPr indent="-285664" lvl="1" marL="74272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octet involves </a:t>
            </a: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empty d orbitals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fit extra electrons.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Lewis Structures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671186" y="1600200"/>
            <a:ext cx="10515602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they??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formula where atomic symbols represent nuclei and inner shell electrons, and dot pairs represent valence and bonded electrons. </a:t>
            </a:r>
            <a:endParaRPr/>
          </a:p>
          <a:p>
            <a:pPr indent="-200557" lvl="0" marL="34279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they used for??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Gives us a way to visualize bonding between atoms 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Represents where electrons are located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Gives relative bond strengths to establish reactivity of molecules.</a:t>
            </a:r>
            <a:endParaRPr/>
          </a:p>
          <a:p>
            <a:pPr indent="-116770" lvl="2" marL="114265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262712" y="289483"/>
            <a:ext cx="11838600" cy="3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Six Steps:</a:t>
            </a:r>
            <a:endParaRPr/>
          </a:p>
          <a:p>
            <a:pPr indent="0" lvl="1" marL="27432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1.) Determine types of atoms in molecule. 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531" lvl="2" marL="114265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CH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endParaRPr/>
          </a:p>
          <a:p>
            <a:pPr indent="0" lvl="1" marL="27432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2.) Write electron dot notation for each atom.</a:t>
            </a:r>
            <a:endParaRPr/>
          </a:p>
          <a:p>
            <a:pPr indent="0" lvl="1" marL="27432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3.) Determine the total number of valence electros available.</a:t>
            </a:r>
            <a:endParaRPr/>
          </a:p>
          <a:p>
            <a:pPr indent="0" lvl="1" marL="27432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4.) Arrange atoms with LEAST electronegative atom in the center (exception: H), and place one shared pair of electrons between each of the atoms. </a:t>
            </a:r>
            <a:endParaRPr/>
          </a:p>
          <a:p>
            <a:pPr indent="0" lvl="1" marL="27432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5.) Fill in valence shells of atoms with unshared electrons (lone pairs).</a:t>
            </a:r>
            <a:endParaRPr/>
          </a:p>
          <a:p>
            <a:pPr indent="0" lvl="1" marL="27432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6.) Count electrons to make sure all available valence electrons are accounted for.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 with Lewis Structures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379412" y="17526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the Lewis structures for the following molecules: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baseline="-2500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we go any further…</a:t>
            </a:r>
            <a:endParaRPr b="0" i="0" sz="40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1546584" y="31242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the Lewis structure for C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0" baseline="-2500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idx="4294967295" type="title"/>
          </p:nvPr>
        </p:nvSpPr>
        <p:spPr>
          <a:xfrm>
            <a:off x="0" y="-101600"/>
            <a:ext cx="107696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and Multiple Covalent Bonds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3"/>
          <p:cNvSpPr txBox="1"/>
          <p:nvPr>
            <p:ph idx="4294967295" type="body"/>
          </p:nvPr>
        </p:nvSpPr>
        <p:spPr>
          <a:xfrm>
            <a:off x="9550" y="649400"/>
            <a:ext cx="10750500" cy="5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664" lvl="1" marL="74272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bond – two electrons shared</a:t>
            </a:r>
            <a:endParaRPr/>
          </a:p>
          <a:p>
            <a:pPr indent="-228531" lvl="2" marL="114265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 called sigma bond, or σ bond.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531" lvl="2" marL="114265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 H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  <a:p>
            <a:pPr indent="0" lvl="1" marL="30175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bond – four electrons shared</a:t>
            </a:r>
            <a:endParaRPr/>
          </a:p>
          <a:p>
            <a:pPr indent="-228531" lvl="2" marL="114265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6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Consists of one sigma and one pi bond.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4" marL="8001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6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O</a:t>
            </a:r>
            <a:r>
              <a:rPr b="0" baseline="-2500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  <a:p>
            <a:pPr indent="0" lvl="1" marL="301752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Triple bond – six electrons shared</a:t>
            </a:r>
            <a:endParaRPr/>
          </a:p>
          <a:p>
            <a:pPr indent="-228531" lvl="2" marL="114265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6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Consists of one σ and two π bonds. 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531" lvl="2" marL="114265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6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N</a:t>
            </a:r>
            <a:r>
              <a:rPr b="0" baseline="-2500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pic>
        <p:nvPicPr>
          <p:cNvPr descr="http://images.flatworldknowledge.com/averillfwk/averillfwk-fig02_002.jpg" id="238" name="Google Shape;238;p33"/>
          <p:cNvPicPr preferRelativeResize="0"/>
          <p:nvPr/>
        </p:nvPicPr>
        <p:blipFill rotWithShape="1">
          <a:blip r:embed="rId3">
            <a:alphaModFix/>
          </a:blip>
          <a:srcRect b="58282" l="1929" r="66344" t="0"/>
          <a:stretch/>
        </p:blipFill>
        <p:spPr>
          <a:xfrm>
            <a:off x="9243400" y="1066800"/>
            <a:ext cx="1786731" cy="1657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flatworldknowledge.com/averillfwk/averillfwk-fig02_002.jpg" id="239" name="Google Shape;239;p33"/>
          <p:cNvPicPr preferRelativeResize="0"/>
          <p:nvPr/>
        </p:nvPicPr>
        <p:blipFill rotWithShape="1">
          <a:blip r:embed="rId3">
            <a:alphaModFix/>
          </a:blip>
          <a:srcRect b="58343" l="64054" r="1564" t="0"/>
          <a:stretch/>
        </p:blipFill>
        <p:spPr>
          <a:xfrm>
            <a:off x="8338648" y="2765070"/>
            <a:ext cx="2064727" cy="176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flatworldknowledge.com/averillfwk/averillfwk-fig02_002.jpg" id="240" name="Google Shape;240;p33"/>
          <p:cNvPicPr preferRelativeResize="0"/>
          <p:nvPr/>
        </p:nvPicPr>
        <p:blipFill rotWithShape="1">
          <a:blip r:embed="rId3">
            <a:alphaModFix/>
          </a:blip>
          <a:srcRect b="0" l="34245" r="35504" t="55877"/>
          <a:stretch/>
        </p:blipFill>
        <p:spPr>
          <a:xfrm>
            <a:off x="9371012" y="4618274"/>
            <a:ext cx="1870010" cy="1924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Lewis structures with multiple bonds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4"/>
          <p:cNvSpPr txBox="1"/>
          <p:nvPr>
            <p:ph idx="1" type="body"/>
          </p:nvPr>
        </p:nvSpPr>
        <p:spPr>
          <a:xfrm>
            <a:off x="303212" y="1524000"/>
            <a:ext cx="11658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bonds become evident in lewis structures when there are not enough valence electrons after adding lone pairs. </a:t>
            </a:r>
            <a:endParaRPr/>
          </a:p>
          <a:p>
            <a:pPr indent="-18023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▶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HCN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500" y="162584"/>
            <a:ext cx="8241750" cy="65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Relative Bond Lengths and Strengths 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6"/>
          <p:cNvSpPr txBox="1"/>
          <p:nvPr>
            <p:ph idx="1" type="body"/>
          </p:nvPr>
        </p:nvSpPr>
        <p:spPr>
          <a:xfrm>
            <a:off x="341313" y="2133600"/>
            <a:ext cx="1150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Bond length—the more shared pairs = the shorter the bond.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Single &gt; Double &gt; Triple</a:t>
            </a:r>
            <a:endParaRPr/>
          </a:p>
          <a:p>
            <a:pPr indent="-16374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Bond Strength—the more shared pairs = the stronger the bond.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Triple &gt; Double &gt; Single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Resonance Structures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7"/>
          <p:cNvSpPr txBox="1"/>
          <p:nvPr>
            <p:ph idx="1" type="body"/>
          </p:nvPr>
        </p:nvSpPr>
        <p:spPr>
          <a:xfrm>
            <a:off x="188913" y="1511486"/>
            <a:ext cx="118110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molecules with multiple bonds, electrons are</a:t>
            </a:r>
            <a:r>
              <a:rPr b="0" i="0" lang="en-US" sz="2400" u="none" cap="none" strike="noStrike">
                <a:solidFill>
                  <a:srgbClr val="840F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delocalized</a:t>
            </a:r>
            <a:r>
              <a:rPr b="0" i="0" lang="en-US" sz="2400" u="none" cap="none" strike="noStrike">
                <a:solidFill>
                  <a:srgbClr val="840F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 shared orbitals.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electrons are delocalized, a single lewis structure cannot account for all of the possible locations of electrons.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electron locations vary, NEVER atom arrangement. 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www.chem.ucla.edu/harding/tutorials/resonance/resonance_str01.GIF" id="265" name="Google Shape;26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613" y="4114800"/>
            <a:ext cx="8229600" cy="2084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ctrTitle"/>
          </p:nvPr>
        </p:nvSpPr>
        <p:spPr>
          <a:xfrm>
            <a:off x="1154654" y="1447801"/>
            <a:ext cx="8823360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198"/>
              <a:buFont typeface="Century Gothic"/>
              <a:buNone/>
            </a:pPr>
            <a:r>
              <a:rPr b="0" i="0" lang="en-US" sz="7198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Covalent Bonding</a:t>
            </a:r>
            <a:endParaRPr b="0" i="0" sz="7198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Polarity 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645943" y="1447800"/>
            <a:ext cx="894421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electronegativity differences.</a:t>
            </a:r>
            <a:endParaRPr/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Polar molecule = uneven distribution of electrons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Nonpolar = even distribution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Polar Covalent Bonds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apbrwww5.apsu.edu/thompsonj/Anatomy%20&amp;%20Physiology/2010/2010%20Exam%20Reviews/Exam%201%20Review/polarity_of_bonds.jpg" id="278" name="Google Shape;2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012" y="1600200"/>
            <a:ext cx="11193346" cy="4782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bond as polar or nonpolar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40"/>
          <p:cNvSpPr txBox="1"/>
          <p:nvPr>
            <p:ph idx="1" type="body"/>
          </p:nvPr>
        </p:nvSpPr>
        <p:spPr>
          <a:xfrm>
            <a:off x="455612" y="1676400"/>
            <a:ext cx="10744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1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C—H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O—Cl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C—Cl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H—N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B—F 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F—F </a:t>
            </a:r>
            <a:endParaRPr/>
          </a:p>
          <a:p>
            <a:pPr indent="-2411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1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422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Non-polar and Polar Covalent Bonds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41"/>
          <p:cNvSpPr txBox="1"/>
          <p:nvPr>
            <p:ph idx="1" type="body"/>
          </p:nvPr>
        </p:nvSpPr>
        <p:spPr>
          <a:xfrm>
            <a:off x="303212" y="1981200"/>
            <a:ext cx="11658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Dipole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 molecule that contains both positively and negatively charged regions (unequal sharing of electrons).</a:t>
            </a:r>
            <a:endParaRPr/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Nonpolar bonds do not contain a dipole.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374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dipole in the following molecules…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42"/>
          <p:cNvSpPr txBox="1"/>
          <p:nvPr>
            <p:ph idx="1" type="body"/>
          </p:nvPr>
        </p:nvSpPr>
        <p:spPr>
          <a:xfrm>
            <a:off x="608012" y="1905000"/>
            <a:ext cx="10058402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BF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baseline="-2500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CCl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Hybridization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43"/>
          <p:cNvSpPr txBox="1"/>
          <p:nvPr>
            <p:ph idx="1" type="body"/>
          </p:nvPr>
        </p:nvSpPr>
        <p:spPr>
          <a:xfrm>
            <a:off x="483243" y="1396350"/>
            <a:ext cx="107064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Orbitals of similar energy mix to produce new orbitals (hybrids)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835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800"/>
              <a:buFont typeface="Noto Sans Symbols"/>
              <a:buChar char="▶"/>
            </a:pPr>
            <a:r>
              <a:rPr lang="en-US" sz="2800"/>
              <a:t>Creates optimal space around nucleus for atoms to bond. </a:t>
            </a:r>
            <a:endParaRPr sz="2800"/>
          </a:p>
          <a:p>
            <a:pPr indent="-20055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7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Carbon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Hydrocarbons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44"/>
          <p:cNvSpPr txBox="1"/>
          <p:nvPr>
            <p:ph idx="1" type="body"/>
          </p:nvPr>
        </p:nvSpPr>
        <p:spPr>
          <a:xfrm>
            <a:off x="240375" y="1213025"/>
            <a:ext cx="11838300" cy="5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368"/>
              <a:buFont typeface="Noto Sans Symbols"/>
              <a:buChar char="▶"/>
            </a:pPr>
            <a:r>
              <a:rPr b="1" i="0" lang="en-US" sz="296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Hydrocarbons</a:t>
            </a:r>
            <a:r>
              <a:rPr b="0" i="0" lang="en-US" sz="296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= the simplest organic compounds  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072"/>
              <a:buFont typeface="Noto Sans Symbols"/>
              <a:buChar char="▶"/>
            </a:pPr>
            <a:r>
              <a:rPr b="0" i="0" lang="en-US" sz="259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 only carbon and hydrogen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072"/>
              <a:buFont typeface="Noto Sans Symbols"/>
              <a:buChar char="▶"/>
            </a:pPr>
            <a:r>
              <a:rPr b="0" i="0" lang="en-US" sz="259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be straight-chain, branched chain, or cyclic molecules</a:t>
            </a:r>
            <a:endParaRPr/>
          </a:p>
          <a:p>
            <a:pPr indent="-228531" lvl="2" marL="114265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4"/>
              <a:buFont typeface="Noto Sans Symbols"/>
              <a:buChar char="▶"/>
            </a:pPr>
            <a:r>
              <a:rPr b="0" i="0" lang="en-US" sz="2405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types of straight-chain hydrocarbons</a:t>
            </a:r>
            <a:endParaRPr/>
          </a:p>
          <a:p>
            <a:pPr indent="-228531" lvl="3" marL="159972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b="0" i="0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Alkanes—completely saturated hydrocarbons (no double or triple bonds)</a:t>
            </a:r>
            <a:endParaRPr/>
          </a:p>
          <a:p>
            <a:pPr indent="-228531" lvl="4" marL="205678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b="0" i="0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in suffix </a:t>
            </a:r>
            <a:r>
              <a:rPr b="0" i="1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-ane</a:t>
            </a:r>
            <a:endParaRPr b="0" i="1" sz="222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531" lvl="3" marL="159972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b="0" i="0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Alkenes—contain a double bond</a:t>
            </a:r>
            <a:endParaRPr/>
          </a:p>
          <a:p>
            <a:pPr indent="-228531" lvl="4" marL="205678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b="0" i="0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in suffix </a:t>
            </a:r>
            <a:r>
              <a:rPr b="0" i="1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-ene</a:t>
            </a:r>
            <a:endParaRPr b="0" i="1" sz="222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531" lvl="3" marL="159972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b="0" i="0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Alkynes—contain a triple bond</a:t>
            </a:r>
            <a:endParaRPr/>
          </a:p>
          <a:p>
            <a:pPr indent="-228531" lvl="4" marL="205678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776"/>
              <a:buFont typeface="Noto Sans Symbols"/>
              <a:buChar char="▶"/>
            </a:pPr>
            <a:r>
              <a:rPr b="0" i="0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 in suffix </a:t>
            </a:r>
            <a:r>
              <a:rPr b="0" i="1" lang="en-US" sz="22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-yne</a:t>
            </a:r>
            <a:endParaRPr b="0" i="1" sz="222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4092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072"/>
              <a:buFont typeface="Noto Sans Symbols"/>
              <a:buNone/>
            </a:pPr>
            <a:r>
              <a:t/>
            </a:r>
            <a:endParaRPr b="0" i="0" sz="259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lang="en-US"/>
              <a:t>Formal Charge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717625" y="1531469"/>
            <a:ext cx="89442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rPr lang="en-US" sz="3000"/>
              <a:t>Used to determine the most viable Lewis structure. </a:t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t/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t/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rPr lang="en-US" sz="3000"/>
              <a:t>Formal Charge = V - N - B/2</a:t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t/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t/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rPr lang="en-US" sz="3000"/>
              <a:t>Draw the Lewis structure for Fulminic acid (HCNO)</a:t>
            </a:r>
            <a:endParaRPr sz="3000"/>
          </a:p>
          <a:p>
            <a:pPr indent="-24124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599"/>
              <a:buFont typeface="Noto Sans Symbols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Covalent Bonds</a:t>
            </a:r>
            <a:endParaRPr b="0" i="0" sz="40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341313" y="1752600"/>
            <a:ext cx="1150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176"/>
              <a:buFont typeface="Noto Sans Symbols"/>
              <a:buChar char="▶"/>
            </a:pPr>
            <a:r>
              <a:rPr b="0" i="0" lang="en-US" sz="2720" u="none" cap="none" strike="noStrik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to electrons in covalent bond? 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Electrons shared between atoms, not given or taken completely.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Atomic orbitals are combined to form molecular orbitals.</a:t>
            </a:r>
            <a:endParaRPr/>
          </a:p>
          <a:p>
            <a:pPr indent="-342797" lvl="0" marL="34279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176"/>
              <a:buFont typeface="Noto Sans Symbols"/>
              <a:buChar char="▶"/>
            </a:pPr>
            <a:r>
              <a:rPr b="0" i="0" lang="en-US" sz="27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Generally bond between nonmetal and nonmetal.</a:t>
            </a:r>
            <a:endParaRPr/>
          </a:p>
          <a:p>
            <a:pPr indent="-285663" lvl="1" marL="7427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 3 trends need to be taken into account</a:t>
            </a:r>
            <a:r>
              <a:rPr lang="en-US" sz="2380"/>
              <a:t>…</a:t>
            </a:r>
            <a:endParaRPr sz="238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80"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CH</a:t>
            </a:r>
            <a:r>
              <a:rPr b="0" baseline="-2500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  <a:p>
            <a:pPr indent="-204620" lvl="0" marL="34279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176"/>
              <a:buFont typeface="Noto Sans Symbols"/>
              <a:buNone/>
            </a:pPr>
            <a:r>
              <a:t/>
            </a:r>
            <a:endParaRPr b="0" i="0" sz="272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657435" y="893"/>
            <a:ext cx="10769970" cy="989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Formation of Covalent Bond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329742" y="922801"/>
            <a:ext cx="10750925" cy="3765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Nature favors chemical bonding…why? </a:t>
            </a:r>
            <a:endParaRPr/>
          </a:p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en-US" sz="2400"/>
              <a:t>P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otential energy is lowered when the atoms are bonded. Lower energy = more stable. </a:t>
            </a:r>
            <a:endParaRPr/>
          </a:p>
          <a:p>
            <a:pPr indent="-22087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://images.tutorvista.com/cms/images/81/potential-energy-curve-H2-molecule.png" id="170" name="Google Shape;170;p22"/>
          <p:cNvPicPr preferRelativeResize="0"/>
          <p:nvPr/>
        </p:nvPicPr>
        <p:blipFill rotWithShape="1">
          <a:blip r:embed="rId3">
            <a:alphaModFix/>
          </a:blip>
          <a:srcRect b="2552" l="0" r="0" t="8149"/>
          <a:stretch/>
        </p:blipFill>
        <p:spPr>
          <a:xfrm>
            <a:off x="2170398" y="2207299"/>
            <a:ext cx="6564800" cy="43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22023" y="228600"/>
            <a:ext cx="12166802" cy="102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Characteristics of a Covalent Bond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352324" y="1447800"/>
            <a:ext cx="115062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Bond length—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distance between two bonded atoms. </a:t>
            </a:r>
            <a:endParaRPr/>
          </a:p>
          <a:p>
            <a:pPr indent="-2856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Depends on type of bond: single, double, or triple. </a:t>
            </a:r>
            <a:endParaRPr/>
          </a:p>
          <a:p>
            <a:pPr indent="-184064" lvl="1" marL="74272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Bond Dissociation Energy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—The energy required to break 1 mol of a specific chemical bond (always endothermic).</a:t>
            </a:r>
            <a:endParaRPr/>
          </a:p>
          <a:p>
            <a:pPr indent="-342899" lvl="1" marL="74283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Indicates strength of a bond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03212" y="228600"/>
            <a:ext cx="11353800" cy="102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Covalent Compounds—Nomenclature 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150812" y="1752600"/>
            <a:ext cx="5257800" cy="4267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797" lvl="0" marL="34279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176"/>
              <a:buFont typeface="Noto Sans Symbols"/>
              <a:buChar char="▶"/>
            </a:pPr>
            <a:r>
              <a:rPr b="0" i="0" lang="en-US" sz="272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Rules—Binary Compounds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 with smaller group # is always given first (similar to cation in ionic bonding).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 element combines prefix with suffix </a:t>
            </a:r>
            <a:r>
              <a:rPr b="0" i="1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–ide</a:t>
            </a: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indent="-285664" lvl="1" marL="74272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04"/>
              <a:buFont typeface="Noto Sans Symbols"/>
              <a:buChar char="▶"/>
            </a:pPr>
            <a:r>
              <a:rPr b="0" i="0" lang="en-US" sz="238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second element begins with vowel, the –o- or –a- in the prefix is dropped.</a:t>
            </a:r>
            <a:endParaRPr/>
          </a:p>
          <a:p>
            <a:pPr indent="-228531" lvl="2" marL="114265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32"/>
              <a:buFont typeface="Noto Sans Symbols"/>
              <a:buChar char="▶"/>
            </a:pPr>
            <a:r>
              <a:rPr b="0" i="0" lang="en-US" sz="204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Example—pentoxide </a:t>
            </a:r>
            <a:endParaRPr b="0" i="0" sz="204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5865812" y="1652061"/>
            <a:ext cx="1718740" cy="488749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Prefixes: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 = 1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= 2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 = 3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Tetra = 4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Penta  = 5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Hexa = 6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Hepta = 7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Octa = 8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Nona = 9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Deca = 10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8041752" y="1905000"/>
            <a:ext cx="3843860" cy="241912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Carbon Tetrafluoride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Sulfur Trioxide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Acids</a:t>
            </a:r>
            <a:endParaRPr b="0" i="0" sz="40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531812" y="1219200"/>
            <a:ext cx="11125200" cy="6038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types: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Binary Acids—contain H and another element, usually a halogen.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1.) Put hydro-  as prefix for H.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2.) Use –ic as suffix for second element.</a:t>
            </a:r>
            <a:endParaRPr/>
          </a:p>
          <a:p>
            <a:pPr indent="-342900" lvl="2" marL="12573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Example—HCl = hydrochloric acid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Oxyacids—contain H, O, and a third element (mostly H paired with a polyatomic ion).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1.) Identify anion.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2.) if the anion suffix is –</a:t>
            </a:r>
            <a:r>
              <a:rPr b="0" i="1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replace it with –</a:t>
            </a:r>
            <a:r>
              <a:rPr b="0" i="1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3.) if the anion suffix is –</a:t>
            </a:r>
            <a:r>
              <a:rPr b="0" i="1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replace it with –</a:t>
            </a:r>
            <a:r>
              <a:rPr b="0" i="1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ous</a:t>
            </a:r>
            <a:endParaRPr b="0" i="1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Example—HNO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Nitric Acid</a:t>
            </a:r>
            <a:endParaRPr b="0" baseline="-2500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99"/>
              <a:buFont typeface="Century Gothic"/>
              <a:buNone/>
            </a:pPr>
            <a:r>
              <a:rPr lang="en-US"/>
              <a:t>N</a:t>
            </a:r>
            <a:r>
              <a:rPr b="0" i="0" lang="en-US" sz="4199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 the following molecules:</a:t>
            </a:r>
            <a:endParaRPr b="0" i="0" sz="4199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979800" y="1412500"/>
            <a:ext cx="2101800" cy="46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HCl</a:t>
            </a:r>
            <a:endParaRPr b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  <a:p>
            <a:pPr indent="-203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MgCl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  <a:p>
            <a:pPr indent="-203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="0" baseline="-2500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b="0" i="0" lang="en-US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Octet Rule</a:t>
            </a:r>
            <a:endParaRPr b="0" i="0" sz="40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55612" y="1152983"/>
            <a:ext cx="11125200" cy="4790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88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Atoms undergo bonding in order to satisfy the octet rule.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88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Octet rule: 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Atoms want to be “noble gas-like”.</a:t>
            </a:r>
            <a:endParaRPr/>
          </a:p>
          <a:p>
            <a:pPr indent="-1028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88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88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Diatomic molecule: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molecule in which there are only two atoms.</a:t>
            </a:r>
            <a:endParaRPr/>
          </a:p>
          <a:p>
            <a:pPr indent="-285750" lvl="2" marL="114288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Cl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Br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/>
          </a:p>
          <a:p>
            <a:pPr indent="-163830" lvl="2" marL="114288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3510" lvl="2" marL="9715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1197" lvl="0" marL="342797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