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536" y="-61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446" y="0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713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446" y="9555713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C25D19-3B34-4623-BBC1-66F10A3E3503}" type="slidenum">
              <a:t>‹#›</a:t>
            </a:fld>
            <a:endParaRPr lang="en-US" sz="1400" b="0" i="0" u="none" strike="noStrike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606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CE7D6EA-C17A-4D66-8ACB-11CCFEF992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BFA93F-28FA-4F44-A0B4-87A5647079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9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D0399B-606E-4BFE-B9DD-8F41216C45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4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7BB84C-53B9-416D-A872-4E197B2885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A33AC4-5770-4795-B006-FE4BAA23E2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11350-C2E5-4AD8-AC7D-63B12D567F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40FD70-5695-4C07-81CB-8BDB2FBDE9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E628CC-08BC-434D-BEBB-00C88FD933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042607-F6BD-43E1-816A-80E64D13C6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E23CB8-6216-4AC7-BC41-1D363C47CA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92C8FB-051C-4208-B9AF-58CEB5E0CD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EF2E5B-3CA3-4854-8351-D59DB12600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7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AC69AC-B201-4191-BD4A-069BD434B8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3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112AD-D0F4-49E2-8593-175AEAF7D4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8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31CE78-83F8-4A31-A916-23E27DE2C8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41A160-3E5E-4399-952A-C369CBFA81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D7AFEF-6EA6-404B-B59F-1A27E572FE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92140-2155-40FC-AF86-9B0F48CC73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7850B0-39D7-4E55-8307-666CA6EA67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7434CC-3222-4388-BEC8-616272DDCE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9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4341F-7882-42FA-B6EA-30325A8C67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7879F9-1697-481E-90A8-CF8475141FC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367032-47E8-4E25-B3C7-597808ECA0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AF4E0FE-2D2F-457C-AAFB-CB0394FB56F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AE44642-806B-4F9A-ABED-67A786A6E42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1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latin typeface="Arial Black" pitchFamily="34"/>
              </a:rPr>
              <a:t>Chemistry I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3709843"/>
            <a:ext cx="9071640" cy="1107996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 sz="7200" dirty="0">
                <a:solidFill>
                  <a:srgbClr val="2300DC"/>
                </a:solidFill>
                <a:latin typeface="Phosphate Inline"/>
                <a:cs typeface="Phosphate Inline"/>
              </a:rPr>
              <a:t>Chemical Reactions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2323DC"/>
                </a:solidFill>
              </a:rPr>
              <a:t>Reaction Types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89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>
                <a:solidFill>
                  <a:srgbClr val="0099FF"/>
                </a:solidFill>
              </a:rPr>
              <a:t>Synthesis</a:t>
            </a:r>
          </a:p>
          <a:p>
            <a:pPr marL="0" lvl="0" indent="0"/>
            <a:r>
              <a:rPr lang="en-US">
                <a:solidFill>
                  <a:srgbClr val="0099FF"/>
                </a:solidFill>
              </a:rPr>
              <a:t>Decomposition</a:t>
            </a:r>
          </a:p>
          <a:p>
            <a:pPr marL="0" lvl="0" indent="0"/>
            <a:r>
              <a:rPr lang="en-US">
                <a:solidFill>
                  <a:srgbClr val="00B8FF"/>
                </a:solidFill>
              </a:rPr>
              <a:t>Single-Replacement</a:t>
            </a:r>
          </a:p>
          <a:p>
            <a:pPr marL="0" lvl="0" indent="0"/>
            <a:r>
              <a:rPr lang="en-US">
                <a:solidFill>
                  <a:srgbClr val="00B8FF"/>
                </a:solidFill>
              </a:rPr>
              <a:t>Double-Replacement</a:t>
            </a:r>
          </a:p>
          <a:p>
            <a:pPr marL="0" lvl="0" indent="0"/>
            <a:r>
              <a:rPr lang="en-US">
                <a:solidFill>
                  <a:srgbClr val="00B8FF"/>
                </a:solidFill>
              </a:rPr>
              <a:t>Combustion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2300DC"/>
                </a:solidFill>
              </a:rPr>
              <a:t>Synthesis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Two or more elements or compounds combining to form one more complex compound.</a:t>
            </a:r>
          </a:p>
          <a:p>
            <a:pPr marL="0" lvl="0" indent="0"/>
            <a:r>
              <a:rPr lang="en-US">
                <a:solidFill>
                  <a:srgbClr val="0084D1"/>
                </a:solidFill>
              </a:rPr>
              <a:t>A + B ----&gt; C</a:t>
            </a:r>
          </a:p>
          <a:p>
            <a:pPr marL="0" lvl="0" indent="0"/>
            <a:r>
              <a:rPr lang="en-US"/>
              <a:t>Example: hydrogen plus oxygen yields water.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4700B8"/>
                </a:solidFill>
              </a:rPr>
              <a:t>Decomposition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A complex substance is broken down into two or more simpler substances.</a:t>
            </a:r>
          </a:p>
          <a:p>
            <a:pPr marL="0" lvl="0" indent="0"/>
            <a:r>
              <a:rPr lang="en-US">
                <a:solidFill>
                  <a:srgbClr val="004586"/>
                </a:solidFill>
              </a:rPr>
              <a:t>A ----&gt; B + 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33CC66"/>
                </a:solidFill>
              </a:rPr>
              <a:t>Single Replacement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A single element replaces another element in a compound.</a:t>
            </a:r>
          </a:p>
          <a:p>
            <a:pPr marL="0" lvl="0" indent="0"/>
            <a:r>
              <a:rPr lang="en-US">
                <a:solidFill>
                  <a:srgbClr val="23FF23"/>
                </a:solidFill>
              </a:rPr>
              <a:t>A +BC -----&gt; AC + B</a:t>
            </a:r>
          </a:p>
          <a:p>
            <a:pPr marL="0" lvl="0" indent="0"/>
            <a:r>
              <a:rPr lang="en-US">
                <a:solidFill>
                  <a:srgbClr val="23FF23"/>
                </a:solidFill>
              </a:rPr>
              <a:t>AC + D ------&gt; AD + 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AE00"/>
                </a:solidFill>
              </a:rPr>
              <a:t>Double Replacement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Elements in two compounds switch places.</a:t>
            </a:r>
          </a:p>
          <a:p>
            <a:pPr marL="0" lvl="0" indent="0"/>
            <a:r>
              <a:rPr lang="en-US">
                <a:solidFill>
                  <a:srgbClr val="3DEB3D"/>
                </a:solidFill>
              </a:rPr>
              <a:t>AB + CD -----&gt; AD + CB</a:t>
            </a:r>
          </a:p>
          <a:p>
            <a:pPr marL="0" lvl="0" indent="0"/>
            <a:r>
              <a:rPr lang="en-US"/>
              <a:t>An acid-base neutralization is an example of a double replacement.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993366"/>
                </a:solidFill>
              </a:rPr>
              <a:t>Combustion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A hydrocarbon compound reacts with oxygen to produce water and carbon dioxide and releases energy.</a:t>
            </a:r>
          </a:p>
          <a:p>
            <a:pPr marL="0" lvl="0" indent="0"/>
            <a:r>
              <a:rPr lang="en-US">
                <a:solidFill>
                  <a:srgbClr val="0084D1"/>
                </a:solidFill>
              </a:rPr>
              <a:t>HC + O</a:t>
            </a:r>
            <a:r>
              <a:rPr lang="en-US" baseline="-25000">
                <a:solidFill>
                  <a:srgbClr val="0084D1"/>
                </a:solidFill>
              </a:rPr>
              <a:t>2</a:t>
            </a:r>
            <a:r>
              <a:rPr lang="en-US">
                <a:solidFill>
                  <a:srgbClr val="0084D1"/>
                </a:solidFill>
              </a:rPr>
              <a:t> -------&gt; H</a:t>
            </a:r>
            <a:r>
              <a:rPr lang="en-US" baseline="-25000">
                <a:solidFill>
                  <a:srgbClr val="0084D1"/>
                </a:solidFill>
              </a:rPr>
              <a:t>2</a:t>
            </a:r>
            <a:r>
              <a:rPr lang="en-US">
                <a:solidFill>
                  <a:srgbClr val="0084D1"/>
                </a:solidFill>
              </a:rPr>
              <a:t>O + CO</a:t>
            </a:r>
            <a:r>
              <a:rPr lang="en-US" baseline="-25000">
                <a:solidFill>
                  <a:srgbClr val="0084D1"/>
                </a:solidFill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FF3366"/>
                </a:solidFill>
              </a:rPr>
              <a:t>Discussion Questions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09796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Compare and contrast physical and chemical changes.</a:t>
            </a:r>
          </a:p>
          <a:p>
            <a:pPr marL="0" lvl="0" indent="0"/>
            <a:r>
              <a:rPr lang="en-US"/>
              <a:t>What clues would you look for to determine whether a reaction was endothermic or exothermic.</a:t>
            </a:r>
          </a:p>
          <a:p>
            <a:pPr marL="0" lvl="0" indent="0"/>
            <a:r>
              <a:rPr lang="en-US"/>
              <a:t>Review: What are the indicators of a chemical reaction?</a:t>
            </a:r>
          </a:p>
          <a:p>
            <a:pPr marL="0" lvl="0" indent="0"/>
            <a:r>
              <a:rPr lang="en-US"/>
              <a:t>What must be true about a chemical reaction to insure that the law of conservation of mass is not violated? Explain.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What is a chemical reaction?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/>
            <a:r>
              <a:rPr lang="en-US"/>
              <a:t>A </a:t>
            </a:r>
            <a:r>
              <a:rPr lang="en-US" b="1"/>
              <a:t>chemical reaction</a:t>
            </a:r>
            <a:r>
              <a:rPr lang="en-US"/>
              <a:t> is a process that converts one or more substances into another substance.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2300DC"/>
                </a:solidFill>
              </a:rPr>
              <a:t>Chemical Reactions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The starting substances are the </a:t>
            </a:r>
            <a:r>
              <a:rPr lang="en-US">
                <a:solidFill>
                  <a:srgbClr val="B80047"/>
                </a:solidFill>
              </a:rPr>
              <a:t>reactants</a:t>
            </a:r>
            <a:r>
              <a:rPr lang="en-US"/>
              <a:t>.</a:t>
            </a:r>
          </a:p>
          <a:p>
            <a:pPr marL="0" lvl="0" indent="0"/>
            <a:r>
              <a:rPr lang="en-US"/>
              <a:t>The resulting substances are the </a:t>
            </a:r>
            <a:r>
              <a:rPr lang="en-US">
                <a:solidFill>
                  <a:srgbClr val="B80047"/>
                </a:solidFill>
              </a:rPr>
              <a:t>products</a:t>
            </a:r>
            <a:r>
              <a:rPr lang="en-US"/>
              <a:t>.</a:t>
            </a:r>
          </a:p>
          <a:p>
            <a:pPr marL="0" lvl="0" indent="0"/>
            <a:r>
              <a:rPr lang="en-US"/>
              <a:t>We say that the </a:t>
            </a:r>
            <a:r>
              <a:rPr lang="en-US">
                <a:solidFill>
                  <a:srgbClr val="B80047"/>
                </a:solidFill>
              </a:rPr>
              <a:t>reactants</a:t>
            </a:r>
            <a:r>
              <a:rPr lang="en-US"/>
              <a:t> will react to </a:t>
            </a:r>
            <a:r>
              <a:rPr lang="en-US">
                <a:solidFill>
                  <a:srgbClr val="3DEB3D"/>
                </a:solidFill>
              </a:rPr>
              <a:t>yield</a:t>
            </a:r>
            <a:r>
              <a:rPr lang="en-US"/>
              <a:t> the </a:t>
            </a:r>
            <a:r>
              <a:rPr lang="en-US">
                <a:solidFill>
                  <a:srgbClr val="B80047"/>
                </a:solidFill>
              </a:rPr>
              <a:t>product</a:t>
            </a:r>
            <a:r>
              <a:rPr lang="en-US"/>
              <a:t>.</a:t>
            </a:r>
          </a:p>
          <a:p>
            <a:pPr marL="0" lvl="0" indent="0"/>
            <a:r>
              <a:rPr lang="en-US"/>
              <a:t>Example: sodium reacts with chlorine to yield sodium chloride.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Classifying Chemical Reactions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/>
            <a:r>
              <a:rPr lang="en-US" sz="4400" i="1"/>
              <a:t>We can classify a chemical reaction by the types of substances involved and the changes they undergo or by the changes in energy.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latin typeface="Arial Black" pitchFamily="34"/>
              </a:rPr>
              <a:t>Energy Changes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/>
            <a:r>
              <a:rPr lang="en-US" u="sng">
                <a:latin typeface="Impact" pitchFamily="34"/>
              </a:rPr>
              <a:t>Exothermic</a:t>
            </a:r>
            <a:r>
              <a:rPr lang="en-US">
                <a:latin typeface="Impact" pitchFamily="34"/>
              </a:rPr>
              <a:t>: </a:t>
            </a:r>
            <a:r>
              <a:rPr lang="en-US" i="1">
                <a:latin typeface="Impact" pitchFamily="34"/>
              </a:rPr>
              <a:t>A reaction which releases energy.</a:t>
            </a:r>
          </a:p>
          <a:p>
            <a:pPr marL="0" lvl="0" indent="0" algn="ctr"/>
            <a:endParaRPr lang="en-US">
              <a:latin typeface="Impact" pitchFamily="34"/>
            </a:endParaRPr>
          </a:p>
          <a:p>
            <a:pPr marL="0" lvl="0" indent="0" algn="ctr"/>
            <a:endParaRPr lang="en-US" u="sng">
              <a:latin typeface="Impact" pitchFamily="34"/>
            </a:endParaRPr>
          </a:p>
          <a:p>
            <a:pPr marL="0" lvl="0" indent="0" algn="ctr"/>
            <a:endParaRPr lang="en-US" u="sng">
              <a:latin typeface="Impact" pitchFamily="34"/>
            </a:endParaRPr>
          </a:p>
          <a:p>
            <a:pPr marL="0" lvl="0" indent="0" algn="ctr"/>
            <a:r>
              <a:rPr lang="en-US" u="sng">
                <a:latin typeface="Impact" pitchFamily="34"/>
              </a:rPr>
              <a:t>Endothermic</a:t>
            </a:r>
            <a:r>
              <a:rPr lang="en-US">
                <a:latin typeface="Impact" pitchFamily="34"/>
              </a:rPr>
              <a:t>: </a:t>
            </a:r>
            <a:r>
              <a:rPr lang="en-US" i="1">
                <a:latin typeface="Impact" pitchFamily="34"/>
              </a:rPr>
              <a:t>A reaction which absorbs energy.</a:t>
            </a:r>
          </a:p>
          <a:p>
            <a:pPr marL="0" lvl="0" indent="0" algn="ctr"/>
            <a:endParaRPr lang="en-US" i="1">
              <a:latin typeface="Impact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latin typeface="Gill Sans Ultra Bold" pitchFamily="34"/>
              </a:rPr>
              <a:t>The system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/>
            <a:r>
              <a:rPr lang="en-US"/>
              <a:t>In order to discuss a chemical reaction we must define our system.</a:t>
            </a:r>
          </a:p>
          <a:p>
            <a:pPr marL="0" lvl="0" indent="0" algn="ctr"/>
            <a:r>
              <a:rPr lang="en-US">
                <a:solidFill>
                  <a:srgbClr val="94006B"/>
                </a:solidFill>
              </a:rPr>
              <a:t>A system is everything that we are studying.</a:t>
            </a:r>
          </a:p>
          <a:p>
            <a:pPr marL="0" lvl="0" indent="0" algn="ctr"/>
            <a:r>
              <a:rPr lang="en-US">
                <a:solidFill>
                  <a:srgbClr val="23B8DC"/>
                </a:solidFill>
              </a:rPr>
              <a:t>If something is not a part of the system then it is part of the surroundings.</a:t>
            </a:r>
          </a:p>
          <a:p>
            <a:pPr marL="0" lvl="0" indent="0" algn="ctr"/>
            <a:r>
              <a:rPr lang="en-US">
                <a:solidFill>
                  <a:srgbClr val="2300DC"/>
                </a:solidFill>
              </a:rPr>
              <a:t>When we discuss a chemical reaction, the system generally consist of the reactants and the products.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FF420E"/>
                </a:solidFill>
              </a:rPr>
              <a:t>Exothermic Reaction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The total energy of the products is less than the total energy of the reactants.</a:t>
            </a:r>
          </a:p>
          <a:p>
            <a:pPr marL="0" lvl="0" indent="0"/>
            <a:r>
              <a:rPr lang="en-US"/>
              <a:t>The systems energy decreases.</a:t>
            </a:r>
          </a:p>
          <a:p>
            <a:pPr marL="0" lvl="0" indent="0"/>
            <a:r>
              <a:rPr lang="en-US"/>
              <a:t>This energy is released to the surroundings.</a:t>
            </a:r>
          </a:p>
          <a:p>
            <a:pPr marL="0" lvl="0" indent="0"/>
            <a:r>
              <a:rPr lang="en-US"/>
              <a:t>An observer would notice an increase in the temperature of the surroundings.</a:t>
            </a:r>
          </a:p>
          <a:p>
            <a:pPr marL="0" lvl="0" indent="0"/>
            <a:r>
              <a:rPr lang="en-US"/>
              <a:t>It is often said that the reaction gives off heat.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B8FF"/>
                </a:solidFill>
              </a:rPr>
              <a:t>Endothermic Reaction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80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80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/>
            <a:r>
              <a:rPr lang="en-US"/>
              <a:t>The energy of the products is higher than the energy of the reactants.</a:t>
            </a:r>
          </a:p>
          <a:p>
            <a:pPr marL="0" lvl="0" indent="0"/>
            <a:r>
              <a:rPr lang="en-US"/>
              <a:t>The energy of the system increases.</a:t>
            </a:r>
          </a:p>
          <a:p>
            <a:pPr marL="0" lvl="0" indent="0"/>
            <a:r>
              <a:rPr lang="en-US"/>
              <a:t>Energy moves from the surroundings to the system.</a:t>
            </a:r>
          </a:p>
          <a:p>
            <a:pPr marL="0" lvl="0" indent="0"/>
            <a:r>
              <a:rPr lang="en-US"/>
              <a:t>Reactions often require heating.</a:t>
            </a:r>
          </a:p>
          <a:p>
            <a:pPr marL="0" lvl="0" indent="0"/>
            <a:r>
              <a:rPr lang="en-US"/>
              <a:t>The reaction may lower the temperature in the surroundings.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Classification by substances involved.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814040"/>
            <a:ext cx="9071640" cy="489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/>
            <a:r>
              <a:rPr lang="en-US">
                <a:solidFill>
                  <a:srgbClr val="00AE00"/>
                </a:solidFill>
              </a:rPr>
              <a:t>Chemical reactions can also be classified by the types of substances that make up the reactants and the products and the changes which take place.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techpol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530</Words>
  <Application>Microsoft Macintosh PowerPoint</Application>
  <PresentationFormat>Custom</PresentationFormat>
  <Paragraphs>65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</vt:lpstr>
      <vt:lpstr>lyt-techpoly</vt:lpstr>
      <vt:lpstr>Chemistry I</vt:lpstr>
      <vt:lpstr>What is a chemical reaction?</vt:lpstr>
      <vt:lpstr>Chemical Reactions</vt:lpstr>
      <vt:lpstr>Classifying Chemical Reactions</vt:lpstr>
      <vt:lpstr>Energy Changes</vt:lpstr>
      <vt:lpstr>The system</vt:lpstr>
      <vt:lpstr>Exothermic Reaction</vt:lpstr>
      <vt:lpstr>Endothermic Reaction</vt:lpstr>
      <vt:lpstr>Classification by substances involved.</vt:lpstr>
      <vt:lpstr>Reaction Types</vt:lpstr>
      <vt:lpstr>Synthesis</vt:lpstr>
      <vt:lpstr>Decomposition</vt:lpstr>
      <vt:lpstr>Single Replacement</vt:lpstr>
      <vt:lpstr>Double Replacement</vt:lpstr>
      <vt:lpstr>Combustion</vt:lpstr>
      <vt:lpstr>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</dc:title>
  <dc:creator>James High</dc:creator>
  <cp:lastModifiedBy>James High</cp:lastModifiedBy>
  <cp:revision>34</cp:revision>
  <dcterms:created xsi:type="dcterms:W3CDTF">2009-01-06T20:47:36Z</dcterms:created>
  <dcterms:modified xsi:type="dcterms:W3CDTF">2017-10-11T14:51:27Z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