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omic Sans MS" panose="030F0702030302020204" pitchFamily="66" charset="0"/>
      <p:regular r:id="rId32"/>
      <p:bold r:id="rId33"/>
      <p:italic r:id="rId34"/>
      <p:boldItalic r:id="rId35"/>
    </p:embeddedFont>
    <p:embeddedFont>
      <p:font typeface="Source Code Pro" panose="020B0604020202020204" charset="0"/>
      <p:regular r:id="rId36"/>
      <p:bold r:id="rId37"/>
      <p:italic r:id="rId38"/>
      <p:boldItalic r:id="rId39"/>
    </p:embeddedFont>
    <p:embeddedFont>
      <p:font typeface="Amatic SC" panose="020B0604020202020204" charset="-79"/>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387560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69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d55c2e2db10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d55c2e2db10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82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1c6780b8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1c6780b8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87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1c6780b8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1c6780b8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74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a94c5f6cf21ac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a94c5f6cf21ac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09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2640c601aa9210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2640c601aa9210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330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1a2fdf24a_1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1a2fdf24a_1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34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1a2fdf24a_17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1a2fdf24a_1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592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1a2fdf24a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1a2fdf24a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76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1a2fdf24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1a2fdf2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92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2897eb48b5f35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2897eb48b5f35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46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1a2fdf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1a2fdf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796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1a2fdf24a_17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1a2fdf24a_1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93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1a2fdf24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1a2fdf2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814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7ceaf07719c34d6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7ceaf07719c34d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480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1a2fdf24a_1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1a2fdf24a_1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98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a2fdf24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a2fdf24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4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1a2fdf24a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1a2fdf24a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741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8efc4e1164a04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8efc4e1164a0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391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25fa24a46f61a2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25fa24a46f61a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238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1a2fdf24a_17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1a2fdf24a_17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998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7ceaf07719c34d6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7ceaf07719c34d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57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1a2fdf2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1a2fdf2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242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1c6780b8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1c6780b8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95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1c6780b8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1c6780b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20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1c6780b8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1c6780b8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16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1c6780b8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1c6780b8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742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d55c2e2db10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d55c2e2db10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82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1c6780b8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1c6780b8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94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ZxrEgghMA_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http://www.dcsdms.org/ll/" TargetMode="Externa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1kHS4OR7jL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youtu.be/ZOgE9WBu2x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9900"/>
                </a:solidFill>
              </a:rPr>
              <a:t>GES Kindergarten</a:t>
            </a:r>
            <a:endParaRPr>
              <a:solidFill>
                <a:srgbClr val="FF9900"/>
              </a:solidFill>
            </a:endParaRPr>
          </a:p>
        </p:txBody>
      </p:sp>
      <p:sp>
        <p:nvSpPr>
          <p:cNvPr id="57" name="Google Shape;57;p13"/>
          <p:cNvSpPr txBox="1">
            <a:spLocks noGrp="1"/>
          </p:cNvSpPr>
          <p:nvPr>
            <p:ph type="subTitle" idx="1"/>
          </p:nvPr>
        </p:nvSpPr>
        <p:spPr>
          <a:xfrm>
            <a:off x="311700" y="3511825"/>
            <a:ext cx="8520600" cy="163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9900"/>
                </a:solidFill>
              </a:rPr>
              <a:t>Week 2- (March 30 - April 3)</a:t>
            </a:r>
            <a:endParaRPr>
              <a:solidFill>
                <a:srgbClr val="FF9900"/>
              </a:solidFill>
            </a:endParaRPr>
          </a:p>
        </p:txBody>
      </p:sp>
      <p:pic>
        <p:nvPicPr>
          <p:cNvPr id="58" name="Google Shape;58;p13"/>
          <p:cNvPicPr preferRelativeResize="0"/>
          <p:nvPr/>
        </p:nvPicPr>
        <p:blipFill>
          <a:blip r:embed="rId3">
            <a:alphaModFix/>
          </a:blip>
          <a:stretch>
            <a:fillRect/>
          </a:stretch>
        </p:blipFill>
        <p:spPr>
          <a:xfrm>
            <a:off x="311701" y="392152"/>
            <a:ext cx="1548231" cy="1231198"/>
          </a:xfrm>
          <a:prstGeom prst="rect">
            <a:avLst/>
          </a:prstGeom>
          <a:noFill/>
          <a:ln>
            <a:noFill/>
          </a:ln>
        </p:spPr>
      </p:pic>
      <p:pic>
        <p:nvPicPr>
          <p:cNvPr id="59" name="Google Shape;59;p13"/>
          <p:cNvPicPr preferRelativeResize="0"/>
          <p:nvPr/>
        </p:nvPicPr>
        <p:blipFill>
          <a:blip r:embed="rId4">
            <a:alphaModFix/>
          </a:blip>
          <a:stretch>
            <a:fillRect/>
          </a:stretch>
        </p:blipFill>
        <p:spPr>
          <a:xfrm>
            <a:off x="6989825" y="2363718"/>
            <a:ext cx="1842474" cy="1023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2271713" y="152400"/>
            <a:ext cx="3990972" cy="48387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4</a:t>
            </a:r>
            <a:endParaRPr/>
          </a:p>
          <a:p>
            <a:pPr marL="0" lvl="0" indent="0" algn="ctr" rtl="0">
              <a:spcBef>
                <a:spcPts val="0"/>
              </a:spcBef>
              <a:spcAft>
                <a:spcPts val="0"/>
              </a:spcAft>
              <a:buNone/>
            </a:pPr>
            <a:endParaRPr/>
          </a:p>
        </p:txBody>
      </p:sp>
      <p:sp>
        <p:nvSpPr>
          <p:cNvPr id="122" name="Google Shape;122;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Review vocabulary words.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What other animals travel in herds?</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Do ponies and people need the same type of shelter? Why/why not?</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What type of pony would make a better pet- a tame pony or a wild pony?</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What are some other animals that come in different breeds?</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Connect It!</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Directions:  In our text, it stated that taking care of ponies is a lot of work.  What is something else you do or take care of that is a lot of work.</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5</a:t>
            </a:r>
            <a:endParaRPr/>
          </a:p>
          <a:p>
            <a:pPr marL="0" lvl="0" indent="0" algn="ctr" rtl="0">
              <a:spcBef>
                <a:spcPts val="0"/>
              </a:spcBef>
              <a:spcAft>
                <a:spcPts val="0"/>
              </a:spcAft>
              <a:buNone/>
            </a:pPr>
            <a:endParaRPr/>
          </a:p>
        </p:txBody>
      </p:sp>
      <p:sp>
        <p:nvSpPr>
          <p:cNvPr id="128" name="Google Shape;128;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Wrap up:</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What is the difference between a wild horse and a tame horse?</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What do you need to do if you have a horse as a pet?</a:t>
            </a: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Theme craft:  Draw a herd of horses on a farm.</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2"/>
        <p:cNvGrpSpPr/>
        <p:nvPr/>
      </p:nvGrpSpPr>
      <p:grpSpPr>
        <a:xfrm>
          <a:off x="0" y="0"/>
          <a:ext cx="0" cy="0"/>
          <a:chOff x="0" y="0"/>
          <a:chExt cx="0" cy="0"/>
        </a:xfrm>
      </p:grpSpPr>
      <p:sp>
        <p:nvSpPr>
          <p:cNvPr id="133" name="Google Shape;133;p25"/>
          <p:cNvSpPr txBox="1"/>
          <p:nvPr/>
        </p:nvSpPr>
        <p:spPr>
          <a:xfrm>
            <a:off x="103125" y="864750"/>
            <a:ext cx="9144000" cy="49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MATH:</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a:t>Give your child a number between 11 and 19 and have them make that number using tens and ones. Use play dough to make a ten bar ( a long piece of playdough ) and roll balls to make ones OR they can draw it out on paper.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34" name="Google Shape;134;p25"/>
          <p:cNvPicPr preferRelativeResize="0"/>
          <p:nvPr/>
        </p:nvPicPr>
        <p:blipFill>
          <a:blip r:embed="rId3">
            <a:alphaModFix/>
          </a:blip>
          <a:stretch>
            <a:fillRect/>
          </a:stretch>
        </p:blipFill>
        <p:spPr>
          <a:xfrm>
            <a:off x="6503928" y="2571750"/>
            <a:ext cx="1577000" cy="2381250"/>
          </a:xfrm>
          <a:prstGeom prst="rect">
            <a:avLst/>
          </a:prstGeom>
          <a:noFill/>
          <a:ln>
            <a:noFill/>
          </a:ln>
        </p:spPr>
      </p:pic>
      <p:pic>
        <p:nvPicPr>
          <p:cNvPr id="135" name="Google Shape;135;p25"/>
          <p:cNvPicPr preferRelativeResize="0"/>
          <p:nvPr/>
        </p:nvPicPr>
        <p:blipFill>
          <a:blip r:embed="rId4">
            <a:alphaModFix/>
          </a:blip>
          <a:stretch>
            <a:fillRect/>
          </a:stretch>
        </p:blipFill>
        <p:spPr>
          <a:xfrm>
            <a:off x="581439" y="2571750"/>
            <a:ext cx="3076150" cy="216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9"/>
        <p:cNvGrpSpPr/>
        <p:nvPr/>
      </p:nvGrpSpPr>
      <p:grpSpPr>
        <a:xfrm>
          <a:off x="0" y="0"/>
          <a:ext cx="0" cy="0"/>
          <a:chOff x="0" y="0"/>
          <a:chExt cx="0" cy="0"/>
        </a:xfrm>
      </p:grpSpPr>
      <p:pic>
        <p:nvPicPr>
          <p:cNvPr id="140" name="Google Shape;140;p26"/>
          <p:cNvPicPr preferRelativeResize="0"/>
          <p:nvPr/>
        </p:nvPicPr>
        <p:blipFill>
          <a:blip r:embed="rId3">
            <a:alphaModFix/>
          </a:blip>
          <a:stretch>
            <a:fillRect/>
          </a:stretch>
        </p:blipFill>
        <p:spPr>
          <a:xfrm>
            <a:off x="152400" y="152400"/>
            <a:ext cx="3546300" cy="4719400"/>
          </a:xfrm>
          <a:prstGeom prst="rect">
            <a:avLst/>
          </a:prstGeom>
          <a:noFill/>
          <a:ln>
            <a:noFill/>
          </a:ln>
        </p:spPr>
      </p:pic>
      <p:pic>
        <p:nvPicPr>
          <p:cNvPr id="141" name="Google Shape;141;p26"/>
          <p:cNvPicPr preferRelativeResize="0"/>
          <p:nvPr/>
        </p:nvPicPr>
        <p:blipFill>
          <a:blip r:embed="rId4">
            <a:alphaModFix/>
          </a:blip>
          <a:stretch>
            <a:fillRect/>
          </a:stretch>
        </p:blipFill>
        <p:spPr>
          <a:xfrm>
            <a:off x="4924526" y="1271588"/>
            <a:ext cx="2857500" cy="2600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191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Science</a:t>
            </a:r>
            <a:endParaRPr/>
          </a:p>
        </p:txBody>
      </p:sp>
      <p:sp>
        <p:nvSpPr>
          <p:cNvPr id="147" name="Google Shape;147;p27"/>
          <p:cNvSpPr txBox="1">
            <a:spLocks noGrp="1"/>
          </p:cNvSpPr>
          <p:nvPr>
            <p:ph type="body" idx="1"/>
          </p:nvPr>
        </p:nvSpPr>
        <p:spPr>
          <a:xfrm>
            <a:off x="231150" y="1012500"/>
            <a:ext cx="8520600" cy="34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StandarL.K.3A.2 Construct explanations using observations to describe and report what animals need to live and grow (food, water, shelter, and space).</a:t>
            </a:r>
            <a:endParaRPr/>
          </a:p>
          <a:p>
            <a:pPr marL="0" lvl="0" indent="0" algn="l" rtl="0">
              <a:spcBef>
                <a:spcPts val="1600"/>
              </a:spcBef>
              <a:spcAft>
                <a:spcPts val="0"/>
              </a:spcAft>
              <a:buNone/>
            </a:pPr>
            <a:endParaRPr/>
          </a:p>
          <a:p>
            <a:pPr marL="0" lvl="0" indent="0" algn="l" rtl="0">
              <a:spcBef>
                <a:spcPts val="1600"/>
              </a:spcBef>
              <a:spcAft>
                <a:spcPts val="0"/>
              </a:spcAft>
              <a:buNone/>
            </a:pPr>
            <a:r>
              <a:rPr lang="en"/>
              <a:t>Activity:</a:t>
            </a:r>
            <a:endParaRPr/>
          </a:p>
          <a:p>
            <a:pPr marL="0" lvl="0" indent="0" algn="l" rtl="0">
              <a:spcBef>
                <a:spcPts val="1600"/>
              </a:spcBef>
              <a:spcAft>
                <a:spcPts val="0"/>
              </a:spcAft>
              <a:buNone/>
            </a:pPr>
            <a:r>
              <a:rPr lang="en"/>
              <a:t>Watch the video about horses a couple of times this week.</a:t>
            </a:r>
            <a:endParaRPr/>
          </a:p>
          <a:p>
            <a:pPr marL="0" lvl="0" indent="0" algn="l" rtl="0">
              <a:spcBef>
                <a:spcPts val="1600"/>
              </a:spcBef>
              <a:spcAft>
                <a:spcPts val="1600"/>
              </a:spcAft>
              <a:buNone/>
            </a:pPr>
            <a:r>
              <a:rPr lang="en" u="sng">
                <a:solidFill>
                  <a:schemeClr val="hlink"/>
                </a:solidFill>
                <a:hlinkClick r:id="rId3"/>
              </a:rPr>
              <a:t>https://youtu.be/ZxrEgghMA_k</a:t>
            </a:r>
            <a:endParaRPr/>
          </a:p>
        </p:txBody>
      </p:sp>
      <p:sp>
        <p:nvSpPr>
          <p:cNvPr id="148" name="Google Shape;148;p27"/>
          <p:cNvSpPr txBox="1"/>
          <p:nvPr/>
        </p:nvSpPr>
        <p:spPr>
          <a:xfrm>
            <a:off x="6547325" y="4165425"/>
            <a:ext cx="2285100" cy="7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Continued on next 2  pages...</a:t>
            </a:r>
            <a:endParaRPr/>
          </a:p>
        </p:txBody>
      </p:sp>
      <p:sp>
        <p:nvSpPr>
          <p:cNvPr id="149" name="Google Shape;149;p27"/>
          <p:cNvSpPr txBox="1"/>
          <p:nvPr/>
        </p:nvSpPr>
        <p:spPr>
          <a:xfrm>
            <a:off x="6170225" y="2158200"/>
            <a:ext cx="2662200" cy="8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sz="4800"/>
              <a:t> Horses</a:t>
            </a:r>
            <a:endParaRPr sz="4800"/>
          </a:p>
        </p:txBody>
      </p:sp>
      <p:sp>
        <p:nvSpPr>
          <p:cNvPr id="155" name="Google Shape;155;p2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a:t>
            </a:r>
            <a:endParaRPr/>
          </a:p>
          <a:p>
            <a:pPr marL="0" lvl="0" indent="0" algn="l" rtl="0">
              <a:spcBef>
                <a:spcPts val="1600"/>
              </a:spcBef>
              <a:spcAft>
                <a:spcPts val="0"/>
              </a:spcAft>
              <a:buNone/>
            </a:pPr>
            <a:r>
              <a:rPr lang="en"/>
              <a:t>After watching the video, discuss these questions with your child:</a:t>
            </a:r>
            <a:endParaRPr/>
          </a:p>
          <a:p>
            <a:pPr marL="457200" lvl="0" indent="-342900" algn="l" rtl="0">
              <a:spcBef>
                <a:spcPts val="1600"/>
              </a:spcBef>
              <a:spcAft>
                <a:spcPts val="0"/>
              </a:spcAft>
              <a:buSzPts val="1800"/>
              <a:buAutoNum type="arabicPeriod"/>
            </a:pPr>
            <a:r>
              <a:rPr lang="en"/>
              <a:t>How long do horses live? (about 25 years)</a:t>
            </a:r>
            <a:endParaRPr/>
          </a:p>
          <a:p>
            <a:pPr marL="457200" lvl="0" indent="-342900" algn="l" rtl="0">
              <a:spcBef>
                <a:spcPts val="0"/>
              </a:spcBef>
              <a:spcAft>
                <a:spcPts val="0"/>
              </a:spcAft>
              <a:buSzPts val="1800"/>
              <a:buAutoNum type="arabicPeriod"/>
            </a:pPr>
            <a:r>
              <a:rPr lang="en"/>
              <a:t>What do they eat?(plants)</a:t>
            </a:r>
            <a:endParaRPr/>
          </a:p>
          <a:p>
            <a:pPr marL="457200" lvl="0" indent="-342900" algn="l" rtl="0">
              <a:spcBef>
                <a:spcPts val="0"/>
              </a:spcBef>
              <a:spcAft>
                <a:spcPts val="0"/>
              </a:spcAft>
              <a:buSzPts val="1800"/>
              <a:buAutoNum type="arabicPeriod"/>
            </a:pPr>
            <a:r>
              <a:rPr lang="en"/>
              <a:t>How is this like what you eat? (You eat plants. What kind?)</a:t>
            </a:r>
            <a:endParaRPr/>
          </a:p>
          <a:p>
            <a:pPr marL="457200" lvl="0" indent="-342900" algn="l" rtl="0">
              <a:spcBef>
                <a:spcPts val="0"/>
              </a:spcBef>
              <a:spcAft>
                <a:spcPts val="0"/>
              </a:spcAft>
              <a:buSzPts val="1800"/>
              <a:buAutoNum type="arabicPeriod"/>
            </a:pPr>
            <a:r>
              <a:rPr lang="en"/>
              <a:t>How do horses sleep? (standing or lying down)</a:t>
            </a:r>
            <a:endParaRPr/>
          </a:p>
          <a:p>
            <a:pPr marL="457200" lvl="0" indent="-342900" algn="l" rtl="0">
              <a:spcBef>
                <a:spcPts val="0"/>
              </a:spcBef>
              <a:spcAft>
                <a:spcPts val="0"/>
              </a:spcAft>
              <a:buSzPts val="1800"/>
              <a:buAutoNum type="arabicPeriod"/>
            </a:pPr>
            <a:r>
              <a:rPr lang="en"/>
              <a:t>How are horses hooves like your fingernails? (They need to be trimmed)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3603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Draw or write about Horses and Ponies</a:t>
            </a:r>
            <a:endParaRPr/>
          </a:p>
        </p:txBody>
      </p:sp>
      <p:sp>
        <p:nvSpPr>
          <p:cNvPr id="161" name="Google Shape;161;p2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Draw a picture and/or write about something you learned from the video or book.</a:t>
            </a:r>
            <a:endParaRPr/>
          </a:p>
          <a:p>
            <a:pPr marL="0" lvl="0" indent="0" algn="l" rtl="0">
              <a:spcBef>
                <a:spcPts val="1600"/>
              </a:spcBef>
              <a:spcAft>
                <a:spcPts val="0"/>
              </a:spcAft>
              <a:buNone/>
            </a:pPr>
            <a:r>
              <a:rPr lang="en"/>
              <a:t>If possible send and picture of your work to your teacher.</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62" name="Google Shape;162;p29" descr="Image result for clip art of a pony"/>
          <p:cNvPicPr preferRelativeResize="0"/>
          <p:nvPr/>
        </p:nvPicPr>
        <p:blipFill>
          <a:blip r:embed="rId3">
            <a:alphaModFix/>
          </a:blip>
          <a:stretch>
            <a:fillRect/>
          </a:stretch>
        </p:blipFill>
        <p:spPr>
          <a:xfrm>
            <a:off x="2160000" y="2516400"/>
            <a:ext cx="3348000" cy="2127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Writing</a:t>
            </a:r>
            <a:endParaRPr/>
          </a:p>
        </p:txBody>
      </p:sp>
      <p:sp>
        <p:nvSpPr>
          <p:cNvPr id="168" name="Google Shape;168;p30"/>
          <p:cNvSpPr txBox="1">
            <a:spLocks noGrp="1"/>
          </p:cNvSpPr>
          <p:nvPr>
            <p:ph type="body" idx="1"/>
          </p:nvPr>
        </p:nvSpPr>
        <p:spPr>
          <a:xfrm>
            <a:off x="311700" y="1497500"/>
            <a:ext cx="8520600" cy="32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a:t>
            </a:r>
            <a:endParaRPr/>
          </a:p>
          <a:p>
            <a:pPr marL="0" lvl="0" indent="0" algn="l" rtl="0">
              <a:spcBef>
                <a:spcPts val="1600"/>
              </a:spcBef>
              <a:spcAft>
                <a:spcPts val="0"/>
              </a:spcAft>
              <a:buNone/>
            </a:pPr>
            <a:r>
              <a:rPr lang="en"/>
              <a:t>Choose 1:</a:t>
            </a:r>
            <a:endParaRPr/>
          </a:p>
          <a:p>
            <a:pPr marL="457200" lvl="0" indent="-342900" algn="l" rtl="0">
              <a:spcBef>
                <a:spcPts val="1600"/>
              </a:spcBef>
              <a:spcAft>
                <a:spcPts val="0"/>
              </a:spcAft>
              <a:buSzPts val="1800"/>
              <a:buChar char="●"/>
            </a:pPr>
            <a:r>
              <a:rPr lang="en"/>
              <a:t>Write three sentences about your favorite cereal.(opinion)</a:t>
            </a:r>
            <a:endParaRPr/>
          </a:p>
          <a:p>
            <a:pPr marL="457200" lvl="0" indent="-342900" algn="l" rtl="0">
              <a:spcBef>
                <a:spcPts val="0"/>
              </a:spcBef>
              <a:spcAft>
                <a:spcPts val="0"/>
              </a:spcAft>
              <a:buSzPts val="1800"/>
              <a:buChar char="●"/>
            </a:pPr>
            <a:r>
              <a:rPr lang="en"/>
              <a:t>see science slide (informative)</a:t>
            </a:r>
            <a:endParaRPr/>
          </a:p>
          <a:p>
            <a:pPr marL="457200" lvl="0" indent="-342900" algn="l" rtl="0">
              <a:spcBef>
                <a:spcPts val="0"/>
              </a:spcBef>
              <a:spcAft>
                <a:spcPts val="0"/>
              </a:spcAft>
              <a:buSzPts val="1800"/>
              <a:buChar char="●"/>
            </a:pPr>
            <a:r>
              <a:rPr lang="en"/>
              <a:t>Write three sentences about a rainy day-page on next slide. (narrative)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p:cNvPicPr preferRelativeResize="0"/>
          <p:nvPr/>
        </p:nvPicPr>
        <p:blipFill>
          <a:blip r:embed="rId3">
            <a:alphaModFix/>
          </a:blip>
          <a:stretch>
            <a:fillRect/>
          </a:stretch>
        </p:blipFill>
        <p:spPr>
          <a:xfrm>
            <a:off x="2740024" y="230924"/>
            <a:ext cx="3663952" cy="46816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688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Standards</a:t>
            </a:r>
            <a:endParaRPr/>
          </a:p>
        </p:txBody>
      </p:sp>
      <p:sp>
        <p:nvSpPr>
          <p:cNvPr id="65" name="Google Shape;65;p14"/>
          <p:cNvSpPr txBox="1">
            <a:spLocks noGrp="1"/>
          </p:cNvSpPr>
          <p:nvPr>
            <p:ph type="body" idx="1"/>
          </p:nvPr>
        </p:nvSpPr>
        <p:spPr>
          <a:xfrm>
            <a:off x="414831" y="741545"/>
            <a:ext cx="8520600" cy="499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Reading:</a:t>
            </a:r>
            <a:endParaRPr sz="1200" b="1"/>
          </a:p>
          <a:p>
            <a:pPr marL="457200" lvl="0" indent="-304800" algn="l" rtl="0">
              <a:lnSpc>
                <a:spcPct val="100000"/>
              </a:lnSpc>
              <a:spcBef>
                <a:spcPts val="1600"/>
              </a:spcBef>
              <a:spcAft>
                <a:spcPts val="0"/>
              </a:spcAft>
              <a:buSzPts val="1200"/>
              <a:buChar char="●"/>
            </a:pPr>
            <a:r>
              <a:rPr lang="en" sz="1200" b="1"/>
              <a:t>R.L.K.1: Ask and answer questions when reading.</a:t>
            </a:r>
            <a:endParaRPr sz="1200" b="1"/>
          </a:p>
          <a:p>
            <a:pPr marL="457200" lvl="0" indent="-304800" algn="l" rtl="0">
              <a:lnSpc>
                <a:spcPct val="100000"/>
              </a:lnSpc>
              <a:spcBef>
                <a:spcPts val="0"/>
              </a:spcBef>
              <a:spcAft>
                <a:spcPts val="0"/>
              </a:spcAft>
              <a:buSzPts val="1200"/>
              <a:buChar char="●"/>
            </a:pPr>
            <a:r>
              <a:rPr lang="en" sz="1200" b="1"/>
              <a:t>R.L.K.3: Name characters, setting, and events in the story.</a:t>
            </a:r>
            <a:endParaRPr sz="1200" b="1"/>
          </a:p>
          <a:p>
            <a:pPr marL="0" lvl="0" indent="0" algn="l" rtl="0">
              <a:lnSpc>
                <a:spcPct val="100000"/>
              </a:lnSpc>
              <a:spcBef>
                <a:spcPts val="1600"/>
              </a:spcBef>
              <a:spcAft>
                <a:spcPts val="0"/>
              </a:spcAft>
              <a:buNone/>
            </a:pPr>
            <a:r>
              <a:rPr lang="en" sz="1200" b="1"/>
              <a:t>Writing:</a:t>
            </a:r>
            <a:endParaRPr sz="1200" b="1"/>
          </a:p>
          <a:p>
            <a:pPr marL="457200" lvl="0" indent="-304800" algn="l" rtl="0">
              <a:lnSpc>
                <a:spcPct val="100000"/>
              </a:lnSpc>
              <a:spcBef>
                <a:spcPts val="1600"/>
              </a:spcBef>
              <a:spcAft>
                <a:spcPts val="0"/>
              </a:spcAft>
              <a:buSzPts val="1200"/>
              <a:buChar char="●"/>
            </a:pPr>
            <a:r>
              <a:rPr lang="en" sz="1200" b="1"/>
              <a:t>W.K.1: Use a combination of drawing, dictating, and writing when composing opinion, narratives, and informative texts. </a:t>
            </a:r>
            <a:endParaRPr sz="1200" b="1"/>
          </a:p>
          <a:p>
            <a:pPr marL="457200" lvl="0" indent="-304800" algn="l" rtl="0">
              <a:lnSpc>
                <a:spcPct val="100000"/>
              </a:lnSpc>
              <a:spcBef>
                <a:spcPts val="0"/>
              </a:spcBef>
              <a:spcAft>
                <a:spcPts val="0"/>
              </a:spcAft>
              <a:buSzPts val="1200"/>
              <a:buChar char="●"/>
            </a:pPr>
            <a:r>
              <a:rPr lang="en" sz="1200" b="1"/>
              <a:t>L.K.2: Use g appropriate capitalization, punctuation, and spelling when writing.</a:t>
            </a:r>
            <a:endParaRPr sz="1200" b="1"/>
          </a:p>
          <a:p>
            <a:pPr marL="0" lvl="0" indent="0" algn="l" rtl="0">
              <a:lnSpc>
                <a:spcPct val="100000"/>
              </a:lnSpc>
              <a:spcBef>
                <a:spcPts val="1600"/>
              </a:spcBef>
              <a:spcAft>
                <a:spcPts val="0"/>
              </a:spcAft>
              <a:buNone/>
            </a:pPr>
            <a:r>
              <a:rPr lang="en" sz="1200" b="1"/>
              <a:t>Phonics:</a:t>
            </a:r>
            <a:endParaRPr sz="1200" b="1"/>
          </a:p>
          <a:p>
            <a:pPr marL="457200" lvl="0" indent="-304800" algn="l" rtl="0">
              <a:lnSpc>
                <a:spcPct val="100000"/>
              </a:lnSpc>
              <a:spcBef>
                <a:spcPts val="1600"/>
              </a:spcBef>
              <a:spcAft>
                <a:spcPts val="0"/>
              </a:spcAft>
              <a:buSzPts val="1200"/>
              <a:buChar char="●"/>
            </a:pPr>
            <a:r>
              <a:rPr lang="en" sz="1200" b="1"/>
              <a:t>R.F.K.2: Demonstrate understanding of sounds (middle sounds, short vowels).</a:t>
            </a:r>
            <a:endParaRPr sz="1200" b="1"/>
          </a:p>
          <a:p>
            <a:pPr marL="0" lvl="0" indent="0" algn="l" rtl="0">
              <a:lnSpc>
                <a:spcPct val="100000"/>
              </a:lnSpc>
              <a:spcBef>
                <a:spcPts val="1600"/>
              </a:spcBef>
              <a:spcAft>
                <a:spcPts val="0"/>
              </a:spcAft>
              <a:buNone/>
            </a:pPr>
            <a:r>
              <a:rPr lang="en" sz="1200" b="1"/>
              <a:t>Sight Words:</a:t>
            </a:r>
            <a:endParaRPr sz="1200" b="1"/>
          </a:p>
          <a:p>
            <a:pPr marL="457200" lvl="0" indent="-304800" algn="l" rtl="0">
              <a:lnSpc>
                <a:spcPct val="100000"/>
              </a:lnSpc>
              <a:spcBef>
                <a:spcPts val="1600"/>
              </a:spcBef>
              <a:spcAft>
                <a:spcPts val="0"/>
              </a:spcAft>
              <a:buSzPts val="1200"/>
              <a:buChar char="●"/>
            </a:pPr>
            <a:r>
              <a:rPr lang="en" sz="1200" b="1"/>
              <a:t>R.F.K.3: Read common high frequency words by sight. </a:t>
            </a:r>
            <a:endParaRPr sz="1200" b="1"/>
          </a:p>
          <a:p>
            <a:pPr marL="0" lvl="0" indent="0" algn="l" rtl="0">
              <a:lnSpc>
                <a:spcPct val="100000"/>
              </a:lnSpc>
              <a:spcBef>
                <a:spcPts val="1600"/>
              </a:spcBef>
              <a:spcAft>
                <a:spcPts val="1600"/>
              </a:spcAft>
              <a:buNone/>
            </a:pPr>
            <a:r>
              <a:rPr lang="en" sz="1200" b="1"/>
              <a:t>Math: KCC3: Write and represent numbers 1 to 100.</a:t>
            </a:r>
            <a:endParaRPr sz="1200" b="1"/>
          </a:p>
        </p:txBody>
      </p:sp>
      <p:sp>
        <p:nvSpPr>
          <p:cNvPr id="66" name="Google Shape;66;p14"/>
          <p:cNvSpPr txBox="1"/>
          <p:nvPr/>
        </p:nvSpPr>
        <p:spPr>
          <a:xfrm rot="10800000" flipH="1">
            <a:off x="1017525" y="3136700"/>
            <a:ext cx="73152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7"/>
        <p:cNvGrpSpPr/>
        <p:nvPr/>
      </p:nvGrpSpPr>
      <p:grpSpPr>
        <a:xfrm>
          <a:off x="0" y="0"/>
          <a:ext cx="0" cy="0"/>
          <a:chOff x="0" y="0"/>
          <a:chExt cx="0" cy="0"/>
        </a:xfrm>
      </p:grpSpPr>
      <p:pic>
        <p:nvPicPr>
          <p:cNvPr id="178" name="Google Shape;178;p32"/>
          <p:cNvPicPr preferRelativeResize="0"/>
          <p:nvPr/>
        </p:nvPicPr>
        <p:blipFill>
          <a:blip r:embed="rId3">
            <a:alphaModFix/>
          </a:blip>
          <a:stretch>
            <a:fillRect/>
          </a:stretch>
        </p:blipFill>
        <p:spPr>
          <a:xfrm>
            <a:off x="2697425" y="146425"/>
            <a:ext cx="374915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Phonics</a:t>
            </a:r>
            <a:endParaRPr/>
          </a:p>
        </p:txBody>
      </p:sp>
      <p:sp>
        <p:nvSpPr>
          <p:cNvPr id="184" name="Google Shape;184;p3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rgbClr val="222222"/>
                </a:solidFill>
              </a:rPr>
              <a:t>The following word list includes words that use our short vowel addressed on the phonics worksheet given. You may practice these words all week by sounding them out and reading them, writing them with different fun materials, coming up with words that rhyme with these words, and even using them in sentences. At the end of the week a spelling test can be given to see if the words have been mastered.</a:t>
            </a:r>
            <a:endParaRPr sz="1200">
              <a:solidFill>
                <a:schemeClr val="dk1"/>
              </a:solidFill>
            </a:endParaRPr>
          </a:p>
          <a:p>
            <a:pPr marL="457200" lvl="0" indent="-304800" algn="l" rtl="0">
              <a:lnSpc>
                <a:spcPct val="100000"/>
              </a:lnSpc>
              <a:spcBef>
                <a:spcPts val="1600"/>
              </a:spcBef>
              <a:spcAft>
                <a:spcPts val="0"/>
              </a:spcAft>
              <a:buClr>
                <a:srgbClr val="222222"/>
              </a:buClr>
              <a:buSzPts val="1200"/>
              <a:buChar char="●"/>
            </a:pPr>
            <a:r>
              <a:rPr lang="en" sz="1200">
                <a:solidFill>
                  <a:srgbClr val="222222"/>
                </a:solidFill>
              </a:rPr>
              <a:t>Well</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Leg</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Ten</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Let</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Fell</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Get</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Wet</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Bell</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Pen</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Jet</a:t>
            </a:r>
            <a:endParaRPr sz="1200">
              <a:solidFill>
                <a:srgbClr val="222222"/>
              </a:solidFill>
            </a:endParaRPr>
          </a:p>
          <a:p>
            <a:pPr marL="457200" lvl="0" indent="-304800" algn="l" rtl="0">
              <a:lnSpc>
                <a:spcPct val="100000"/>
              </a:lnSpc>
              <a:spcBef>
                <a:spcPts val="0"/>
              </a:spcBef>
              <a:spcAft>
                <a:spcPts val="0"/>
              </a:spcAft>
              <a:buClr>
                <a:srgbClr val="222222"/>
              </a:buClr>
              <a:buSzPts val="1200"/>
              <a:buChar char="●"/>
            </a:pPr>
            <a:r>
              <a:rPr lang="en" sz="1200">
                <a:solidFill>
                  <a:srgbClr val="222222"/>
                </a:solidFill>
              </a:rPr>
              <a:t>Bonus word: went </a:t>
            </a:r>
            <a:endParaRPr sz="1200"/>
          </a:p>
        </p:txBody>
      </p:sp>
      <p:pic>
        <p:nvPicPr>
          <p:cNvPr id="185" name="Google Shape;185;p33"/>
          <p:cNvPicPr preferRelativeResize="0"/>
          <p:nvPr/>
        </p:nvPicPr>
        <p:blipFill>
          <a:blip r:embed="rId3">
            <a:alphaModFix/>
          </a:blip>
          <a:stretch>
            <a:fillRect/>
          </a:stretch>
        </p:blipFill>
        <p:spPr>
          <a:xfrm>
            <a:off x="5532749" y="2227201"/>
            <a:ext cx="2385174" cy="29163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89"/>
        <p:cNvGrpSpPr/>
        <p:nvPr/>
      </p:nvGrpSpPr>
      <p:grpSpPr>
        <a:xfrm>
          <a:off x="0" y="0"/>
          <a:ext cx="0" cy="0"/>
          <a:chOff x="0" y="0"/>
          <a:chExt cx="0" cy="0"/>
        </a:xfrm>
      </p:grpSpPr>
      <p:pic>
        <p:nvPicPr>
          <p:cNvPr id="190" name="Google Shape;190;p34"/>
          <p:cNvPicPr preferRelativeResize="0"/>
          <p:nvPr/>
        </p:nvPicPr>
        <p:blipFill>
          <a:blip r:embed="rId3">
            <a:alphaModFix/>
          </a:blip>
          <a:stretch>
            <a:fillRect/>
          </a:stretch>
        </p:blipFill>
        <p:spPr>
          <a:xfrm>
            <a:off x="3054626" y="152400"/>
            <a:ext cx="3566952" cy="4838700"/>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94"/>
        <p:cNvGrpSpPr/>
        <p:nvPr/>
      </p:nvGrpSpPr>
      <p:grpSpPr>
        <a:xfrm>
          <a:off x="0" y="0"/>
          <a:ext cx="0" cy="0"/>
          <a:chOff x="0" y="0"/>
          <a:chExt cx="0" cy="0"/>
        </a:xfrm>
      </p:grpSpPr>
      <p:pic>
        <p:nvPicPr>
          <p:cNvPr id="195" name="Google Shape;195;p35"/>
          <p:cNvPicPr preferRelativeResize="0"/>
          <p:nvPr/>
        </p:nvPicPr>
        <p:blipFill>
          <a:blip r:embed="rId3">
            <a:alphaModFix/>
          </a:blip>
          <a:stretch>
            <a:fillRect/>
          </a:stretch>
        </p:blipFill>
        <p:spPr>
          <a:xfrm>
            <a:off x="2549745" y="0"/>
            <a:ext cx="4044509"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Sight Words</a:t>
            </a:r>
            <a:endParaRPr/>
          </a:p>
        </p:txBody>
      </p:sp>
      <p:sp>
        <p:nvSpPr>
          <p:cNvPr id="201" name="Google Shape;201;p3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 sz="2400" b="1">
                <a:solidFill>
                  <a:schemeClr val="accent1"/>
                </a:solidFill>
              </a:rPr>
              <a:t>Sight words:</a:t>
            </a:r>
            <a:r>
              <a:rPr lang="en" sz="2400">
                <a:solidFill>
                  <a:schemeClr val="accent1"/>
                </a:solidFill>
              </a:rPr>
              <a:t> now, people, my, made</a:t>
            </a:r>
            <a:endParaRPr sz="1400">
              <a:solidFill>
                <a:srgbClr val="000000"/>
              </a:solidFill>
              <a:latin typeface="Arial"/>
              <a:ea typeface="Arial"/>
              <a:cs typeface="Arial"/>
              <a:sym typeface="Arial"/>
            </a:endParaRPr>
          </a:p>
          <a:p>
            <a:pPr marL="457200" lvl="0" indent="-381000" algn="l" rtl="0">
              <a:spcBef>
                <a:spcPts val="0"/>
              </a:spcBef>
              <a:spcAft>
                <a:spcPts val="0"/>
              </a:spcAft>
              <a:buClr>
                <a:schemeClr val="accent1"/>
              </a:buClr>
              <a:buSzPts val="2400"/>
              <a:buChar char="●"/>
            </a:pPr>
            <a:r>
              <a:rPr lang="en" sz="2600" b="1">
                <a:solidFill>
                  <a:srgbClr val="000000"/>
                </a:solidFill>
                <a:latin typeface="Comic Sans MS"/>
                <a:ea typeface="Comic Sans MS"/>
                <a:cs typeface="Comic Sans MS"/>
                <a:sym typeface="Comic Sans MS"/>
              </a:rPr>
              <a:t>Activity:</a:t>
            </a:r>
            <a:r>
              <a:rPr lang="en" sz="2400">
                <a:solidFill>
                  <a:srgbClr val="000000"/>
                </a:solidFill>
                <a:latin typeface="Comic Sans MS"/>
                <a:ea typeface="Comic Sans MS"/>
                <a:cs typeface="Comic Sans MS"/>
                <a:sym typeface="Comic Sans MS"/>
              </a:rPr>
              <a:t> Get a baking sheet and flour, shaving cream, or sugar. Using your finger, write your sight words on the pan. After each word, erase and write the next word.</a:t>
            </a:r>
            <a:endParaRPr sz="2400" b="1">
              <a:solidFill>
                <a:schemeClr val="accent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5"/>
        <p:cNvGrpSpPr/>
        <p:nvPr/>
      </p:nvGrpSpPr>
      <p:grpSpPr>
        <a:xfrm>
          <a:off x="0" y="0"/>
          <a:ext cx="0" cy="0"/>
          <a:chOff x="0" y="0"/>
          <a:chExt cx="0" cy="0"/>
        </a:xfrm>
      </p:grpSpPr>
      <p:pic>
        <p:nvPicPr>
          <p:cNvPr id="206" name="Google Shape;206;p37"/>
          <p:cNvPicPr preferRelativeResize="0"/>
          <p:nvPr/>
        </p:nvPicPr>
        <p:blipFill>
          <a:blip r:embed="rId3">
            <a:alphaModFix/>
          </a:blip>
          <a:stretch>
            <a:fillRect/>
          </a:stretch>
        </p:blipFill>
        <p:spPr>
          <a:xfrm>
            <a:off x="2546380" y="0"/>
            <a:ext cx="4051240"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8"/>
          <p:cNvPicPr preferRelativeResize="0"/>
          <p:nvPr/>
        </p:nvPicPr>
        <p:blipFill>
          <a:blip r:embed="rId3">
            <a:alphaModFix/>
          </a:blip>
          <a:stretch>
            <a:fillRect/>
          </a:stretch>
        </p:blipFill>
        <p:spPr>
          <a:xfrm>
            <a:off x="321875" y="512100"/>
            <a:ext cx="3496761" cy="4631399"/>
          </a:xfrm>
          <a:prstGeom prst="rect">
            <a:avLst/>
          </a:prstGeom>
          <a:noFill/>
          <a:ln>
            <a:noFill/>
          </a:ln>
        </p:spPr>
      </p:pic>
      <p:sp>
        <p:nvSpPr>
          <p:cNvPr id="212" name="Google Shape;212;p38"/>
          <p:cNvSpPr txBox="1"/>
          <p:nvPr/>
        </p:nvSpPr>
        <p:spPr>
          <a:xfrm>
            <a:off x="4852744" y="3739885"/>
            <a:ext cx="3936000" cy="12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These are not links. On this page you will have to type the website name in the web browser, but these are great YouTube alternatives during this time of distance learning and all throughout the year! </a:t>
            </a:r>
            <a:endParaRPr/>
          </a:p>
        </p:txBody>
      </p:sp>
      <p:pic>
        <p:nvPicPr>
          <p:cNvPr id="213" name="Google Shape;213;p38"/>
          <p:cNvPicPr preferRelativeResize="0"/>
          <p:nvPr/>
        </p:nvPicPr>
        <p:blipFill>
          <a:blip r:embed="rId4">
            <a:alphaModFix/>
          </a:blip>
          <a:stretch>
            <a:fillRect/>
          </a:stretch>
        </p:blipFill>
        <p:spPr>
          <a:xfrm>
            <a:off x="5041897" y="630838"/>
            <a:ext cx="3921455" cy="3022316"/>
          </a:xfrm>
          <a:prstGeom prst="rect">
            <a:avLst/>
          </a:prstGeom>
          <a:noFill/>
          <a:ln>
            <a:noFill/>
          </a:ln>
        </p:spPr>
      </p:pic>
      <p:sp>
        <p:nvSpPr>
          <p:cNvPr id="214" name="Google Shape;214;p38"/>
          <p:cNvSpPr txBox="1"/>
          <p:nvPr/>
        </p:nvSpPr>
        <p:spPr>
          <a:xfrm>
            <a:off x="1813600" y="0"/>
            <a:ext cx="6510600" cy="8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Source Code Pro"/>
                <a:ea typeface="Source Code Pro"/>
                <a:cs typeface="Source Code Pro"/>
                <a:sym typeface="Source Code Pro"/>
              </a:rPr>
              <a:t>Online Resources Section</a:t>
            </a:r>
            <a:endParaRPr sz="3000" b="1">
              <a:latin typeface="Source Code Pro"/>
              <a:ea typeface="Source Code Pro"/>
              <a:cs typeface="Source Code Pro"/>
              <a:sym typeface="Source Code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8"/>
        <p:cNvGrpSpPr/>
        <p:nvPr/>
      </p:nvGrpSpPr>
      <p:grpSpPr>
        <a:xfrm>
          <a:off x="0" y="0"/>
          <a:ext cx="0" cy="0"/>
          <a:chOff x="0" y="0"/>
          <a:chExt cx="0" cy="0"/>
        </a:xfrm>
      </p:grpSpPr>
      <p:pic>
        <p:nvPicPr>
          <p:cNvPr id="219" name="Google Shape;219;p39"/>
          <p:cNvPicPr preferRelativeResize="0"/>
          <p:nvPr/>
        </p:nvPicPr>
        <p:blipFill>
          <a:blip r:embed="rId3">
            <a:alphaModFix/>
          </a:blip>
          <a:stretch>
            <a:fillRect/>
          </a:stretch>
        </p:blipFill>
        <p:spPr>
          <a:xfrm>
            <a:off x="4571997" y="4"/>
            <a:ext cx="4572000" cy="3222173"/>
          </a:xfrm>
          <a:prstGeom prst="rect">
            <a:avLst/>
          </a:prstGeom>
          <a:noFill/>
          <a:ln>
            <a:noFill/>
          </a:ln>
        </p:spPr>
      </p:pic>
      <p:pic>
        <p:nvPicPr>
          <p:cNvPr id="220" name="Google Shape;220;p39"/>
          <p:cNvPicPr preferRelativeResize="0"/>
          <p:nvPr/>
        </p:nvPicPr>
        <p:blipFill rotWithShape="1">
          <a:blip r:embed="rId4">
            <a:alphaModFix/>
          </a:blip>
          <a:srcRect t="-37343"/>
          <a:stretch/>
        </p:blipFill>
        <p:spPr>
          <a:xfrm>
            <a:off x="0" y="2365725"/>
            <a:ext cx="5480175" cy="2777775"/>
          </a:xfrm>
          <a:prstGeom prst="rect">
            <a:avLst/>
          </a:prstGeom>
          <a:noFill/>
          <a:ln>
            <a:noFill/>
          </a:ln>
        </p:spPr>
      </p:pic>
      <p:sp>
        <p:nvSpPr>
          <p:cNvPr id="221" name="Google Shape;221;p39"/>
          <p:cNvSpPr txBox="1"/>
          <p:nvPr/>
        </p:nvSpPr>
        <p:spPr>
          <a:xfrm>
            <a:off x="357809" y="1072742"/>
            <a:ext cx="3922800" cy="10767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5"/>
              </a:rPr>
              <a:t>http://www.dcsdms.org/ll/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Message from the Teachers</a:t>
            </a:r>
            <a:endParaRPr/>
          </a:p>
        </p:txBody>
      </p:sp>
      <p:sp>
        <p:nvSpPr>
          <p:cNvPr id="227" name="Google Shape;227;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1600"/>
              </a:spcAft>
              <a:buNone/>
            </a:pPr>
            <a:r>
              <a:rPr lang="en" sz="2400">
                <a:solidFill>
                  <a:srgbClr val="000000"/>
                </a:solidFill>
                <a:latin typeface="Times New Roman"/>
                <a:ea typeface="Times New Roman"/>
                <a:cs typeface="Times New Roman"/>
                <a:sym typeface="Times New Roman"/>
              </a:rPr>
              <a:t>We miss you guys. We are so proud of all of the hard work you guys have done. Listen to your parents. They are your teachers right now. We may do things differently, but we are all working together to do all that we can for you guys. We would love to see a picture of you working hard. You can send these to us via Remind. Keep working hard, and we hope to see you soon!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lin ang="5400012" scaled="0"/>
        </a:gradFill>
        <a:effectLst/>
      </p:bgPr>
    </p:bg>
    <p:spTree>
      <p:nvGrpSpPr>
        <p:cNvPr id="1" name="Shape 231"/>
        <p:cNvGrpSpPr/>
        <p:nvPr/>
      </p:nvGrpSpPr>
      <p:grpSpPr>
        <a:xfrm>
          <a:off x="0" y="0"/>
          <a:ext cx="0" cy="0"/>
          <a:chOff x="0" y="0"/>
          <a:chExt cx="0" cy="0"/>
        </a:xfrm>
      </p:grpSpPr>
      <p:sp>
        <p:nvSpPr>
          <p:cNvPr id="232" name="Google Shape;232;p41"/>
          <p:cNvSpPr txBox="1">
            <a:spLocks noGrp="1"/>
          </p:cNvSpPr>
          <p:nvPr>
            <p:ph type="body" idx="1"/>
          </p:nvPr>
        </p:nvSpPr>
        <p:spPr>
          <a:xfrm>
            <a:off x="1141200" y="4270331"/>
            <a:ext cx="8002800" cy="6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Note to the parents, thank you for investing in your child’s education!</a:t>
            </a:r>
            <a:endParaRPr/>
          </a:p>
        </p:txBody>
      </p:sp>
      <p:pic>
        <p:nvPicPr>
          <p:cNvPr id="233" name="Google Shape;233;p41"/>
          <p:cNvPicPr preferRelativeResize="0"/>
          <p:nvPr/>
        </p:nvPicPr>
        <p:blipFill>
          <a:blip r:embed="rId3">
            <a:alphaModFix/>
          </a:blip>
          <a:stretch>
            <a:fillRect/>
          </a:stretch>
        </p:blipFill>
        <p:spPr>
          <a:xfrm>
            <a:off x="2585875" y="304800"/>
            <a:ext cx="3972240" cy="39655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0742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a:t>
            </a:r>
            <a:endParaRPr/>
          </a:p>
        </p:txBody>
      </p:sp>
      <p:sp>
        <p:nvSpPr>
          <p:cNvPr id="72" name="Google Shape;72;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i="1"/>
              <a:t>Essential Questions: </a:t>
            </a:r>
            <a:endParaRPr sz="1400" b="1" i="1"/>
          </a:p>
          <a:p>
            <a:pPr marL="0" lvl="0" indent="0" algn="l" rtl="0">
              <a:spcBef>
                <a:spcPts val="1600"/>
              </a:spcBef>
              <a:spcAft>
                <a:spcPts val="0"/>
              </a:spcAft>
              <a:buNone/>
            </a:pPr>
            <a:r>
              <a:rPr lang="en" sz="1400" b="1" i="1"/>
              <a:t>How did the author/illustrator help me understand the text?</a:t>
            </a:r>
            <a:endParaRPr sz="1400" b="1" i="1"/>
          </a:p>
          <a:p>
            <a:pPr marL="0" lvl="0" indent="0" algn="l" rtl="0">
              <a:spcBef>
                <a:spcPts val="1600"/>
              </a:spcBef>
              <a:spcAft>
                <a:spcPts val="0"/>
              </a:spcAft>
              <a:buNone/>
            </a:pPr>
            <a:r>
              <a:rPr lang="en" sz="1400" b="1" i="1"/>
              <a:t>What can you say about the difference between wild and tame animals?</a:t>
            </a:r>
            <a:endParaRPr sz="1400" b="1" i="1"/>
          </a:p>
          <a:p>
            <a:pPr marL="0" lvl="0" indent="0" algn="l" rtl="0">
              <a:spcBef>
                <a:spcPts val="1600"/>
              </a:spcBef>
              <a:spcAft>
                <a:spcPts val="0"/>
              </a:spcAft>
              <a:buNone/>
            </a:pPr>
            <a:r>
              <a:rPr lang="en" sz="1400" b="1" i="1"/>
              <a:t>I Can:</a:t>
            </a:r>
            <a:endParaRPr sz="1400" b="1" i="1"/>
          </a:p>
          <a:p>
            <a:pPr marL="0" lvl="0" indent="0" algn="l" rtl="0">
              <a:spcBef>
                <a:spcPts val="1600"/>
              </a:spcBef>
              <a:spcAft>
                <a:spcPts val="0"/>
              </a:spcAft>
              <a:buNone/>
            </a:pPr>
            <a:r>
              <a:rPr lang="en" sz="1400" b="1" i="1"/>
              <a:t>I can state how the author and illustrator help me understand the text more clearly.</a:t>
            </a:r>
            <a:endParaRPr sz="1400" b="1" i="1"/>
          </a:p>
          <a:p>
            <a:pPr marL="0" lvl="0" indent="0" algn="l" rtl="0">
              <a:spcBef>
                <a:spcPts val="1600"/>
              </a:spcBef>
              <a:spcAft>
                <a:spcPts val="1600"/>
              </a:spcAft>
              <a:buNone/>
            </a:pPr>
            <a:r>
              <a:rPr lang="en" sz="1400" b="1" i="1"/>
              <a:t>I can tell the difference between wild and tame horses.</a:t>
            </a:r>
            <a:endParaRPr sz="1400" b="1"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a:t>
            </a:r>
            <a:endParaRPr/>
          </a:p>
        </p:txBody>
      </p:sp>
      <p:sp>
        <p:nvSpPr>
          <p:cNvPr id="78" name="Google Shape;78;p16"/>
          <p:cNvSpPr txBox="1">
            <a:spLocks noGrp="1"/>
          </p:cNvSpPr>
          <p:nvPr>
            <p:ph type="body" idx="1"/>
          </p:nvPr>
        </p:nvSpPr>
        <p:spPr>
          <a:xfrm>
            <a:off x="311688" y="801000"/>
            <a:ext cx="8520600" cy="46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t>Activity:</a:t>
            </a:r>
            <a:r>
              <a:rPr lang="en" i="1"/>
              <a:t> Read the books to a sibling, parent, pet, or toys.  </a:t>
            </a:r>
            <a:r>
              <a:rPr lang="en" b="1"/>
              <a:t>Non-fiction:</a:t>
            </a:r>
            <a:r>
              <a:rPr lang="en"/>
              <a:t>Ponies  </a:t>
            </a:r>
            <a:endParaRPr/>
          </a:p>
          <a:p>
            <a:pPr marL="0" lvl="0" indent="0" algn="l" rtl="0">
              <a:spcBef>
                <a:spcPts val="1600"/>
              </a:spcBef>
              <a:spcAft>
                <a:spcPts val="0"/>
              </a:spcAft>
              <a:buNone/>
            </a:pPr>
            <a:r>
              <a:rPr lang="en"/>
              <a:t>If you have the app Epic, You can search for the book of the week Ponies in this app.  You can also read many other books in this app. It is currently free to create an account and some students may have an account through their teacher. </a:t>
            </a:r>
            <a:endParaRPr/>
          </a:p>
          <a:p>
            <a:pPr marL="0" lvl="0" indent="0" algn="l" rtl="0">
              <a:spcBef>
                <a:spcPts val="1600"/>
              </a:spcBef>
              <a:spcAft>
                <a:spcPts val="0"/>
              </a:spcAft>
              <a:buNone/>
            </a:pPr>
            <a:r>
              <a:rPr lang="en"/>
              <a:t>If you do not have this app, students can also access the book via youtube. There are two links available to YouTube. One is of one of a GES k teacher reading the book!</a:t>
            </a:r>
            <a:endParaRPr/>
          </a:p>
          <a:p>
            <a:pPr marL="0" lvl="0" indent="0" algn="l" rtl="0">
              <a:spcBef>
                <a:spcPts val="1600"/>
              </a:spcBef>
              <a:spcAft>
                <a:spcPts val="0"/>
              </a:spcAft>
              <a:buNone/>
            </a:pPr>
            <a:r>
              <a:rPr lang="en" u="sng">
                <a:solidFill>
                  <a:schemeClr val="hlink"/>
                </a:solidFill>
                <a:hlinkClick r:id="rId3"/>
              </a:rPr>
              <a:t>https://youtu.be/1kHS4OR7jLI</a:t>
            </a:r>
            <a:endParaRPr/>
          </a:p>
          <a:p>
            <a:pPr marL="0" lvl="0" indent="0" algn="l" rtl="0">
              <a:spcBef>
                <a:spcPts val="1600"/>
              </a:spcBef>
              <a:spcAft>
                <a:spcPts val="0"/>
              </a:spcAft>
              <a:buNone/>
            </a:pPr>
            <a:r>
              <a:rPr lang="en" u="sng">
                <a:solidFill>
                  <a:schemeClr val="hlink"/>
                </a:solidFill>
                <a:hlinkClick r:id="rId4"/>
              </a:rPr>
              <a:t>https://youtu.be/ZOgE9WBu2xA</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1</a:t>
            </a:r>
            <a:endParaRPr/>
          </a:p>
          <a:p>
            <a:pPr marL="0" lvl="0" indent="0" algn="ctr" rtl="0">
              <a:spcBef>
                <a:spcPts val="0"/>
              </a:spcBef>
              <a:spcAft>
                <a:spcPts val="0"/>
              </a:spcAft>
              <a:buNone/>
            </a:pPr>
            <a:endParaRPr/>
          </a:p>
        </p:txBody>
      </p:sp>
      <p:sp>
        <p:nvSpPr>
          <p:cNvPr id="84" name="Google Shape;84;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Read for fun!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Make a list of things you know about horses before reading.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Add new learning after you read the text.</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Capture This and That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Illustrate a wild horse and a tame horse in their surroundings.</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2</a:t>
            </a:r>
            <a:endParaRPr/>
          </a:p>
          <a:p>
            <a:pPr marL="0" lvl="0" indent="0" algn="ctr" rtl="0">
              <a:spcBef>
                <a:spcPts val="0"/>
              </a:spcBef>
              <a:spcAft>
                <a:spcPts val="0"/>
              </a:spcAft>
              <a:buNone/>
            </a:pPr>
            <a:endParaRPr/>
          </a:p>
        </p:txBody>
      </p:sp>
      <p:sp>
        <p:nvSpPr>
          <p:cNvPr id="90" name="Google Shape;90;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Reread the text.   Review and discuss the essential questions.  Ask your child to recall facts learned on day 1.</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Listen and Draw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Illustrate shelter for a horse and a herd of horses</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Vocabulary</a:t>
            </a:r>
            <a:endParaRPr/>
          </a:p>
          <a:p>
            <a:pPr marL="0" lvl="0" indent="0" algn="ctr" rtl="0">
              <a:spcBef>
                <a:spcPts val="0"/>
              </a:spcBef>
              <a:spcAft>
                <a:spcPts val="0"/>
              </a:spcAft>
              <a:buNone/>
            </a:pPr>
            <a:endParaRPr/>
          </a:p>
        </p:txBody>
      </p:sp>
      <p:sp>
        <p:nvSpPr>
          <p:cNvPr id="96" name="Google Shape;96;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rial"/>
              <a:buChar char="●"/>
            </a:pPr>
            <a:r>
              <a:rPr lang="en">
                <a:solidFill>
                  <a:srgbClr val="000000"/>
                </a:solidFill>
                <a:latin typeface="Arial"/>
                <a:ea typeface="Arial"/>
                <a:cs typeface="Arial"/>
                <a:sym typeface="Arial"/>
              </a:rPr>
              <a:t>Breed- a group of animals that live together</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Mare- a female horse</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Shelter- a safe place that gives protection from bad weather</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Tame- take away from a wild state </a:t>
            </a:r>
            <a:endParaRPr>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Wild- living in nature without human care</a:t>
            </a:r>
            <a:endParaRPr>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92850"/>
            <a:ext cx="8520600" cy="801000"/>
          </a:xfrm>
          <a:prstGeom prst="rect">
            <a:avLst/>
          </a:prstGeom>
          <a:solidFill>
            <a:schemeClr val="accent4"/>
          </a:solidFill>
        </p:spPr>
        <p:txBody>
          <a:bodyPr spcFirstLastPara="1" wrap="square" lIns="91425" tIns="91425" rIns="91425" bIns="91425" anchor="t" anchorCtr="0">
            <a:noAutofit/>
          </a:bodyPr>
          <a:lstStyle/>
          <a:p>
            <a:pPr marL="0" lvl="0" indent="0" algn="ctr" rtl="0">
              <a:spcBef>
                <a:spcPts val="0"/>
              </a:spcBef>
              <a:spcAft>
                <a:spcPts val="0"/>
              </a:spcAft>
              <a:buNone/>
            </a:pPr>
            <a:r>
              <a:rPr lang="en">
                <a:highlight>
                  <a:srgbClr val="EAD1DC"/>
                </a:highlight>
              </a:rPr>
              <a:t>Vocabulary Cards</a:t>
            </a:r>
            <a:endParaRPr>
              <a:highlight>
                <a:srgbClr val="EAD1DC"/>
              </a:highlight>
            </a:endParaRPr>
          </a:p>
        </p:txBody>
      </p:sp>
      <p:sp>
        <p:nvSpPr>
          <p:cNvPr id="102" name="Google Shape;102;p20"/>
          <p:cNvSpPr txBox="1">
            <a:spLocks noGrp="1"/>
          </p:cNvSpPr>
          <p:nvPr>
            <p:ph type="body" idx="1"/>
          </p:nvPr>
        </p:nvSpPr>
        <p:spPr>
          <a:xfrm>
            <a:off x="311700" y="1228675"/>
            <a:ext cx="3999900" cy="3340200"/>
          </a:xfrm>
          <a:prstGeom prst="rect">
            <a:avLst/>
          </a:prstGeom>
          <a:solidFill>
            <a:schemeClr val="accent4"/>
          </a:solidFill>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03" name="Google Shape;103;p20"/>
          <p:cNvSpPr txBox="1">
            <a:spLocks noGrp="1"/>
          </p:cNvSpPr>
          <p:nvPr>
            <p:ph type="body" idx="2"/>
          </p:nvPr>
        </p:nvSpPr>
        <p:spPr>
          <a:xfrm>
            <a:off x="4832400" y="1228675"/>
            <a:ext cx="3999900" cy="3340200"/>
          </a:xfrm>
          <a:prstGeom prst="rect">
            <a:avLst/>
          </a:prstGeom>
          <a:solidFill>
            <a:schemeClr val="accent4"/>
          </a:solidFill>
        </p:spPr>
        <p:txBody>
          <a:bodyPr spcFirstLastPara="1" wrap="square" lIns="91425" tIns="91425" rIns="91425" bIns="91425" anchor="t" anchorCtr="0">
            <a:noAutofit/>
          </a:bodyPr>
          <a:lstStyle/>
          <a:p>
            <a:pPr marL="0" lvl="0" indent="0" algn="l" rtl="0">
              <a:spcBef>
                <a:spcPts val="0"/>
              </a:spcBef>
              <a:spcAft>
                <a:spcPts val="1600"/>
              </a:spcAft>
              <a:buNone/>
            </a:pPr>
            <a:endParaRPr b="1">
              <a:solidFill>
                <a:schemeClr val="accent4"/>
              </a:solidFill>
            </a:endParaRPr>
          </a:p>
        </p:txBody>
      </p:sp>
      <p:pic>
        <p:nvPicPr>
          <p:cNvPr id="104" name="Google Shape;104;p20"/>
          <p:cNvPicPr preferRelativeResize="0"/>
          <p:nvPr/>
        </p:nvPicPr>
        <p:blipFill rotWithShape="1">
          <a:blip r:embed="rId3">
            <a:alphaModFix/>
          </a:blip>
          <a:srcRect t="9501" b="9501"/>
          <a:stretch/>
        </p:blipFill>
        <p:spPr>
          <a:xfrm>
            <a:off x="4885700" y="1313050"/>
            <a:ext cx="3612450" cy="3032726"/>
          </a:xfrm>
          <a:prstGeom prst="rect">
            <a:avLst/>
          </a:prstGeom>
          <a:noFill/>
          <a:ln>
            <a:noFill/>
          </a:ln>
        </p:spPr>
      </p:pic>
      <p:pic>
        <p:nvPicPr>
          <p:cNvPr id="105" name="Google Shape;105;p20"/>
          <p:cNvPicPr preferRelativeResize="0"/>
          <p:nvPr/>
        </p:nvPicPr>
        <p:blipFill>
          <a:blip r:embed="rId4">
            <a:alphaModFix/>
          </a:blip>
          <a:stretch>
            <a:fillRect/>
          </a:stretch>
        </p:blipFill>
        <p:spPr>
          <a:xfrm>
            <a:off x="505425" y="1279225"/>
            <a:ext cx="3382287" cy="30327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3</a:t>
            </a:r>
            <a:endParaRPr/>
          </a:p>
          <a:p>
            <a:pPr marL="0" lvl="0" indent="0" algn="ctr" rtl="0">
              <a:spcBef>
                <a:spcPts val="0"/>
              </a:spcBef>
              <a:spcAft>
                <a:spcPts val="0"/>
              </a:spcAft>
              <a:buNone/>
            </a:pPr>
            <a:endParaRPr/>
          </a:p>
        </p:txBody>
      </p:sp>
      <p:sp>
        <p:nvSpPr>
          <p:cNvPr id="111" name="Google Shape;111;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Reread parts of the text then have a discussion with your child based on the questions below.</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Discussion Questions</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Based on page 4, how does the author feel about ponies?</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Not all horses live on farms.  What evidence from the test supports this?</a:t>
            </a:r>
            <a:endParaRPr>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AutoNum type="arabicPeriod"/>
            </a:pPr>
            <a:r>
              <a:rPr lang="en">
                <a:solidFill>
                  <a:srgbClr val="000000"/>
                </a:solidFill>
                <a:latin typeface="Arial"/>
                <a:ea typeface="Arial"/>
                <a:cs typeface="Arial"/>
                <a:sym typeface="Arial"/>
              </a:rPr>
              <a:t>Use evidence from the story to support how ponies are a lof of work to take care of.</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a:solidFill>
                  <a:srgbClr val="000000"/>
                </a:solidFill>
                <a:latin typeface="Arial"/>
                <a:ea typeface="Arial"/>
                <a:cs typeface="Arial"/>
                <a:sym typeface="Arial"/>
              </a:rPr>
              <a:t>Label It Activity:</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r>
              <a:rPr lang="en">
                <a:latin typeface="Arial"/>
                <a:ea typeface="Arial"/>
                <a:cs typeface="Arial"/>
                <a:sym typeface="Arial"/>
              </a:rPr>
              <a:t>Label the parts of a horse.</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On-screen Show (16:9)</PresentationFormat>
  <Paragraphs>132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Times New Roman</vt:lpstr>
      <vt:lpstr>Arial</vt:lpstr>
      <vt:lpstr>Comic Sans MS</vt:lpstr>
      <vt:lpstr>Source Code Pro</vt:lpstr>
      <vt:lpstr>Amatic SC</vt:lpstr>
      <vt:lpstr>Beach Day</vt:lpstr>
      <vt:lpstr>GES Kindergarten</vt:lpstr>
      <vt:lpstr>Standards</vt:lpstr>
      <vt:lpstr>Reading</vt:lpstr>
      <vt:lpstr>Reading</vt:lpstr>
      <vt:lpstr>Day 1 </vt:lpstr>
      <vt:lpstr>Day 2 </vt:lpstr>
      <vt:lpstr>Vocabulary </vt:lpstr>
      <vt:lpstr>Vocabulary Cards</vt:lpstr>
      <vt:lpstr>Day 3 </vt:lpstr>
      <vt:lpstr>PowerPoint Presentation</vt:lpstr>
      <vt:lpstr>Day 4 </vt:lpstr>
      <vt:lpstr>Day 5 </vt:lpstr>
      <vt:lpstr>PowerPoint Presentation</vt:lpstr>
      <vt:lpstr>PowerPoint Presentation</vt:lpstr>
      <vt:lpstr>Science</vt:lpstr>
      <vt:lpstr>                                    Horses</vt:lpstr>
      <vt:lpstr>          Draw or write about Horses and Ponies</vt:lpstr>
      <vt:lpstr>Writing</vt:lpstr>
      <vt:lpstr>PowerPoint Presentation</vt:lpstr>
      <vt:lpstr>PowerPoint Presentation</vt:lpstr>
      <vt:lpstr>Phonics</vt:lpstr>
      <vt:lpstr>PowerPoint Presentation</vt:lpstr>
      <vt:lpstr>PowerPoint Presentation</vt:lpstr>
      <vt:lpstr>Sight Words</vt:lpstr>
      <vt:lpstr>PowerPoint Presentation</vt:lpstr>
      <vt:lpstr>PowerPoint Presentation</vt:lpstr>
      <vt:lpstr>PowerPoint Presentation</vt:lpstr>
      <vt:lpstr>Message from the Teachers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 Kindergarten</dc:title>
  <dc:creator>Ashley Qualls</dc:creator>
  <cp:lastModifiedBy>Ashley Qualls</cp:lastModifiedBy>
  <cp:revision>1</cp:revision>
  <dcterms:modified xsi:type="dcterms:W3CDTF">2020-03-27T20:24:16Z</dcterms:modified>
</cp:coreProperties>
</file>