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Raleway Light"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Playfair Display" panose="020B0604020202020204" charset="0"/>
      <p:regular r:id="rId58"/>
      <p:bold r:id="rId59"/>
      <p:italic r:id="rId60"/>
      <p:boldItalic r:id="rId61"/>
    </p:embeddedFont>
    <p:embeddedFont>
      <p:font typeface="Raleway"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3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db0ed19b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db0ed19b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Taiping Rebellion </a:t>
            </a:r>
            <a:r>
              <a:rPr lang="en"/>
              <a:t>- 1850 - failed civil servant applicant and starving peasants, workers, and miners attempted to overthrow Qing Dynasty. France, GB, and Chinese warlords stepped in to stop rebellion in 1864. </a:t>
            </a:r>
            <a:endParaRPr/>
          </a:p>
          <a:p>
            <a:pPr marL="0" lvl="0" indent="0" algn="l" rtl="0">
              <a:spcBef>
                <a:spcPts val="0"/>
              </a:spcBef>
              <a:spcAft>
                <a:spcPts val="0"/>
              </a:spcAft>
              <a:buNone/>
            </a:pPr>
            <a:endParaRPr/>
          </a:p>
          <a:p>
            <a:pPr marL="0" lvl="0" indent="0" algn="l" rtl="0">
              <a:spcBef>
                <a:spcPts val="0"/>
              </a:spcBef>
              <a:spcAft>
                <a:spcPts val="0"/>
              </a:spcAft>
              <a:buNone/>
            </a:pPr>
            <a:r>
              <a:rPr lang="en" u="sng"/>
              <a:t>Yellow River</a:t>
            </a:r>
            <a:r>
              <a:rPr lang="en"/>
              <a:t> - Changed course in the middle of the Taiping Rebellion flooding some  farmland and making other areas dry. Resulted in famine. Then the plague broke out! 20 million Chinese died between this and the rebellion. </a:t>
            </a:r>
            <a:endParaRPr/>
          </a:p>
          <a:p>
            <a:pPr marL="0" lvl="0" indent="0" algn="l" rtl="0">
              <a:spcBef>
                <a:spcPts val="0"/>
              </a:spcBef>
              <a:spcAft>
                <a:spcPts val="0"/>
              </a:spcAft>
              <a:buNone/>
            </a:pPr>
            <a:endParaRPr/>
          </a:p>
          <a:p>
            <a:pPr marL="0" lvl="0" indent="0" algn="l" rtl="0">
              <a:spcBef>
                <a:spcPts val="0"/>
              </a:spcBef>
              <a:spcAft>
                <a:spcPts val="0"/>
              </a:spcAft>
              <a:buNone/>
            </a:pPr>
            <a:r>
              <a:rPr lang="en" u="sng"/>
              <a:t>Boxer Rebellion</a:t>
            </a:r>
            <a:r>
              <a:rPr lang="en" b="1" u="sng"/>
              <a:t> -</a:t>
            </a:r>
            <a:r>
              <a:rPr lang="en"/>
              <a:t> Anti - imperialists called the Boxers began attacking Chinese Christians and Western missionaries. Dowager Cixi (remember her from unit 5? She was pretty anti-industrialization and reform in China except removing the civil service exam) encouraged the Boxers. Only about 250 foreigners were killed, but about 100,000 Chinese Christians were killed. The empress and the Qing dynasty suffered great blows to their legitimacy.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db0ed19b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db0ed19b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Taiping Rebellion </a:t>
            </a:r>
            <a:r>
              <a:rPr lang="en"/>
              <a:t>- 1850 - failed civil servant applicant and starving peasants, workers, and miners attempted to overthrow Qing Dynasty. France, GB, and Chinese warlords stepped in to stop rebellion in 1864. </a:t>
            </a:r>
            <a:endParaRPr/>
          </a:p>
          <a:p>
            <a:pPr marL="0" lvl="0" indent="0" algn="l" rtl="0">
              <a:spcBef>
                <a:spcPts val="0"/>
              </a:spcBef>
              <a:spcAft>
                <a:spcPts val="0"/>
              </a:spcAft>
              <a:buNone/>
            </a:pPr>
            <a:endParaRPr/>
          </a:p>
          <a:p>
            <a:pPr marL="0" lvl="0" indent="0" algn="l" rtl="0">
              <a:spcBef>
                <a:spcPts val="0"/>
              </a:spcBef>
              <a:spcAft>
                <a:spcPts val="0"/>
              </a:spcAft>
              <a:buNone/>
            </a:pPr>
            <a:r>
              <a:rPr lang="en" u="sng"/>
              <a:t>Yellow River</a:t>
            </a:r>
            <a:r>
              <a:rPr lang="en"/>
              <a:t> - Changed course in the middle of the Taiping Rebellion flooding some  farmland and making other areas dry. Resulted in famine. Then the plague broke out! 20 million Chinese died between this and the rebellion. </a:t>
            </a:r>
            <a:endParaRPr/>
          </a:p>
          <a:p>
            <a:pPr marL="0" lvl="0" indent="0" algn="l" rtl="0">
              <a:spcBef>
                <a:spcPts val="0"/>
              </a:spcBef>
              <a:spcAft>
                <a:spcPts val="0"/>
              </a:spcAft>
              <a:buNone/>
            </a:pPr>
            <a:endParaRPr/>
          </a:p>
          <a:p>
            <a:pPr marL="0" lvl="0" indent="0" algn="l" rtl="0">
              <a:spcBef>
                <a:spcPts val="0"/>
              </a:spcBef>
              <a:spcAft>
                <a:spcPts val="0"/>
              </a:spcAft>
              <a:buNone/>
            </a:pPr>
            <a:r>
              <a:rPr lang="en" u="sng"/>
              <a:t>Boxer Rebellion</a:t>
            </a:r>
            <a:r>
              <a:rPr lang="en" b="1" u="sng"/>
              <a:t> -</a:t>
            </a:r>
            <a:r>
              <a:rPr lang="en"/>
              <a:t> Anti - imperialists called the Boxers began attacking Chinese Christians and Western missionaries. Dowager Cixi (remember her from unit 5? She was pretty anti-industrialization and reform in China except removing the civil service exam) encouraged the Boxers. Only about 250 foreigners were killed, but about 100,000 Chinese Christians were killed. The empress and the Qing dynasty suffered great blows to their legitimacy.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db0ed19b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db0ed19b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db0ed19b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7db0ed19b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db0ed19ba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db0ed19ba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db0ed19ba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7db0ed19ba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Proclamation of 1763:</a:t>
            </a:r>
            <a:r>
              <a:rPr lang="en"/>
              <a:t> Act passed by Great Britain in North America that reserved all the land between the Appalachian Mountain and the Mississippi River for Native Americans. Upset the American colonists because it was the end of salutary neglect.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db0ed19b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db0ed19b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Interested in more information on Archduke Maximilian and his wife? There’s a great podcast called “Noble Blood” -  Episode 16 (i think) “Today we leave for Mexico”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db0ed19b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db0ed19b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db0ed19b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db0ed19b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db0ed19ba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db0ed19ba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7db0ed19ba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7db0ed19b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db0ed19b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db0ed19b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db0ed19ba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db0ed19ba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ce4f2d04d_4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ce4f2d04d_4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db0ed19b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7db0ed19b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db0ed19ba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7db0ed19ba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7db0ed19b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7db0ed19b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db0ed19ba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7db0ed19ba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ce4f2d04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ce4f2d04d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db0ed19ba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db0ed19ba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7db0ed19ba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7db0ed19b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*Industrialization led to the belief that they were more advanced that China.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db0ed19ba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7db0ed19b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7db0ed19ba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7db0ed19ba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7db0ed19ba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7db0ed19ba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ce4f2d04d_4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ce4f2d04d_4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db0ed19ba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7db0ed19ba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db0ed19ba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db0ed19ba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db0ed19ba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db0ed19ba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db0ed19ba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db0ed19ba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db0ed19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db0ed19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7db0ed19b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7db0ed19b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Statue of Genghis Khan in Mongolia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7db0ed19ba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7db0ed19ba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7db0ed19b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7db0ed19b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7db0ed19ba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7db0ed19ba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7db0ed19ba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7db0ed19ba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7db0ed19ba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7db0ed19ba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7db0ed19ba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7db0ed19ba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db0ed19b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db0ed19b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db0ed19b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db0ed19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ce4f2d04d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ce4f2d04d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db0ed19b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db0ed19b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db0ed19b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db0ed19b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915625"/>
            <a:ext cx="5727000" cy="11598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4800"/>
              <a:buNone/>
              <a:defRPr sz="4800">
                <a:solidFill>
                  <a:srgbClr val="FFFFFF"/>
                </a:solidFill>
              </a:defRPr>
            </a:lvl1pPr>
            <a:lvl2pPr lvl="1" algn="l">
              <a:spcBef>
                <a:spcPts val="0"/>
              </a:spcBef>
              <a:spcAft>
                <a:spcPts val="0"/>
              </a:spcAft>
              <a:buClr>
                <a:srgbClr val="FFFFFF"/>
              </a:buClr>
              <a:buSzPts val="4800"/>
              <a:buNone/>
              <a:defRPr sz="4800">
                <a:solidFill>
                  <a:srgbClr val="FFFFFF"/>
                </a:solidFill>
              </a:defRPr>
            </a:lvl2pPr>
            <a:lvl3pPr lvl="2" algn="l">
              <a:spcBef>
                <a:spcPts val="0"/>
              </a:spcBef>
              <a:spcAft>
                <a:spcPts val="0"/>
              </a:spcAft>
              <a:buClr>
                <a:srgbClr val="FFFFFF"/>
              </a:buClr>
              <a:buSzPts val="4800"/>
              <a:buNone/>
              <a:defRPr sz="4800">
                <a:solidFill>
                  <a:srgbClr val="FFFFFF"/>
                </a:solidFill>
              </a:defRPr>
            </a:lvl3pPr>
            <a:lvl4pPr lvl="3" algn="l">
              <a:spcBef>
                <a:spcPts val="0"/>
              </a:spcBef>
              <a:spcAft>
                <a:spcPts val="0"/>
              </a:spcAft>
              <a:buClr>
                <a:srgbClr val="FFFFFF"/>
              </a:buClr>
              <a:buSzPts val="4800"/>
              <a:buNone/>
              <a:defRPr sz="4800">
                <a:solidFill>
                  <a:srgbClr val="FFFFFF"/>
                </a:solidFill>
              </a:defRPr>
            </a:lvl4pPr>
            <a:lvl5pPr lvl="4" algn="l">
              <a:spcBef>
                <a:spcPts val="0"/>
              </a:spcBef>
              <a:spcAft>
                <a:spcPts val="0"/>
              </a:spcAft>
              <a:buClr>
                <a:srgbClr val="FFFFFF"/>
              </a:buClr>
              <a:buSzPts val="4800"/>
              <a:buNone/>
              <a:defRPr sz="4800">
                <a:solidFill>
                  <a:srgbClr val="FFFFFF"/>
                </a:solidFill>
              </a:defRPr>
            </a:lvl5pPr>
            <a:lvl6pPr lvl="5" algn="l">
              <a:spcBef>
                <a:spcPts val="0"/>
              </a:spcBef>
              <a:spcAft>
                <a:spcPts val="0"/>
              </a:spcAft>
              <a:buClr>
                <a:srgbClr val="FFFFFF"/>
              </a:buClr>
              <a:buSzPts val="4800"/>
              <a:buNone/>
              <a:defRPr sz="4800">
                <a:solidFill>
                  <a:srgbClr val="FFFFFF"/>
                </a:solidFill>
              </a:defRPr>
            </a:lvl6pPr>
            <a:lvl7pPr lvl="6" algn="l">
              <a:spcBef>
                <a:spcPts val="0"/>
              </a:spcBef>
              <a:spcAft>
                <a:spcPts val="0"/>
              </a:spcAft>
              <a:buClr>
                <a:srgbClr val="FFFFFF"/>
              </a:buClr>
              <a:buSzPts val="4800"/>
              <a:buNone/>
              <a:defRPr sz="4800">
                <a:solidFill>
                  <a:srgbClr val="FFFFFF"/>
                </a:solidFill>
              </a:defRPr>
            </a:lvl7pPr>
            <a:lvl8pPr lvl="7" algn="l">
              <a:spcBef>
                <a:spcPts val="0"/>
              </a:spcBef>
              <a:spcAft>
                <a:spcPts val="0"/>
              </a:spcAft>
              <a:buClr>
                <a:srgbClr val="FFFFFF"/>
              </a:buClr>
              <a:buSzPts val="4800"/>
              <a:buNone/>
              <a:defRPr sz="4800">
                <a:solidFill>
                  <a:srgbClr val="FFFFFF"/>
                </a:solidFill>
              </a:defRPr>
            </a:lvl8pPr>
            <a:lvl9pPr lvl="8" algn="l">
              <a:spcBef>
                <a:spcPts val="0"/>
              </a:spcBef>
              <a:spcAft>
                <a:spcPts val="0"/>
              </a:spcAft>
              <a:buClr>
                <a:srgbClr val="FFFFFF"/>
              </a:buClr>
              <a:buSzPts val="4800"/>
              <a:buNone/>
              <a:defRPr sz="4800">
                <a:solidFill>
                  <a:srgbClr val="FFFFFF"/>
                </a:solidFill>
              </a:defRPr>
            </a:lvl9pPr>
          </a:lstStyle>
          <a:p>
            <a:endParaRPr/>
          </a:p>
        </p:txBody>
      </p:sp>
      <p:sp>
        <p:nvSpPr>
          <p:cNvPr id="11" name="Google Shape;11;p2"/>
          <p:cNvSpPr/>
          <p:nvPr/>
        </p:nvSpPr>
        <p:spPr>
          <a:xfrm rot="-5400000">
            <a:off x="4466275" y="-1238838"/>
            <a:ext cx="211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12;p2"/>
          <p:cNvSpPr/>
          <p:nvPr/>
        </p:nvSpPr>
        <p:spPr>
          <a:xfrm rot="10800000" flipH="1">
            <a:off x="0" y="3420048"/>
            <a:ext cx="9144000" cy="173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1"/>
          <p:cNvSpPr/>
          <p:nvPr/>
        </p:nvSpPr>
        <p:spPr>
          <a:xfrm rot="-5400000">
            <a:off x="4517850" y="-385729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 name="Google Shape;77;p11"/>
          <p:cNvSpPr/>
          <p:nvPr/>
        </p:nvSpPr>
        <p:spPr>
          <a:xfrm>
            <a:off x="0" y="709150"/>
            <a:ext cx="9144000" cy="443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 name="Google Shape;78;p11"/>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79" name="Google Shape;79;p11"/>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mplete image">
  <p:cSld name="BLANK_1">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2"/>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Google Shape;82;p12"/>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rot="-5400000">
            <a:off x="4497713" y="243900"/>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 name="Google Shape;84;p12"/>
          <p:cNvSpPr/>
          <p:nvPr/>
        </p:nvSpPr>
        <p:spPr>
          <a:xfrm rot="10800000" flipH="1">
            <a:off x="-50" y="4813802"/>
            <a:ext cx="9144000" cy="32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2"/>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p:nvPr/>
        </p:nvSpPr>
        <p:spPr>
          <a:xfrm rot="-5400000">
            <a:off x="4497775" y="-2041588"/>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15;p3"/>
          <p:cNvSpPr/>
          <p:nvPr/>
        </p:nvSpPr>
        <p:spPr>
          <a:xfrm rot="10800000" flipH="1">
            <a:off x="0" y="2571593"/>
            <a:ext cx="9144000" cy="2571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685800" y="3031150"/>
            <a:ext cx="4558200" cy="1159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685800" y="4135454"/>
            <a:ext cx="45582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rot="-5400000" flipH="1">
            <a:off x="4497775" y="-1112255"/>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Google Shape;20;p4"/>
          <p:cNvSpPr/>
          <p:nvPr/>
        </p:nvSpPr>
        <p:spPr>
          <a:xfrm>
            <a:off x="0" y="-25"/>
            <a:ext cx="9144000" cy="3418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body" idx="1"/>
          </p:nvPr>
        </p:nvSpPr>
        <p:spPr>
          <a:xfrm>
            <a:off x="1649050" y="503675"/>
            <a:ext cx="5845800" cy="2914800"/>
          </a:xfrm>
          <a:prstGeom prst="rect">
            <a:avLst/>
          </a:prstGeom>
        </p:spPr>
        <p:txBody>
          <a:bodyPr spcFirstLastPara="1" wrap="square" lIns="91425" tIns="91425" rIns="91425" bIns="91425" anchor="ctr" anchorCtr="0">
            <a:noAutofit/>
          </a:bodyPr>
          <a:lstStyle>
            <a:lvl1pPr marL="457200" lvl="0" indent="-355600" algn="ctr" rtl="0">
              <a:lnSpc>
                <a:spcPct val="150000"/>
              </a:lnSpc>
              <a:spcBef>
                <a:spcPts val="600"/>
              </a:spcBef>
              <a:spcAft>
                <a:spcPts val="0"/>
              </a:spcAft>
              <a:buSzPts val="2000"/>
              <a:buFont typeface="Playfair Display"/>
              <a:buChar char="∙"/>
              <a:defRPr sz="2000" i="1">
                <a:latin typeface="Playfair Display"/>
                <a:ea typeface="Playfair Display"/>
                <a:cs typeface="Playfair Display"/>
                <a:sym typeface="Playfair Display"/>
              </a:defRPr>
            </a:lvl1pPr>
            <a:lvl2pPr marL="914400" lvl="1"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2pPr>
            <a:lvl3pPr marL="1371600" lvl="2"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3pPr>
            <a:lvl4pPr marL="1828800" lvl="3"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4pPr>
            <a:lvl5pPr marL="2286000" lvl="4"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5pPr>
            <a:lvl6pPr marL="2743200" lvl="5"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6pPr>
            <a:lvl7pPr marL="3200400" lvl="6"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7pPr>
            <a:lvl8pPr marL="3657600" lvl="7" indent="-355600" algn="ctr" rtl="0">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8pPr>
            <a:lvl9pPr marL="4114800" lvl="8" indent="-355600" algn="ctr">
              <a:lnSpc>
                <a:spcPct val="150000"/>
              </a:lnSpc>
              <a:spcBef>
                <a:spcPts val="0"/>
              </a:spcBef>
              <a:spcAft>
                <a:spcPts val="0"/>
              </a:spcAft>
              <a:buSzPts val="2000"/>
              <a:buFont typeface="Playfair Display"/>
              <a:buChar char="∙"/>
              <a:defRPr sz="2000" i="1">
                <a:latin typeface="Playfair Display"/>
                <a:ea typeface="Playfair Display"/>
                <a:cs typeface="Playfair Display"/>
                <a:sym typeface="Playfair Display"/>
              </a:defRPr>
            </a:lvl9pPr>
          </a:lstStyle>
          <a:p>
            <a:endParaRPr/>
          </a:p>
        </p:txBody>
      </p:sp>
      <p:sp>
        <p:nvSpPr>
          <p:cNvPr id="22" name="Google Shape;22;p4"/>
          <p:cNvSpPr txBox="1"/>
          <p:nvPr/>
        </p:nvSpPr>
        <p:spPr>
          <a:xfrm>
            <a:off x="3593400" y="19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000014"/>
                </a:solidFill>
                <a:latin typeface="Playfair Display"/>
                <a:ea typeface="Playfair Display"/>
                <a:cs typeface="Playfair Display"/>
                <a:sym typeface="Playfair Display"/>
              </a:rPr>
              <a:t>“</a:t>
            </a:r>
            <a:endParaRPr sz="4800">
              <a:solidFill>
                <a:srgbClr val="000014"/>
              </a:solidFill>
              <a:latin typeface="Playfair Display"/>
              <a:ea typeface="Playfair Display"/>
              <a:cs typeface="Playfair Display"/>
              <a:sym typeface="Playfair Display"/>
            </a:endParaRPr>
          </a:p>
        </p:txBody>
      </p:sp>
      <p:sp>
        <p:nvSpPr>
          <p:cNvPr id="23" name="Google Shape;23;p4"/>
          <p:cNvSpPr txBox="1">
            <a:spLocks noGrp="1"/>
          </p:cNvSpPr>
          <p:nvPr>
            <p:ph type="sldNum" idx="12"/>
          </p:nvPr>
        </p:nvSpPr>
        <p:spPr>
          <a:xfrm>
            <a:off x="593575" y="4813750"/>
            <a:ext cx="7956600" cy="329700"/>
          </a:xfrm>
          <a:prstGeom prst="rect">
            <a:avLst/>
          </a:prstGeom>
          <a:ln>
            <a:noFill/>
          </a:ln>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26;p5"/>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27;p5"/>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0" y="1352400"/>
            <a:ext cx="9144000" cy="379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29;p5"/>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30" name="Google Shape;30;p5"/>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 name="Google Shape;31;p5"/>
          <p:cNvSpPr txBox="1">
            <a:spLocks noGrp="1"/>
          </p:cNvSpPr>
          <p:nvPr>
            <p:ph type="body" idx="1"/>
          </p:nvPr>
        </p:nvSpPr>
        <p:spPr>
          <a:xfrm>
            <a:off x="593575" y="1823700"/>
            <a:ext cx="7956600" cy="2651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2" name="Google Shape;32;p5"/>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half">
  <p:cSld name="TITLE_AND_BODY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6"/>
          <p:cNvSpPr/>
          <p:nvPr/>
        </p:nvSpPr>
        <p:spPr>
          <a:xfrm rot="10800000" flipH="1">
            <a:off x="4543625" y="-5"/>
            <a:ext cx="1482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5;p6"/>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 name="Google Shape;36;p6"/>
          <p:cNvCxnSpPr/>
          <p:nvPr/>
        </p:nvCxnSpPr>
        <p:spPr>
          <a:xfrm>
            <a:off x="365850" y="4813675"/>
            <a:ext cx="3840300" cy="0"/>
          </a:xfrm>
          <a:prstGeom prst="straightConnector1">
            <a:avLst/>
          </a:prstGeom>
          <a:noFill/>
          <a:ln w="9525" cap="flat" cmpd="sng">
            <a:solidFill>
              <a:srgbClr val="D9D9D9"/>
            </a:solidFill>
            <a:prstDash val="solid"/>
            <a:round/>
            <a:headEnd type="none" w="med" len="med"/>
            <a:tailEnd type="none" w="med" len="med"/>
          </a:ln>
        </p:spPr>
      </p:cxnSp>
      <p:sp>
        <p:nvSpPr>
          <p:cNvPr id="37" name="Google Shape;37;p6"/>
          <p:cNvSpPr txBox="1">
            <a:spLocks noGrp="1"/>
          </p:cNvSpPr>
          <p:nvPr>
            <p:ph type="title"/>
          </p:nvPr>
        </p:nvSpPr>
        <p:spPr>
          <a:xfrm>
            <a:off x="589350" y="819475"/>
            <a:ext cx="3393300" cy="676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38" name="Google Shape;38;p6"/>
          <p:cNvSpPr txBox="1">
            <a:spLocks noGrp="1"/>
          </p:cNvSpPr>
          <p:nvPr>
            <p:ph type="body" idx="1"/>
          </p:nvPr>
        </p:nvSpPr>
        <p:spPr>
          <a:xfrm>
            <a:off x="593575" y="1518900"/>
            <a:ext cx="3393300" cy="26517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39" name="Google Shape;39;p6"/>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7"/>
          <p:cNvSpPr/>
          <p:nvPr/>
        </p:nvSpPr>
        <p:spPr>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 name="Google Shape;42;p7"/>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 name="Google Shape;43;p7"/>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0" y="1352400"/>
            <a:ext cx="9144000" cy="379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p7"/>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46" name="Google Shape;46;p7"/>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7" name="Google Shape;47;p7"/>
          <p:cNvSpPr txBox="1">
            <a:spLocks noGrp="1"/>
          </p:cNvSpPr>
          <p:nvPr>
            <p:ph type="body" idx="1"/>
          </p:nvPr>
        </p:nvSpPr>
        <p:spPr>
          <a:xfrm>
            <a:off x="593687" y="1823700"/>
            <a:ext cx="3861900" cy="26517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48" name="Google Shape;48;p7"/>
          <p:cNvSpPr txBox="1">
            <a:spLocks noGrp="1"/>
          </p:cNvSpPr>
          <p:nvPr>
            <p:ph type="body" idx="2"/>
          </p:nvPr>
        </p:nvSpPr>
        <p:spPr>
          <a:xfrm>
            <a:off x="4688285" y="1823700"/>
            <a:ext cx="3861900" cy="26517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49" name="Google Shape;49;p7"/>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8"/>
          <p:cNvSpPr/>
          <p:nvPr/>
        </p:nvSpPr>
        <p:spPr>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 name="Google Shape;52;p8"/>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 name="Google Shape;53;p8"/>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0" y="1352400"/>
            <a:ext cx="9144000" cy="379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 name="Google Shape;55;p8"/>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56" name="Google Shape;56;p8"/>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7" name="Google Shape;57;p8"/>
          <p:cNvSpPr txBox="1">
            <a:spLocks noGrp="1"/>
          </p:cNvSpPr>
          <p:nvPr>
            <p:ph type="body" idx="1"/>
          </p:nvPr>
        </p:nvSpPr>
        <p:spPr>
          <a:xfrm>
            <a:off x="593575" y="1823700"/>
            <a:ext cx="2544000" cy="2651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8" name="Google Shape;58;p8"/>
          <p:cNvSpPr txBox="1">
            <a:spLocks noGrp="1"/>
          </p:cNvSpPr>
          <p:nvPr>
            <p:ph type="body" idx="2"/>
          </p:nvPr>
        </p:nvSpPr>
        <p:spPr>
          <a:xfrm>
            <a:off x="3267919" y="1823700"/>
            <a:ext cx="2544000" cy="2651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9" name="Google Shape;59;p8"/>
          <p:cNvSpPr txBox="1">
            <a:spLocks noGrp="1"/>
          </p:cNvSpPr>
          <p:nvPr>
            <p:ph type="body" idx="3"/>
          </p:nvPr>
        </p:nvSpPr>
        <p:spPr>
          <a:xfrm>
            <a:off x="5942264" y="1823700"/>
            <a:ext cx="2544000" cy="2651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0" name="Google Shape;60;p8"/>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9"/>
          <p:cNvSpPr/>
          <p:nvPr/>
        </p:nvSpPr>
        <p:spPr>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9"/>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 name="Google Shape;64;p9"/>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0" y="1352400"/>
            <a:ext cx="9144000" cy="379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 name="Google Shape;66;p9"/>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67" name="Google Shape;67;p9"/>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8" name="Google Shape;68;p9"/>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0"/>
          <p:cNvSpPr/>
          <p:nvPr/>
        </p:nvSpPr>
        <p:spPr>
          <a:xfrm rot="-5400000">
            <a:off x="4517850" y="-3857295"/>
            <a:ext cx="1083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 name="Google Shape;71;p10"/>
          <p:cNvSpPr/>
          <p:nvPr/>
        </p:nvSpPr>
        <p:spPr>
          <a:xfrm>
            <a:off x="0" y="709150"/>
            <a:ext cx="9144000" cy="443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10"/>
          <p:cNvCxnSpPr/>
          <p:nvPr/>
        </p:nvCxnSpPr>
        <p:spPr>
          <a:xfrm>
            <a:off x="338100" y="4813675"/>
            <a:ext cx="8467800" cy="0"/>
          </a:xfrm>
          <a:prstGeom prst="straightConnector1">
            <a:avLst/>
          </a:prstGeom>
          <a:noFill/>
          <a:ln w="9525" cap="flat" cmpd="sng">
            <a:solidFill>
              <a:srgbClr val="D9D9D9"/>
            </a:solidFill>
            <a:prstDash val="solid"/>
            <a:round/>
            <a:headEnd type="none" w="med" len="med"/>
            <a:tailEnd type="none" w="med" len="med"/>
          </a:ln>
        </p:spPr>
      </p:cxnSp>
      <p:sp>
        <p:nvSpPr>
          <p:cNvPr id="73" name="Google Shape;73;p10"/>
          <p:cNvSpPr txBox="1">
            <a:spLocks noGrp="1"/>
          </p:cNvSpPr>
          <p:nvPr>
            <p:ph type="body" idx="1"/>
          </p:nvPr>
        </p:nvSpPr>
        <p:spPr>
          <a:xfrm>
            <a:off x="593575" y="4253900"/>
            <a:ext cx="79569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200"/>
              <a:buNone/>
              <a:defRPr sz="1200"/>
            </a:lvl1pPr>
          </a:lstStyle>
          <a:p>
            <a:endParaRPr/>
          </a:p>
        </p:txBody>
      </p:sp>
      <p:sp>
        <p:nvSpPr>
          <p:cNvPr id="74" name="Google Shape;74;p10"/>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593575" y="4813750"/>
            <a:ext cx="7956600" cy="329700"/>
          </a:xfrm>
          <a:prstGeom prst="rect">
            <a:avLst/>
          </a:prstGeom>
          <a:noFill/>
          <a:ln>
            <a:noFill/>
          </a:ln>
        </p:spPr>
        <p:txBody>
          <a:bodyPr spcFirstLastPara="1" wrap="square" lIns="91425" tIns="91425" rIns="91425" bIns="91425" anchor="ctr" anchorCtr="0">
            <a:noAutofit/>
          </a:bodyPr>
          <a:lstStyle>
            <a:lvl1pPr lvl="0" algn="ctr">
              <a:buNone/>
              <a:defRPr sz="1000">
                <a:solidFill>
                  <a:srgbClr val="666666"/>
                </a:solidFill>
                <a:latin typeface="Playfair Display"/>
                <a:ea typeface="Playfair Display"/>
                <a:cs typeface="Playfair Display"/>
                <a:sym typeface="Playfair Display"/>
              </a:defRPr>
            </a:lvl1pPr>
            <a:lvl2pPr lvl="1" algn="ctr">
              <a:buNone/>
              <a:defRPr sz="1000">
                <a:solidFill>
                  <a:srgbClr val="666666"/>
                </a:solidFill>
                <a:latin typeface="Playfair Display"/>
                <a:ea typeface="Playfair Display"/>
                <a:cs typeface="Playfair Display"/>
                <a:sym typeface="Playfair Display"/>
              </a:defRPr>
            </a:lvl2pPr>
            <a:lvl3pPr lvl="2" algn="ctr">
              <a:buNone/>
              <a:defRPr sz="1000">
                <a:solidFill>
                  <a:srgbClr val="666666"/>
                </a:solidFill>
                <a:latin typeface="Playfair Display"/>
                <a:ea typeface="Playfair Display"/>
                <a:cs typeface="Playfair Display"/>
                <a:sym typeface="Playfair Display"/>
              </a:defRPr>
            </a:lvl3pPr>
            <a:lvl4pPr lvl="3" algn="ctr">
              <a:buNone/>
              <a:defRPr sz="1000">
                <a:solidFill>
                  <a:srgbClr val="666666"/>
                </a:solidFill>
                <a:latin typeface="Playfair Display"/>
                <a:ea typeface="Playfair Display"/>
                <a:cs typeface="Playfair Display"/>
                <a:sym typeface="Playfair Display"/>
              </a:defRPr>
            </a:lvl4pPr>
            <a:lvl5pPr lvl="4" algn="ctr">
              <a:buNone/>
              <a:defRPr sz="1000">
                <a:solidFill>
                  <a:srgbClr val="666666"/>
                </a:solidFill>
                <a:latin typeface="Playfair Display"/>
                <a:ea typeface="Playfair Display"/>
                <a:cs typeface="Playfair Display"/>
                <a:sym typeface="Playfair Display"/>
              </a:defRPr>
            </a:lvl5pPr>
            <a:lvl6pPr lvl="5" algn="ctr">
              <a:buNone/>
              <a:defRPr sz="1000">
                <a:solidFill>
                  <a:srgbClr val="666666"/>
                </a:solidFill>
                <a:latin typeface="Playfair Display"/>
                <a:ea typeface="Playfair Display"/>
                <a:cs typeface="Playfair Display"/>
                <a:sym typeface="Playfair Display"/>
              </a:defRPr>
            </a:lvl6pPr>
            <a:lvl7pPr lvl="6" algn="ctr">
              <a:buNone/>
              <a:defRPr sz="1000">
                <a:solidFill>
                  <a:srgbClr val="666666"/>
                </a:solidFill>
                <a:latin typeface="Playfair Display"/>
                <a:ea typeface="Playfair Display"/>
                <a:cs typeface="Playfair Display"/>
                <a:sym typeface="Playfair Display"/>
              </a:defRPr>
            </a:lvl7pPr>
            <a:lvl8pPr lvl="7" algn="ctr">
              <a:buNone/>
              <a:defRPr sz="1000">
                <a:solidFill>
                  <a:srgbClr val="666666"/>
                </a:solidFill>
                <a:latin typeface="Playfair Display"/>
                <a:ea typeface="Playfair Display"/>
                <a:cs typeface="Playfair Display"/>
                <a:sym typeface="Playfair Display"/>
              </a:defRPr>
            </a:lvl8pPr>
            <a:lvl9pPr lvl="8" algn="ctr">
              <a:buNone/>
              <a:defRPr sz="1000">
                <a:solidFill>
                  <a:srgbClr val="666666"/>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593575" y="0"/>
            <a:ext cx="7956600" cy="676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1pPr>
            <a:lvl2pPr lvl="1"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2pPr>
            <a:lvl3pPr lvl="2"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3pPr>
            <a:lvl4pPr lvl="3"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4pPr>
            <a:lvl5pPr lvl="4"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5pPr>
            <a:lvl6pPr lvl="5"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6pPr>
            <a:lvl7pPr lvl="6"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7pPr>
            <a:lvl8pPr lvl="7"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8pPr>
            <a:lvl9pPr lvl="8" algn="ctr">
              <a:spcBef>
                <a:spcPts val="0"/>
              </a:spcBef>
              <a:spcAft>
                <a:spcPts val="0"/>
              </a:spcAft>
              <a:buClr>
                <a:srgbClr val="111111"/>
              </a:buClr>
              <a:buSzPts val="1600"/>
              <a:buFont typeface="Playfair Display"/>
              <a:buNone/>
              <a:defRPr sz="1600">
                <a:solidFill>
                  <a:srgbClr val="111111"/>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body" idx="1"/>
          </p:nvPr>
        </p:nvSpPr>
        <p:spPr>
          <a:xfrm>
            <a:off x="593575" y="1823700"/>
            <a:ext cx="7956600" cy="2651700"/>
          </a:xfrm>
          <a:prstGeom prst="rect">
            <a:avLst/>
          </a:prstGeom>
          <a:noFill/>
          <a:ln>
            <a:noFill/>
          </a:ln>
        </p:spPr>
        <p:txBody>
          <a:bodyPr spcFirstLastPara="1" wrap="square" lIns="91425" tIns="91425" rIns="91425" bIns="91425" anchor="t" anchorCtr="0">
            <a:noAutofit/>
          </a:bodyPr>
          <a:lstStyle>
            <a:lvl1pPr marL="457200" lvl="0" indent="-330200">
              <a:lnSpc>
                <a:spcPct val="150000"/>
              </a:lnSpc>
              <a:spcBef>
                <a:spcPts val="60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1pPr>
            <a:lvl2pPr marL="914400" lvl="1"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2pPr>
            <a:lvl3pPr marL="1371600" lvl="2"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3pPr>
            <a:lvl4pPr marL="1828800" lvl="3"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4pPr>
            <a:lvl5pPr marL="2286000" lvl="4"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5pPr>
            <a:lvl6pPr marL="2743200" lvl="5"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6pPr>
            <a:lvl7pPr marL="3200400" lvl="6"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7pPr>
            <a:lvl8pPr marL="3657600" lvl="7"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8pPr>
            <a:lvl9pPr marL="4114800" lvl="8" indent="-330200">
              <a:lnSpc>
                <a:spcPct val="150000"/>
              </a:lnSpc>
              <a:spcBef>
                <a:spcPts val="0"/>
              </a:spcBef>
              <a:spcAft>
                <a:spcPts val="0"/>
              </a:spcAft>
              <a:buClr>
                <a:srgbClr val="B7B7B7"/>
              </a:buClr>
              <a:buSzPts val="1600"/>
              <a:buFont typeface="Raleway Light"/>
              <a:buChar char="∙"/>
              <a:defRPr sz="1600">
                <a:solidFill>
                  <a:srgbClr val="111111"/>
                </a:solidFill>
                <a:latin typeface="Raleway Light"/>
                <a:ea typeface="Raleway Light"/>
                <a:cs typeface="Raleway Light"/>
                <a:sym typeface="Raleway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4.gi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19.jpg"/><Relationship Id="rId7"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jpg"/></Relationships>
</file>

<file path=ppt/slides/_rels/slide2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19.jpg"/><Relationship Id="rId7" Type="http://schemas.openxmlformats.org/officeDocument/2006/relationships/image" Target="../media/image84.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88.jpg"/><Relationship Id="rId4" Type="http://schemas.openxmlformats.org/officeDocument/2006/relationships/image" Target="../media/image87.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95.jpg"/><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jpg"/></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33.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3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20.jpg"/></Relationships>
</file>

<file path=ppt/slides/_rels/slide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s>
</file>

<file path=ppt/slides/_rels/slide3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27.jpg"/><Relationship Id="rId4" Type="http://schemas.openxmlformats.org/officeDocument/2006/relationships/image" Target="../media/image126.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29.jp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31.jp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32.jpg"/></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134.jpg"/><Relationship Id="rId4" Type="http://schemas.openxmlformats.org/officeDocument/2006/relationships/image" Target="../media/image133.jpg"/></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36.jpg"/><Relationship Id="rId4" Type="http://schemas.openxmlformats.org/officeDocument/2006/relationships/image" Target="../media/image135.jpg"/></Relationships>
</file>

<file path=ppt/slides/_rels/slide4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a:spLocks noGrp="1"/>
          </p:cNvSpPr>
          <p:nvPr>
            <p:ph type="ctrTitle"/>
          </p:nvPr>
        </p:nvSpPr>
        <p:spPr>
          <a:xfrm>
            <a:off x="685800" y="1915625"/>
            <a:ext cx="5727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Unit 6 Review  </a:t>
            </a:r>
            <a:endParaRPr/>
          </a:p>
        </p:txBody>
      </p:sp>
      <p:sp>
        <p:nvSpPr>
          <p:cNvPr id="91" name="Google Shape;91;p13"/>
          <p:cNvSpPr txBox="1"/>
          <p:nvPr/>
        </p:nvSpPr>
        <p:spPr>
          <a:xfrm>
            <a:off x="220275" y="3590525"/>
            <a:ext cx="8601900" cy="12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Playfair Display"/>
                <a:ea typeface="Playfair Display"/>
                <a:cs typeface="Playfair Display"/>
                <a:sym typeface="Playfair Display"/>
              </a:rPr>
              <a:t>Reactions to Industrialization: Imperialism,  Native Responses, and Migration</a:t>
            </a:r>
            <a:endParaRPr sz="2200">
              <a:latin typeface="Playfair Display"/>
              <a:ea typeface="Playfair Display"/>
              <a:cs typeface="Playfair Display"/>
              <a:sym typeface="Playfair Display"/>
            </a:endParaRPr>
          </a:p>
          <a:p>
            <a:pPr marL="0" lvl="0" indent="0" algn="ctr" rtl="0">
              <a:spcBef>
                <a:spcPts val="0"/>
              </a:spcBef>
              <a:spcAft>
                <a:spcPts val="0"/>
              </a:spcAft>
              <a:buNone/>
            </a:pPr>
            <a:r>
              <a:rPr lang="en" sz="2200">
                <a:latin typeface="Playfair Display"/>
                <a:ea typeface="Playfair Display"/>
                <a:cs typeface="Playfair Display"/>
                <a:sym typeface="Playfair Display"/>
              </a:rPr>
              <a:t>1750 - 1900</a:t>
            </a:r>
            <a:endParaRPr sz="2200">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22"/>
          <p:cNvSpPr txBox="1">
            <a:spLocks noGrp="1"/>
          </p:cNvSpPr>
          <p:nvPr>
            <p:ph type="title" idx="4294967295"/>
          </p:nvPr>
        </p:nvSpPr>
        <p:spPr>
          <a:xfrm>
            <a:off x="2279675" y="78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Imperialism in Asia </a:t>
            </a:r>
            <a:endParaRPr sz="2000">
              <a:solidFill>
                <a:srgbClr val="FFFFFF"/>
              </a:solidFill>
            </a:endParaRPr>
          </a:p>
        </p:txBody>
      </p:sp>
      <p:sp>
        <p:nvSpPr>
          <p:cNvPr id="211" name="Google Shape;211;p22"/>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212" name="Google Shape;212;p22"/>
          <p:cNvSpPr txBox="1"/>
          <p:nvPr/>
        </p:nvSpPr>
        <p:spPr>
          <a:xfrm>
            <a:off x="-287325" y="-1312500"/>
            <a:ext cx="91440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213" name="Google Shape;213;p22"/>
          <p:cNvSpPr txBox="1"/>
          <p:nvPr/>
        </p:nvSpPr>
        <p:spPr>
          <a:xfrm>
            <a:off x="6264800" y="150427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14" name="Google Shape;214;p22"/>
          <p:cNvSpPr txBox="1"/>
          <p:nvPr/>
        </p:nvSpPr>
        <p:spPr>
          <a:xfrm>
            <a:off x="0" y="729500"/>
            <a:ext cx="3112200" cy="41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South Asia (India)</a:t>
            </a:r>
            <a:endParaRPr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Portugal</a:t>
            </a:r>
            <a:r>
              <a:rPr lang="en" sz="1200">
                <a:latin typeface="Raleway Light"/>
                <a:ea typeface="Raleway Light"/>
                <a:cs typeface="Raleway Light"/>
                <a:sym typeface="Raleway Light"/>
              </a:rPr>
              <a:t>, </a:t>
            </a:r>
            <a:r>
              <a:rPr lang="en" sz="1200" b="1">
                <a:latin typeface="Raleway"/>
                <a:ea typeface="Raleway"/>
                <a:cs typeface="Raleway"/>
                <a:sym typeface="Raleway"/>
              </a:rPr>
              <a:t>France</a:t>
            </a:r>
            <a:r>
              <a:rPr lang="en" sz="1200">
                <a:latin typeface="Raleway Light"/>
                <a:ea typeface="Raleway Light"/>
                <a:cs typeface="Raleway Light"/>
                <a:sym typeface="Raleway Light"/>
              </a:rPr>
              <a:t>, and </a:t>
            </a:r>
            <a:r>
              <a:rPr lang="en" sz="1200" b="1">
                <a:latin typeface="Raleway"/>
                <a:ea typeface="Raleway"/>
                <a:cs typeface="Raleway"/>
                <a:sym typeface="Raleway"/>
              </a:rPr>
              <a:t>England</a:t>
            </a:r>
            <a:r>
              <a:rPr lang="en" sz="1200">
                <a:latin typeface="Raleway Light"/>
                <a:ea typeface="Raleway Light"/>
                <a:cs typeface="Raleway Light"/>
                <a:sym typeface="Raleway Light"/>
              </a:rPr>
              <a:t> competed for Indian </a:t>
            </a:r>
            <a:r>
              <a:rPr lang="en" sz="1200" b="1">
                <a:latin typeface="Raleway"/>
                <a:ea typeface="Raleway"/>
                <a:cs typeface="Raleway"/>
                <a:sym typeface="Raleway"/>
              </a:rPr>
              <a:t>spices</a:t>
            </a:r>
            <a:r>
              <a:rPr lang="en" sz="1200">
                <a:latin typeface="Raleway Light"/>
                <a:ea typeface="Raleway Light"/>
                <a:cs typeface="Raleway Light"/>
                <a:sym typeface="Raleway Light"/>
              </a:rPr>
              <a:t>, gems, and eastern trade.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Portugal</a:t>
            </a:r>
            <a:r>
              <a:rPr lang="en" sz="1200">
                <a:latin typeface="Raleway Light"/>
                <a:ea typeface="Raleway Light"/>
                <a:cs typeface="Raleway Light"/>
                <a:sym typeface="Raleway Light"/>
              </a:rPr>
              <a:t> est. </a:t>
            </a:r>
            <a:r>
              <a:rPr lang="en" sz="1200" b="1">
                <a:latin typeface="Raleway"/>
                <a:ea typeface="Raleway"/>
                <a:cs typeface="Raleway"/>
                <a:sym typeface="Raleway"/>
              </a:rPr>
              <a:t>trading posts </a:t>
            </a:r>
            <a:r>
              <a:rPr lang="en" sz="1200">
                <a:latin typeface="Raleway Light"/>
                <a:ea typeface="Raleway Light"/>
                <a:cs typeface="Raleway Light"/>
                <a:sym typeface="Raleway Light"/>
              </a:rPr>
              <a:t>in the 16th c. but never moved inland.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France</a:t>
            </a:r>
            <a:r>
              <a:rPr lang="en" sz="1200">
                <a:latin typeface="Raleway Light"/>
                <a:ea typeface="Raleway Light"/>
                <a:cs typeface="Raleway Light"/>
                <a:sym typeface="Raleway Light"/>
              </a:rPr>
              <a:t> est. ports in 17th c.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Was pushed out of India in the 7 years war against GB (1756 - 1763)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BEIC</a:t>
            </a:r>
            <a:r>
              <a:rPr lang="en" sz="1200">
                <a:latin typeface="Raleway Light"/>
                <a:ea typeface="Raleway Light"/>
                <a:cs typeface="Raleway Light"/>
                <a:sym typeface="Raleway Light"/>
              </a:rPr>
              <a:t> encroached on land of </a:t>
            </a:r>
            <a:r>
              <a:rPr lang="en" sz="1200" b="1">
                <a:latin typeface="Raleway"/>
                <a:ea typeface="Raleway"/>
                <a:cs typeface="Raleway"/>
                <a:sym typeface="Raleway"/>
              </a:rPr>
              <a:t>Mughal Empire </a:t>
            </a:r>
            <a:endParaRPr sz="1200" b="1">
              <a:latin typeface="Raleway"/>
              <a:ea typeface="Raleway"/>
              <a:cs typeface="Raleway"/>
              <a:sym typeface="Raleway"/>
            </a:endParaRPr>
          </a:p>
          <a:p>
            <a:pPr marL="914400" lvl="1" indent="-317500" algn="l" rtl="0">
              <a:spcBef>
                <a:spcPts val="0"/>
              </a:spcBef>
              <a:spcAft>
                <a:spcPts val="0"/>
              </a:spcAft>
              <a:buSzPts val="1400"/>
              <a:buFont typeface="Raleway Light"/>
              <a:buChar char="○"/>
            </a:pPr>
            <a:r>
              <a:rPr lang="en" sz="1200">
                <a:latin typeface="Raleway Light"/>
                <a:ea typeface="Raleway Light"/>
                <a:cs typeface="Raleway Light"/>
                <a:sym typeface="Raleway Light"/>
              </a:rPr>
              <a:t>Slowly gains control of the entire Indian continent using </a:t>
            </a:r>
            <a:r>
              <a:rPr lang="en" sz="1200" b="1">
                <a:latin typeface="Raleway"/>
                <a:ea typeface="Raleway"/>
                <a:cs typeface="Raleway"/>
                <a:sym typeface="Raleway"/>
              </a:rPr>
              <a:t>Sepoys</a:t>
            </a:r>
            <a:r>
              <a:rPr lang="en" sz="1200">
                <a:latin typeface="Raleway Light"/>
                <a:ea typeface="Raleway Light"/>
                <a:cs typeface="Raleway Light"/>
                <a:sym typeface="Raleway Light"/>
              </a:rPr>
              <a:t>.</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0" algn="l" rtl="0">
              <a:spcBef>
                <a:spcPts val="0"/>
              </a:spcBef>
              <a:spcAft>
                <a:spcPts val="0"/>
              </a:spcAft>
              <a:buNone/>
            </a:pPr>
            <a:endParaRPr sz="1250">
              <a:latin typeface="Raleway Light"/>
              <a:ea typeface="Raleway Light"/>
              <a:cs typeface="Raleway Light"/>
              <a:sym typeface="Raleway Light"/>
            </a:endParaRPr>
          </a:p>
        </p:txBody>
      </p:sp>
      <p:sp>
        <p:nvSpPr>
          <p:cNvPr id="215" name="Google Shape;215;p22"/>
          <p:cNvSpPr txBox="1"/>
          <p:nvPr/>
        </p:nvSpPr>
        <p:spPr>
          <a:xfrm>
            <a:off x="2911975" y="726800"/>
            <a:ext cx="30183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East Asia</a:t>
            </a:r>
            <a:endParaRPr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In the late 19th and early 20th c. China was weakened by the </a:t>
            </a:r>
            <a:r>
              <a:rPr lang="en" sz="1200" b="1">
                <a:latin typeface="Raleway"/>
                <a:ea typeface="Raleway"/>
                <a:cs typeface="Raleway"/>
                <a:sym typeface="Raleway"/>
              </a:rPr>
              <a:t>Taiping rebellion</a:t>
            </a:r>
            <a:r>
              <a:rPr lang="en" sz="1200">
                <a:latin typeface="Raleway Light"/>
                <a:ea typeface="Raleway Light"/>
                <a:cs typeface="Raleway Light"/>
                <a:sym typeface="Raleway Light"/>
              </a:rPr>
              <a:t>, the </a:t>
            </a:r>
            <a:r>
              <a:rPr lang="en" sz="1200" b="1">
                <a:latin typeface="Raleway"/>
                <a:ea typeface="Raleway"/>
                <a:cs typeface="Raleway"/>
                <a:sym typeface="Raleway"/>
              </a:rPr>
              <a:t>Yellow River </a:t>
            </a:r>
            <a:r>
              <a:rPr lang="en" sz="1200">
                <a:latin typeface="Raleway Light"/>
                <a:ea typeface="Raleway Light"/>
                <a:cs typeface="Raleway Light"/>
                <a:sym typeface="Raleway Light"/>
              </a:rPr>
              <a:t>changing course causing </a:t>
            </a:r>
            <a:r>
              <a:rPr lang="en" sz="1200" b="1">
                <a:latin typeface="Raleway"/>
                <a:ea typeface="Raleway"/>
                <a:cs typeface="Raleway"/>
                <a:sym typeface="Raleway"/>
              </a:rPr>
              <a:t>drought</a:t>
            </a:r>
            <a:r>
              <a:rPr lang="en" sz="1200">
                <a:latin typeface="Raleway Light"/>
                <a:ea typeface="Raleway Light"/>
                <a:cs typeface="Raleway Light"/>
                <a:sym typeface="Raleway Light"/>
              </a:rPr>
              <a:t> and </a:t>
            </a:r>
            <a:r>
              <a:rPr lang="en" sz="1200" b="1">
                <a:latin typeface="Raleway"/>
                <a:ea typeface="Raleway"/>
                <a:cs typeface="Raleway"/>
                <a:sym typeface="Raleway"/>
              </a:rPr>
              <a:t>famine</a:t>
            </a:r>
            <a:r>
              <a:rPr lang="en" sz="1200">
                <a:latin typeface="Raleway Light"/>
                <a:ea typeface="Raleway Light"/>
                <a:cs typeface="Raleway Light"/>
                <a:sym typeface="Raleway Light"/>
              </a:rPr>
              <a:t>, and the </a:t>
            </a:r>
            <a:r>
              <a:rPr lang="en" sz="1200" b="1">
                <a:latin typeface="Raleway"/>
                <a:ea typeface="Raleway"/>
                <a:cs typeface="Raleway"/>
                <a:sym typeface="Raleway"/>
              </a:rPr>
              <a:t>Boxer Rebellion</a:t>
            </a:r>
            <a:r>
              <a:rPr lang="en" sz="1200">
                <a:latin typeface="Raleway Light"/>
                <a:ea typeface="Raleway Light"/>
                <a:cs typeface="Raleway Light"/>
                <a:sym typeface="Raleway Light"/>
              </a:rPr>
              <a:t>, (See speaker notes for more info on each)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This allowed European powers to carve of </a:t>
            </a:r>
            <a:r>
              <a:rPr lang="en" sz="1200" b="1">
                <a:latin typeface="Raleway"/>
                <a:ea typeface="Raleway"/>
                <a:cs typeface="Raleway"/>
                <a:sym typeface="Raleway"/>
              </a:rPr>
              <a:t>Spheres of Influence in China. </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They had exclusive </a:t>
            </a:r>
            <a:r>
              <a:rPr lang="en" sz="1200" b="1">
                <a:latin typeface="Raleway"/>
                <a:ea typeface="Raleway"/>
                <a:cs typeface="Raleway"/>
                <a:sym typeface="Raleway"/>
              </a:rPr>
              <a:t>trading rights</a:t>
            </a:r>
            <a:r>
              <a:rPr lang="en" sz="1200">
                <a:latin typeface="Raleway Light"/>
                <a:ea typeface="Raleway Light"/>
                <a:cs typeface="Raleway Light"/>
                <a:sym typeface="Raleway Light"/>
              </a:rPr>
              <a:t> with China in their region. </a:t>
            </a:r>
            <a:endParaRPr sz="1200">
              <a:latin typeface="Raleway Light"/>
              <a:ea typeface="Raleway Light"/>
              <a:cs typeface="Raleway Light"/>
              <a:sym typeface="Raleway Light"/>
            </a:endParaRPr>
          </a:p>
          <a:p>
            <a:pPr marL="0" lvl="0" indent="0" algn="l" rtl="0">
              <a:spcBef>
                <a:spcPts val="0"/>
              </a:spcBef>
              <a:spcAft>
                <a:spcPts val="0"/>
              </a:spcAft>
              <a:buNone/>
            </a:pPr>
            <a:endParaRPr>
              <a:latin typeface="Raleway Light"/>
              <a:ea typeface="Raleway Light"/>
              <a:cs typeface="Raleway Light"/>
              <a:sym typeface="Raleway Light"/>
            </a:endParaRPr>
          </a:p>
        </p:txBody>
      </p:sp>
      <p:sp>
        <p:nvSpPr>
          <p:cNvPr id="216" name="Google Shape;216;p22"/>
          <p:cNvSpPr txBox="1"/>
          <p:nvPr/>
        </p:nvSpPr>
        <p:spPr>
          <a:xfrm>
            <a:off x="5930275" y="726800"/>
            <a:ext cx="31122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Japan</a:t>
            </a:r>
            <a:endParaRPr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Was </a:t>
            </a:r>
            <a:r>
              <a:rPr lang="en" sz="1200" b="1">
                <a:latin typeface="Raleway"/>
                <a:ea typeface="Raleway"/>
                <a:cs typeface="Raleway"/>
                <a:sym typeface="Raleway"/>
              </a:rPr>
              <a:t>industrialized</a:t>
            </a:r>
            <a:r>
              <a:rPr lang="en" sz="1200">
                <a:latin typeface="Raleway Light"/>
                <a:ea typeface="Raleway Light"/>
                <a:cs typeface="Raleway Light"/>
                <a:sym typeface="Raleway Light"/>
              </a:rPr>
              <a:t> and wanted in on the </a:t>
            </a:r>
            <a:r>
              <a:rPr lang="en" sz="1200" b="1">
                <a:latin typeface="Raleway"/>
                <a:ea typeface="Raleway"/>
                <a:cs typeface="Raleway"/>
                <a:sym typeface="Raleway"/>
              </a:rPr>
              <a:t>colonies</a:t>
            </a:r>
            <a:r>
              <a:rPr lang="en" sz="1200">
                <a:latin typeface="Raleway Light"/>
                <a:ea typeface="Raleway Light"/>
                <a:cs typeface="Raleway Light"/>
                <a:sym typeface="Raleway Light"/>
              </a:rPr>
              <a:t>!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Isolated</a:t>
            </a:r>
            <a:r>
              <a:rPr lang="en" sz="1200">
                <a:latin typeface="Raleway Light"/>
                <a:ea typeface="Raleway Light"/>
                <a:cs typeface="Raleway Light"/>
                <a:sym typeface="Raleway Light"/>
              </a:rPr>
              <a:t> nation with little farmable land - so it looked for</a:t>
            </a:r>
            <a:r>
              <a:rPr lang="en" sz="1200" b="1">
                <a:latin typeface="Raleway"/>
                <a:ea typeface="Raleway"/>
                <a:cs typeface="Raleway"/>
                <a:sym typeface="Raleway"/>
              </a:rPr>
              <a:t> natural resources </a:t>
            </a:r>
            <a:r>
              <a:rPr lang="en" sz="1200">
                <a:latin typeface="Raleway Light"/>
                <a:ea typeface="Raleway Light"/>
                <a:cs typeface="Raleway Light"/>
                <a:sym typeface="Raleway Light"/>
              </a:rPr>
              <a:t>elsewhere.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To relieve population pressure: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a:buChar char="○"/>
            </a:pPr>
            <a:r>
              <a:rPr lang="en" sz="1200" b="1">
                <a:latin typeface="Raleway"/>
                <a:ea typeface="Raleway"/>
                <a:cs typeface="Raleway"/>
                <a:sym typeface="Raleway"/>
              </a:rPr>
              <a:t>Encouraged workers to work seasonally in Hawaii and Guam. </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Colonization Society</a:t>
            </a:r>
            <a:r>
              <a:rPr lang="en" sz="1200">
                <a:latin typeface="Raleway Light"/>
                <a:ea typeface="Raleway Light"/>
                <a:cs typeface="Raleway Light"/>
                <a:sym typeface="Raleway Light"/>
              </a:rPr>
              <a:t> formed in 1893 tried to colonize Mexico and Latin America and create ports in China, Korea, SE Asia, and the Pacific Islands</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a:buChar char="○"/>
            </a:pPr>
            <a:r>
              <a:rPr lang="en" sz="1200" b="1">
                <a:latin typeface="Raleway"/>
                <a:ea typeface="Raleway"/>
                <a:cs typeface="Raleway"/>
                <a:sym typeface="Raleway"/>
              </a:rPr>
              <a:t>From 1890 to end of WWII</a:t>
            </a:r>
            <a:endParaRPr sz="1200" b="1">
              <a:latin typeface="Raleway"/>
              <a:ea typeface="Raleway"/>
              <a:cs typeface="Raleway"/>
              <a:sym typeface="Raleway"/>
            </a:endParaRPr>
          </a:p>
        </p:txBody>
      </p:sp>
      <p:pic>
        <p:nvPicPr>
          <p:cNvPr id="217" name="Google Shape;217;p22"/>
          <p:cNvPicPr preferRelativeResize="0"/>
          <p:nvPr/>
        </p:nvPicPr>
        <p:blipFill>
          <a:blip r:embed="rId4">
            <a:alphaModFix/>
          </a:blip>
          <a:stretch>
            <a:fillRect/>
          </a:stretch>
        </p:blipFill>
        <p:spPr>
          <a:xfrm>
            <a:off x="979388" y="3725843"/>
            <a:ext cx="1153425" cy="1087900"/>
          </a:xfrm>
          <a:prstGeom prst="rect">
            <a:avLst/>
          </a:prstGeom>
          <a:noFill/>
          <a:ln>
            <a:noFill/>
          </a:ln>
        </p:spPr>
      </p:pic>
      <p:pic>
        <p:nvPicPr>
          <p:cNvPr id="218" name="Google Shape;218;p22"/>
          <p:cNvPicPr preferRelativeResize="0"/>
          <p:nvPr/>
        </p:nvPicPr>
        <p:blipFill>
          <a:blip r:embed="rId5">
            <a:alphaModFix/>
          </a:blip>
          <a:stretch>
            <a:fillRect/>
          </a:stretch>
        </p:blipFill>
        <p:spPr>
          <a:xfrm>
            <a:off x="3423843" y="3476175"/>
            <a:ext cx="1994549" cy="1337575"/>
          </a:xfrm>
          <a:prstGeom prst="rect">
            <a:avLst/>
          </a:prstGeom>
          <a:noFill/>
          <a:ln>
            <a:noFill/>
          </a:ln>
        </p:spPr>
      </p:pic>
      <p:pic>
        <p:nvPicPr>
          <p:cNvPr id="219" name="Google Shape;219;p22"/>
          <p:cNvPicPr preferRelativeResize="0"/>
          <p:nvPr/>
        </p:nvPicPr>
        <p:blipFill>
          <a:blip r:embed="rId6">
            <a:alphaModFix/>
          </a:blip>
          <a:stretch>
            <a:fillRect/>
          </a:stretch>
        </p:blipFill>
        <p:spPr>
          <a:xfrm>
            <a:off x="7336627" y="3857651"/>
            <a:ext cx="968551" cy="1200125"/>
          </a:xfrm>
          <a:prstGeom prst="rect">
            <a:avLst/>
          </a:prstGeom>
          <a:noFill/>
          <a:ln>
            <a:noFill/>
          </a:ln>
        </p:spPr>
      </p:pic>
      <p:pic>
        <p:nvPicPr>
          <p:cNvPr id="220" name="Google Shape;220;p22"/>
          <p:cNvPicPr preferRelativeResize="0"/>
          <p:nvPr/>
        </p:nvPicPr>
        <p:blipFill rotWithShape="1">
          <a:blip r:embed="rId7">
            <a:alphaModFix/>
          </a:blip>
          <a:srcRect t="13904" r="7097"/>
          <a:stretch/>
        </p:blipFill>
        <p:spPr>
          <a:xfrm>
            <a:off x="887850" y="33800"/>
            <a:ext cx="899774" cy="54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Google Shape;225;p23"/>
          <p:cNvSpPr txBox="1">
            <a:spLocks noGrp="1"/>
          </p:cNvSpPr>
          <p:nvPr>
            <p:ph type="title" idx="4294967295"/>
          </p:nvPr>
        </p:nvSpPr>
        <p:spPr>
          <a:xfrm>
            <a:off x="3178950" y="1620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Imperialism in Southeast Asia </a:t>
            </a:r>
            <a:endParaRPr sz="2000">
              <a:solidFill>
                <a:srgbClr val="FFFFFF"/>
              </a:solidFill>
            </a:endParaRPr>
          </a:p>
        </p:txBody>
      </p:sp>
      <p:sp>
        <p:nvSpPr>
          <p:cNvPr id="226" name="Google Shape;226;p23"/>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227" name="Google Shape;227;p23"/>
          <p:cNvSpPr txBox="1"/>
          <p:nvPr/>
        </p:nvSpPr>
        <p:spPr>
          <a:xfrm>
            <a:off x="-287325" y="-1312500"/>
            <a:ext cx="91440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228" name="Google Shape;228;p23"/>
          <p:cNvSpPr txBox="1"/>
          <p:nvPr/>
        </p:nvSpPr>
        <p:spPr>
          <a:xfrm>
            <a:off x="6264800" y="150427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29" name="Google Shape;229;p23"/>
          <p:cNvSpPr txBox="1"/>
          <p:nvPr/>
        </p:nvSpPr>
        <p:spPr>
          <a:xfrm>
            <a:off x="0" y="729500"/>
            <a:ext cx="3112200" cy="41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Dutch in Southeast Asia</a:t>
            </a:r>
            <a:endParaRPr b="1" u="sng">
              <a:latin typeface="Raleway"/>
              <a:ea typeface="Raleway"/>
              <a:cs typeface="Raleway"/>
              <a:sym typeface="Raleway"/>
            </a:endParaRPr>
          </a:p>
          <a:p>
            <a:pPr marL="457200" lvl="0" indent="-304800" algn="l" rtl="0">
              <a:spcBef>
                <a:spcPts val="0"/>
              </a:spcBef>
              <a:spcAft>
                <a:spcPts val="0"/>
              </a:spcAft>
              <a:buSzPts val="1200"/>
              <a:buFont typeface="Raleway"/>
              <a:buChar char="➔"/>
            </a:pPr>
            <a:r>
              <a:rPr lang="en" sz="1200" b="1">
                <a:latin typeface="Raleway"/>
                <a:ea typeface="Raleway"/>
                <a:cs typeface="Raleway"/>
                <a:sym typeface="Raleway"/>
              </a:rPr>
              <a:t>Dutch East India Company (VOC)</a:t>
            </a:r>
            <a:r>
              <a:rPr lang="en" sz="1200">
                <a:latin typeface="Raleway Light"/>
                <a:ea typeface="Raleway Light"/>
                <a:cs typeface="Raleway Light"/>
                <a:sym typeface="Raleway Light"/>
              </a:rPr>
              <a:t>  took control of the </a:t>
            </a:r>
            <a:r>
              <a:rPr lang="en" sz="1200" b="1">
                <a:latin typeface="Raleway"/>
                <a:ea typeface="Raleway"/>
                <a:cs typeface="Raleway"/>
                <a:sym typeface="Raleway"/>
              </a:rPr>
              <a:t>Spice Islands </a:t>
            </a:r>
            <a:r>
              <a:rPr lang="en" sz="1200">
                <a:latin typeface="Raleway Light"/>
                <a:ea typeface="Raleway Light"/>
                <a:cs typeface="Raleway Light"/>
                <a:sym typeface="Raleway Light"/>
              </a:rPr>
              <a:t>(now Indonesia) first. </a:t>
            </a:r>
            <a:r>
              <a:rPr lang="en" sz="1200" b="1" u="sng">
                <a:latin typeface="Raleway"/>
                <a:ea typeface="Raleway"/>
                <a:cs typeface="Raleway"/>
                <a:sym typeface="Raleway"/>
              </a:rPr>
              <a:t> </a:t>
            </a:r>
            <a:endParaRPr sz="1200" b="1" u="sng">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Took over spice trade from </a:t>
            </a:r>
            <a:r>
              <a:rPr lang="en" sz="1200" b="1">
                <a:latin typeface="Raleway"/>
                <a:ea typeface="Raleway"/>
                <a:cs typeface="Raleway"/>
                <a:sym typeface="Raleway"/>
              </a:rPr>
              <a:t>Portuguese</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Set up lots of trading posts.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Trade was profitable, but the company was corrupt.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After the VOC went bankrupt in 1800, the Dutch Government took over and established the </a:t>
            </a:r>
            <a:r>
              <a:rPr lang="en" sz="1200" b="1">
                <a:latin typeface="Raleway"/>
                <a:ea typeface="Raleway"/>
                <a:cs typeface="Raleway"/>
                <a:sym typeface="Raleway"/>
              </a:rPr>
              <a:t>Dutch East Indies. </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Produced </a:t>
            </a:r>
            <a:r>
              <a:rPr lang="en" sz="1200" b="1">
                <a:latin typeface="Raleway"/>
                <a:ea typeface="Raleway"/>
                <a:cs typeface="Raleway"/>
                <a:sym typeface="Raleway"/>
              </a:rPr>
              <a:t>tea</a:t>
            </a:r>
            <a:r>
              <a:rPr lang="en" sz="1200">
                <a:latin typeface="Raleway Light"/>
                <a:ea typeface="Raleway Light"/>
                <a:cs typeface="Raleway Light"/>
                <a:sym typeface="Raleway Light"/>
              </a:rPr>
              <a:t>, </a:t>
            </a:r>
            <a:r>
              <a:rPr lang="en" sz="1200" b="1">
                <a:latin typeface="Raleway"/>
                <a:ea typeface="Raleway"/>
                <a:cs typeface="Raleway"/>
                <a:sym typeface="Raleway"/>
              </a:rPr>
              <a:t>rubber</a:t>
            </a:r>
            <a:r>
              <a:rPr lang="en" sz="1200">
                <a:latin typeface="Raleway Light"/>
                <a:ea typeface="Raleway Light"/>
                <a:cs typeface="Raleway Light"/>
                <a:sym typeface="Raleway Light"/>
              </a:rPr>
              <a:t>, </a:t>
            </a:r>
            <a:r>
              <a:rPr lang="en" sz="1200" b="1">
                <a:latin typeface="Raleway"/>
                <a:ea typeface="Raleway"/>
                <a:cs typeface="Raleway"/>
                <a:sym typeface="Raleway"/>
              </a:rPr>
              <a:t>sugar</a:t>
            </a:r>
            <a:r>
              <a:rPr lang="en" sz="1200">
                <a:latin typeface="Raleway Light"/>
                <a:ea typeface="Raleway Light"/>
                <a:cs typeface="Raleway Light"/>
                <a:sym typeface="Raleway Light"/>
              </a:rPr>
              <a:t> for export.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Limited local rice production creating hardship for Indonesian farmers. </a:t>
            </a:r>
            <a:endParaRPr sz="1200">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sz="1200">
                <a:latin typeface="Raleway Light"/>
                <a:ea typeface="Raleway Light"/>
                <a:cs typeface="Raleway Light"/>
                <a:sym typeface="Raleway Light"/>
              </a:rPr>
              <a:t>Government tried to pass reforms, but they failed.</a:t>
            </a:r>
            <a:r>
              <a:rPr lang="en">
                <a:latin typeface="Raleway Light"/>
                <a:ea typeface="Raleway Light"/>
                <a:cs typeface="Raleway Light"/>
                <a:sym typeface="Raleway Light"/>
              </a:rPr>
              <a:t> </a:t>
            </a:r>
            <a:endParaRPr>
              <a:latin typeface="Raleway Light"/>
              <a:ea typeface="Raleway Light"/>
              <a:cs typeface="Raleway Light"/>
              <a:sym typeface="Raleway Light"/>
            </a:endParaRPr>
          </a:p>
        </p:txBody>
      </p:sp>
      <p:sp>
        <p:nvSpPr>
          <p:cNvPr id="230" name="Google Shape;230;p23"/>
          <p:cNvSpPr txBox="1"/>
          <p:nvPr/>
        </p:nvSpPr>
        <p:spPr>
          <a:xfrm>
            <a:off x="2911975" y="726800"/>
            <a:ext cx="3257400" cy="36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French in Southeast Asia </a:t>
            </a:r>
            <a:endParaRPr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France</a:t>
            </a:r>
            <a:r>
              <a:rPr lang="en" sz="1200">
                <a:latin typeface="Raleway Light"/>
                <a:ea typeface="Raleway Light"/>
                <a:cs typeface="Raleway Light"/>
                <a:sym typeface="Raleway Light"/>
              </a:rPr>
              <a:t> gained control of </a:t>
            </a:r>
            <a:r>
              <a:rPr lang="en" sz="1200" b="1">
                <a:latin typeface="Raleway"/>
                <a:ea typeface="Raleway"/>
                <a:cs typeface="Raleway"/>
                <a:sym typeface="Raleway"/>
              </a:rPr>
              <a:t>Vietnam</a:t>
            </a:r>
            <a:r>
              <a:rPr lang="en" sz="1200">
                <a:latin typeface="Raleway Light"/>
                <a:ea typeface="Raleway Light"/>
                <a:cs typeface="Raleway Light"/>
                <a:sym typeface="Raleway Light"/>
              </a:rPr>
              <a:t> after defeating China in the </a:t>
            </a:r>
            <a:r>
              <a:rPr lang="en" sz="1200" b="1">
                <a:latin typeface="Raleway"/>
                <a:ea typeface="Raleway"/>
                <a:cs typeface="Raleway"/>
                <a:sym typeface="Raleway"/>
              </a:rPr>
              <a:t>Sino - French War (1883 - 1885).</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Took control of </a:t>
            </a:r>
            <a:r>
              <a:rPr lang="en" sz="1200" b="1">
                <a:latin typeface="Raleway"/>
                <a:ea typeface="Raleway"/>
                <a:cs typeface="Raleway"/>
                <a:sym typeface="Raleway"/>
              </a:rPr>
              <a:t>Cambodia</a:t>
            </a:r>
            <a:r>
              <a:rPr lang="en" sz="1200">
                <a:latin typeface="Raleway Light"/>
                <a:ea typeface="Raleway Light"/>
                <a:cs typeface="Raleway Light"/>
                <a:sym typeface="Raleway Light"/>
              </a:rPr>
              <a:t> and </a:t>
            </a:r>
            <a:r>
              <a:rPr lang="en" sz="1200" b="1">
                <a:latin typeface="Raleway"/>
                <a:ea typeface="Raleway"/>
                <a:cs typeface="Raleway"/>
                <a:sym typeface="Raleway"/>
              </a:rPr>
              <a:t>Laos</a:t>
            </a:r>
            <a:r>
              <a:rPr lang="en" sz="1200">
                <a:latin typeface="Raleway Light"/>
                <a:ea typeface="Raleway Light"/>
                <a:cs typeface="Raleway Light"/>
                <a:sym typeface="Raleway Light"/>
              </a:rPr>
              <a:t> from Siam.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All of the French holdings came to be known as </a:t>
            </a:r>
            <a:r>
              <a:rPr lang="en" sz="1200" b="1">
                <a:latin typeface="Raleway"/>
                <a:ea typeface="Raleway"/>
                <a:cs typeface="Raleway"/>
                <a:sym typeface="Raleway"/>
              </a:rPr>
              <a:t>French Indochina. </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Imperialised for cash crops.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Cultivated </a:t>
            </a:r>
            <a:r>
              <a:rPr lang="en" sz="1200" b="1">
                <a:latin typeface="Raleway"/>
                <a:ea typeface="Raleway"/>
                <a:cs typeface="Raleway"/>
                <a:sym typeface="Raleway"/>
              </a:rPr>
              <a:t>rubber</a:t>
            </a:r>
            <a:r>
              <a:rPr lang="en" sz="1200">
                <a:latin typeface="Raleway Light"/>
                <a:ea typeface="Raleway Light"/>
                <a:cs typeface="Raleway Light"/>
                <a:sym typeface="Raleway Light"/>
              </a:rPr>
              <a:t> in Cambodia and Vietnam hurting local food agriculture.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457200" lvl="0" indent="-323850" algn="l" rtl="0">
              <a:spcBef>
                <a:spcPts val="0"/>
              </a:spcBef>
              <a:spcAft>
                <a:spcPts val="0"/>
              </a:spcAft>
              <a:buSzPts val="1500"/>
              <a:buFont typeface="Raleway Light"/>
              <a:buChar char="★"/>
            </a:pPr>
            <a:r>
              <a:rPr lang="en" sz="1500" b="1">
                <a:latin typeface="Raleway"/>
                <a:ea typeface="Raleway"/>
                <a:cs typeface="Raleway"/>
                <a:sym typeface="Raleway"/>
              </a:rPr>
              <a:t>Through diplomacy and state sponsored industrialization, Siam - modern day Thailand - is the only area in the region to avoid 19th C. European Imperialism.</a:t>
            </a:r>
            <a:r>
              <a:rPr lang="en" sz="1500">
                <a:latin typeface="Raleway Light"/>
                <a:ea typeface="Raleway Light"/>
                <a:cs typeface="Raleway Light"/>
                <a:sym typeface="Raleway Light"/>
              </a:rPr>
              <a:t> </a:t>
            </a:r>
            <a:endParaRPr sz="1500">
              <a:latin typeface="Raleway Light"/>
              <a:ea typeface="Raleway Light"/>
              <a:cs typeface="Raleway Light"/>
              <a:sym typeface="Raleway Light"/>
            </a:endParaRPr>
          </a:p>
          <a:p>
            <a:pPr marL="0" lvl="0" indent="0" algn="l" rtl="0">
              <a:spcBef>
                <a:spcPts val="0"/>
              </a:spcBef>
              <a:spcAft>
                <a:spcPts val="0"/>
              </a:spcAft>
              <a:buNone/>
            </a:pPr>
            <a:endParaRPr sz="1500">
              <a:latin typeface="Raleway Light"/>
              <a:ea typeface="Raleway Light"/>
              <a:cs typeface="Raleway Light"/>
              <a:sym typeface="Raleway Light"/>
            </a:endParaRPr>
          </a:p>
        </p:txBody>
      </p:sp>
      <p:sp>
        <p:nvSpPr>
          <p:cNvPr id="231" name="Google Shape;231;p23"/>
          <p:cNvSpPr txBox="1"/>
          <p:nvPr/>
        </p:nvSpPr>
        <p:spPr>
          <a:xfrm>
            <a:off x="5930275" y="726800"/>
            <a:ext cx="31122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British in Southeast Asia </a:t>
            </a:r>
            <a:endParaRPr b="1" u="sng">
              <a:latin typeface="Raleway"/>
              <a:ea typeface="Raleway"/>
              <a:cs typeface="Raleway"/>
              <a:sym typeface="Raleway"/>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BEIC</a:t>
            </a:r>
            <a:r>
              <a:rPr lang="en">
                <a:latin typeface="Raleway Light"/>
                <a:ea typeface="Raleway Light"/>
                <a:cs typeface="Raleway Light"/>
                <a:sym typeface="Raleway Light"/>
              </a:rPr>
              <a:t> moved into SE Asia by getting Penang, and island off the Malay peninsula in 1786.</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Interested in mineral wealthy like </a:t>
            </a:r>
            <a:r>
              <a:rPr lang="en" b="1">
                <a:latin typeface="Raleway"/>
                <a:ea typeface="Raleway"/>
                <a:cs typeface="Raleway"/>
                <a:sym typeface="Raleway"/>
              </a:rPr>
              <a:t>tin</a:t>
            </a:r>
            <a:r>
              <a:rPr lang="en">
                <a:latin typeface="Raleway Light"/>
                <a:ea typeface="Raleway Light"/>
                <a:cs typeface="Raleway Light"/>
                <a:sym typeface="Raleway Light"/>
              </a:rPr>
              <a:t> and </a:t>
            </a:r>
            <a:r>
              <a:rPr lang="en" b="1">
                <a:latin typeface="Raleway"/>
                <a:ea typeface="Raleway"/>
                <a:cs typeface="Raleway"/>
                <a:sym typeface="Raleway"/>
              </a:rPr>
              <a:t>gold</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Encouraged production of </a:t>
            </a:r>
            <a:r>
              <a:rPr lang="en" b="1">
                <a:latin typeface="Raleway"/>
                <a:ea typeface="Raleway"/>
                <a:cs typeface="Raleway"/>
                <a:sym typeface="Raleway"/>
              </a:rPr>
              <a:t>pepper</a:t>
            </a:r>
            <a:r>
              <a:rPr lang="en">
                <a:latin typeface="Raleway Light"/>
                <a:ea typeface="Raleway Light"/>
                <a:cs typeface="Raleway Light"/>
                <a:sym typeface="Raleway Light"/>
              </a:rPr>
              <a:t>, </a:t>
            </a:r>
            <a:r>
              <a:rPr lang="en" b="1">
                <a:latin typeface="Raleway"/>
                <a:ea typeface="Raleway"/>
                <a:cs typeface="Raleway"/>
                <a:sym typeface="Raleway"/>
              </a:rPr>
              <a:t>tobacco</a:t>
            </a:r>
            <a:r>
              <a:rPr lang="en">
                <a:latin typeface="Raleway Light"/>
                <a:ea typeface="Raleway Light"/>
                <a:cs typeface="Raleway Light"/>
                <a:sym typeface="Raleway Light"/>
              </a:rPr>
              <a:t>, </a:t>
            </a:r>
            <a:r>
              <a:rPr lang="en" b="1">
                <a:latin typeface="Raleway"/>
                <a:ea typeface="Raleway"/>
                <a:cs typeface="Raleway"/>
                <a:sym typeface="Raleway"/>
              </a:rPr>
              <a:t>palm</a:t>
            </a:r>
            <a:r>
              <a:rPr lang="en">
                <a:latin typeface="Raleway Light"/>
                <a:ea typeface="Raleway Light"/>
                <a:cs typeface="Raleway Light"/>
                <a:sym typeface="Raleway Light"/>
              </a:rPr>
              <a:t> </a:t>
            </a:r>
            <a:r>
              <a:rPr lang="en" b="1">
                <a:latin typeface="Raleway"/>
                <a:ea typeface="Raleway"/>
                <a:cs typeface="Raleway"/>
                <a:sym typeface="Raleway"/>
              </a:rPr>
              <a:t>oil</a:t>
            </a:r>
            <a:r>
              <a:rPr lang="en">
                <a:latin typeface="Raleway Light"/>
                <a:ea typeface="Raleway Light"/>
                <a:cs typeface="Raleway Light"/>
                <a:sym typeface="Raleway Light"/>
              </a:rPr>
              <a:t>, and </a:t>
            </a:r>
            <a:r>
              <a:rPr lang="en" b="1">
                <a:latin typeface="Raleway"/>
                <a:ea typeface="Raleway"/>
                <a:cs typeface="Raleway"/>
                <a:sym typeface="Raleway"/>
              </a:rPr>
              <a:t>rubber</a:t>
            </a:r>
            <a:r>
              <a:rPr lang="en">
                <a:latin typeface="Raleway Light"/>
                <a:ea typeface="Raleway Light"/>
                <a:cs typeface="Raleway Light"/>
                <a:sym typeface="Raleway Light"/>
              </a:rPr>
              <a:t> in region. </a:t>
            </a:r>
            <a:endParaRPr>
              <a:latin typeface="Raleway Light"/>
              <a:ea typeface="Raleway Light"/>
              <a:cs typeface="Raleway Light"/>
              <a:sym typeface="Raleway Light"/>
            </a:endParaRPr>
          </a:p>
          <a:p>
            <a:pPr marL="1371600" lvl="2" indent="-317500" algn="l" rtl="0">
              <a:spcBef>
                <a:spcPts val="0"/>
              </a:spcBef>
              <a:spcAft>
                <a:spcPts val="0"/>
              </a:spcAft>
              <a:buSzPts val="1400"/>
              <a:buFont typeface="Raleway Light"/>
              <a:buChar char="●"/>
            </a:pPr>
            <a:r>
              <a:rPr lang="en">
                <a:latin typeface="Raleway Light"/>
                <a:ea typeface="Raleway Light"/>
                <a:cs typeface="Raleway Light"/>
                <a:sym typeface="Raleway Light"/>
              </a:rPr>
              <a:t>Mayla becomes world’s biggest </a:t>
            </a:r>
            <a:r>
              <a:rPr lang="en" b="1">
                <a:latin typeface="Raleway"/>
                <a:ea typeface="Raleway"/>
                <a:cs typeface="Raleway"/>
                <a:sym typeface="Raleway"/>
              </a:rPr>
              <a:t>rubber</a:t>
            </a:r>
            <a:r>
              <a:rPr lang="en">
                <a:latin typeface="Raleway Light"/>
                <a:ea typeface="Raleway Light"/>
                <a:cs typeface="Raleway Light"/>
                <a:sym typeface="Raleway Light"/>
              </a:rPr>
              <a:t> producer.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1825  - GB founded port of Singapore - eventually most important port in SE Asia.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GB eventually controlled all of </a:t>
            </a:r>
            <a:r>
              <a:rPr lang="en" b="1">
                <a:latin typeface="Raleway"/>
                <a:ea typeface="Raleway"/>
                <a:cs typeface="Raleway"/>
                <a:sym typeface="Raleway"/>
              </a:rPr>
              <a:t>Malay Peninsula</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a:p>
            <a:pPr marL="0" lvl="0" indent="0" algn="l" rtl="0">
              <a:spcBef>
                <a:spcPts val="0"/>
              </a:spcBef>
              <a:spcAft>
                <a:spcPts val="0"/>
              </a:spcAft>
              <a:buNone/>
            </a:pPr>
            <a:endParaRPr b="1" u="sng">
              <a:latin typeface="Raleway"/>
              <a:ea typeface="Raleway"/>
              <a:cs typeface="Raleway"/>
              <a:sym typeface="Raleway"/>
            </a:endParaRPr>
          </a:p>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232" name="Google Shape;232;p23"/>
          <p:cNvPicPr preferRelativeResize="0"/>
          <p:nvPr/>
        </p:nvPicPr>
        <p:blipFill>
          <a:blip r:embed="rId4">
            <a:alphaModFix/>
          </a:blip>
          <a:stretch>
            <a:fillRect/>
          </a:stretch>
        </p:blipFill>
        <p:spPr>
          <a:xfrm>
            <a:off x="2305700" y="162051"/>
            <a:ext cx="556674" cy="780953"/>
          </a:xfrm>
          <a:prstGeom prst="rect">
            <a:avLst/>
          </a:prstGeom>
          <a:noFill/>
          <a:ln>
            <a:noFill/>
          </a:ln>
        </p:spPr>
      </p:pic>
      <p:pic>
        <p:nvPicPr>
          <p:cNvPr id="233" name="Google Shape;233;p23"/>
          <p:cNvPicPr preferRelativeResize="0"/>
          <p:nvPr/>
        </p:nvPicPr>
        <p:blipFill>
          <a:blip r:embed="rId5">
            <a:alphaModFix/>
          </a:blip>
          <a:stretch>
            <a:fillRect/>
          </a:stretch>
        </p:blipFill>
        <p:spPr>
          <a:xfrm>
            <a:off x="2305700" y="4429200"/>
            <a:ext cx="819750" cy="614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24"/>
          <p:cNvSpPr txBox="1">
            <a:spLocks noGrp="1"/>
          </p:cNvSpPr>
          <p:nvPr>
            <p:ph type="title" idx="4294967295"/>
          </p:nvPr>
        </p:nvSpPr>
        <p:spPr>
          <a:xfrm>
            <a:off x="2279675" y="78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American Imperialism in Latin America</a:t>
            </a:r>
            <a:endParaRPr sz="2000">
              <a:solidFill>
                <a:srgbClr val="FFFFFF"/>
              </a:solidFill>
            </a:endParaRPr>
          </a:p>
        </p:txBody>
      </p:sp>
      <p:sp>
        <p:nvSpPr>
          <p:cNvPr id="239" name="Google Shape;239;p24"/>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240" name="Google Shape;240;p24"/>
          <p:cNvSpPr txBox="1"/>
          <p:nvPr/>
        </p:nvSpPr>
        <p:spPr>
          <a:xfrm>
            <a:off x="0" y="-1267687"/>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241" name="Google Shape;241;p24"/>
          <p:cNvSpPr txBox="1"/>
          <p:nvPr/>
        </p:nvSpPr>
        <p:spPr>
          <a:xfrm>
            <a:off x="5937825" y="81472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42" name="Google Shape;242;p24"/>
          <p:cNvSpPr txBox="1"/>
          <p:nvPr/>
        </p:nvSpPr>
        <p:spPr>
          <a:xfrm>
            <a:off x="0" y="767375"/>
            <a:ext cx="3549300" cy="4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Removal of Indigenous Peoples</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US continued its tradition of taking land from native populations in the 19th c.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Forced the relocation of E</a:t>
            </a:r>
            <a:r>
              <a:rPr lang="en" sz="1300" b="1">
                <a:latin typeface="Raleway"/>
                <a:ea typeface="Raleway"/>
                <a:cs typeface="Raleway"/>
                <a:sym typeface="Raleway"/>
              </a:rPr>
              <a:t>astern Woodlands</a:t>
            </a:r>
            <a:r>
              <a:rPr lang="en" sz="1300">
                <a:latin typeface="Raleway Light"/>
                <a:ea typeface="Raleway Light"/>
                <a:cs typeface="Raleway Light"/>
                <a:sym typeface="Raleway Light"/>
              </a:rPr>
              <a:t> people from the SE US to </a:t>
            </a:r>
            <a:r>
              <a:rPr lang="en" sz="1300" b="1">
                <a:latin typeface="Raleway"/>
                <a:ea typeface="Raleway"/>
                <a:cs typeface="Raleway"/>
                <a:sym typeface="Raleway"/>
              </a:rPr>
              <a:t>Indian Territory</a:t>
            </a:r>
            <a:r>
              <a:rPr lang="en" sz="1300">
                <a:latin typeface="Raleway Light"/>
                <a:ea typeface="Raleway Light"/>
                <a:cs typeface="Raleway Light"/>
                <a:sym typeface="Raleway Light"/>
              </a:rPr>
              <a:t> in Oklahoma</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So many died from </a:t>
            </a:r>
            <a:r>
              <a:rPr lang="en" sz="1300" b="1">
                <a:latin typeface="Raleway"/>
                <a:ea typeface="Raleway"/>
                <a:cs typeface="Raleway"/>
                <a:sym typeface="Raleway"/>
              </a:rPr>
              <a:t>malnutrition</a:t>
            </a:r>
            <a:r>
              <a:rPr lang="en" sz="1300">
                <a:latin typeface="Raleway Light"/>
                <a:ea typeface="Raleway Light"/>
                <a:cs typeface="Raleway Light"/>
                <a:sym typeface="Raleway Light"/>
              </a:rPr>
              <a:t>, disease, exhaustion if is called</a:t>
            </a:r>
            <a:r>
              <a:rPr lang="en" sz="1300" b="1">
                <a:latin typeface="Raleway"/>
                <a:ea typeface="Raleway"/>
                <a:cs typeface="Raleway"/>
                <a:sym typeface="Raleway"/>
              </a:rPr>
              <a:t> Trail of Tears. </a:t>
            </a:r>
            <a:endParaRPr sz="1300" b="1">
              <a:latin typeface="Raleway"/>
              <a:ea typeface="Raleway"/>
              <a:cs typeface="Raleway"/>
              <a:sym typeface="Raleway"/>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Monroe Doctrine</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1823 - President </a:t>
            </a:r>
            <a:r>
              <a:rPr lang="en" sz="1300" b="1">
                <a:latin typeface="Raleway"/>
                <a:ea typeface="Raleway"/>
                <a:cs typeface="Raleway"/>
                <a:sym typeface="Raleway"/>
              </a:rPr>
              <a:t>Monroe</a:t>
            </a:r>
            <a:r>
              <a:rPr lang="en" sz="1300">
                <a:latin typeface="Raleway Light"/>
                <a:ea typeface="Raleway Light"/>
                <a:cs typeface="Raleway Light"/>
                <a:sym typeface="Raleway Light"/>
              </a:rPr>
              <a:t> says Europe should not interfere with Western Hemisphere.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US wanted to be imperial power in the Americas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b="1">
                <a:latin typeface="Raleway"/>
                <a:ea typeface="Raleway"/>
                <a:cs typeface="Raleway"/>
                <a:sym typeface="Raleway"/>
              </a:rPr>
              <a:t>Mexican-American War</a:t>
            </a:r>
            <a:r>
              <a:rPr lang="en" sz="1300">
                <a:latin typeface="Raleway Light"/>
                <a:ea typeface="Raleway Light"/>
                <a:cs typeface="Raleway Light"/>
                <a:sym typeface="Raleway Light"/>
              </a:rPr>
              <a:t> - US takes lots of land in SW from Mexico. </a:t>
            </a:r>
            <a:endParaRPr sz="1300">
              <a:latin typeface="Raleway Light"/>
              <a:ea typeface="Raleway Light"/>
              <a:cs typeface="Raleway Light"/>
              <a:sym typeface="Raleway Light"/>
            </a:endParaRPr>
          </a:p>
        </p:txBody>
      </p:sp>
      <p:sp>
        <p:nvSpPr>
          <p:cNvPr id="243" name="Google Shape;243;p24"/>
          <p:cNvSpPr txBox="1"/>
          <p:nvPr/>
        </p:nvSpPr>
        <p:spPr>
          <a:xfrm>
            <a:off x="5155200" y="611900"/>
            <a:ext cx="3988800" cy="48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Expansion on Land</a:t>
            </a:r>
            <a:endParaRPr sz="1300" u="sng">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Manifest Destiny</a:t>
            </a:r>
            <a:r>
              <a:rPr lang="en" sz="1300">
                <a:latin typeface="Raleway Light"/>
                <a:ea typeface="Raleway Light"/>
                <a:cs typeface="Raleway Light"/>
                <a:sym typeface="Raleway Light"/>
              </a:rPr>
              <a:t> - inevitable US expansion to Pacific Ocean.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Bought </a:t>
            </a:r>
            <a:r>
              <a:rPr lang="en" sz="1300" b="1">
                <a:latin typeface="Raleway"/>
                <a:ea typeface="Raleway"/>
                <a:cs typeface="Raleway"/>
                <a:sym typeface="Raleway"/>
              </a:rPr>
              <a:t>Alaska</a:t>
            </a:r>
            <a:r>
              <a:rPr lang="en" sz="1300">
                <a:latin typeface="Raleway Light"/>
                <a:ea typeface="Raleway Light"/>
                <a:cs typeface="Raleway Light"/>
                <a:sym typeface="Raleway Light"/>
              </a:rPr>
              <a:t> from </a:t>
            </a:r>
            <a:r>
              <a:rPr lang="en" sz="1300" b="1">
                <a:latin typeface="Raleway"/>
                <a:ea typeface="Raleway"/>
                <a:cs typeface="Raleway"/>
                <a:sym typeface="Raleway"/>
              </a:rPr>
              <a:t>Russia</a:t>
            </a:r>
            <a:r>
              <a:rPr lang="en" sz="1300">
                <a:latin typeface="Raleway Light"/>
                <a:ea typeface="Raleway Light"/>
                <a:cs typeface="Raleway Light"/>
                <a:sym typeface="Raleway Light"/>
              </a:rPr>
              <a:t> in 1867.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1869</a:t>
            </a:r>
            <a:r>
              <a:rPr lang="en" sz="1300">
                <a:latin typeface="Raleway Light"/>
                <a:ea typeface="Raleway Light"/>
                <a:cs typeface="Raleway Light"/>
                <a:sym typeface="Raleway Light"/>
              </a:rPr>
              <a:t> completion transcontinental Railway</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Encouraged development of American West.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Natives were forced on reservations. </a:t>
            </a:r>
            <a:endParaRPr sz="1300">
              <a:latin typeface="Raleway Light"/>
              <a:ea typeface="Raleway Light"/>
              <a:cs typeface="Raleway Light"/>
              <a:sym typeface="Raleway Light"/>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Expansion Overseas</a:t>
            </a:r>
            <a:endParaRPr sz="13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Economic considerations, the second IR, and nationalism drove US to imperialize overseas.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1895 overthrew </a:t>
            </a:r>
            <a:r>
              <a:rPr lang="en" sz="1200" b="1">
                <a:latin typeface="Raleway"/>
                <a:ea typeface="Raleway"/>
                <a:cs typeface="Raleway"/>
                <a:sym typeface="Raleway"/>
              </a:rPr>
              <a:t>Hawaii’s</a:t>
            </a:r>
            <a:r>
              <a:rPr lang="en" sz="1200">
                <a:latin typeface="Raleway Light"/>
                <a:ea typeface="Raleway Light"/>
                <a:cs typeface="Raleway Light"/>
                <a:sym typeface="Raleway Light"/>
              </a:rPr>
              <a:t> constitutional monarchy.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1898</a:t>
            </a:r>
            <a:r>
              <a:rPr lang="en" sz="1200">
                <a:latin typeface="Raleway Light"/>
                <a:ea typeface="Raleway Light"/>
                <a:cs typeface="Raleway Light"/>
                <a:sym typeface="Raleway Light"/>
              </a:rPr>
              <a:t> Spanish-American war gave US Guam, Cuba, Puerto Rico, Philippines</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1904</a:t>
            </a:r>
            <a:r>
              <a:rPr lang="en" sz="1200">
                <a:latin typeface="Raleway Light"/>
                <a:ea typeface="Raleway Light"/>
                <a:cs typeface="Raleway Light"/>
                <a:sym typeface="Raleway Light"/>
              </a:rPr>
              <a:t> </a:t>
            </a:r>
            <a:r>
              <a:rPr lang="en" sz="1200" b="1">
                <a:latin typeface="Raleway"/>
                <a:ea typeface="Raleway"/>
                <a:cs typeface="Raleway"/>
                <a:sym typeface="Raleway"/>
              </a:rPr>
              <a:t>Roosevelt Corollary</a:t>
            </a:r>
            <a:r>
              <a:rPr lang="en" sz="1200">
                <a:latin typeface="Raleway Light"/>
                <a:ea typeface="Raleway Light"/>
                <a:cs typeface="Raleway Light"/>
                <a:sym typeface="Raleway Light"/>
              </a:rPr>
              <a:t> (he was a Social Darwinist) to the Monroe Doctrine said any LA country showing “</a:t>
            </a:r>
            <a:r>
              <a:rPr lang="en" sz="1200" b="1">
                <a:latin typeface="Raleway"/>
                <a:ea typeface="Raleway"/>
                <a:cs typeface="Raleway"/>
                <a:sym typeface="Raleway"/>
              </a:rPr>
              <a:t>instability</a:t>
            </a:r>
            <a:r>
              <a:rPr lang="en" sz="1200">
                <a:latin typeface="Raleway Light"/>
                <a:ea typeface="Raleway Light"/>
                <a:cs typeface="Raleway Light"/>
                <a:sym typeface="Raleway Light"/>
              </a:rPr>
              <a:t>” would be inverted on by the US</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They did so several times like in the </a:t>
            </a:r>
            <a:r>
              <a:rPr lang="en" sz="1200" b="1">
                <a:latin typeface="Raleway"/>
                <a:ea typeface="Raleway"/>
                <a:cs typeface="Raleway"/>
                <a:sym typeface="Raleway"/>
              </a:rPr>
              <a:t>Caribbean and Dominican Republic </a:t>
            </a:r>
            <a:endParaRPr sz="1200" b="1">
              <a:latin typeface="Raleway"/>
              <a:ea typeface="Raleway"/>
              <a:cs typeface="Raleway"/>
              <a:sym typeface="Raleway"/>
            </a:endParaRPr>
          </a:p>
        </p:txBody>
      </p:sp>
      <p:sp>
        <p:nvSpPr>
          <p:cNvPr id="244" name="Google Shape;244;p24"/>
          <p:cNvSpPr txBox="1"/>
          <p:nvPr/>
        </p:nvSpPr>
        <p:spPr>
          <a:xfrm>
            <a:off x="7589000" y="-1267675"/>
            <a:ext cx="869400" cy="11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245" name="Google Shape;245;p24"/>
          <p:cNvPicPr preferRelativeResize="0"/>
          <p:nvPr/>
        </p:nvPicPr>
        <p:blipFill>
          <a:blip r:embed="rId4">
            <a:alphaModFix/>
          </a:blip>
          <a:stretch>
            <a:fillRect/>
          </a:stretch>
        </p:blipFill>
        <p:spPr>
          <a:xfrm>
            <a:off x="3781949" y="991950"/>
            <a:ext cx="1308875" cy="1459725"/>
          </a:xfrm>
          <a:prstGeom prst="rect">
            <a:avLst/>
          </a:prstGeom>
          <a:noFill/>
          <a:ln>
            <a:noFill/>
          </a:ln>
        </p:spPr>
      </p:pic>
      <p:pic>
        <p:nvPicPr>
          <p:cNvPr id="246" name="Google Shape;246;p24"/>
          <p:cNvPicPr preferRelativeResize="0"/>
          <p:nvPr/>
        </p:nvPicPr>
        <p:blipFill>
          <a:blip r:embed="rId5">
            <a:alphaModFix/>
          </a:blip>
          <a:stretch>
            <a:fillRect/>
          </a:stretch>
        </p:blipFill>
        <p:spPr>
          <a:xfrm>
            <a:off x="3549301" y="2605229"/>
            <a:ext cx="1640625" cy="922859"/>
          </a:xfrm>
          <a:prstGeom prst="rect">
            <a:avLst/>
          </a:prstGeom>
          <a:noFill/>
          <a:ln>
            <a:noFill/>
          </a:ln>
        </p:spPr>
      </p:pic>
      <p:pic>
        <p:nvPicPr>
          <p:cNvPr id="247" name="Google Shape;247;p24"/>
          <p:cNvPicPr preferRelativeResize="0"/>
          <p:nvPr/>
        </p:nvPicPr>
        <p:blipFill>
          <a:blip r:embed="rId6">
            <a:alphaModFix/>
          </a:blip>
          <a:stretch>
            <a:fillRect/>
          </a:stretch>
        </p:blipFill>
        <p:spPr>
          <a:xfrm>
            <a:off x="3549300" y="3681650"/>
            <a:ext cx="1640631" cy="97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25"/>
          <p:cNvSpPr txBox="1">
            <a:spLocks noGrp="1"/>
          </p:cNvSpPr>
          <p:nvPr>
            <p:ph type="title" idx="4294967295"/>
          </p:nvPr>
        </p:nvSpPr>
        <p:spPr>
          <a:xfrm>
            <a:off x="2279675" y="78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Outcomes of Imperialism </a:t>
            </a:r>
            <a:endParaRPr sz="2000">
              <a:solidFill>
                <a:srgbClr val="FFFFFF"/>
              </a:solidFill>
            </a:endParaRPr>
          </a:p>
        </p:txBody>
      </p:sp>
      <p:sp>
        <p:nvSpPr>
          <p:cNvPr id="253" name="Google Shape;253;p25"/>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254" name="Google Shape;254;p25"/>
          <p:cNvSpPr txBox="1"/>
          <p:nvPr/>
        </p:nvSpPr>
        <p:spPr>
          <a:xfrm>
            <a:off x="0" y="-1267687"/>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255" name="Google Shape;255;p25"/>
          <p:cNvSpPr txBox="1"/>
          <p:nvPr/>
        </p:nvSpPr>
        <p:spPr>
          <a:xfrm>
            <a:off x="5937825" y="81472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56" name="Google Shape;256;p25"/>
          <p:cNvSpPr txBox="1"/>
          <p:nvPr/>
        </p:nvSpPr>
        <p:spPr>
          <a:xfrm>
            <a:off x="-84650" y="617600"/>
            <a:ext cx="5072400" cy="4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Russian Expansion: </a:t>
            </a:r>
            <a:endParaRPr sz="1300"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Catherine the Great</a:t>
            </a:r>
            <a:r>
              <a:rPr lang="en" sz="1200">
                <a:latin typeface="Raleway Light"/>
                <a:ea typeface="Raleway Light"/>
                <a:cs typeface="Raleway Light"/>
                <a:sym typeface="Raleway Light"/>
              </a:rPr>
              <a:t> (II) expanded Russia in all directions during her rule (1815 - 1825) and annexed half of </a:t>
            </a:r>
            <a:r>
              <a:rPr lang="en" sz="1200" b="1">
                <a:latin typeface="Raleway"/>
                <a:ea typeface="Raleway"/>
                <a:cs typeface="Raleway"/>
                <a:sym typeface="Raleway"/>
              </a:rPr>
              <a:t>Poland</a:t>
            </a:r>
            <a:r>
              <a:rPr lang="en" sz="1200">
                <a:latin typeface="Raleway Light"/>
                <a:ea typeface="Raleway Light"/>
                <a:cs typeface="Raleway Light"/>
                <a:sym typeface="Raleway Light"/>
              </a:rPr>
              <a:t> and territory from the</a:t>
            </a:r>
            <a:r>
              <a:rPr lang="en" sz="1200" b="1">
                <a:latin typeface="Raleway"/>
                <a:ea typeface="Raleway"/>
                <a:cs typeface="Raleway"/>
                <a:sym typeface="Raleway"/>
              </a:rPr>
              <a:t> Ottoman Empire </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Her grandson </a:t>
            </a:r>
            <a:r>
              <a:rPr lang="en" sz="1200" b="1">
                <a:latin typeface="Raleway"/>
                <a:ea typeface="Raleway"/>
                <a:cs typeface="Raleway"/>
                <a:sym typeface="Raleway"/>
              </a:rPr>
              <a:t>Alexander I </a:t>
            </a:r>
            <a:r>
              <a:rPr lang="en" sz="1200">
                <a:latin typeface="Raleway Light"/>
                <a:ea typeface="Raleway Light"/>
                <a:cs typeface="Raleway Light"/>
                <a:sym typeface="Raleway Light"/>
              </a:rPr>
              <a:t>annexed </a:t>
            </a:r>
            <a:r>
              <a:rPr lang="en" sz="1200" b="1">
                <a:latin typeface="Raleway"/>
                <a:ea typeface="Raleway"/>
                <a:cs typeface="Raleway"/>
                <a:sym typeface="Raleway"/>
              </a:rPr>
              <a:t>Finland</a:t>
            </a:r>
            <a:r>
              <a:rPr lang="en" sz="1200">
                <a:latin typeface="Raleway Light"/>
                <a:ea typeface="Raleway Light"/>
                <a:cs typeface="Raleway Light"/>
                <a:sym typeface="Raleway Light"/>
              </a:rPr>
              <a:t>, </a:t>
            </a:r>
            <a:r>
              <a:rPr lang="en" sz="1200" b="1">
                <a:latin typeface="Raleway"/>
                <a:ea typeface="Raleway"/>
                <a:cs typeface="Raleway"/>
                <a:sym typeface="Raleway"/>
              </a:rPr>
              <a:t>Moldova</a:t>
            </a:r>
            <a:r>
              <a:rPr lang="en" sz="1200">
                <a:latin typeface="Raleway Light"/>
                <a:ea typeface="Raleway Light"/>
                <a:cs typeface="Raleway Light"/>
                <a:sym typeface="Raleway Light"/>
              </a:rPr>
              <a:t>, </a:t>
            </a:r>
            <a:r>
              <a:rPr lang="en" sz="1200" b="1">
                <a:latin typeface="Raleway"/>
                <a:ea typeface="Raleway"/>
                <a:cs typeface="Raleway"/>
                <a:sym typeface="Raleway"/>
              </a:rPr>
              <a:t>Georgia</a:t>
            </a:r>
            <a:r>
              <a:rPr lang="en" sz="1200">
                <a:latin typeface="Raleway Light"/>
                <a:ea typeface="Raleway Light"/>
                <a:cs typeface="Raleway Light"/>
                <a:sym typeface="Raleway Light"/>
              </a:rPr>
              <a:t>, </a:t>
            </a:r>
            <a:r>
              <a:rPr lang="en" sz="1200" b="1">
                <a:latin typeface="Raleway"/>
                <a:ea typeface="Raleway"/>
                <a:cs typeface="Raleway"/>
                <a:sym typeface="Raleway"/>
              </a:rPr>
              <a:t>Azerbaijan</a:t>
            </a:r>
            <a:r>
              <a:rPr lang="en" sz="1200">
                <a:latin typeface="Raleway Light"/>
                <a:ea typeface="Raleway Light"/>
                <a:cs typeface="Raleway Light"/>
                <a:sym typeface="Raleway Light"/>
              </a:rPr>
              <a:t>, and part of </a:t>
            </a:r>
            <a:r>
              <a:rPr lang="en" sz="1200" b="1">
                <a:latin typeface="Raleway"/>
                <a:ea typeface="Raleway"/>
                <a:cs typeface="Raleway"/>
                <a:sym typeface="Raleway"/>
              </a:rPr>
              <a:t>Armenia</a:t>
            </a:r>
            <a:r>
              <a:rPr lang="en" sz="1200">
                <a:latin typeface="Raleway Light"/>
                <a:ea typeface="Raleway Light"/>
                <a:cs typeface="Raleway Light"/>
                <a:sym typeface="Raleway Light"/>
              </a:rPr>
              <a:t> during his reign (1815 - 1825).</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In the 1740’s Russian merchanged voyaged to </a:t>
            </a:r>
            <a:r>
              <a:rPr lang="en" sz="1200" b="1">
                <a:latin typeface="Raleway"/>
                <a:ea typeface="Raleway"/>
                <a:cs typeface="Raleway"/>
                <a:sym typeface="Raleway"/>
              </a:rPr>
              <a:t>Alaska</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A Joint-stock company type comapny called the </a:t>
            </a:r>
            <a:r>
              <a:rPr lang="en" sz="1200" b="1">
                <a:latin typeface="Raleway"/>
                <a:ea typeface="Raleway"/>
                <a:cs typeface="Raleway"/>
                <a:sym typeface="Raleway"/>
              </a:rPr>
              <a:t>Russian - American Company</a:t>
            </a:r>
            <a:r>
              <a:rPr lang="en" sz="1200">
                <a:latin typeface="Raleway Light"/>
                <a:ea typeface="Raleway Light"/>
                <a:cs typeface="Raleway Light"/>
                <a:sym typeface="Raleway Light"/>
              </a:rPr>
              <a:t> established headquartered in Alaska and explored the West Coast of N. America but abandoned N. America to the US by 1867.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Rivalry with GB grew as they pushed into Central Asia.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The </a:t>
            </a:r>
            <a:r>
              <a:rPr lang="en" sz="1200" b="1">
                <a:latin typeface="Raleway"/>
                <a:ea typeface="Raleway"/>
                <a:cs typeface="Raleway"/>
                <a:sym typeface="Raleway"/>
              </a:rPr>
              <a:t>Great Game</a:t>
            </a:r>
            <a:r>
              <a:rPr lang="en" sz="1200">
                <a:latin typeface="Raleway Light"/>
                <a:ea typeface="Raleway Light"/>
                <a:cs typeface="Raleway Light"/>
                <a:sym typeface="Raleway Light"/>
              </a:rPr>
              <a:t> was the struggle for </a:t>
            </a:r>
            <a:r>
              <a:rPr lang="en" sz="1200" b="1">
                <a:latin typeface="Raleway"/>
                <a:ea typeface="Raleway"/>
                <a:cs typeface="Raleway"/>
                <a:sym typeface="Raleway"/>
              </a:rPr>
              <a:t>Afghanistan</a:t>
            </a:r>
            <a:r>
              <a:rPr lang="en" sz="1200">
                <a:latin typeface="Raleway Light"/>
                <a:ea typeface="Raleway Light"/>
                <a:cs typeface="Raleway Light"/>
                <a:sym typeface="Raleway Light"/>
              </a:rPr>
              <a:t> between Russia and GB - both were unsuccessful.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Took land from China - including large parts of Manchuria. </a:t>
            </a: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Australia and New Zealand:</a:t>
            </a:r>
            <a:endParaRPr sz="1200" b="1" u="sng">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GB sent prisoners to </a:t>
            </a:r>
            <a:r>
              <a:rPr lang="en" sz="1200" b="1">
                <a:latin typeface="Raleway"/>
                <a:ea typeface="Raleway"/>
                <a:cs typeface="Raleway"/>
                <a:sym typeface="Raleway"/>
              </a:rPr>
              <a:t>Australia</a:t>
            </a:r>
            <a:r>
              <a:rPr lang="en" sz="1200">
                <a:latin typeface="Raleway Light"/>
                <a:ea typeface="Raleway Light"/>
                <a:cs typeface="Raleway Light"/>
                <a:sym typeface="Raleway Light"/>
              </a:rPr>
              <a:t> colony beginning in </a:t>
            </a:r>
            <a:r>
              <a:rPr lang="en" sz="1200" b="1">
                <a:latin typeface="Raleway"/>
                <a:ea typeface="Raleway"/>
                <a:cs typeface="Raleway"/>
                <a:sym typeface="Raleway"/>
              </a:rPr>
              <a:t>1788</a:t>
            </a:r>
            <a:r>
              <a:rPr lang="en" sz="1200">
                <a:latin typeface="Raleway Light"/>
                <a:ea typeface="Raleway Light"/>
                <a:cs typeface="Raleway Light"/>
                <a:sym typeface="Raleway Light"/>
              </a:rPr>
              <a:t>, but switched to production of goods like </a:t>
            </a:r>
            <a:r>
              <a:rPr lang="en" sz="1200" b="1">
                <a:latin typeface="Raleway"/>
                <a:ea typeface="Raleway"/>
                <a:cs typeface="Raleway"/>
                <a:sym typeface="Raleway"/>
              </a:rPr>
              <a:t>wool</a:t>
            </a:r>
            <a:r>
              <a:rPr lang="en" sz="1200">
                <a:latin typeface="Raleway Light"/>
                <a:ea typeface="Raleway Light"/>
                <a:cs typeface="Raleway Light"/>
                <a:sym typeface="Raleway Light"/>
              </a:rPr>
              <a:t>  in the 1830s. Settlers began moving to Australia and were encouraged by the discovery of </a:t>
            </a:r>
            <a:r>
              <a:rPr lang="en" sz="1200" b="1">
                <a:latin typeface="Raleway"/>
                <a:ea typeface="Raleway"/>
                <a:cs typeface="Raleway"/>
                <a:sym typeface="Raleway"/>
              </a:rPr>
              <a:t>copper</a:t>
            </a:r>
            <a:r>
              <a:rPr lang="en" sz="1200">
                <a:latin typeface="Raleway Light"/>
                <a:ea typeface="Raleway Light"/>
                <a:cs typeface="Raleway Light"/>
                <a:sym typeface="Raleway Light"/>
              </a:rPr>
              <a:t> and </a:t>
            </a:r>
            <a:r>
              <a:rPr lang="en" sz="1200" b="1">
                <a:latin typeface="Raleway"/>
                <a:ea typeface="Raleway"/>
                <a:cs typeface="Raleway"/>
                <a:sym typeface="Raleway"/>
              </a:rPr>
              <a:t>gold</a:t>
            </a:r>
            <a:r>
              <a:rPr lang="en" sz="1200">
                <a:latin typeface="Raleway Light"/>
                <a:ea typeface="Raleway Light"/>
                <a:cs typeface="Raleway Light"/>
                <a:sym typeface="Raleway Light"/>
              </a:rPr>
              <a:t>  in the 1850s.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Created settler colony in </a:t>
            </a:r>
            <a:r>
              <a:rPr lang="en" sz="1200" b="1">
                <a:latin typeface="Raleway"/>
                <a:ea typeface="Raleway"/>
                <a:cs typeface="Raleway"/>
                <a:sym typeface="Raleway"/>
              </a:rPr>
              <a:t>New Zealand i</a:t>
            </a:r>
            <a:r>
              <a:rPr lang="en" sz="1200">
                <a:latin typeface="Raleway Light"/>
                <a:ea typeface="Raleway Light"/>
                <a:cs typeface="Raleway Light"/>
                <a:sym typeface="Raleway Light"/>
              </a:rPr>
              <a:t>n 1839. Said they would protect </a:t>
            </a:r>
            <a:r>
              <a:rPr lang="en" sz="1200" b="1">
                <a:latin typeface="Raleway"/>
                <a:ea typeface="Raleway"/>
                <a:cs typeface="Raleway"/>
                <a:sym typeface="Raleway"/>
              </a:rPr>
              <a:t>Maori’s</a:t>
            </a:r>
            <a:r>
              <a:rPr lang="en" sz="1200">
                <a:latin typeface="Raleway Light"/>
                <a:ea typeface="Raleway Light"/>
                <a:cs typeface="Raleway Light"/>
                <a:sym typeface="Raleway Light"/>
              </a:rPr>
              <a:t> in </a:t>
            </a:r>
            <a:r>
              <a:rPr lang="en" sz="1200" b="1">
                <a:latin typeface="Raleway"/>
                <a:ea typeface="Raleway"/>
                <a:cs typeface="Raleway"/>
                <a:sym typeface="Raleway"/>
              </a:rPr>
              <a:t>Treaty of Waitangi</a:t>
            </a:r>
            <a:r>
              <a:rPr lang="en" sz="1200">
                <a:latin typeface="Raleway Light"/>
                <a:ea typeface="Raleway Light"/>
                <a:cs typeface="Raleway Light"/>
                <a:sym typeface="Raleway Light"/>
              </a:rPr>
              <a:t>, but there were lots of clashes anyways. Grew to make food for growing Australian colony </a:t>
            </a:r>
            <a:endParaRPr sz="1200">
              <a:latin typeface="Raleway Light"/>
              <a:ea typeface="Raleway Light"/>
              <a:cs typeface="Raleway Light"/>
              <a:sym typeface="Raleway Light"/>
            </a:endParaRPr>
          </a:p>
        </p:txBody>
      </p:sp>
      <p:sp>
        <p:nvSpPr>
          <p:cNvPr id="257" name="Google Shape;257;p25"/>
          <p:cNvSpPr txBox="1"/>
          <p:nvPr/>
        </p:nvSpPr>
        <p:spPr>
          <a:xfrm>
            <a:off x="4546725" y="-1504275"/>
            <a:ext cx="1757700" cy="9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58" name="Google Shape;258;p25"/>
          <p:cNvSpPr txBox="1"/>
          <p:nvPr/>
        </p:nvSpPr>
        <p:spPr>
          <a:xfrm>
            <a:off x="7589000" y="-1267675"/>
            <a:ext cx="869400" cy="11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259" name="Google Shape;259;p25"/>
          <p:cNvPicPr preferRelativeResize="0"/>
          <p:nvPr/>
        </p:nvPicPr>
        <p:blipFill>
          <a:blip r:embed="rId4">
            <a:alphaModFix/>
          </a:blip>
          <a:stretch>
            <a:fillRect/>
          </a:stretch>
        </p:blipFill>
        <p:spPr>
          <a:xfrm>
            <a:off x="4987750" y="767375"/>
            <a:ext cx="4156245" cy="4117200"/>
          </a:xfrm>
          <a:prstGeom prst="rect">
            <a:avLst/>
          </a:prstGeom>
          <a:noFill/>
          <a:ln>
            <a:noFill/>
          </a:ln>
        </p:spPr>
      </p:pic>
      <p:pic>
        <p:nvPicPr>
          <p:cNvPr id="260" name="Google Shape;260;p25"/>
          <p:cNvPicPr preferRelativeResize="0"/>
          <p:nvPr/>
        </p:nvPicPr>
        <p:blipFill>
          <a:blip r:embed="rId5">
            <a:alphaModFix/>
          </a:blip>
          <a:stretch>
            <a:fillRect/>
          </a:stretch>
        </p:blipFill>
        <p:spPr>
          <a:xfrm>
            <a:off x="7589001" y="78150"/>
            <a:ext cx="1266975" cy="909702"/>
          </a:xfrm>
          <a:prstGeom prst="rect">
            <a:avLst/>
          </a:prstGeom>
          <a:noFill/>
          <a:ln>
            <a:noFill/>
          </a:ln>
        </p:spPr>
      </p:pic>
      <p:pic>
        <p:nvPicPr>
          <p:cNvPr id="261" name="Google Shape;261;p25"/>
          <p:cNvPicPr preferRelativeResize="0"/>
          <p:nvPr/>
        </p:nvPicPr>
        <p:blipFill>
          <a:blip r:embed="rId6">
            <a:alphaModFix/>
          </a:blip>
          <a:stretch>
            <a:fillRect/>
          </a:stretch>
        </p:blipFill>
        <p:spPr>
          <a:xfrm>
            <a:off x="1593975" y="78148"/>
            <a:ext cx="637591" cy="7603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6"/>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267" name="Google Shape;267;p26"/>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6.3</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2400" b="1">
                <a:latin typeface="Playfair Display"/>
                <a:ea typeface="Playfair Display"/>
                <a:cs typeface="Playfair Display"/>
                <a:sym typeface="Playfair Display"/>
              </a:rPr>
              <a:t>Indigenous Responses to State Expansion</a:t>
            </a:r>
            <a:endParaRPr sz="24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42900" algn="ctr" rtl="0">
              <a:lnSpc>
                <a:spcPct val="100000"/>
              </a:lnSpc>
              <a:spcBef>
                <a:spcPts val="600"/>
              </a:spcBef>
              <a:spcAft>
                <a:spcPts val="0"/>
              </a:spcAft>
              <a:buSzPts val="1800"/>
              <a:buFont typeface="Raleway"/>
              <a:buAutoNum type="arabicPeriod"/>
            </a:pPr>
            <a:r>
              <a:rPr lang="en" sz="1800">
                <a:latin typeface="Raleway"/>
                <a:ea typeface="Raleway"/>
                <a:cs typeface="Raleway"/>
                <a:sym typeface="Raleway"/>
              </a:rPr>
              <a:t>Enlightenment ideas and Western style education began moving to Africa, Asia, and South America. </a:t>
            </a:r>
            <a:endParaRPr sz="1800">
              <a:latin typeface="Raleway"/>
              <a:ea typeface="Raleway"/>
              <a:cs typeface="Raleway"/>
              <a:sym typeface="Raleway"/>
            </a:endParaRPr>
          </a:p>
          <a:p>
            <a:pPr marL="457200" lvl="0" indent="-342900" algn="ctr" rtl="0">
              <a:lnSpc>
                <a:spcPct val="100000"/>
              </a:lnSpc>
              <a:spcBef>
                <a:spcPts val="0"/>
              </a:spcBef>
              <a:spcAft>
                <a:spcPts val="0"/>
              </a:spcAft>
              <a:buSzPts val="1800"/>
              <a:buFont typeface="Raleway"/>
              <a:buAutoNum type="arabicPeriod"/>
            </a:pPr>
            <a:r>
              <a:rPr lang="en" sz="1800">
                <a:latin typeface="Raleway"/>
                <a:ea typeface="Raleway"/>
                <a:cs typeface="Raleway"/>
                <a:sym typeface="Raleway"/>
              </a:rPr>
              <a:t>Nationalist movements emerged as a result of European imperialism. </a:t>
            </a:r>
            <a:endParaRPr sz="1800">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 </a:t>
            </a:r>
            <a:r>
              <a:rPr lang="en" sz="1800">
                <a:latin typeface="Raleway"/>
                <a:ea typeface="Raleway"/>
                <a:cs typeface="Raleway"/>
                <a:sym typeface="Raleway"/>
              </a:rPr>
              <a:t>How and why did internal and external factors influence state building between 1750 and 1900? </a:t>
            </a:r>
            <a:endParaRPr sz="1800">
              <a:latin typeface="Raleway"/>
              <a:ea typeface="Raleway"/>
              <a:cs typeface="Raleway"/>
              <a:sym typeface="Raleway"/>
            </a:endParaRPr>
          </a:p>
        </p:txBody>
      </p:sp>
      <p:sp>
        <p:nvSpPr>
          <p:cNvPr id="268" name="Google Shape;268;p26"/>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7"/>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Balkan Nationalism </a:t>
            </a:r>
            <a:endParaRPr/>
          </a:p>
        </p:txBody>
      </p:sp>
      <p:sp>
        <p:nvSpPr>
          <p:cNvPr id="274" name="Google Shape;274;p27"/>
          <p:cNvSpPr txBox="1">
            <a:spLocks noGrp="1"/>
          </p:cNvSpPr>
          <p:nvPr>
            <p:ph type="body" idx="1"/>
          </p:nvPr>
        </p:nvSpPr>
        <p:spPr>
          <a:xfrm>
            <a:off x="3137575" y="2004138"/>
            <a:ext cx="2544000" cy="2651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275" name="Google Shape;275;p27"/>
          <p:cNvSpPr txBox="1">
            <a:spLocks noGrp="1"/>
          </p:cNvSpPr>
          <p:nvPr>
            <p:ph type="body" idx="2"/>
          </p:nvPr>
        </p:nvSpPr>
        <p:spPr>
          <a:xfrm>
            <a:off x="5261325" y="1771650"/>
            <a:ext cx="3972600" cy="2884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Nationalist/Independence Movements: </a:t>
            </a:r>
            <a:endParaRPr/>
          </a:p>
          <a:p>
            <a:pPr marL="457200" lvl="0" indent="-317500" algn="l" rtl="0">
              <a:lnSpc>
                <a:spcPct val="100000"/>
              </a:lnSpc>
              <a:spcBef>
                <a:spcPts val="600"/>
              </a:spcBef>
              <a:spcAft>
                <a:spcPts val="0"/>
              </a:spcAft>
              <a:buSzPts val="1400"/>
              <a:buChar char="➔"/>
            </a:pPr>
            <a:r>
              <a:rPr lang="en" b="1">
                <a:latin typeface="Raleway"/>
                <a:ea typeface="Raleway"/>
                <a:cs typeface="Raleway"/>
                <a:sym typeface="Raleway"/>
              </a:rPr>
              <a:t>Serbia</a:t>
            </a:r>
            <a:r>
              <a:rPr lang="en"/>
              <a:t> (1815) - Won War</a:t>
            </a:r>
            <a:endParaRPr/>
          </a:p>
          <a:p>
            <a:pPr marL="457200" lvl="0" indent="-317500" algn="l" rtl="0">
              <a:lnSpc>
                <a:spcPct val="100000"/>
              </a:lnSpc>
              <a:spcBef>
                <a:spcPts val="0"/>
              </a:spcBef>
              <a:spcAft>
                <a:spcPts val="0"/>
              </a:spcAft>
              <a:buSzPts val="1400"/>
              <a:buChar char="➔"/>
            </a:pPr>
            <a:r>
              <a:rPr lang="en" b="1">
                <a:latin typeface="Raleway"/>
                <a:ea typeface="Raleway"/>
                <a:cs typeface="Raleway"/>
                <a:sym typeface="Raleway"/>
              </a:rPr>
              <a:t>Greece</a:t>
            </a:r>
            <a:r>
              <a:rPr lang="en"/>
              <a:t> (1832) - Won War</a:t>
            </a:r>
            <a:endParaRPr/>
          </a:p>
          <a:p>
            <a:pPr marL="457200" lvl="0" indent="-317500" algn="l" rtl="0">
              <a:lnSpc>
                <a:spcPct val="100000"/>
              </a:lnSpc>
              <a:spcBef>
                <a:spcPts val="0"/>
              </a:spcBef>
              <a:spcAft>
                <a:spcPts val="0"/>
              </a:spcAft>
              <a:buSzPts val="1400"/>
              <a:buFont typeface="Raleway"/>
              <a:buChar char="➔"/>
            </a:pPr>
            <a:r>
              <a:rPr lang="en" b="1">
                <a:latin typeface="Raleway"/>
                <a:ea typeface="Raleway"/>
                <a:cs typeface="Raleway"/>
                <a:sym typeface="Raleway"/>
              </a:rPr>
              <a:t>Rebelled against Ottoman Rule: </a:t>
            </a:r>
            <a:endParaRPr b="1">
              <a:latin typeface="Raleway"/>
              <a:ea typeface="Raleway"/>
              <a:cs typeface="Raleway"/>
              <a:sym typeface="Raleway"/>
            </a:endParaRPr>
          </a:p>
          <a:p>
            <a:pPr marL="914400" lvl="1" indent="-317500" algn="l" rtl="0">
              <a:lnSpc>
                <a:spcPct val="100000"/>
              </a:lnSpc>
              <a:spcBef>
                <a:spcPts val="0"/>
              </a:spcBef>
              <a:spcAft>
                <a:spcPts val="0"/>
              </a:spcAft>
              <a:buSzPts val="1400"/>
              <a:buChar char="◆"/>
            </a:pPr>
            <a:r>
              <a:rPr lang="en"/>
              <a:t>Bosnia and Herzegovina</a:t>
            </a:r>
            <a:endParaRPr/>
          </a:p>
          <a:p>
            <a:pPr marL="914400" lvl="1" indent="-317500" algn="l" rtl="0">
              <a:lnSpc>
                <a:spcPct val="100000"/>
              </a:lnSpc>
              <a:spcBef>
                <a:spcPts val="0"/>
              </a:spcBef>
              <a:spcAft>
                <a:spcPts val="0"/>
              </a:spcAft>
              <a:buSzPts val="1400"/>
              <a:buChar char="◆"/>
            </a:pPr>
            <a:r>
              <a:rPr lang="en"/>
              <a:t>Montenegro</a:t>
            </a:r>
            <a:endParaRPr/>
          </a:p>
          <a:p>
            <a:pPr marL="914400" lvl="1" indent="-317500" algn="l" rtl="0">
              <a:lnSpc>
                <a:spcPct val="100000"/>
              </a:lnSpc>
              <a:spcBef>
                <a:spcPts val="0"/>
              </a:spcBef>
              <a:spcAft>
                <a:spcPts val="0"/>
              </a:spcAft>
              <a:buSzPts val="1400"/>
              <a:buChar char="◆"/>
            </a:pPr>
            <a:r>
              <a:rPr lang="en"/>
              <a:t>Bulgaria</a:t>
            </a:r>
            <a:endParaRPr/>
          </a:p>
          <a:p>
            <a:pPr marL="914400" lvl="1" indent="-317500" algn="l" rtl="0">
              <a:lnSpc>
                <a:spcPct val="100000"/>
              </a:lnSpc>
              <a:spcBef>
                <a:spcPts val="0"/>
              </a:spcBef>
              <a:spcAft>
                <a:spcPts val="0"/>
              </a:spcAft>
              <a:buSzPts val="1400"/>
              <a:buChar char="◆"/>
            </a:pPr>
            <a:r>
              <a:rPr lang="en" b="1">
                <a:latin typeface="Raleway"/>
                <a:ea typeface="Raleway"/>
                <a:cs typeface="Raleway"/>
                <a:sym typeface="Raleway"/>
              </a:rPr>
              <a:t>1877</a:t>
            </a:r>
            <a:r>
              <a:rPr lang="en"/>
              <a:t>, Serbia and Russia came to their aid in the </a:t>
            </a:r>
            <a:r>
              <a:rPr lang="en" b="1">
                <a:latin typeface="Raleway"/>
                <a:ea typeface="Raleway"/>
                <a:cs typeface="Raleway"/>
                <a:sym typeface="Raleway"/>
              </a:rPr>
              <a:t>Russo-Turkish War</a:t>
            </a:r>
            <a:r>
              <a:rPr lang="en"/>
              <a:t>.</a:t>
            </a:r>
            <a:endParaRPr/>
          </a:p>
          <a:p>
            <a:pPr marL="914400" lvl="1" indent="-317500" algn="l" rtl="0">
              <a:lnSpc>
                <a:spcPct val="100000"/>
              </a:lnSpc>
              <a:spcBef>
                <a:spcPts val="0"/>
              </a:spcBef>
              <a:spcAft>
                <a:spcPts val="0"/>
              </a:spcAft>
              <a:buSzPts val="1400"/>
              <a:buFont typeface="Raleway"/>
              <a:buChar char="◆"/>
            </a:pPr>
            <a:r>
              <a:rPr lang="en" b="1">
                <a:latin typeface="Raleway"/>
                <a:ea typeface="Raleway"/>
                <a:cs typeface="Raleway"/>
                <a:sym typeface="Raleway"/>
              </a:rPr>
              <a:t>Treaty of Berlin freed Bulgaria, Romania, and Montenegro, but gave Bosnia and Herzegovina to Austria-Hungary </a:t>
            </a:r>
            <a:endParaRPr b="1">
              <a:latin typeface="Raleway"/>
              <a:ea typeface="Raleway"/>
              <a:cs typeface="Raleway"/>
              <a:sym typeface="Raleway"/>
            </a:endParaRPr>
          </a:p>
        </p:txBody>
      </p:sp>
      <p:sp>
        <p:nvSpPr>
          <p:cNvPr id="276" name="Google Shape;276;p27"/>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277" name="Google Shape;277;p27"/>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278" name="Google Shape;278;p27"/>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txBox="1"/>
          <p:nvPr/>
        </p:nvSpPr>
        <p:spPr>
          <a:xfrm>
            <a:off x="106975" y="1309025"/>
            <a:ext cx="8929800" cy="5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The Ottoman Empire had stretched deep into Europe at its height. However, by the 9th C. it was losing its hold on the remaining European territories in the Balkan Peninsula. </a:t>
            </a:r>
            <a:endParaRPr>
              <a:latin typeface="Raleway Light"/>
              <a:ea typeface="Raleway Light"/>
              <a:cs typeface="Raleway Light"/>
              <a:sym typeface="Raleway Light"/>
            </a:endParaRPr>
          </a:p>
        </p:txBody>
      </p:sp>
      <p:sp>
        <p:nvSpPr>
          <p:cNvPr id="280" name="Google Shape;280;p27"/>
          <p:cNvSpPr txBox="1">
            <a:spLocks noGrp="1"/>
          </p:cNvSpPr>
          <p:nvPr>
            <p:ph type="body" idx="1"/>
          </p:nvPr>
        </p:nvSpPr>
        <p:spPr>
          <a:xfrm>
            <a:off x="106981" y="1846225"/>
            <a:ext cx="2544000" cy="28842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281" name="Google Shape;281;p27"/>
          <p:cNvSpPr txBox="1">
            <a:spLocks noGrp="1"/>
          </p:cNvSpPr>
          <p:nvPr>
            <p:ph type="body" idx="2"/>
          </p:nvPr>
        </p:nvSpPr>
        <p:spPr>
          <a:xfrm>
            <a:off x="0" y="1894688"/>
            <a:ext cx="3142500" cy="2884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a:latin typeface="Raleway"/>
                <a:ea typeface="Raleway"/>
                <a:cs typeface="Raleway"/>
                <a:sym typeface="Raleway"/>
              </a:rPr>
              <a:t>Balkan Nationalism: </a:t>
            </a:r>
            <a:endParaRPr b="1" u="sng">
              <a:latin typeface="Raleway"/>
              <a:ea typeface="Raleway"/>
              <a:cs typeface="Raleway"/>
              <a:sym typeface="Raleway"/>
            </a:endParaRPr>
          </a:p>
          <a:p>
            <a:pPr marL="457200" lvl="0" indent="-317500" algn="l" rtl="0">
              <a:spcBef>
                <a:spcPts val="600"/>
              </a:spcBef>
              <a:spcAft>
                <a:spcPts val="0"/>
              </a:spcAft>
              <a:buSzPts val="1400"/>
              <a:buChar char="➔"/>
            </a:pPr>
            <a:r>
              <a:rPr lang="en"/>
              <a:t>Inspired by the </a:t>
            </a:r>
            <a:r>
              <a:rPr lang="en" b="1">
                <a:latin typeface="Raleway"/>
                <a:ea typeface="Raleway"/>
                <a:cs typeface="Raleway"/>
                <a:sym typeface="Raleway"/>
              </a:rPr>
              <a:t>French Revolution</a:t>
            </a:r>
            <a:endParaRPr b="1">
              <a:latin typeface="Raleway"/>
              <a:ea typeface="Raleway"/>
              <a:cs typeface="Raleway"/>
              <a:sym typeface="Raleway"/>
            </a:endParaRPr>
          </a:p>
          <a:p>
            <a:pPr marL="457200" lvl="0" indent="-317500" algn="l" rtl="0">
              <a:spcBef>
                <a:spcPts val="0"/>
              </a:spcBef>
              <a:spcAft>
                <a:spcPts val="0"/>
              </a:spcAft>
              <a:buSzPts val="1400"/>
              <a:buChar char="➔"/>
            </a:pPr>
            <a:r>
              <a:rPr lang="en"/>
              <a:t>Growing </a:t>
            </a:r>
            <a:r>
              <a:rPr lang="en" b="1">
                <a:latin typeface="Raleway"/>
                <a:ea typeface="Raleway"/>
                <a:cs typeface="Raleway"/>
                <a:sym typeface="Raleway"/>
              </a:rPr>
              <a:t>ethnic nationalism</a:t>
            </a:r>
            <a:r>
              <a:rPr lang="en"/>
              <a:t> led the people of the Balkans to seek independence. </a:t>
            </a:r>
            <a:endParaRPr/>
          </a:p>
          <a:p>
            <a:pPr marL="914400" lvl="1" indent="-317500" algn="l" rtl="0">
              <a:spcBef>
                <a:spcPts val="0"/>
              </a:spcBef>
              <a:spcAft>
                <a:spcPts val="0"/>
              </a:spcAft>
              <a:buSzPts val="1400"/>
              <a:buChar char="◆"/>
            </a:pPr>
            <a:r>
              <a:rPr lang="en"/>
              <a:t>These tensions eventually lead to WWI. </a:t>
            </a:r>
            <a:endParaRPr/>
          </a:p>
        </p:txBody>
      </p:sp>
      <p:pic>
        <p:nvPicPr>
          <p:cNvPr id="282" name="Google Shape;282;p27"/>
          <p:cNvPicPr preferRelativeResize="0"/>
          <p:nvPr/>
        </p:nvPicPr>
        <p:blipFill>
          <a:blip r:embed="rId3">
            <a:alphaModFix/>
          </a:blip>
          <a:stretch>
            <a:fillRect/>
          </a:stretch>
        </p:blipFill>
        <p:spPr>
          <a:xfrm>
            <a:off x="4287390" y="3090050"/>
            <a:ext cx="1394185" cy="1640374"/>
          </a:xfrm>
          <a:prstGeom prst="rect">
            <a:avLst/>
          </a:prstGeom>
          <a:noFill/>
          <a:ln>
            <a:noFill/>
          </a:ln>
        </p:spPr>
      </p:pic>
      <p:pic>
        <p:nvPicPr>
          <p:cNvPr id="283" name="Google Shape;283;p27"/>
          <p:cNvPicPr preferRelativeResize="0"/>
          <p:nvPr/>
        </p:nvPicPr>
        <p:blipFill>
          <a:blip r:embed="rId4">
            <a:alphaModFix/>
          </a:blip>
          <a:stretch>
            <a:fillRect/>
          </a:stretch>
        </p:blipFill>
        <p:spPr>
          <a:xfrm>
            <a:off x="6436437" y="149735"/>
            <a:ext cx="1622375" cy="1084903"/>
          </a:xfrm>
          <a:prstGeom prst="rect">
            <a:avLst/>
          </a:prstGeom>
          <a:noFill/>
          <a:ln>
            <a:noFill/>
          </a:ln>
        </p:spPr>
      </p:pic>
      <p:pic>
        <p:nvPicPr>
          <p:cNvPr id="284" name="Google Shape;284;p27"/>
          <p:cNvPicPr preferRelativeResize="0"/>
          <p:nvPr/>
        </p:nvPicPr>
        <p:blipFill>
          <a:blip r:embed="rId5">
            <a:alphaModFix/>
          </a:blip>
          <a:stretch>
            <a:fillRect/>
          </a:stretch>
        </p:blipFill>
        <p:spPr>
          <a:xfrm>
            <a:off x="3065625" y="3090050"/>
            <a:ext cx="1167970" cy="1640374"/>
          </a:xfrm>
          <a:prstGeom prst="rect">
            <a:avLst/>
          </a:prstGeom>
          <a:noFill/>
          <a:ln>
            <a:noFill/>
          </a:ln>
        </p:spPr>
      </p:pic>
      <p:pic>
        <p:nvPicPr>
          <p:cNvPr id="285" name="Google Shape;285;p27"/>
          <p:cNvPicPr preferRelativeResize="0"/>
          <p:nvPr/>
        </p:nvPicPr>
        <p:blipFill>
          <a:blip r:embed="rId6">
            <a:alphaModFix/>
          </a:blip>
          <a:stretch>
            <a:fillRect/>
          </a:stretch>
        </p:blipFill>
        <p:spPr>
          <a:xfrm>
            <a:off x="874160" y="110229"/>
            <a:ext cx="1394175" cy="1163921"/>
          </a:xfrm>
          <a:prstGeom prst="rect">
            <a:avLst/>
          </a:prstGeom>
          <a:noFill/>
          <a:ln>
            <a:noFill/>
          </a:ln>
        </p:spPr>
      </p:pic>
      <p:pic>
        <p:nvPicPr>
          <p:cNvPr id="286" name="Google Shape;286;p27"/>
          <p:cNvPicPr preferRelativeResize="0"/>
          <p:nvPr/>
        </p:nvPicPr>
        <p:blipFill>
          <a:blip r:embed="rId7">
            <a:alphaModFix/>
          </a:blip>
          <a:stretch>
            <a:fillRect/>
          </a:stretch>
        </p:blipFill>
        <p:spPr>
          <a:xfrm>
            <a:off x="3920163" y="1842802"/>
            <a:ext cx="978831" cy="1163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Resistance and Rebellion in the Americas  </a:t>
            </a:r>
            <a:endParaRPr/>
          </a:p>
        </p:txBody>
      </p:sp>
      <p:sp>
        <p:nvSpPr>
          <p:cNvPr id="292" name="Google Shape;292;p28"/>
          <p:cNvSpPr txBox="1">
            <a:spLocks noGrp="1"/>
          </p:cNvSpPr>
          <p:nvPr>
            <p:ph type="body" idx="1"/>
          </p:nvPr>
        </p:nvSpPr>
        <p:spPr>
          <a:xfrm>
            <a:off x="5579400" y="1663375"/>
            <a:ext cx="3564600" cy="2651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a:latin typeface="Raleway"/>
                <a:ea typeface="Raleway"/>
                <a:cs typeface="Raleway"/>
                <a:sym typeface="Raleway"/>
              </a:rPr>
              <a:t>Ghost Dance</a:t>
            </a:r>
            <a:endParaRPr b="1" u="sng">
              <a:latin typeface="Raleway"/>
              <a:ea typeface="Raleway"/>
              <a:cs typeface="Raleway"/>
              <a:sym typeface="Raleway"/>
            </a:endParaRPr>
          </a:p>
          <a:p>
            <a:pPr marL="457200" lvl="0" indent="-317500" algn="l" rtl="0">
              <a:lnSpc>
                <a:spcPct val="115000"/>
              </a:lnSpc>
              <a:spcBef>
                <a:spcPts val="600"/>
              </a:spcBef>
              <a:spcAft>
                <a:spcPts val="0"/>
              </a:spcAft>
              <a:buSzPts val="1400"/>
              <a:buChar char="★"/>
            </a:pPr>
            <a:r>
              <a:rPr lang="en"/>
              <a:t>Resistance movement that spanned native populations all over US. </a:t>
            </a:r>
            <a:endParaRPr/>
          </a:p>
          <a:p>
            <a:pPr marL="457200" lvl="0" indent="-317500" algn="l" rtl="0">
              <a:lnSpc>
                <a:spcPct val="115000"/>
              </a:lnSpc>
              <a:spcBef>
                <a:spcPts val="0"/>
              </a:spcBef>
              <a:spcAft>
                <a:spcPts val="0"/>
              </a:spcAft>
              <a:buSzPts val="1400"/>
              <a:buChar char="★"/>
            </a:pPr>
            <a:r>
              <a:rPr lang="en"/>
              <a:t>Ritual </a:t>
            </a:r>
            <a:r>
              <a:rPr lang="en" b="1">
                <a:latin typeface="Raleway"/>
                <a:ea typeface="Raleway"/>
                <a:cs typeface="Raleway"/>
                <a:sym typeface="Raleway"/>
              </a:rPr>
              <a:t>ghost dances </a:t>
            </a:r>
            <a:r>
              <a:rPr lang="en"/>
              <a:t>would be used to encourage the dead to come back and drive out the whites. </a:t>
            </a:r>
            <a:endParaRPr/>
          </a:p>
          <a:p>
            <a:pPr marL="457200" lvl="0" indent="-317500" algn="l" rtl="0">
              <a:lnSpc>
                <a:spcPct val="115000"/>
              </a:lnSpc>
              <a:spcBef>
                <a:spcPts val="0"/>
              </a:spcBef>
              <a:spcAft>
                <a:spcPts val="0"/>
              </a:spcAft>
              <a:buSzPts val="1400"/>
              <a:buChar char="★"/>
            </a:pPr>
            <a:r>
              <a:rPr lang="en"/>
              <a:t>Ended at the </a:t>
            </a:r>
            <a:r>
              <a:rPr lang="en" b="1">
                <a:latin typeface="Raleway"/>
                <a:ea typeface="Raleway"/>
                <a:cs typeface="Raleway"/>
                <a:sym typeface="Raleway"/>
              </a:rPr>
              <a:t>wounded Knee Massacre in 1890-</a:t>
            </a:r>
            <a:endParaRPr b="1">
              <a:latin typeface="Raleway"/>
              <a:ea typeface="Raleway"/>
              <a:cs typeface="Raleway"/>
              <a:sym typeface="Raleway"/>
            </a:endParaRPr>
          </a:p>
          <a:p>
            <a:pPr marL="914400" lvl="1" indent="-317500" algn="l" rtl="0">
              <a:lnSpc>
                <a:spcPct val="115000"/>
              </a:lnSpc>
              <a:spcBef>
                <a:spcPts val="0"/>
              </a:spcBef>
              <a:spcAft>
                <a:spcPts val="0"/>
              </a:spcAft>
              <a:buSzPts val="1400"/>
              <a:buChar char="○"/>
            </a:pPr>
            <a:r>
              <a:rPr lang="en"/>
              <a:t>End of the </a:t>
            </a:r>
            <a:r>
              <a:rPr lang="en" b="1">
                <a:latin typeface="Raleway"/>
                <a:ea typeface="Raleway"/>
                <a:cs typeface="Raleway"/>
                <a:sym typeface="Raleway"/>
              </a:rPr>
              <a:t>“Indian Wars” </a:t>
            </a:r>
            <a:endParaRPr b="1">
              <a:latin typeface="Raleway"/>
              <a:ea typeface="Raleway"/>
              <a:cs typeface="Raleway"/>
              <a:sym typeface="Raleway"/>
            </a:endParaRPr>
          </a:p>
        </p:txBody>
      </p:sp>
      <p:sp>
        <p:nvSpPr>
          <p:cNvPr id="293" name="Google Shape;293;p28"/>
          <p:cNvSpPr txBox="1">
            <a:spLocks noGrp="1"/>
          </p:cNvSpPr>
          <p:nvPr>
            <p:ph type="body" idx="2"/>
          </p:nvPr>
        </p:nvSpPr>
        <p:spPr>
          <a:xfrm>
            <a:off x="106975" y="1894700"/>
            <a:ext cx="3199200" cy="2884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Cherokee Nation</a:t>
            </a:r>
            <a:endParaRPr/>
          </a:p>
          <a:p>
            <a:pPr marL="457200" lvl="0" indent="-317500" algn="l" rtl="0">
              <a:lnSpc>
                <a:spcPct val="100000"/>
              </a:lnSpc>
              <a:spcBef>
                <a:spcPts val="600"/>
              </a:spcBef>
              <a:spcAft>
                <a:spcPts val="0"/>
              </a:spcAft>
              <a:buSzPts val="1400"/>
              <a:buChar char="★"/>
            </a:pPr>
            <a:r>
              <a:rPr lang="en"/>
              <a:t>After 1800 the </a:t>
            </a:r>
            <a:r>
              <a:rPr lang="en" b="1">
                <a:latin typeface="Raleway"/>
                <a:ea typeface="Raleway"/>
                <a:cs typeface="Raleway"/>
                <a:sym typeface="Raleway"/>
              </a:rPr>
              <a:t>Cherokee nation </a:t>
            </a:r>
            <a:r>
              <a:rPr lang="en"/>
              <a:t>worked to </a:t>
            </a:r>
            <a:r>
              <a:rPr lang="en" b="1">
                <a:latin typeface="Raleway"/>
                <a:ea typeface="Raleway"/>
                <a:cs typeface="Raleway"/>
                <a:sym typeface="Raleway"/>
              </a:rPr>
              <a:t>assimilate</a:t>
            </a:r>
            <a:r>
              <a:rPr lang="en"/>
              <a:t> with white settler culture. </a:t>
            </a:r>
            <a:endParaRPr/>
          </a:p>
          <a:p>
            <a:pPr marL="914400" lvl="1" indent="-317500" algn="l" rtl="0">
              <a:lnSpc>
                <a:spcPct val="100000"/>
              </a:lnSpc>
              <a:spcBef>
                <a:spcPts val="0"/>
              </a:spcBef>
              <a:spcAft>
                <a:spcPts val="0"/>
              </a:spcAft>
              <a:buSzPts val="1400"/>
              <a:buChar char="○"/>
            </a:pPr>
            <a:r>
              <a:rPr lang="en"/>
              <a:t>US style constitution, literacy, farming, weaving, architecture. </a:t>
            </a:r>
            <a:endParaRPr/>
          </a:p>
          <a:p>
            <a:pPr marL="457200" lvl="0" indent="-317500" algn="l" rtl="0">
              <a:lnSpc>
                <a:spcPct val="100000"/>
              </a:lnSpc>
              <a:spcBef>
                <a:spcPts val="0"/>
              </a:spcBef>
              <a:spcAft>
                <a:spcPts val="0"/>
              </a:spcAft>
              <a:buSzPts val="1400"/>
              <a:buChar char="★"/>
            </a:pPr>
            <a:r>
              <a:rPr lang="en"/>
              <a:t>Forced to </a:t>
            </a:r>
            <a:r>
              <a:rPr lang="en" b="1">
                <a:latin typeface="Raleway"/>
                <a:ea typeface="Raleway"/>
                <a:cs typeface="Raleway"/>
                <a:sym typeface="Raleway"/>
              </a:rPr>
              <a:t>relocate</a:t>
            </a:r>
            <a:r>
              <a:rPr lang="en"/>
              <a:t> to Indian Territory after </a:t>
            </a:r>
            <a:r>
              <a:rPr lang="en" b="1">
                <a:latin typeface="Raleway"/>
                <a:ea typeface="Raleway"/>
                <a:cs typeface="Raleway"/>
                <a:sym typeface="Raleway"/>
              </a:rPr>
              <a:t>gold</a:t>
            </a:r>
            <a:r>
              <a:rPr lang="en"/>
              <a:t> was discovered on their land in </a:t>
            </a:r>
            <a:r>
              <a:rPr lang="en" b="1">
                <a:latin typeface="Raleway"/>
                <a:ea typeface="Raleway"/>
                <a:cs typeface="Raleway"/>
                <a:sym typeface="Raleway"/>
              </a:rPr>
              <a:t>1829</a:t>
            </a:r>
            <a:r>
              <a:rPr lang="en"/>
              <a:t>. </a:t>
            </a:r>
            <a:endParaRPr/>
          </a:p>
        </p:txBody>
      </p:sp>
      <p:sp>
        <p:nvSpPr>
          <p:cNvPr id="294" name="Google Shape;294;p28"/>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295" name="Google Shape;295;p28"/>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296" name="Google Shape;296;p28"/>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txBox="1"/>
          <p:nvPr/>
        </p:nvSpPr>
        <p:spPr>
          <a:xfrm>
            <a:off x="106975" y="1319775"/>
            <a:ext cx="8929800" cy="5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Great Britain had tried to recognize the land of natives with the </a:t>
            </a:r>
            <a:r>
              <a:rPr lang="en" b="1">
                <a:latin typeface="Raleway"/>
                <a:ea typeface="Raleway"/>
                <a:cs typeface="Raleway"/>
                <a:sym typeface="Raleway"/>
              </a:rPr>
              <a:t>Proclamation of 1763,</a:t>
            </a:r>
            <a:r>
              <a:rPr lang="en">
                <a:latin typeface="Raleway Light"/>
                <a:ea typeface="Raleway Light"/>
                <a:cs typeface="Raleway Light"/>
                <a:sym typeface="Raleway Light"/>
              </a:rPr>
              <a:t> but this angered colonists who then fought for their independence and took land from natives. </a:t>
            </a:r>
            <a:endParaRPr>
              <a:latin typeface="Raleway Light"/>
              <a:ea typeface="Raleway Light"/>
              <a:cs typeface="Raleway Light"/>
              <a:sym typeface="Raleway Light"/>
            </a:endParaRPr>
          </a:p>
        </p:txBody>
      </p:sp>
      <p:sp>
        <p:nvSpPr>
          <p:cNvPr id="298" name="Google Shape;298;p28"/>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299" name="Google Shape;299;p28"/>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pic>
        <p:nvPicPr>
          <p:cNvPr id="300" name="Google Shape;300;p28"/>
          <p:cNvPicPr preferRelativeResize="0"/>
          <p:nvPr/>
        </p:nvPicPr>
        <p:blipFill>
          <a:blip r:embed="rId3">
            <a:alphaModFix/>
          </a:blip>
          <a:stretch>
            <a:fillRect/>
          </a:stretch>
        </p:blipFill>
        <p:spPr>
          <a:xfrm>
            <a:off x="7122627" y="90650"/>
            <a:ext cx="1658348" cy="1074052"/>
          </a:xfrm>
          <a:prstGeom prst="rect">
            <a:avLst/>
          </a:prstGeom>
          <a:noFill/>
          <a:ln>
            <a:noFill/>
          </a:ln>
        </p:spPr>
      </p:pic>
      <p:pic>
        <p:nvPicPr>
          <p:cNvPr id="301" name="Google Shape;301;p28"/>
          <p:cNvPicPr preferRelativeResize="0"/>
          <p:nvPr/>
        </p:nvPicPr>
        <p:blipFill>
          <a:blip r:embed="rId4">
            <a:alphaModFix/>
          </a:blip>
          <a:stretch>
            <a:fillRect/>
          </a:stretch>
        </p:blipFill>
        <p:spPr>
          <a:xfrm>
            <a:off x="3213662" y="3387175"/>
            <a:ext cx="2165151" cy="1329475"/>
          </a:xfrm>
          <a:prstGeom prst="rect">
            <a:avLst/>
          </a:prstGeom>
          <a:noFill/>
          <a:ln>
            <a:noFill/>
          </a:ln>
        </p:spPr>
      </p:pic>
      <p:pic>
        <p:nvPicPr>
          <p:cNvPr id="302" name="Google Shape;302;p28"/>
          <p:cNvPicPr preferRelativeResize="0"/>
          <p:nvPr/>
        </p:nvPicPr>
        <p:blipFill>
          <a:blip r:embed="rId5">
            <a:alphaModFix/>
          </a:blip>
          <a:stretch>
            <a:fillRect/>
          </a:stretch>
        </p:blipFill>
        <p:spPr>
          <a:xfrm>
            <a:off x="3306167" y="1960600"/>
            <a:ext cx="1980144" cy="1329475"/>
          </a:xfrm>
          <a:prstGeom prst="rect">
            <a:avLst/>
          </a:prstGeom>
          <a:noFill/>
          <a:ln>
            <a:noFill/>
          </a:ln>
        </p:spPr>
      </p:pic>
      <p:pic>
        <p:nvPicPr>
          <p:cNvPr id="303" name="Google Shape;303;p28"/>
          <p:cNvPicPr preferRelativeResize="0"/>
          <p:nvPr/>
        </p:nvPicPr>
        <p:blipFill>
          <a:blip r:embed="rId6">
            <a:alphaModFix/>
          </a:blip>
          <a:stretch>
            <a:fillRect/>
          </a:stretch>
        </p:blipFill>
        <p:spPr>
          <a:xfrm>
            <a:off x="554388" y="90662"/>
            <a:ext cx="1489428" cy="1205025"/>
          </a:xfrm>
          <a:prstGeom prst="rect">
            <a:avLst/>
          </a:prstGeom>
          <a:noFill/>
          <a:ln>
            <a:noFill/>
          </a:ln>
        </p:spPr>
      </p:pic>
      <p:sp>
        <p:nvSpPr>
          <p:cNvPr id="304" name="Google Shape;304;p28"/>
          <p:cNvSpPr txBox="1"/>
          <p:nvPr/>
        </p:nvSpPr>
        <p:spPr>
          <a:xfrm>
            <a:off x="5446050" y="4316500"/>
            <a:ext cx="3590700" cy="676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Religious movements often encouraged rebellions. </a:t>
            </a:r>
            <a:endParaRPr>
              <a:latin typeface="Raleway Light"/>
              <a:ea typeface="Raleway Light"/>
              <a:cs typeface="Raleway Light"/>
              <a:sym typeface="Raleway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9"/>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Resistance and Rebellion in the Americas  </a:t>
            </a:r>
            <a:endParaRPr/>
          </a:p>
        </p:txBody>
      </p:sp>
      <p:sp>
        <p:nvSpPr>
          <p:cNvPr id="310" name="Google Shape;310;p29"/>
          <p:cNvSpPr txBox="1">
            <a:spLocks noGrp="1"/>
          </p:cNvSpPr>
          <p:nvPr>
            <p:ph type="body" idx="1"/>
          </p:nvPr>
        </p:nvSpPr>
        <p:spPr>
          <a:xfrm>
            <a:off x="5579400" y="1412075"/>
            <a:ext cx="3564600" cy="336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a:latin typeface="Raleway"/>
                <a:ea typeface="Raleway"/>
                <a:cs typeface="Raleway"/>
                <a:sym typeface="Raleway"/>
              </a:rPr>
              <a:t>French Intervention in Mexico</a:t>
            </a:r>
            <a:endParaRPr b="1" u="sng">
              <a:latin typeface="Raleway"/>
              <a:ea typeface="Raleway"/>
              <a:cs typeface="Raleway"/>
              <a:sym typeface="Raleway"/>
            </a:endParaRPr>
          </a:p>
          <a:p>
            <a:pPr marL="457200" lvl="0" indent="-311150" algn="l" rtl="0">
              <a:lnSpc>
                <a:spcPct val="100000"/>
              </a:lnSpc>
              <a:spcBef>
                <a:spcPts val="600"/>
              </a:spcBef>
              <a:spcAft>
                <a:spcPts val="0"/>
              </a:spcAft>
              <a:buSzPts val="1300"/>
              <a:buChar char="❖"/>
            </a:pPr>
            <a:r>
              <a:rPr lang="en" sz="1300"/>
              <a:t>Mexican conservatives worked with Napoleon III of France to overthrow </a:t>
            </a:r>
            <a:r>
              <a:rPr lang="en" sz="1300" b="1">
                <a:latin typeface="Raleway"/>
                <a:ea typeface="Raleway"/>
                <a:cs typeface="Raleway"/>
                <a:sym typeface="Raleway"/>
              </a:rPr>
              <a:t>Benito Juarez </a:t>
            </a:r>
            <a:r>
              <a:rPr lang="en" sz="1300"/>
              <a:t>in Mexico. </a:t>
            </a:r>
            <a:endParaRPr sz="1300"/>
          </a:p>
          <a:p>
            <a:pPr marL="914400" lvl="1" indent="-311150" algn="l" rtl="0">
              <a:lnSpc>
                <a:spcPct val="100000"/>
              </a:lnSpc>
              <a:spcBef>
                <a:spcPts val="0"/>
              </a:spcBef>
              <a:spcAft>
                <a:spcPts val="0"/>
              </a:spcAft>
              <a:buSzPts val="1300"/>
              <a:buChar char="➢"/>
            </a:pPr>
            <a:r>
              <a:rPr lang="en" sz="1300"/>
              <a:t>France wanted to </a:t>
            </a:r>
            <a:r>
              <a:rPr lang="en" sz="1300" b="1">
                <a:latin typeface="Raleway"/>
                <a:ea typeface="Raleway"/>
                <a:cs typeface="Raleway"/>
                <a:sym typeface="Raleway"/>
              </a:rPr>
              <a:t>imperialize</a:t>
            </a:r>
            <a:r>
              <a:rPr lang="en" sz="1300"/>
              <a:t> and Mexico owed them money, so this seemed right. </a:t>
            </a:r>
            <a:endParaRPr sz="1300"/>
          </a:p>
          <a:p>
            <a:pPr marL="457200" lvl="0" indent="-311150" algn="l" rtl="0">
              <a:lnSpc>
                <a:spcPct val="100000"/>
              </a:lnSpc>
              <a:spcBef>
                <a:spcPts val="0"/>
              </a:spcBef>
              <a:spcAft>
                <a:spcPts val="0"/>
              </a:spcAft>
              <a:buSzPts val="1300"/>
              <a:buChar char="❖"/>
            </a:pPr>
            <a:r>
              <a:rPr lang="en" sz="1300" b="1">
                <a:latin typeface="Raleway"/>
                <a:ea typeface="Raleway"/>
                <a:cs typeface="Raleway"/>
                <a:sym typeface="Raleway"/>
              </a:rPr>
              <a:t>Archduke Maximilian</a:t>
            </a:r>
            <a:r>
              <a:rPr lang="en" sz="1300"/>
              <a:t> was made Emperor of Mexico in </a:t>
            </a:r>
            <a:r>
              <a:rPr lang="en" sz="1300" b="1">
                <a:latin typeface="Raleway"/>
                <a:ea typeface="Raleway"/>
                <a:cs typeface="Raleway"/>
                <a:sym typeface="Raleway"/>
              </a:rPr>
              <a:t>1864</a:t>
            </a:r>
            <a:endParaRPr sz="1300" b="1">
              <a:latin typeface="Raleway"/>
              <a:ea typeface="Raleway"/>
              <a:cs typeface="Raleway"/>
              <a:sym typeface="Raleway"/>
            </a:endParaRPr>
          </a:p>
          <a:p>
            <a:pPr marL="914400" lvl="1" indent="-311150" algn="l" rtl="0">
              <a:lnSpc>
                <a:spcPct val="100000"/>
              </a:lnSpc>
              <a:spcBef>
                <a:spcPts val="0"/>
              </a:spcBef>
              <a:spcAft>
                <a:spcPts val="0"/>
              </a:spcAft>
              <a:buSzPts val="1300"/>
              <a:buChar char="➢"/>
            </a:pPr>
            <a:r>
              <a:rPr lang="en" sz="1300"/>
              <a:t>Warred with France for 3 years, Mexico eventually won </a:t>
            </a:r>
            <a:endParaRPr sz="1300"/>
          </a:p>
          <a:p>
            <a:pPr marL="914400" lvl="1" indent="-311150" algn="l" rtl="0">
              <a:lnSpc>
                <a:spcPct val="100000"/>
              </a:lnSpc>
              <a:spcBef>
                <a:spcPts val="0"/>
              </a:spcBef>
              <a:spcAft>
                <a:spcPts val="0"/>
              </a:spcAft>
              <a:buSzPts val="1300"/>
              <a:buChar char="➢"/>
            </a:pPr>
            <a:r>
              <a:rPr lang="en" sz="1300"/>
              <a:t>Maximilian was </a:t>
            </a:r>
            <a:r>
              <a:rPr lang="en" sz="1300" b="1">
                <a:latin typeface="Raleway"/>
                <a:ea typeface="Raleway"/>
                <a:cs typeface="Raleway"/>
                <a:sym typeface="Raleway"/>
              </a:rPr>
              <a:t>executed</a:t>
            </a:r>
            <a:r>
              <a:rPr lang="en" sz="1300"/>
              <a:t> in 1867 - </a:t>
            </a:r>
            <a:r>
              <a:rPr lang="en" sz="1300" b="1">
                <a:latin typeface="Raleway"/>
                <a:ea typeface="Raleway"/>
                <a:cs typeface="Raleway"/>
                <a:sym typeface="Raleway"/>
              </a:rPr>
              <a:t>Juarez</a:t>
            </a:r>
            <a:r>
              <a:rPr lang="en" sz="1300"/>
              <a:t> resumed his presidency. </a:t>
            </a:r>
            <a:endParaRPr sz="1300"/>
          </a:p>
          <a:p>
            <a:pPr marL="0" lvl="0" indent="0" algn="l" rtl="0">
              <a:lnSpc>
                <a:spcPct val="100000"/>
              </a:lnSpc>
              <a:spcBef>
                <a:spcPts val="600"/>
              </a:spcBef>
              <a:spcAft>
                <a:spcPts val="0"/>
              </a:spcAft>
              <a:buNone/>
            </a:pPr>
            <a:endParaRPr sz="1300"/>
          </a:p>
          <a:p>
            <a:pPr marL="0" lvl="0" indent="0" algn="l" rtl="0">
              <a:lnSpc>
                <a:spcPct val="100000"/>
              </a:lnSpc>
              <a:spcBef>
                <a:spcPts val="600"/>
              </a:spcBef>
              <a:spcAft>
                <a:spcPts val="0"/>
              </a:spcAft>
              <a:buNone/>
            </a:pPr>
            <a:r>
              <a:rPr lang="en" sz="1300" b="1" u="sng">
                <a:latin typeface="Raleway"/>
                <a:ea typeface="Raleway"/>
                <a:cs typeface="Raleway"/>
                <a:sym typeface="Raleway"/>
              </a:rPr>
              <a:t> </a:t>
            </a:r>
            <a:endParaRPr sz="1300" b="1" u="sng">
              <a:latin typeface="Raleway"/>
              <a:ea typeface="Raleway"/>
              <a:cs typeface="Raleway"/>
              <a:sym typeface="Raleway"/>
            </a:endParaRPr>
          </a:p>
        </p:txBody>
      </p:sp>
      <p:sp>
        <p:nvSpPr>
          <p:cNvPr id="311" name="Google Shape;311;p29"/>
          <p:cNvSpPr txBox="1">
            <a:spLocks noGrp="1"/>
          </p:cNvSpPr>
          <p:nvPr>
            <p:ph type="body" idx="2"/>
          </p:nvPr>
        </p:nvSpPr>
        <p:spPr>
          <a:xfrm>
            <a:off x="106975" y="1412075"/>
            <a:ext cx="3564600" cy="3366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Tupac Amaru II</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Educated </a:t>
            </a:r>
            <a:r>
              <a:rPr lang="en" b="1">
                <a:latin typeface="Raleway"/>
                <a:ea typeface="Raleway"/>
                <a:cs typeface="Raleway"/>
                <a:sym typeface="Raleway"/>
              </a:rPr>
              <a:t>Jesuit</a:t>
            </a:r>
            <a:r>
              <a:rPr lang="en"/>
              <a:t> - descendant of </a:t>
            </a:r>
            <a:r>
              <a:rPr lang="en" b="1">
                <a:latin typeface="Raleway"/>
                <a:ea typeface="Raleway"/>
                <a:cs typeface="Raleway"/>
                <a:sym typeface="Raleway"/>
              </a:rPr>
              <a:t>Incan</a:t>
            </a:r>
            <a:r>
              <a:rPr lang="en"/>
              <a:t> ruler. </a:t>
            </a:r>
            <a:endParaRPr/>
          </a:p>
          <a:p>
            <a:pPr marL="457200" lvl="0" indent="-317500" algn="l" rtl="0">
              <a:lnSpc>
                <a:spcPct val="100000"/>
              </a:lnSpc>
              <a:spcBef>
                <a:spcPts val="0"/>
              </a:spcBef>
              <a:spcAft>
                <a:spcPts val="0"/>
              </a:spcAft>
              <a:buSzPts val="1400"/>
              <a:buChar char="❖"/>
            </a:pPr>
            <a:r>
              <a:rPr lang="en"/>
              <a:t>Led a revolt in Peru, Bolivia, and Argentina that began with killing colonial officials for cruelty. </a:t>
            </a:r>
            <a:endParaRPr/>
          </a:p>
          <a:p>
            <a:pPr marL="914400" lvl="1" indent="-317500" algn="l" rtl="0">
              <a:lnSpc>
                <a:spcPct val="100000"/>
              </a:lnSpc>
              <a:spcBef>
                <a:spcPts val="0"/>
              </a:spcBef>
              <a:spcAft>
                <a:spcPts val="0"/>
              </a:spcAft>
              <a:buSzPts val="1400"/>
              <a:buChar char="➢"/>
            </a:pPr>
            <a:r>
              <a:rPr lang="en"/>
              <a:t>Led to a </a:t>
            </a:r>
            <a:r>
              <a:rPr lang="en" b="1">
                <a:latin typeface="Raleway"/>
                <a:ea typeface="Raleway"/>
                <a:cs typeface="Raleway"/>
                <a:sym typeface="Raleway"/>
              </a:rPr>
              <a:t>general Indian revolt against Spain,</a:t>
            </a:r>
            <a:r>
              <a:rPr lang="en"/>
              <a:t> supported by many creoles. </a:t>
            </a:r>
            <a:endParaRPr/>
          </a:p>
          <a:p>
            <a:pPr marL="457200" lvl="0" indent="-317500" algn="l" rtl="0">
              <a:lnSpc>
                <a:spcPct val="100000"/>
              </a:lnSpc>
              <a:spcBef>
                <a:spcPts val="0"/>
              </a:spcBef>
              <a:spcAft>
                <a:spcPts val="0"/>
              </a:spcAft>
              <a:buSzPts val="1400"/>
              <a:buChar char="❖"/>
            </a:pPr>
            <a:r>
              <a:rPr lang="en"/>
              <a:t>He was captured with his family in </a:t>
            </a:r>
            <a:r>
              <a:rPr lang="en" b="1">
                <a:latin typeface="Raleway"/>
                <a:ea typeface="Raleway"/>
                <a:cs typeface="Raleway"/>
                <a:sym typeface="Raleway"/>
              </a:rPr>
              <a:t>1781</a:t>
            </a:r>
            <a:r>
              <a:rPr lang="en"/>
              <a:t>. </a:t>
            </a:r>
            <a:endParaRPr/>
          </a:p>
          <a:p>
            <a:pPr marL="914400" lvl="1" indent="-317500" algn="l" rtl="0">
              <a:lnSpc>
                <a:spcPct val="100000"/>
              </a:lnSpc>
              <a:spcBef>
                <a:spcPts val="0"/>
              </a:spcBef>
              <a:spcAft>
                <a:spcPts val="0"/>
              </a:spcAft>
              <a:buSzPts val="1400"/>
              <a:buChar char="➢"/>
            </a:pPr>
            <a:r>
              <a:rPr lang="en"/>
              <a:t>Tortured or killed by the Spanish</a:t>
            </a:r>
            <a:endParaRPr/>
          </a:p>
          <a:p>
            <a:pPr marL="0" lvl="0" indent="0" algn="l" rtl="0">
              <a:lnSpc>
                <a:spcPct val="100000"/>
              </a:lnSpc>
              <a:spcBef>
                <a:spcPts val="600"/>
              </a:spcBef>
              <a:spcAft>
                <a:spcPts val="0"/>
              </a:spcAft>
              <a:buNone/>
            </a:pPr>
            <a:r>
              <a:rPr lang="en"/>
              <a:t> </a:t>
            </a:r>
            <a:endParaRPr/>
          </a:p>
        </p:txBody>
      </p:sp>
      <p:sp>
        <p:nvSpPr>
          <p:cNvPr id="312" name="Google Shape;312;p29"/>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313" name="Google Shape;313;p29"/>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314" name="Google Shape;314;p29"/>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316" name="Google Shape;316;p29"/>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317" name="Google Shape;317;p29"/>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pic>
        <p:nvPicPr>
          <p:cNvPr id="318" name="Google Shape;318;p29"/>
          <p:cNvPicPr preferRelativeResize="0"/>
          <p:nvPr/>
        </p:nvPicPr>
        <p:blipFill>
          <a:blip r:embed="rId3">
            <a:alphaModFix/>
          </a:blip>
          <a:stretch>
            <a:fillRect/>
          </a:stretch>
        </p:blipFill>
        <p:spPr>
          <a:xfrm>
            <a:off x="3517875" y="3378150"/>
            <a:ext cx="2308575" cy="1300225"/>
          </a:xfrm>
          <a:prstGeom prst="rect">
            <a:avLst/>
          </a:prstGeom>
          <a:noFill/>
          <a:ln>
            <a:noFill/>
          </a:ln>
        </p:spPr>
      </p:pic>
      <p:pic>
        <p:nvPicPr>
          <p:cNvPr id="319" name="Google Shape;319;p29"/>
          <p:cNvPicPr preferRelativeResize="0"/>
          <p:nvPr/>
        </p:nvPicPr>
        <p:blipFill>
          <a:blip r:embed="rId4">
            <a:alphaModFix/>
          </a:blip>
          <a:stretch>
            <a:fillRect/>
          </a:stretch>
        </p:blipFill>
        <p:spPr>
          <a:xfrm>
            <a:off x="440600" y="130176"/>
            <a:ext cx="1661518" cy="996900"/>
          </a:xfrm>
          <a:prstGeom prst="rect">
            <a:avLst/>
          </a:prstGeom>
          <a:noFill/>
          <a:ln>
            <a:noFill/>
          </a:ln>
        </p:spPr>
      </p:pic>
      <p:pic>
        <p:nvPicPr>
          <p:cNvPr id="320" name="Google Shape;320;p29"/>
          <p:cNvPicPr preferRelativeResize="0"/>
          <p:nvPr/>
        </p:nvPicPr>
        <p:blipFill>
          <a:blip r:embed="rId5">
            <a:alphaModFix/>
          </a:blip>
          <a:stretch>
            <a:fillRect/>
          </a:stretch>
        </p:blipFill>
        <p:spPr>
          <a:xfrm>
            <a:off x="3965063" y="1412075"/>
            <a:ext cx="1414206" cy="1909488"/>
          </a:xfrm>
          <a:prstGeom prst="rect">
            <a:avLst/>
          </a:prstGeom>
          <a:noFill/>
          <a:ln>
            <a:noFill/>
          </a:ln>
        </p:spPr>
      </p:pic>
      <p:pic>
        <p:nvPicPr>
          <p:cNvPr id="321" name="Google Shape;321;p29"/>
          <p:cNvPicPr preferRelativeResize="0"/>
          <p:nvPr/>
        </p:nvPicPr>
        <p:blipFill>
          <a:blip r:embed="rId6">
            <a:alphaModFix/>
          </a:blip>
          <a:stretch>
            <a:fillRect/>
          </a:stretch>
        </p:blipFill>
        <p:spPr>
          <a:xfrm>
            <a:off x="6820150" y="130175"/>
            <a:ext cx="2043663" cy="793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South Asian Movements </a:t>
            </a:r>
            <a:endParaRPr/>
          </a:p>
        </p:txBody>
      </p:sp>
      <p:sp>
        <p:nvSpPr>
          <p:cNvPr id="327" name="Google Shape;327;p30"/>
          <p:cNvSpPr txBox="1">
            <a:spLocks noGrp="1"/>
          </p:cNvSpPr>
          <p:nvPr>
            <p:ph type="body" idx="1"/>
          </p:nvPr>
        </p:nvSpPr>
        <p:spPr>
          <a:xfrm>
            <a:off x="5286650" y="1308750"/>
            <a:ext cx="3857400" cy="43050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Outcomes:</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GB exiled </a:t>
            </a:r>
            <a:r>
              <a:rPr lang="en" b="1">
                <a:latin typeface="Raleway"/>
                <a:ea typeface="Raleway"/>
                <a:cs typeface="Raleway"/>
                <a:sym typeface="Raleway"/>
              </a:rPr>
              <a:t>Mughal</a:t>
            </a:r>
            <a:r>
              <a:rPr lang="en"/>
              <a:t> emperor for involvement in rebellion. </a:t>
            </a:r>
            <a:endParaRPr/>
          </a:p>
          <a:p>
            <a:pPr marL="914400" lvl="1" indent="-317500" algn="l" rtl="0">
              <a:lnSpc>
                <a:spcPct val="100000"/>
              </a:lnSpc>
              <a:spcBef>
                <a:spcPts val="0"/>
              </a:spcBef>
              <a:spcAft>
                <a:spcPts val="0"/>
              </a:spcAft>
              <a:buSzPts val="1400"/>
              <a:buChar char="❏"/>
            </a:pPr>
            <a:r>
              <a:rPr lang="en"/>
              <a:t>Ended the Mughal Empire. </a:t>
            </a:r>
            <a:endParaRPr/>
          </a:p>
          <a:p>
            <a:pPr marL="457200" lvl="0" indent="-317500" algn="l" rtl="0">
              <a:lnSpc>
                <a:spcPct val="100000"/>
              </a:lnSpc>
              <a:spcBef>
                <a:spcPts val="0"/>
              </a:spcBef>
              <a:spcAft>
                <a:spcPts val="0"/>
              </a:spcAft>
              <a:buSzPts val="1400"/>
              <a:buChar char="❏"/>
            </a:pPr>
            <a:r>
              <a:rPr lang="en"/>
              <a:t>GB took an active role in governing India. </a:t>
            </a:r>
            <a:endParaRPr/>
          </a:p>
          <a:p>
            <a:pPr marL="914400" lvl="1" indent="-317500" algn="l" rtl="0">
              <a:lnSpc>
                <a:spcPct val="100000"/>
              </a:lnSpc>
              <a:spcBef>
                <a:spcPts val="0"/>
              </a:spcBef>
              <a:spcAft>
                <a:spcPts val="0"/>
              </a:spcAft>
              <a:buSzPts val="1400"/>
              <a:buChar char="❏"/>
            </a:pPr>
            <a:r>
              <a:rPr lang="en"/>
              <a:t>The </a:t>
            </a:r>
            <a:r>
              <a:rPr lang="en" b="1">
                <a:latin typeface="Raleway"/>
                <a:ea typeface="Raleway"/>
                <a:cs typeface="Raleway"/>
                <a:sym typeface="Raleway"/>
              </a:rPr>
              <a:t>British Raj</a:t>
            </a:r>
            <a:r>
              <a:rPr lang="en"/>
              <a:t> ruled India from 1858 - 1947. </a:t>
            </a:r>
            <a:endParaRPr/>
          </a:p>
          <a:p>
            <a:pPr marL="1371600" lvl="2" indent="-317500" algn="l" rtl="0">
              <a:lnSpc>
                <a:spcPct val="100000"/>
              </a:lnSpc>
              <a:spcBef>
                <a:spcPts val="0"/>
              </a:spcBef>
              <a:spcAft>
                <a:spcPts val="0"/>
              </a:spcAft>
              <a:buSzPts val="1400"/>
              <a:buChar char="❏"/>
            </a:pPr>
            <a:r>
              <a:rPr lang="en"/>
              <a:t>Many Indians attended British Universities.</a:t>
            </a:r>
            <a:endParaRPr/>
          </a:p>
          <a:p>
            <a:pPr marL="457200" lvl="0" indent="-317500" algn="l" rtl="0">
              <a:lnSpc>
                <a:spcPct val="100000"/>
              </a:lnSpc>
              <a:spcBef>
                <a:spcPts val="0"/>
              </a:spcBef>
              <a:spcAft>
                <a:spcPts val="0"/>
              </a:spcAft>
              <a:buSzPts val="1400"/>
              <a:buChar char="❏"/>
            </a:pPr>
            <a:r>
              <a:rPr lang="en" b="1">
                <a:latin typeface="Raleway"/>
                <a:ea typeface="Raleway"/>
                <a:cs typeface="Raleway"/>
                <a:sym typeface="Raleway"/>
              </a:rPr>
              <a:t>Indian National Congress</a:t>
            </a:r>
            <a:r>
              <a:rPr lang="en"/>
              <a:t> established in 1885 by British-educated Indians. </a:t>
            </a:r>
            <a:endParaRPr/>
          </a:p>
          <a:p>
            <a:pPr marL="914400" lvl="1" indent="-317500" algn="l" rtl="0">
              <a:lnSpc>
                <a:spcPct val="100000"/>
              </a:lnSpc>
              <a:spcBef>
                <a:spcPts val="0"/>
              </a:spcBef>
              <a:spcAft>
                <a:spcPts val="0"/>
              </a:spcAft>
              <a:buSzPts val="1400"/>
              <a:buChar char="❏"/>
            </a:pPr>
            <a:r>
              <a:rPr lang="en"/>
              <a:t>Began to air </a:t>
            </a:r>
            <a:r>
              <a:rPr lang="en" b="1">
                <a:latin typeface="Raleway"/>
                <a:ea typeface="Raleway"/>
                <a:cs typeface="Raleway"/>
                <a:sym typeface="Raleway"/>
              </a:rPr>
              <a:t>grievances</a:t>
            </a:r>
            <a:r>
              <a:rPr lang="en"/>
              <a:t> against GB</a:t>
            </a:r>
            <a:endParaRPr/>
          </a:p>
          <a:p>
            <a:pPr marL="914400" lvl="1" indent="-317500" algn="l" rtl="0">
              <a:lnSpc>
                <a:spcPct val="100000"/>
              </a:lnSpc>
              <a:spcBef>
                <a:spcPts val="0"/>
              </a:spcBef>
              <a:spcAft>
                <a:spcPts val="0"/>
              </a:spcAft>
              <a:buSzPts val="1400"/>
              <a:buChar char="❏"/>
            </a:pPr>
            <a:r>
              <a:rPr lang="en"/>
              <a:t>Became a call for </a:t>
            </a:r>
            <a:r>
              <a:rPr lang="en" b="1">
                <a:latin typeface="Raleway"/>
                <a:ea typeface="Raleway"/>
                <a:cs typeface="Raleway"/>
                <a:sym typeface="Raleway"/>
              </a:rPr>
              <a:t>self-rule</a:t>
            </a:r>
            <a:endParaRPr b="1">
              <a:latin typeface="Raleway"/>
              <a:ea typeface="Raleway"/>
              <a:cs typeface="Raleway"/>
              <a:sym typeface="Raleway"/>
            </a:endParaRPr>
          </a:p>
          <a:p>
            <a:pPr marL="457200" lvl="0" indent="0" algn="l" rtl="0">
              <a:lnSpc>
                <a:spcPct val="100000"/>
              </a:lnSpc>
              <a:spcBef>
                <a:spcPts val="600"/>
              </a:spcBef>
              <a:spcAft>
                <a:spcPts val="0"/>
              </a:spcAft>
              <a:buNone/>
            </a:pPr>
            <a:endParaRPr/>
          </a:p>
          <a:p>
            <a:pPr marL="91440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endParaRPr sz="1300"/>
          </a:p>
          <a:p>
            <a:pPr marL="0" lvl="0" indent="0" algn="l" rtl="0">
              <a:lnSpc>
                <a:spcPct val="100000"/>
              </a:lnSpc>
              <a:spcBef>
                <a:spcPts val="600"/>
              </a:spcBef>
              <a:spcAft>
                <a:spcPts val="0"/>
              </a:spcAft>
              <a:buNone/>
            </a:pPr>
            <a:r>
              <a:rPr lang="en" sz="1300" b="1" u="sng">
                <a:latin typeface="Raleway"/>
                <a:ea typeface="Raleway"/>
                <a:cs typeface="Raleway"/>
                <a:sym typeface="Raleway"/>
              </a:rPr>
              <a:t> </a:t>
            </a:r>
            <a:endParaRPr sz="1300" b="1" u="sng">
              <a:latin typeface="Raleway"/>
              <a:ea typeface="Raleway"/>
              <a:cs typeface="Raleway"/>
              <a:sym typeface="Raleway"/>
            </a:endParaRPr>
          </a:p>
        </p:txBody>
      </p:sp>
      <p:sp>
        <p:nvSpPr>
          <p:cNvPr id="328" name="Google Shape;328;p30"/>
          <p:cNvSpPr txBox="1">
            <a:spLocks noGrp="1"/>
          </p:cNvSpPr>
          <p:nvPr>
            <p:ph type="body" idx="2"/>
          </p:nvPr>
        </p:nvSpPr>
        <p:spPr>
          <a:xfrm>
            <a:off x="106975" y="1309025"/>
            <a:ext cx="3564600" cy="3366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Indian Rebellion of 1857 (Sepoy Rebellion) </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I</a:t>
            </a:r>
            <a:r>
              <a:rPr lang="en" sz="1300"/>
              <a:t>ndian </a:t>
            </a:r>
            <a:r>
              <a:rPr lang="en" sz="1300" b="1">
                <a:latin typeface="Raleway"/>
                <a:ea typeface="Raleway"/>
                <a:cs typeface="Raleway"/>
                <a:sym typeface="Raleway"/>
              </a:rPr>
              <a:t>Muslim</a:t>
            </a:r>
            <a:r>
              <a:rPr lang="en" sz="1300"/>
              <a:t> and </a:t>
            </a:r>
            <a:r>
              <a:rPr lang="en" sz="1300" b="1">
                <a:latin typeface="Raleway"/>
                <a:ea typeface="Raleway"/>
                <a:cs typeface="Raleway"/>
                <a:sym typeface="Raleway"/>
              </a:rPr>
              <a:t>Hindu</a:t>
            </a:r>
            <a:r>
              <a:rPr lang="en" sz="1300"/>
              <a:t> soldiers in the British army in India led a rebellion against GB. </a:t>
            </a:r>
            <a:endParaRPr sz="1300"/>
          </a:p>
          <a:p>
            <a:pPr marL="914400" lvl="1" indent="-311150" algn="l" rtl="0">
              <a:lnSpc>
                <a:spcPct val="100000"/>
              </a:lnSpc>
              <a:spcBef>
                <a:spcPts val="0"/>
              </a:spcBef>
              <a:spcAft>
                <a:spcPts val="0"/>
              </a:spcAft>
              <a:buSzPts val="1300"/>
              <a:buChar char="❏"/>
            </a:pPr>
            <a:r>
              <a:rPr lang="en" sz="1300"/>
              <a:t>Upset about perceived forced </a:t>
            </a:r>
            <a:r>
              <a:rPr lang="en" sz="1300" b="1">
                <a:latin typeface="Raleway"/>
                <a:ea typeface="Raleway"/>
                <a:cs typeface="Raleway"/>
                <a:sym typeface="Raleway"/>
              </a:rPr>
              <a:t>conversions</a:t>
            </a:r>
            <a:r>
              <a:rPr lang="en" sz="1300"/>
              <a:t> and British </a:t>
            </a:r>
            <a:r>
              <a:rPr lang="en" sz="1300" b="1">
                <a:latin typeface="Raleway"/>
                <a:ea typeface="Raleway"/>
                <a:cs typeface="Raleway"/>
                <a:sym typeface="Raleway"/>
              </a:rPr>
              <a:t>disrespect</a:t>
            </a:r>
            <a:r>
              <a:rPr lang="en" sz="1300"/>
              <a:t> (pig pig fat on guns).</a:t>
            </a:r>
            <a:endParaRPr sz="1300"/>
          </a:p>
          <a:p>
            <a:pPr marL="914400" lvl="1" indent="-311150" algn="l" rtl="0">
              <a:lnSpc>
                <a:spcPct val="100000"/>
              </a:lnSpc>
              <a:spcBef>
                <a:spcPts val="0"/>
              </a:spcBef>
              <a:spcAft>
                <a:spcPts val="0"/>
              </a:spcAft>
              <a:buSzPts val="1300"/>
              <a:buChar char="❏"/>
            </a:pPr>
            <a:r>
              <a:rPr lang="en" sz="1300"/>
              <a:t>Spread throughout N. India. </a:t>
            </a:r>
            <a:endParaRPr sz="1300"/>
          </a:p>
          <a:p>
            <a:pPr marL="457200" lvl="0" indent="-311150" algn="l" rtl="0">
              <a:lnSpc>
                <a:spcPct val="100000"/>
              </a:lnSpc>
              <a:spcBef>
                <a:spcPts val="0"/>
              </a:spcBef>
              <a:spcAft>
                <a:spcPts val="0"/>
              </a:spcAft>
              <a:buSzPts val="1300"/>
              <a:buChar char="❏"/>
            </a:pPr>
            <a:r>
              <a:rPr lang="en" sz="1300"/>
              <a:t>Violently crushed by GB. </a:t>
            </a:r>
            <a:endParaRPr sz="1300"/>
          </a:p>
          <a:p>
            <a:pPr marL="914400" lvl="1" indent="-311150" algn="l" rtl="0">
              <a:lnSpc>
                <a:spcPct val="100000"/>
              </a:lnSpc>
              <a:spcBef>
                <a:spcPts val="0"/>
              </a:spcBef>
              <a:spcAft>
                <a:spcPts val="0"/>
              </a:spcAft>
              <a:buSzPts val="1300"/>
              <a:buChar char="❏"/>
            </a:pPr>
            <a:r>
              <a:rPr lang="en" sz="1300"/>
              <a:t>Social divisions made it hard to Indian to unite against GB</a:t>
            </a:r>
            <a:endParaRPr sz="1300"/>
          </a:p>
          <a:p>
            <a:pPr marL="457200" lvl="0" indent="-311150" algn="l" rtl="0">
              <a:lnSpc>
                <a:spcPct val="100000"/>
              </a:lnSpc>
              <a:spcBef>
                <a:spcPts val="0"/>
              </a:spcBef>
              <a:spcAft>
                <a:spcPts val="0"/>
              </a:spcAft>
              <a:buSzPts val="1300"/>
              <a:buChar char="❏"/>
            </a:pPr>
            <a:r>
              <a:rPr lang="en" sz="1300"/>
              <a:t>Rise of </a:t>
            </a:r>
            <a:r>
              <a:rPr lang="en" sz="1300" b="1">
                <a:latin typeface="Raleway"/>
                <a:ea typeface="Raleway"/>
                <a:cs typeface="Raleway"/>
                <a:sym typeface="Raleway"/>
              </a:rPr>
              <a:t>Indian nationalism. </a:t>
            </a:r>
            <a:endParaRPr sz="1300" b="1">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Char char="❏"/>
            </a:pPr>
            <a:r>
              <a:rPr lang="en" sz="1300" b="1">
                <a:latin typeface="Raleway"/>
                <a:ea typeface="Raleway"/>
                <a:cs typeface="Raleway"/>
                <a:sym typeface="Raleway"/>
              </a:rPr>
              <a:t>Nationalism encouraged by education, communication, and transportation. </a:t>
            </a:r>
            <a:endParaRPr sz="1300" b="1">
              <a:latin typeface="Raleway"/>
              <a:ea typeface="Raleway"/>
              <a:cs typeface="Raleway"/>
              <a:sym typeface="Raleway"/>
            </a:endParaRPr>
          </a:p>
          <a:p>
            <a:pPr marL="0" lvl="0" indent="0" algn="l" rtl="0">
              <a:lnSpc>
                <a:spcPct val="100000"/>
              </a:lnSpc>
              <a:spcBef>
                <a:spcPts val="600"/>
              </a:spcBef>
              <a:spcAft>
                <a:spcPts val="0"/>
              </a:spcAft>
              <a:buNone/>
            </a:pPr>
            <a:r>
              <a:rPr lang="en" b="1">
                <a:latin typeface="Raleway"/>
                <a:ea typeface="Raleway"/>
                <a:cs typeface="Raleway"/>
                <a:sym typeface="Raleway"/>
              </a:rPr>
              <a:t> </a:t>
            </a:r>
            <a:endParaRPr b="1">
              <a:latin typeface="Raleway"/>
              <a:ea typeface="Raleway"/>
              <a:cs typeface="Raleway"/>
              <a:sym typeface="Raleway"/>
            </a:endParaRPr>
          </a:p>
        </p:txBody>
      </p:sp>
      <p:sp>
        <p:nvSpPr>
          <p:cNvPr id="329" name="Google Shape;329;p30"/>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330" name="Google Shape;330;p30"/>
          <p:cNvSpPr txBox="1">
            <a:spLocks noGrp="1"/>
          </p:cNvSpPr>
          <p:nvPr>
            <p:ph type="sldNum" idx="12"/>
          </p:nvPr>
        </p:nvSpPr>
        <p:spPr>
          <a:xfrm>
            <a:off x="593575" y="5068750"/>
            <a:ext cx="3564600" cy="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331" name="Google Shape;331;p30"/>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333" name="Google Shape;333;p30"/>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334" name="Google Shape;334;p30"/>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pic>
        <p:nvPicPr>
          <p:cNvPr id="335" name="Google Shape;335;p30"/>
          <p:cNvPicPr preferRelativeResize="0"/>
          <p:nvPr/>
        </p:nvPicPr>
        <p:blipFill>
          <a:blip r:embed="rId3">
            <a:alphaModFix/>
          </a:blip>
          <a:stretch>
            <a:fillRect/>
          </a:stretch>
        </p:blipFill>
        <p:spPr>
          <a:xfrm>
            <a:off x="3808538" y="2834800"/>
            <a:ext cx="1341150" cy="1861925"/>
          </a:xfrm>
          <a:prstGeom prst="rect">
            <a:avLst/>
          </a:prstGeom>
          <a:noFill/>
          <a:ln>
            <a:noFill/>
          </a:ln>
        </p:spPr>
      </p:pic>
      <p:pic>
        <p:nvPicPr>
          <p:cNvPr id="336" name="Google Shape;336;p30"/>
          <p:cNvPicPr preferRelativeResize="0"/>
          <p:nvPr/>
        </p:nvPicPr>
        <p:blipFill>
          <a:blip r:embed="rId4">
            <a:alphaModFix/>
          </a:blip>
          <a:stretch>
            <a:fillRect/>
          </a:stretch>
        </p:blipFill>
        <p:spPr>
          <a:xfrm>
            <a:off x="6539951" y="53075"/>
            <a:ext cx="1672400" cy="1255675"/>
          </a:xfrm>
          <a:prstGeom prst="rect">
            <a:avLst/>
          </a:prstGeom>
          <a:noFill/>
          <a:ln>
            <a:noFill/>
          </a:ln>
        </p:spPr>
      </p:pic>
      <p:pic>
        <p:nvPicPr>
          <p:cNvPr id="337" name="Google Shape;337;p30"/>
          <p:cNvPicPr preferRelativeResize="0"/>
          <p:nvPr/>
        </p:nvPicPr>
        <p:blipFill>
          <a:blip r:embed="rId5">
            <a:alphaModFix/>
          </a:blip>
          <a:stretch>
            <a:fillRect/>
          </a:stretch>
        </p:blipFill>
        <p:spPr>
          <a:xfrm>
            <a:off x="3963854" y="1412086"/>
            <a:ext cx="1030500" cy="1332489"/>
          </a:xfrm>
          <a:prstGeom prst="rect">
            <a:avLst/>
          </a:prstGeom>
          <a:noFill/>
          <a:ln>
            <a:noFill/>
          </a:ln>
        </p:spPr>
      </p:pic>
      <p:pic>
        <p:nvPicPr>
          <p:cNvPr id="338" name="Google Shape;338;p30"/>
          <p:cNvPicPr preferRelativeResize="0"/>
          <p:nvPr/>
        </p:nvPicPr>
        <p:blipFill>
          <a:blip r:embed="rId6">
            <a:alphaModFix/>
          </a:blip>
          <a:stretch>
            <a:fillRect/>
          </a:stretch>
        </p:blipFill>
        <p:spPr>
          <a:xfrm>
            <a:off x="1263875" y="121399"/>
            <a:ext cx="1250799" cy="1119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Southeast Asian Movements </a:t>
            </a:r>
            <a:endParaRPr/>
          </a:p>
        </p:txBody>
      </p:sp>
      <p:sp>
        <p:nvSpPr>
          <p:cNvPr id="344" name="Google Shape;344;p31"/>
          <p:cNvSpPr txBox="1">
            <a:spLocks noGrp="1"/>
          </p:cNvSpPr>
          <p:nvPr>
            <p:ph type="body" idx="1"/>
          </p:nvPr>
        </p:nvSpPr>
        <p:spPr>
          <a:xfrm>
            <a:off x="5286650" y="2152550"/>
            <a:ext cx="3857400" cy="34611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endParaRPr/>
          </a:p>
          <a:p>
            <a:pPr marL="457200" lvl="0" indent="0" algn="l" rtl="0">
              <a:lnSpc>
                <a:spcPct val="100000"/>
              </a:lnSpc>
              <a:spcBef>
                <a:spcPts val="600"/>
              </a:spcBef>
              <a:spcAft>
                <a:spcPts val="0"/>
              </a:spcAft>
              <a:buNone/>
            </a:pPr>
            <a:endParaRPr/>
          </a:p>
          <a:p>
            <a:pPr marL="91440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endParaRPr sz="1300"/>
          </a:p>
          <a:p>
            <a:pPr marL="0" lvl="0" indent="0" algn="l" rtl="0">
              <a:lnSpc>
                <a:spcPct val="100000"/>
              </a:lnSpc>
              <a:spcBef>
                <a:spcPts val="600"/>
              </a:spcBef>
              <a:spcAft>
                <a:spcPts val="0"/>
              </a:spcAft>
              <a:buNone/>
            </a:pPr>
            <a:r>
              <a:rPr lang="en" sz="1300" b="1" u="sng">
                <a:latin typeface="Raleway"/>
                <a:ea typeface="Raleway"/>
                <a:cs typeface="Raleway"/>
                <a:sym typeface="Raleway"/>
              </a:rPr>
              <a:t> </a:t>
            </a:r>
            <a:endParaRPr sz="1300" b="1" u="sng">
              <a:latin typeface="Raleway"/>
              <a:ea typeface="Raleway"/>
              <a:cs typeface="Raleway"/>
              <a:sym typeface="Raleway"/>
            </a:endParaRPr>
          </a:p>
        </p:txBody>
      </p:sp>
      <p:sp>
        <p:nvSpPr>
          <p:cNvPr id="345" name="Google Shape;345;p31"/>
          <p:cNvSpPr txBox="1">
            <a:spLocks noGrp="1"/>
          </p:cNvSpPr>
          <p:nvPr>
            <p:ph type="body" idx="2"/>
          </p:nvPr>
        </p:nvSpPr>
        <p:spPr>
          <a:xfrm>
            <a:off x="106975" y="1853675"/>
            <a:ext cx="2717100" cy="29253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Vietnam:</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Vietnam consistently </a:t>
            </a:r>
            <a:r>
              <a:rPr lang="en" b="1">
                <a:latin typeface="Raleway"/>
                <a:ea typeface="Raleway"/>
                <a:cs typeface="Raleway"/>
                <a:sym typeface="Raleway"/>
              </a:rPr>
              <a:t>resisted</a:t>
            </a:r>
            <a:r>
              <a:rPr lang="en"/>
              <a:t> French imperialism. </a:t>
            </a:r>
            <a:endParaRPr/>
          </a:p>
          <a:p>
            <a:pPr marL="457200" lvl="0" indent="-317500" algn="l" rtl="0">
              <a:lnSpc>
                <a:spcPct val="100000"/>
              </a:lnSpc>
              <a:spcBef>
                <a:spcPts val="0"/>
              </a:spcBef>
              <a:spcAft>
                <a:spcPts val="0"/>
              </a:spcAft>
              <a:buSzPts val="1400"/>
              <a:buChar char="★"/>
            </a:pPr>
            <a:r>
              <a:rPr lang="en"/>
              <a:t>Many rallied behind 12 yr old emperor </a:t>
            </a:r>
            <a:r>
              <a:rPr lang="en" b="1">
                <a:latin typeface="Raleway"/>
                <a:ea typeface="Raleway"/>
                <a:cs typeface="Raleway"/>
                <a:sym typeface="Raleway"/>
              </a:rPr>
              <a:t>Ham Nghi</a:t>
            </a:r>
            <a:endParaRPr b="1">
              <a:latin typeface="Raleway"/>
              <a:ea typeface="Raleway"/>
              <a:cs typeface="Raleway"/>
              <a:sym typeface="Raleway"/>
            </a:endParaRPr>
          </a:p>
          <a:p>
            <a:pPr marL="914400" lvl="1" indent="-317500" algn="l" rtl="0">
              <a:lnSpc>
                <a:spcPct val="100000"/>
              </a:lnSpc>
              <a:spcBef>
                <a:spcPts val="0"/>
              </a:spcBef>
              <a:spcAft>
                <a:spcPts val="0"/>
              </a:spcAft>
              <a:buSzPts val="1400"/>
              <a:buChar char="○"/>
            </a:pPr>
            <a:r>
              <a:rPr lang="en"/>
              <a:t>The French raided the royal palace. </a:t>
            </a:r>
            <a:endParaRPr/>
          </a:p>
          <a:p>
            <a:pPr marL="914400" lvl="1" indent="-317500" algn="l" rtl="0">
              <a:lnSpc>
                <a:spcPct val="100000"/>
              </a:lnSpc>
              <a:spcBef>
                <a:spcPts val="0"/>
              </a:spcBef>
              <a:spcAft>
                <a:spcPts val="0"/>
              </a:spcAft>
              <a:buSzPts val="1400"/>
              <a:buChar char="○"/>
            </a:pPr>
            <a:r>
              <a:rPr lang="en"/>
              <a:t>In 1888 Nghi was </a:t>
            </a:r>
            <a:r>
              <a:rPr lang="en" b="1">
                <a:latin typeface="Raleway"/>
                <a:ea typeface="Raleway"/>
                <a:cs typeface="Raleway"/>
                <a:sym typeface="Raleway"/>
              </a:rPr>
              <a:t>exiled</a:t>
            </a:r>
            <a:r>
              <a:rPr lang="en"/>
              <a:t> to Algeria</a:t>
            </a:r>
            <a:endParaRPr/>
          </a:p>
          <a:p>
            <a:pPr marL="457200" lvl="0" indent="-317500" algn="l" rtl="0">
              <a:lnSpc>
                <a:spcPct val="100000"/>
              </a:lnSpc>
              <a:spcBef>
                <a:spcPts val="0"/>
              </a:spcBef>
              <a:spcAft>
                <a:spcPts val="0"/>
              </a:spcAft>
              <a:buSzPts val="1400"/>
              <a:buChar char="★"/>
            </a:pPr>
            <a:r>
              <a:rPr lang="en"/>
              <a:t>Resistance continued under </a:t>
            </a:r>
            <a:r>
              <a:rPr lang="en" b="1">
                <a:latin typeface="Raleway"/>
                <a:ea typeface="Raleway"/>
                <a:cs typeface="Raleway"/>
                <a:sym typeface="Raleway"/>
              </a:rPr>
              <a:t>Phan Dinh Phung</a:t>
            </a:r>
            <a:endParaRPr b="1">
              <a:latin typeface="Raleway"/>
              <a:ea typeface="Raleway"/>
              <a:cs typeface="Raleway"/>
              <a:sym typeface="Raleway"/>
            </a:endParaRPr>
          </a:p>
        </p:txBody>
      </p:sp>
      <p:sp>
        <p:nvSpPr>
          <p:cNvPr id="346" name="Google Shape;346;p31"/>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347" name="Google Shape;347;p31"/>
          <p:cNvSpPr txBox="1">
            <a:spLocks noGrp="1"/>
          </p:cNvSpPr>
          <p:nvPr>
            <p:ph type="sldNum" idx="12"/>
          </p:nvPr>
        </p:nvSpPr>
        <p:spPr>
          <a:xfrm>
            <a:off x="593575" y="5068750"/>
            <a:ext cx="3564600" cy="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348" name="Google Shape;348;p31"/>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350" name="Google Shape;350;p31"/>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351" name="Google Shape;351;p31"/>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sp>
        <p:nvSpPr>
          <p:cNvPr id="352" name="Google Shape;352;p31"/>
          <p:cNvSpPr txBox="1"/>
          <p:nvPr/>
        </p:nvSpPr>
        <p:spPr>
          <a:xfrm>
            <a:off x="120550" y="1412075"/>
            <a:ext cx="89202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By the 1880s, the only independent country in SE Asia was Siam (Thailand). The rest was under the control of the Spanish, Dutch, British, and French</a:t>
            </a:r>
            <a:endParaRPr>
              <a:latin typeface="Raleway Light"/>
              <a:ea typeface="Raleway Light"/>
              <a:cs typeface="Raleway Light"/>
              <a:sym typeface="Raleway Light"/>
            </a:endParaRPr>
          </a:p>
        </p:txBody>
      </p:sp>
      <p:sp>
        <p:nvSpPr>
          <p:cNvPr id="353" name="Google Shape;353;p31"/>
          <p:cNvSpPr txBox="1">
            <a:spLocks noGrp="1"/>
          </p:cNvSpPr>
          <p:nvPr>
            <p:ph type="body" idx="2"/>
          </p:nvPr>
        </p:nvSpPr>
        <p:spPr>
          <a:xfrm>
            <a:off x="4158175" y="1853675"/>
            <a:ext cx="5114400" cy="29253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Philippine Resistance:</a:t>
            </a:r>
            <a:endParaRPr b="1" u="sng">
              <a:latin typeface="Raleway"/>
              <a:ea typeface="Raleway"/>
              <a:cs typeface="Raleway"/>
              <a:sym typeface="Raleway"/>
            </a:endParaRPr>
          </a:p>
          <a:p>
            <a:pPr marL="457200" lvl="0" indent="-304800" algn="l" rtl="0">
              <a:lnSpc>
                <a:spcPct val="100000"/>
              </a:lnSpc>
              <a:spcBef>
                <a:spcPts val="600"/>
              </a:spcBef>
              <a:spcAft>
                <a:spcPts val="0"/>
              </a:spcAft>
              <a:buSzPts val="1200"/>
              <a:buChar char="➔"/>
            </a:pPr>
            <a:r>
              <a:rPr lang="en" sz="1200"/>
              <a:t>Education began in the Philippines in </a:t>
            </a:r>
            <a:r>
              <a:rPr lang="en" sz="1200" b="1">
                <a:latin typeface="Raleway"/>
                <a:ea typeface="Raleway"/>
                <a:cs typeface="Raleway"/>
                <a:sym typeface="Raleway"/>
              </a:rPr>
              <a:t>1863</a:t>
            </a:r>
            <a:endParaRPr sz="1200" b="1">
              <a:latin typeface="Raleway"/>
              <a:ea typeface="Raleway"/>
              <a:cs typeface="Raleway"/>
              <a:sym typeface="Raleway"/>
            </a:endParaRPr>
          </a:p>
          <a:p>
            <a:pPr marL="914400" lvl="1" indent="-304800" algn="l" rtl="0">
              <a:lnSpc>
                <a:spcPct val="100000"/>
              </a:lnSpc>
              <a:spcBef>
                <a:spcPts val="0"/>
              </a:spcBef>
              <a:spcAft>
                <a:spcPts val="0"/>
              </a:spcAft>
              <a:buSzPts val="1200"/>
              <a:buChar char="◆"/>
            </a:pPr>
            <a:r>
              <a:rPr lang="en" sz="1200"/>
              <a:t>Led to </a:t>
            </a:r>
            <a:r>
              <a:rPr lang="en" sz="1200" b="1">
                <a:latin typeface="Raleway"/>
                <a:ea typeface="Raleway"/>
                <a:cs typeface="Raleway"/>
                <a:sym typeface="Raleway"/>
              </a:rPr>
              <a:t>Enlightenment</a:t>
            </a:r>
            <a:r>
              <a:rPr lang="en" sz="1200"/>
              <a:t> inspire movements like the </a:t>
            </a:r>
            <a:r>
              <a:rPr lang="en" sz="1200" b="1">
                <a:latin typeface="Raleway"/>
                <a:ea typeface="Raleway"/>
                <a:cs typeface="Raleway"/>
                <a:sym typeface="Raleway"/>
              </a:rPr>
              <a:t>Propaganda movement</a:t>
            </a:r>
            <a:r>
              <a:rPr lang="en" sz="1200"/>
              <a:t> under </a:t>
            </a:r>
            <a:r>
              <a:rPr lang="en" sz="1200" b="1">
                <a:latin typeface="Raleway"/>
                <a:ea typeface="Raleway"/>
                <a:cs typeface="Raleway"/>
                <a:sym typeface="Raleway"/>
              </a:rPr>
              <a:t>Jose Rizal</a:t>
            </a:r>
            <a:r>
              <a:rPr lang="en" sz="1200"/>
              <a:t> (remember him from unit 5?) He was killed which was shocking. </a:t>
            </a:r>
            <a:endParaRPr sz="1200"/>
          </a:p>
          <a:p>
            <a:pPr marL="457200" lvl="0" indent="-304800" algn="l" rtl="0">
              <a:lnSpc>
                <a:spcPct val="100000"/>
              </a:lnSpc>
              <a:spcBef>
                <a:spcPts val="0"/>
              </a:spcBef>
              <a:spcAft>
                <a:spcPts val="0"/>
              </a:spcAft>
              <a:buSzPts val="1200"/>
              <a:buChar char="➔"/>
            </a:pPr>
            <a:r>
              <a:rPr lang="en" sz="1200" b="1">
                <a:latin typeface="Raleway"/>
                <a:ea typeface="Raleway"/>
                <a:cs typeface="Raleway"/>
                <a:sym typeface="Raleway"/>
              </a:rPr>
              <a:t>Education</a:t>
            </a:r>
            <a:r>
              <a:rPr lang="en" sz="1200"/>
              <a:t> + </a:t>
            </a:r>
            <a:r>
              <a:rPr lang="en" sz="1200" b="1">
                <a:latin typeface="Raleway"/>
                <a:ea typeface="Raleway"/>
                <a:cs typeface="Raleway"/>
                <a:sym typeface="Raleway"/>
              </a:rPr>
              <a:t>Nationalism</a:t>
            </a:r>
            <a:r>
              <a:rPr lang="en" sz="1200"/>
              <a:t> led to the </a:t>
            </a:r>
            <a:r>
              <a:rPr lang="en" sz="1200" b="1">
                <a:latin typeface="Raleway"/>
                <a:ea typeface="Raleway"/>
                <a:cs typeface="Raleway"/>
                <a:sym typeface="Raleway"/>
              </a:rPr>
              <a:t>1896 Philippine Revolution</a:t>
            </a:r>
            <a:endParaRPr sz="1200" b="1">
              <a:latin typeface="Raleway"/>
              <a:ea typeface="Raleway"/>
              <a:cs typeface="Raleway"/>
              <a:sym typeface="Raleway"/>
            </a:endParaRPr>
          </a:p>
          <a:p>
            <a:pPr marL="914400" lvl="1" indent="-304800" algn="l" rtl="0">
              <a:lnSpc>
                <a:spcPct val="100000"/>
              </a:lnSpc>
              <a:spcBef>
                <a:spcPts val="0"/>
              </a:spcBef>
              <a:spcAft>
                <a:spcPts val="0"/>
              </a:spcAft>
              <a:buSzPts val="1200"/>
              <a:buChar char="◆"/>
            </a:pPr>
            <a:r>
              <a:rPr lang="en" sz="1200"/>
              <a:t>Many revolutionaries were exiled, but after the US beat Spain in the </a:t>
            </a:r>
            <a:r>
              <a:rPr lang="en" sz="1200" b="1">
                <a:latin typeface="Raleway"/>
                <a:ea typeface="Raleway"/>
                <a:cs typeface="Raleway"/>
                <a:sym typeface="Raleway"/>
              </a:rPr>
              <a:t>Spanish-American </a:t>
            </a:r>
            <a:r>
              <a:rPr lang="en" sz="1200"/>
              <a:t>War they returned expecting freedom. </a:t>
            </a:r>
            <a:endParaRPr sz="1200"/>
          </a:p>
          <a:p>
            <a:pPr marL="914400" lvl="1" indent="-304800" algn="l" rtl="0">
              <a:lnSpc>
                <a:spcPct val="100000"/>
              </a:lnSpc>
              <a:spcBef>
                <a:spcPts val="0"/>
              </a:spcBef>
              <a:spcAft>
                <a:spcPts val="0"/>
              </a:spcAft>
              <a:buSzPts val="1200"/>
              <a:buChar char="◆"/>
            </a:pPr>
            <a:r>
              <a:rPr lang="en" sz="1200" b="1">
                <a:latin typeface="Raleway"/>
                <a:ea typeface="Raleway"/>
                <a:cs typeface="Raleway"/>
                <a:sym typeface="Raleway"/>
              </a:rPr>
              <a:t>Treaty of Paris</a:t>
            </a:r>
            <a:r>
              <a:rPr lang="en" sz="1200"/>
              <a:t> gave Philippines to US  in 1899. </a:t>
            </a:r>
            <a:endParaRPr sz="1200"/>
          </a:p>
          <a:p>
            <a:pPr marL="1371600" lvl="2" indent="-304800" algn="l" rtl="0">
              <a:lnSpc>
                <a:spcPct val="100000"/>
              </a:lnSpc>
              <a:spcBef>
                <a:spcPts val="0"/>
              </a:spcBef>
              <a:spcAft>
                <a:spcPts val="0"/>
              </a:spcAft>
              <a:buSzPts val="1200"/>
              <a:buChar char="●"/>
            </a:pPr>
            <a:r>
              <a:rPr lang="en" sz="1200"/>
              <a:t>Led to </a:t>
            </a:r>
            <a:r>
              <a:rPr lang="en" sz="1200" b="1">
                <a:latin typeface="Raleway"/>
                <a:ea typeface="Raleway"/>
                <a:cs typeface="Raleway"/>
                <a:sym typeface="Raleway"/>
              </a:rPr>
              <a:t>Philippine - American War. </a:t>
            </a:r>
            <a:endParaRPr sz="1200" b="1">
              <a:latin typeface="Raleway"/>
              <a:ea typeface="Raleway"/>
              <a:cs typeface="Raleway"/>
              <a:sym typeface="Raleway"/>
            </a:endParaRPr>
          </a:p>
          <a:p>
            <a:pPr marL="1371600" lvl="2" indent="-304800" algn="l" rtl="0">
              <a:lnSpc>
                <a:spcPct val="100000"/>
              </a:lnSpc>
              <a:spcBef>
                <a:spcPts val="0"/>
              </a:spcBef>
              <a:spcAft>
                <a:spcPts val="0"/>
              </a:spcAft>
              <a:buSzPts val="1200"/>
              <a:buChar char="●"/>
            </a:pPr>
            <a:r>
              <a:rPr lang="en" sz="1200"/>
              <a:t>US won in 1902 (about 20,00 troops and 20,000 civilians died </a:t>
            </a:r>
            <a:endParaRPr sz="1200"/>
          </a:p>
          <a:p>
            <a:pPr marL="457200" lvl="0" indent="-304800" algn="l" rtl="0">
              <a:lnSpc>
                <a:spcPct val="100000"/>
              </a:lnSpc>
              <a:spcBef>
                <a:spcPts val="0"/>
              </a:spcBef>
              <a:spcAft>
                <a:spcPts val="0"/>
              </a:spcAft>
              <a:buSzPts val="1200"/>
              <a:buFont typeface="Raleway"/>
              <a:buChar char="➔"/>
            </a:pPr>
            <a:r>
              <a:rPr lang="en" sz="1200" b="1">
                <a:latin typeface="Raleway"/>
                <a:ea typeface="Raleway"/>
                <a:cs typeface="Raleway"/>
                <a:sym typeface="Raleway"/>
              </a:rPr>
              <a:t>Resistance continued in the region, but remained a US possession until 1496</a:t>
            </a:r>
            <a:endParaRPr sz="1200" b="1">
              <a:latin typeface="Raleway"/>
              <a:ea typeface="Raleway"/>
              <a:cs typeface="Raleway"/>
              <a:sym typeface="Raleway"/>
            </a:endParaRPr>
          </a:p>
        </p:txBody>
      </p:sp>
      <p:pic>
        <p:nvPicPr>
          <p:cNvPr id="354" name="Google Shape;354;p31"/>
          <p:cNvPicPr preferRelativeResize="0"/>
          <p:nvPr/>
        </p:nvPicPr>
        <p:blipFill>
          <a:blip r:embed="rId3">
            <a:alphaModFix/>
          </a:blip>
          <a:stretch>
            <a:fillRect/>
          </a:stretch>
        </p:blipFill>
        <p:spPr>
          <a:xfrm>
            <a:off x="2924550" y="3218725"/>
            <a:ext cx="1133150" cy="1850050"/>
          </a:xfrm>
          <a:prstGeom prst="rect">
            <a:avLst/>
          </a:prstGeom>
          <a:noFill/>
          <a:ln>
            <a:noFill/>
          </a:ln>
        </p:spPr>
      </p:pic>
      <p:pic>
        <p:nvPicPr>
          <p:cNvPr id="355" name="Google Shape;355;p31"/>
          <p:cNvPicPr preferRelativeResize="0"/>
          <p:nvPr/>
        </p:nvPicPr>
        <p:blipFill>
          <a:blip r:embed="rId4">
            <a:alphaModFix/>
          </a:blip>
          <a:stretch>
            <a:fillRect/>
          </a:stretch>
        </p:blipFill>
        <p:spPr>
          <a:xfrm>
            <a:off x="425175" y="176039"/>
            <a:ext cx="2080706" cy="1114387"/>
          </a:xfrm>
          <a:prstGeom prst="rect">
            <a:avLst/>
          </a:prstGeom>
          <a:noFill/>
          <a:ln>
            <a:noFill/>
          </a:ln>
        </p:spPr>
      </p:pic>
      <p:pic>
        <p:nvPicPr>
          <p:cNvPr id="356" name="Google Shape;356;p31"/>
          <p:cNvPicPr preferRelativeResize="0"/>
          <p:nvPr/>
        </p:nvPicPr>
        <p:blipFill>
          <a:blip r:embed="rId5">
            <a:alphaModFix/>
          </a:blip>
          <a:stretch>
            <a:fillRect/>
          </a:stretch>
        </p:blipFill>
        <p:spPr>
          <a:xfrm>
            <a:off x="3028075" y="2074992"/>
            <a:ext cx="926100" cy="922396"/>
          </a:xfrm>
          <a:prstGeom prst="rect">
            <a:avLst/>
          </a:prstGeom>
          <a:noFill/>
          <a:ln>
            <a:noFill/>
          </a:ln>
        </p:spPr>
      </p:pic>
      <p:pic>
        <p:nvPicPr>
          <p:cNvPr id="357" name="Google Shape;357;p31"/>
          <p:cNvPicPr preferRelativeResize="0"/>
          <p:nvPr/>
        </p:nvPicPr>
        <p:blipFill>
          <a:blip r:embed="rId6">
            <a:alphaModFix/>
          </a:blip>
          <a:stretch>
            <a:fillRect/>
          </a:stretch>
        </p:blipFill>
        <p:spPr>
          <a:xfrm>
            <a:off x="6953791" y="234778"/>
            <a:ext cx="1297484" cy="99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97" name="Google Shape;97;p14"/>
          <p:cNvSpPr txBox="1">
            <a:spLocks noGrp="1"/>
          </p:cNvSpPr>
          <p:nvPr>
            <p:ph type="body" idx="1"/>
          </p:nvPr>
        </p:nvSpPr>
        <p:spPr>
          <a:xfrm>
            <a:off x="22825" y="-118950"/>
            <a:ext cx="4534800" cy="39156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6.1 </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Rationales for Imperialism </a:t>
            </a:r>
            <a:endParaRPr sz="30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42900" algn="ctr" rtl="0">
              <a:lnSpc>
                <a:spcPct val="100000"/>
              </a:lnSpc>
              <a:spcBef>
                <a:spcPts val="600"/>
              </a:spcBef>
              <a:spcAft>
                <a:spcPts val="0"/>
              </a:spcAft>
              <a:buSzPts val="1800"/>
              <a:buFont typeface="Raleway"/>
              <a:buAutoNum type="arabicPeriod"/>
            </a:pPr>
            <a:r>
              <a:rPr lang="en" sz="1800">
                <a:latin typeface="Raleway"/>
                <a:ea typeface="Raleway"/>
                <a:cs typeface="Raleway"/>
                <a:sym typeface="Raleway"/>
              </a:rPr>
              <a:t>Competition among industrialized states increased the need for colonies. </a:t>
            </a:r>
            <a:endParaRPr sz="1800">
              <a:latin typeface="Raleway"/>
              <a:ea typeface="Raleway"/>
              <a:cs typeface="Raleway"/>
              <a:sym typeface="Raleway"/>
            </a:endParaRPr>
          </a:p>
          <a:p>
            <a:pPr marL="457200" lvl="0" indent="-342900" algn="ctr" rtl="0">
              <a:lnSpc>
                <a:spcPct val="100000"/>
              </a:lnSpc>
              <a:spcBef>
                <a:spcPts val="0"/>
              </a:spcBef>
              <a:spcAft>
                <a:spcPts val="0"/>
              </a:spcAft>
              <a:buSzPts val="1800"/>
              <a:buFont typeface="Raleway"/>
              <a:buAutoNum type="arabicPeriod"/>
            </a:pPr>
            <a:r>
              <a:rPr lang="en" sz="1800">
                <a:latin typeface="Raleway"/>
                <a:ea typeface="Raleway"/>
                <a:cs typeface="Raleway"/>
                <a:sym typeface="Raleway"/>
              </a:rPr>
              <a:t>Social Darwinism was used to justify expansion. </a:t>
            </a:r>
            <a:endParaRPr sz="1800">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 </a:t>
            </a:r>
            <a:r>
              <a:rPr lang="en" sz="1800">
                <a:latin typeface="Raleway"/>
                <a:ea typeface="Raleway"/>
                <a:cs typeface="Raleway"/>
                <a:sym typeface="Raleway"/>
              </a:rPr>
              <a:t>What ideologies contributed to the development of imperialism between 1750 and 1900? </a:t>
            </a:r>
            <a:endParaRPr sz="1800">
              <a:latin typeface="Raleway"/>
              <a:ea typeface="Raleway"/>
              <a:cs typeface="Raleway"/>
              <a:sym typeface="Raleway"/>
            </a:endParaRPr>
          </a:p>
        </p:txBody>
      </p:sp>
      <p:sp>
        <p:nvSpPr>
          <p:cNvPr id="98" name="Google Shape;98;p14"/>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2"/>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Resistance in Australia and New Zealand </a:t>
            </a:r>
            <a:endParaRPr/>
          </a:p>
        </p:txBody>
      </p:sp>
      <p:sp>
        <p:nvSpPr>
          <p:cNvPr id="363" name="Google Shape;363;p32"/>
          <p:cNvSpPr txBox="1">
            <a:spLocks noGrp="1"/>
          </p:cNvSpPr>
          <p:nvPr>
            <p:ph type="body" idx="1"/>
          </p:nvPr>
        </p:nvSpPr>
        <p:spPr>
          <a:xfrm>
            <a:off x="5286600" y="1739275"/>
            <a:ext cx="3857400" cy="43050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New Zealand</a:t>
            </a:r>
            <a:endParaRPr/>
          </a:p>
          <a:p>
            <a:pPr marL="457200" lvl="0" indent="-317500" algn="l" rtl="0">
              <a:lnSpc>
                <a:spcPct val="100000"/>
              </a:lnSpc>
              <a:spcBef>
                <a:spcPts val="600"/>
              </a:spcBef>
              <a:spcAft>
                <a:spcPts val="0"/>
              </a:spcAft>
              <a:buSzPts val="1400"/>
              <a:buChar char="❏"/>
            </a:pPr>
            <a:r>
              <a:rPr lang="en" b="1">
                <a:latin typeface="Raleway"/>
                <a:ea typeface="Raleway"/>
                <a:cs typeface="Raleway"/>
                <a:sym typeface="Raleway"/>
              </a:rPr>
              <a:t>1840 Treaty of Waitangi,</a:t>
            </a:r>
            <a:r>
              <a:rPr lang="en"/>
              <a:t> British said they would protect property of the </a:t>
            </a:r>
            <a:r>
              <a:rPr lang="en" b="1">
                <a:latin typeface="Raleway"/>
                <a:ea typeface="Raleway"/>
                <a:cs typeface="Raleway"/>
                <a:sym typeface="Raleway"/>
              </a:rPr>
              <a:t>Maori</a:t>
            </a:r>
            <a:endParaRPr b="1">
              <a:latin typeface="Raleway"/>
              <a:ea typeface="Raleway"/>
              <a:cs typeface="Raleway"/>
              <a:sym typeface="Raleway"/>
            </a:endParaRPr>
          </a:p>
          <a:p>
            <a:pPr marL="914400" lvl="1" indent="-317500" algn="l" rtl="0">
              <a:lnSpc>
                <a:spcPct val="100000"/>
              </a:lnSpc>
              <a:spcBef>
                <a:spcPts val="0"/>
              </a:spcBef>
              <a:spcAft>
                <a:spcPts val="0"/>
              </a:spcAft>
              <a:buSzPts val="1400"/>
              <a:buChar char="❏"/>
            </a:pPr>
            <a:r>
              <a:rPr lang="en"/>
              <a:t>Fears over land led to the </a:t>
            </a:r>
            <a:r>
              <a:rPr lang="en" b="1">
                <a:latin typeface="Raleway"/>
                <a:ea typeface="Raleway"/>
                <a:cs typeface="Raleway"/>
                <a:sym typeface="Raleway"/>
              </a:rPr>
              <a:t>Maori Wars</a:t>
            </a:r>
            <a:endParaRPr b="1">
              <a:latin typeface="Raleway"/>
              <a:ea typeface="Raleway"/>
              <a:cs typeface="Raleway"/>
              <a:sym typeface="Raleway"/>
            </a:endParaRPr>
          </a:p>
          <a:p>
            <a:pPr marL="914400" lvl="1" indent="-317500" algn="l" rtl="0">
              <a:lnSpc>
                <a:spcPct val="100000"/>
              </a:lnSpc>
              <a:spcBef>
                <a:spcPts val="0"/>
              </a:spcBef>
              <a:spcAft>
                <a:spcPts val="0"/>
              </a:spcAft>
              <a:buSzPts val="1400"/>
              <a:buChar char="❏"/>
            </a:pPr>
            <a:r>
              <a:rPr lang="en"/>
              <a:t>GB won in 1846. </a:t>
            </a:r>
            <a:endParaRPr/>
          </a:p>
          <a:p>
            <a:pPr marL="457200" lvl="0" indent="-317500" algn="l" rtl="0">
              <a:lnSpc>
                <a:spcPct val="100000"/>
              </a:lnSpc>
              <a:spcBef>
                <a:spcPts val="0"/>
              </a:spcBef>
              <a:spcAft>
                <a:spcPts val="0"/>
              </a:spcAft>
              <a:buSzPts val="1400"/>
              <a:buChar char="❏"/>
            </a:pPr>
            <a:r>
              <a:rPr lang="en" b="1">
                <a:latin typeface="Raleway"/>
                <a:ea typeface="Raleway"/>
                <a:cs typeface="Raleway"/>
                <a:sym typeface="Raleway"/>
              </a:rPr>
              <a:t>Maori</a:t>
            </a:r>
            <a:r>
              <a:rPr lang="en"/>
              <a:t> continued to try and protect land. </a:t>
            </a:r>
            <a:endParaRPr/>
          </a:p>
          <a:p>
            <a:pPr marL="914400" lvl="1" indent="-317500" algn="l" rtl="0">
              <a:lnSpc>
                <a:spcPct val="100000"/>
              </a:lnSpc>
              <a:spcBef>
                <a:spcPts val="0"/>
              </a:spcBef>
              <a:spcAft>
                <a:spcPts val="0"/>
              </a:spcAft>
              <a:buSzPts val="1400"/>
              <a:buChar char="❏"/>
            </a:pPr>
            <a:r>
              <a:rPr lang="en" b="1">
                <a:latin typeface="Raleway"/>
                <a:ea typeface="Raleway"/>
                <a:cs typeface="Raleway"/>
                <a:sym typeface="Raleway"/>
              </a:rPr>
              <a:t>1861</a:t>
            </a:r>
            <a:r>
              <a:rPr lang="en"/>
              <a:t>, GB ignored the treaty and sent troops to take land. </a:t>
            </a:r>
            <a:endParaRPr/>
          </a:p>
          <a:p>
            <a:pPr marL="1371600" lvl="2" indent="-317500" algn="l" rtl="0">
              <a:lnSpc>
                <a:spcPct val="100000"/>
              </a:lnSpc>
              <a:spcBef>
                <a:spcPts val="0"/>
              </a:spcBef>
              <a:spcAft>
                <a:spcPts val="0"/>
              </a:spcAft>
              <a:buSzPts val="1400"/>
              <a:buChar char="❏"/>
            </a:pPr>
            <a:r>
              <a:rPr lang="en"/>
              <a:t>Another war. </a:t>
            </a:r>
            <a:endParaRPr/>
          </a:p>
          <a:p>
            <a:pPr marL="1371600" lvl="2" indent="-317500" algn="l" rtl="0">
              <a:lnSpc>
                <a:spcPct val="100000"/>
              </a:lnSpc>
              <a:spcBef>
                <a:spcPts val="0"/>
              </a:spcBef>
              <a:spcAft>
                <a:spcPts val="0"/>
              </a:spcAft>
              <a:buSzPts val="1400"/>
              <a:buChar char="❏"/>
            </a:pPr>
            <a:r>
              <a:rPr lang="en"/>
              <a:t>Uneasy peace in 1872 </a:t>
            </a:r>
            <a:endParaRPr/>
          </a:p>
          <a:p>
            <a:pPr marL="1371600" lvl="2" indent="-317500" algn="l" rtl="0">
              <a:lnSpc>
                <a:spcPct val="100000"/>
              </a:lnSpc>
              <a:spcBef>
                <a:spcPts val="0"/>
              </a:spcBef>
              <a:spcAft>
                <a:spcPts val="0"/>
              </a:spcAft>
              <a:buSzPts val="1400"/>
              <a:buChar char="❏"/>
            </a:pPr>
            <a:r>
              <a:rPr lang="en"/>
              <a:t>By 1900, most Maori land was lost. </a:t>
            </a:r>
            <a:endParaRPr/>
          </a:p>
          <a:p>
            <a:pPr marL="457200" lvl="0" indent="0" algn="l" rtl="0">
              <a:lnSpc>
                <a:spcPct val="100000"/>
              </a:lnSpc>
              <a:spcBef>
                <a:spcPts val="600"/>
              </a:spcBef>
              <a:spcAft>
                <a:spcPts val="0"/>
              </a:spcAft>
              <a:buNone/>
            </a:pPr>
            <a:endParaRPr/>
          </a:p>
          <a:p>
            <a:pPr marL="91440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endParaRPr sz="1300"/>
          </a:p>
          <a:p>
            <a:pPr marL="0" lvl="0" indent="0" algn="l" rtl="0">
              <a:lnSpc>
                <a:spcPct val="100000"/>
              </a:lnSpc>
              <a:spcBef>
                <a:spcPts val="600"/>
              </a:spcBef>
              <a:spcAft>
                <a:spcPts val="0"/>
              </a:spcAft>
              <a:buNone/>
            </a:pPr>
            <a:r>
              <a:rPr lang="en" sz="1300" b="1" u="sng">
                <a:latin typeface="Raleway"/>
                <a:ea typeface="Raleway"/>
                <a:cs typeface="Raleway"/>
                <a:sym typeface="Raleway"/>
              </a:rPr>
              <a:t> </a:t>
            </a:r>
            <a:endParaRPr sz="1300" b="1" u="sng">
              <a:latin typeface="Raleway"/>
              <a:ea typeface="Raleway"/>
              <a:cs typeface="Raleway"/>
              <a:sym typeface="Raleway"/>
            </a:endParaRPr>
          </a:p>
        </p:txBody>
      </p:sp>
      <p:sp>
        <p:nvSpPr>
          <p:cNvPr id="364" name="Google Shape;364;p32"/>
          <p:cNvSpPr txBox="1">
            <a:spLocks noGrp="1"/>
          </p:cNvSpPr>
          <p:nvPr>
            <p:ph type="body" idx="2"/>
          </p:nvPr>
        </p:nvSpPr>
        <p:spPr>
          <a:xfrm>
            <a:off x="106975" y="1980350"/>
            <a:ext cx="3564600" cy="3366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Australia:</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British </a:t>
            </a:r>
            <a:r>
              <a:rPr lang="en" b="1">
                <a:latin typeface="Raleway"/>
                <a:ea typeface="Raleway"/>
                <a:cs typeface="Raleway"/>
                <a:sym typeface="Raleway"/>
              </a:rPr>
              <a:t>penal colony</a:t>
            </a:r>
            <a:r>
              <a:rPr lang="en"/>
              <a:t> beginning in 1788. </a:t>
            </a:r>
            <a:endParaRPr/>
          </a:p>
          <a:p>
            <a:pPr marL="457200" lvl="0" indent="-317500" algn="l" rtl="0">
              <a:lnSpc>
                <a:spcPct val="100000"/>
              </a:lnSpc>
              <a:spcBef>
                <a:spcPts val="0"/>
              </a:spcBef>
              <a:spcAft>
                <a:spcPts val="0"/>
              </a:spcAft>
              <a:buSzPts val="1400"/>
              <a:buChar char="❏"/>
            </a:pPr>
            <a:r>
              <a:rPr lang="en"/>
              <a:t>Said to treat </a:t>
            </a:r>
            <a:r>
              <a:rPr lang="en" b="1">
                <a:latin typeface="Raleway"/>
                <a:ea typeface="Raleway"/>
                <a:cs typeface="Raleway"/>
                <a:sym typeface="Raleway"/>
              </a:rPr>
              <a:t>Aboriginals</a:t>
            </a:r>
            <a:r>
              <a:rPr lang="en"/>
              <a:t> kindly</a:t>
            </a:r>
            <a:endParaRPr/>
          </a:p>
          <a:p>
            <a:pPr marL="914400" lvl="1" indent="-317500" algn="l" rtl="0">
              <a:lnSpc>
                <a:spcPct val="100000"/>
              </a:lnSpc>
              <a:spcBef>
                <a:spcPts val="0"/>
              </a:spcBef>
              <a:spcAft>
                <a:spcPts val="0"/>
              </a:spcAft>
              <a:buSzPts val="1400"/>
              <a:buChar char="❏"/>
            </a:pPr>
            <a:r>
              <a:rPr lang="en"/>
              <a:t>But did not recognize their land ownership. </a:t>
            </a:r>
            <a:endParaRPr/>
          </a:p>
          <a:p>
            <a:pPr marL="457200" lvl="0" indent="-317500" algn="l" rtl="0">
              <a:lnSpc>
                <a:spcPct val="100000"/>
              </a:lnSpc>
              <a:spcBef>
                <a:spcPts val="0"/>
              </a:spcBef>
              <a:spcAft>
                <a:spcPts val="0"/>
              </a:spcAft>
              <a:buSzPts val="1400"/>
              <a:buChar char="❏"/>
            </a:pPr>
            <a:r>
              <a:rPr lang="en"/>
              <a:t>Aboriginals were not British citizens, so were not protected by British law. </a:t>
            </a:r>
            <a:endParaRPr/>
          </a:p>
          <a:p>
            <a:pPr marL="914400" lvl="1" indent="-317500" algn="l" rtl="0">
              <a:lnSpc>
                <a:spcPct val="100000"/>
              </a:lnSpc>
              <a:spcBef>
                <a:spcPts val="0"/>
              </a:spcBef>
              <a:spcAft>
                <a:spcPts val="0"/>
              </a:spcAft>
              <a:buSzPts val="1400"/>
              <a:buChar char="❏"/>
            </a:pPr>
            <a:r>
              <a:rPr lang="en"/>
              <a:t>1,000s of Aboriginals killed trying to protect their land. </a:t>
            </a:r>
            <a:endParaRPr/>
          </a:p>
        </p:txBody>
      </p:sp>
      <p:sp>
        <p:nvSpPr>
          <p:cNvPr id="365" name="Google Shape;365;p32"/>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366" name="Google Shape;366;p32"/>
          <p:cNvSpPr txBox="1">
            <a:spLocks noGrp="1"/>
          </p:cNvSpPr>
          <p:nvPr>
            <p:ph type="sldNum" idx="12"/>
          </p:nvPr>
        </p:nvSpPr>
        <p:spPr>
          <a:xfrm>
            <a:off x="593575" y="5068750"/>
            <a:ext cx="3564600" cy="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367" name="Google Shape;367;p32"/>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369" name="Google Shape;369;p32"/>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370" name="Google Shape;370;p32"/>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sp>
        <p:nvSpPr>
          <p:cNvPr id="371" name="Google Shape;371;p32"/>
          <p:cNvSpPr txBox="1"/>
          <p:nvPr/>
        </p:nvSpPr>
        <p:spPr>
          <a:xfrm>
            <a:off x="51650" y="1429300"/>
            <a:ext cx="89202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Aboriginal peoples in Australia had existed for around 50,000 years in one of the oldest continuous cultures on earth. </a:t>
            </a:r>
            <a:endParaRPr>
              <a:latin typeface="Raleway Light"/>
              <a:ea typeface="Raleway Light"/>
              <a:cs typeface="Raleway Light"/>
              <a:sym typeface="Raleway Light"/>
            </a:endParaRPr>
          </a:p>
        </p:txBody>
      </p:sp>
      <p:pic>
        <p:nvPicPr>
          <p:cNvPr id="372" name="Google Shape;372;p32"/>
          <p:cNvPicPr preferRelativeResize="0"/>
          <p:nvPr/>
        </p:nvPicPr>
        <p:blipFill>
          <a:blip r:embed="rId3">
            <a:alphaModFix/>
          </a:blip>
          <a:stretch>
            <a:fillRect/>
          </a:stretch>
        </p:blipFill>
        <p:spPr>
          <a:xfrm>
            <a:off x="3619375" y="2227425"/>
            <a:ext cx="1905000" cy="2609850"/>
          </a:xfrm>
          <a:prstGeom prst="rect">
            <a:avLst/>
          </a:prstGeom>
          <a:noFill/>
          <a:ln>
            <a:noFill/>
          </a:ln>
        </p:spPr>
      </p:pic>
      <p:pic>
        <p:nvPicPr>
          <p:cNvPr id="373" name="Google Shape;373;p32"/>
          <p:cNvPicPr preferRelativeResize="0"/>
          <p:nvPr/>
        </p:nvPicPr>
        <p:blipFill>
          <a:blip r:embed="rId4">
            <a:alphaModFix/>
          </a:blip>
          <a:stretch>
            <a:fillRect/>
          </a:stretch>
        </p:blipFill>
        <p:spPr>
          <a:xfrm>
            <a:off x="400638" y="178889"/>
            <a:ext cx="1575025" cy="1055675"/>
          </a:xfrm>
          <a:prstGeom prst="rect">
            <a:avLst/>
          </a:prstGeom>
          <a:noFill/>
          <a:ln>
            <a:noFill/>
          </a:ln>
        </p:spPr>
      </p:pic>
      <p:pic>
        <p:nvPicPr>
          <p:cNvPr id="374" name="Google Shape;374;p32"/>
          <p:cNvPicPr preferRelativeResize="0"/>
          <p:nvPr/>
        </p:nvPicPr>
        <p:blipFill>
          <a:blip r:embed="rId5">
            <a:alphaModFix/>
          </a:blip>
          <a:stretch>
            <a:fillRect/>
          </a:stretch>
        </p:blipFill>
        <p:spPr>
          <a:xfrm>
            <a:off x="7048973" y="126437"/>
            <a:ext cx="1826149" cy="1160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African Resistance </a:t>
            </a:r>
            <a:endParaRPr/>
          </a:p>
        </p:txBody>
      </p:sp>
      <p:sp>
        <p:nvSpPr>
          <p:cNvPr id="380" name="Google Shape;380;p33"/>
          <p:cNvSpPr txBox="1">
            <a:spLocks noGrp="1"/>
          </p:cNvSpPr>
          <p:nvPr>
            <p:ph type="body" idx="1"/>
          </p:nvPr>
        </p:nvSpPr>
        <p:spPr>
          <a:xfrm>
            <a:off x="5286600" y="1774125"/>
            <a:ext cx="3857400" cy="40638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South Africa</a:t>
            </a:r>
            <a:endParaRPr/>
          </a:p>
          <a:p>
            <a:pPr marL="457200" lvl="0" indent="-317500" algn="l" rtl="0">
              <a:lnSpc>
                <a:spcPct val="100000"/>
              </a:lnSpc>
              <a:spcBef>
                <a:spcPts val="600"/>
              </a:spcBef>
              <a:spcAft>
                <a:spcPts val="0"/>
              </a:spcAft>
              <a:buSzPts val="1400"/>
              <a:buChar char="➢"/>
            </a:pPr>
            <a:r>
              <a:rPr lang="en"/>
              <a:t>Native </a:t>
            </a:r>
            <a:r>
              <a:rPr lang="en" b="1">
                <a:latin typeface="Raleway"/>
                <a:ea typeface="Raleway"/>
                <a:cs typeface="Raleway"/>
                <a:sym typeface="Raleway"/>
              </a:rPr>
              <a:t>Xhosa</a:t>
            </a:r>
            <a:r>
              <a:rPr lang="en"/>
              <a:t> people did not want to be ruled by Europeans and fought British from 1811 - 1858. </a:t>
            </a:r>
            <a:endParaRPr/>
          </a:p>
          <a:p>
            <a:pPr marL="457200" lvl="0" indent="-317500" algn="l" rtl="0">
              <a:lnSpc>
                <a:spcPct val="100000"/>
              </a:lnSpc>
              <a:spcBef>
                <a:spcPts val="0"/>
              </a:spcBef>
              <a:spcAft>
                <a:spcPts val="0"/>
              </a:spcAft>
              <a:buSzPts val="1400"/>
              <a:buChar char="➢"/>
            </a:pPr>
            <a:r>
              <a:rPr lang="en"/>
              <a:t>Xhose cattle began getting sick from the British cattle. </a:t>
            </a:r>
            <a:endParaRPr/>
          </a:p>
          <a:p>
            <a:pPr marL="914400" lvl="1" indent="-317500" algn="l" rtl="0">
              <a:lnSpc>
                <a:spcPct val="100000"/>
              </a:lnSpc>
              <a:spcBef>
                <a:spcPts val="0"/>
              </a:spcBef>
              <a:spcAft>
                <a:spcPts val="0"/>
              </a:spcAft>
              <a:buSzPts val="1400"/>
              <a:buChar char="○"/>
            </a:pPr>
            <a:r>
              <a:rPr lang="en"/>
              <a:t>Xhose killed cattle and destroyed crops in the </a:t>
            </a:r>
            <a:r>
              <a:rPr lang="en" b="1">
                <a:latin typeface="Raleway"/>
                <a:ea typeface="Raleway"/>
                <a:cs typeface="Raleway"/>
                <a:sym typeface="Raleway"/>
              </a:rPr>
              <a:t>Xhosa Cattle Killing Movement</a:t>
            </a:r>
            <a:r>
              <a:rPr lang="en"/>
              <a:t> to awaken spirits to drive out Europeans. </a:t>
            </a:r>
            <a:endParaRPr/>
          </a:p>
          <a:p>
            <a:pPr marL="1371600" lvl="2" indent="-317500" algn="l" rtl="0">
              <a:lnSpc>
                <a:spcPct val="100000"/>
              </a:lnSpc>
              <a:spcBef>
                <a:spcPts val="0"/>
              </a:spcBef>
              <a:spcAft>
                <a:spcPts val="0"/>
              </a:spcAft>
              <a:buSzPts val="1400"/>
              <a:buChar char="■"/>
            </a:pPr>
            <a:r>
              <a:rPr lang="en"/>
              <a:t>Led to famine and death of 1000s</a:t>
            </a:r>
            <a:endParaRPr/>
          </a:p>
          <a:p>
            <a:pPr marL="457200" lvl="0" indent="-317500" algn="l" rtl="0">
              <a:lnSpc>
                <a:spcPct val="100000"/>
              </a:lnSpc>
              <a:spcBef>
                <a:spcPts val="0"/>
              </a:spcBef>
              <a:spcAft>
                <a:spcPts val="0"/>
              </a:spcAft>
              <a:buSzPts val="1400"/>
              <a:buChar char="➢"/>
            </a:pPr>
            <a:r>
              <a:rPr lang="en"/>
              <a:t>British also defeated the </a:t>
            </a:r>
            <a:r>
              <a:rPr lang="en" b="1">
                <a:latin typeface="Raleway"/>
                <a:ea typeface="Raleway"/>
                <a:cs typeface="Raleway"/>
                <a:sym typeface="Raleway"/>
              </a:rPr>
              <a:t>Zulu</a:t>
            </a:r>
            <a:r>
              <a:rPr lang="en"/>
              <a:t> kingdom in the </a:t>
            </a:r>
            <a:r>
              <a:rPr lang="en" b="1">
                <a:latin typeface="Raleway"/>
                <a:ea typeface="Raleway"/>
                <a:cs typeface="Raleway"/>
                <a:sym typeface="Raleway"/>
              </a:rPr>
              <a:t>Anglo-Zulu</a:t>
            </a:r>
            <a:r>
              <a:rPr lang="en"/>
              <a:t> War. </a:t>
            </a:r>
            <a:endParaRPr/>
          </a:p>
        </p:txBody>
      </p:sp>
      <p:sp>
        <p:nvSpPr>
          <p:cNvPr id="381" name="Google Shape;381;p33"/>
          <p:cNvSpPr txBox="1">
            <a:spLocks noGrp="1"/>
          </p:cNvSpPr>
          <p:nvPr>
            <p:ph type="body" idx="2"/>
          </p:nvPr>
        </p:nvSpPr>
        <p:spPr>
          <a:xfrm>
            <a:off x="106975" y="1980350"/>
            <a:ext cx="3564600" cy="3366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Sokoto Caliphate</a:t>
            </a:r>
            <a:endParaRPr/>
          </a:p>
          <a:p>
            <a:pPr marL="457200" lvl="0" indent="-317500" algn="l" rtl="0">
              <a:lnSpc>
                <a:spcPct val="100000"/>
              </a:lnSpc>
              <a:spcBef>
                <a:spcPts val="600"/>
              </a:spcBef>
              <a:spcAft>
                <a:spcPts val="0"/>
              </a:spcAft>
              <a:buSzPts val="1400"/>
              <a:buChar char="➢"/>
            </a:pPr>
            <a:r>
              <a:rPr lang="en"/>
              <a:t>New nation established by </a:t>
            </a:r>
            <a:r>
              <a:rPr lang="en" b="1">
                <a:latin typeface="Raleway"/>
                <a:ea typeface="Raleway"/>
                <a:cs typeface="Raleway"/>
                <a:sym typeface="Raleway"/>
              </a:rPr>
              <a:t>Usman dan Fodio</a:t>
            </a:r>
            <a:endParaRPr b="1">
              <a:latin typeface="Raleway"/>
              <a:ea typeface="Raleway"/>
              <a:cs typeface="Raleway"/>
              <a:sym typeface="Raleway"/>
            </a:endParaRPr>
          </a:p>
          <a:p>
            <a:pPr marL="914400" lvl="1" indent="-317500" algn="l" rtl="0">
              <a:lnSpc>
                <a:spcPct val="100000"/>
              </a:lnSpc>
              <a:spcBef>
                <a:spcPts val="0"/>
              </a:spcBef>
              <a:spcAft>
                <a:spcPts val="0"/>
              </a:spcAft>
              <a:buSzPts val="1400"/>
              <a:buChar char="○"/>
            </a:pPr>
            <a:r>
              <a:rPr lang="en"/>
              <a:t>Goal was to purify Islam in the Hausa tribes. </a:t>
            </a:r>
            <a:endParaRPr/>
          </a:p>
          <a:p>
            <a:pPr marL="914400" lvl="1" indent="-317500" algn="l" rtl="0">
              <a:lnSpc>
                <a:spcPct val="100000"/>
              </a:lnSpc>
              <a:spcBef>
                <a:spcPts val="0"/>
              </a:spcBef>
              <a:spcAft>
                <a:spcPts val="0"/>
              </a:spcAft>
              <a:buSzPts val="1400"/>
              <a:buChar char="○"/>
            </a:pPr>
            <a:r>
              <a:rPr lang="en"/>
              <a:t>Focused on slave trade, despite British trying to end it, for Economic opportunity. . </a:t>
            </a:r>
            <a:endParaRPr/>
          </a:p>
          <a:p>
            <a:pPr marL="914400" lvl="1" indent="-317500" algn="l" rtl="0">
              <a:lnSpc>
                <a:spcPct val="100000"/>
              </a:lnSpc>
              <a:spcBef>
                <a:spcPts val="0"/>
              </a:spcBef>
              <a:spcAft>
                <a:spcPts val="0"/>
              </a:spcAft>
              <a:buSzPts val="1400"/>
              <a:buChar char="○"/>
            </a:pPr>
            <a:r>
              <a:rPr lang="en"/>
              <a:t>British tried to stop slave ships. </a:t>
            </a:r>
            <a:endParaRPr/>
          </a:p>
          <a:p>
            <a:pPr marL="457200" lvl="0" indent="-317500" algn="l" rtl="0">
              <a:lnSpc>
                <a:spcPct val="100000"/>
              </a:lnSpc>
              <a:spcBef>
                <a:spcPts val="0"/>
              </a:spcBef>
              <a:spcAft>
                <a:spcPts val="0"/>
              </a:spcAft>
              <a:buSzPts val="1400"/>
              <a:buChar char="➢"/>
            </a:pPr>
            <a:r>
              <a:rPr lang="en"/>
              <a:t>Largest African empire since 16th c. until GB absorbed it into </a:t>
            </a:r>
            <a:r>
              <a:rPr lang="en" b="1">
                <a:latin typeface="Raleway"/>
                <a:ea typeface="Raleway"/>
                <a:cs typeface="Raleway"/>
                <a:sym typeface="Raleway"/>
              </a:rPr>
              <a:t>Nigeria</a:t>
            </a:r>
            <a:r>
              <a:rPr lang="en"/>
              <a:t>. </a:t>
            </a:r>
            <a:endParaRPr/>
          </a:p>
        </p:txBody>
      </p:sp>
      <p:sp>
        <p:nvSpPr>
          <p:cNvPr id="382" name="Google Shape;382;p33"/>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383" name="Google Shape;383;p33"/>
          <p:cNvSpPr txBox="1">
            <a:spLocks noGrp="1"/>
          </p:cNvSpPr>
          <p:nvPr>
            <p:ph type="sldNum" idx="12"/>
          </p:nvPr>
        </p:nvSpPr>
        <p:spPr>
          <a:xfrm>
            <a:off x="593575" y="5068750"/>
            <a:ext cx="3564600" cy="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384" name="Google Shape;384;p33"/>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386" name="Google Shape;386;p33"/>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387" name="Google Shape;387;p33"/>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sp>
        <p:nvSpPr>
          <p:cNvPr id="388" name="Google Shape;388;p33"/>
          <p:cNvSpPr txBox="1"/>
          <p:nvPr/>
        </p:nvSpPr>
        <p:spPr>
          <a:xfrm>
            <a:off x="51650" y="1429300"/>
            <a:ext cx="89202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African resistance developed later than Indian resistance because Europeans had been in India longer. By WWi, however,Western educated Africans had a shared nationalistic identity known as Pan-Africanism. </a:t>
            </a:r>
            <a:endParaRPr>
              <a:latin typeface="Raleway Light"/>
              <a:ea typeface="Raleway Light"/>
              <a:cs typeface="Raleway Light"/>
              <a:sym typeface="Raleway Light"/>
            </a:endParaRPr>
          </a:p>
        </p:txBody>
      </p:sp>
      <p:pic>
        <p:nvPicPr>
          <p:cNvPr id="389" name="Google Shape;389;p33"/>
          <p:cNvPicPr preferRelativeResize="0"/>
          <p:nvPr/>
        </p:nvPicPr>
        <p:blipFill>
          <a:blip r:embed="rId3">
            <a:alphaModFix/>
          </a:blip>
          <a:stretch>
            <a:fillRect/>
          </a:stretch>
        </p:blipFill>
        <p:spPr>
          <a:xfrm>
            <a:off x="3693775" y="3521550"/>
            <a:ext cx="1635939" cy="996900"/>
          </a:xfrm>
          <a:prstGeom prst="rect">
            <a:avLst/>
          </a:prstGeom>
          <a:noFill/>
          <a:ln>
            <a:noFill/>
          </a:ln>
        </p:spPr>
      </p:pic>
      <p:pic>
        <p:nvPicPr>
          <p:cNvPr id="390" name="Google Shape;390;p33"/>
          <p:cNvPicPr preferRelativeResize="0"/>
          <p:nvPr/>
        </p:nvPicPr>
        <p:blipFill>
          <a:blip r:embed="rId4">
            <a:alphaModFix/>
          </a:blip>
          <a:stretch>
            <a:fillRect/>
          </a:stretch>
        </p:blipFill>
        <p:spPr>
          <a:xfrm>
            <a:off x="3765925" y="2187621"/>
            <a:ext cx="1426325" cy="1147275"/>
          </a:xfrm>
          <a:prstGeom prst="rect">
            <a:avLst/>
          </a:prstGeom>
          <a:noFill/>
          <a:ln>
            <a:noFill/>
          </a:ln>
        </p:spPr>
      </p:pic>
      <p:pic>
        <p:nvPicPr>
          <p:cNvPr id="391" name="Google Shape;391;p33"/>
          <p:cNvPicPr preferRelativeResize="0"/>
          <p:nvPr/>
        </p:nvPicPr>
        <p:blipFill>
          <a:blip r:embed="rId5">
            <a:alphaModFix/>
          </a:blip>
          <a:stretch>
            <a:fillRect/>
          </a:stretch>
        </p:blipFill>
        <p:spPr>
          <a:xfrm>
            <a:off x="862175" y="222935"/>
            <a:ext cx="1929853" cy="1147275"/>
          </a:xfrm>
          <a:prstGeom prst="rect">
            <a:avLst/>
          </a:prstGeom>
          <a:noFill/>
          <a:ln>
            <a:noFill/>
          </a:ln>
        </p:spPr>
      </p:pic>
      <p:pic>
        <p:nvPicPr>
          <p:cNvPr id="392" name="Google Shape;392;p33"/>
          <p:cNvPicPr preferRelativeResize="0"/>
          <p:nvPr/>
        </p:nvPicPr>
        <p:blipFill>
          <a:blip r:embed="rId6">
            <a:alphaModFix/>
          </a:blip>
          <a:stretch>
            <a:fillRect/>
          </a:stretch>
        </p:blipFill>
        <p:spPr>
          <a:xfrm>
            <a:off x="6829250" y="95600"/>
            <a:ext cx="1720929" cy="1147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6.3 - African Resistance </a:t>
            </a:r>
            <a:endParaRPr/>
          </a:p>
        </p:txBody>
      </p:sp>
      <p:sp>
        <p:nvSpPr>
          <p:cNvPr id="398" name="Google Shape;398;p34"/>
          <p:cNvSpPr txBox="1">
            <a:spLocks noGrp="1"/>
          </p:cNvSpPr>
          <p:nvPr>
            <p:ph type="body" idx="1"/>
          </p:nvPr>
        </p:nvSpPr>
        <p:spPr>
          <a:xfrm>
            <a:off x="6079800" y="1309025"/>
            <a:ext cx="3064200" cy="4483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Mahdist Revolt</a:t>
            </a:r>
            <a:endParaRPr b="1" u="sng">
              <a:latin typeface="Raleway"/>
              <a:ea typeface="Raleway"/>
              <a:cs typeface="Raleway"/>
              <a:sym typeface="Raleway"/>
            </a:endParaRPr>
          </a:p>
          <a:p>
            <a:pPr marL="457200" lvl="0" indent="-304800" algn="l" rtl="0">
              <a:lnSpc>
                <a:spcPct val="100000"/>
              </a:lnSpc>
              <a:spcBef>
                <a:spcPts val="600"/>
              </a:spcBef>
              <a:spcAft>
                <a:spcPts val="0"/>
              </a:spcAft>
              <a:buSzPts val="1200"/>
              <a:buChar char="❖"/>
            </a:pPr>
            <a:r>
              <a:rPr lang="en" sz="1200"/>
              <a:t>East Africa - 1881 - </a:t>
            </a:r>
            <a:r>
              <a:rPr lang="en" sz="1200" b="1">
                <a:latin typeface="Raleway"/>
                <a:ea typeface="Raleway"/>
                <a:cs typeface="Raleway"/>
                <a:sym typeface="Raleway"/>
              </a:rPr>
              <a:t>Muhammad Ahman</a:t>
            </a:r>
            <a:r>
              <a:rPr lang="en" sz="1200"/>
              <a:t> declared himself “Mahdi” (guided one) - said he would restore glory to Islam. </a:t>
            </a:r>
            <a:endParaRPr sz="1200"/>
          </a:p>
          <a:p>
            <a:pPr marL="914400" lvl="1" indent="-304800" algn="l" rtl="0">
              <a:lnSpc>
                <a:spcPct val="100000"/>
              </a:lnSpc>
              <a:spcBef>
                <a:spcPts val="0"/>
              </a:spcBef>
              <a:spcAft>
                <a:spcPts val="0"/>
              </a:spcAft>
              <a:buSzPts val="1200"/>
              <a:buChar char="➢"/>
            </a:pPr>
            <a:r>
              <a:rPr lang="en" sz="1200"/>
              <a:t>Helped </a:t>
            </a:r>
            <a:r>
              <a:rPr lang="en" sz="1200" b="1">
                <a:latin typeface="Raleway"/>
                <a:ea typeface="Raleway"/>
                <a:cs typeface="Raleway"/>
                <a:sym typeface="Raleway"/>
              </a:rPr>
              <a:t>Sudan</a:t>
            </a:r>
            <a:r>
              <a:rPr lang="en" sz="1200"/>
              <a:t> use religion to fight against </a:t>
            </a:r>
            <a:r>
              <a:rPr lang="en" sz="1200" b="1">
                <a:latin typeface="Raleway"/>
                <a:ea typeface="Raleway"/>
                <a:cs typeface="Raleway"/>
                <a:sym typeface="Raleway"/>
              </a:rPr>
              <a:t>Egypt</a:t>
            </a:r>
            <a:endParaRPr sz="1200" b="1">
              <a:latin typeface="Raleway"/>
              <a:ea typeface="Raleway"/>
              <a:cs typeface="Raleway"/>
              <a:sym typeface="Raleway"/>
            </a:endParaRPr>
          </a:p>
          <a:p>
            <a:pPr marL="914400" lvl="1" indent="-304800" algn="l" rtl="0">
              <a:lnSpc>
                <a:spcPct val="100000"/>
              </a:lnSpc>
              <a:spcBef>
                <a:spcPts val="0"/>
              </a:spcBef>
              <a:spcAft>
                <a:spcPts val="0"/>
              </a:spcAft>
              <a:buSzPts val="1200"/>
              <a:buChar char="➢"/>
            </a:pPr>
            <a:r>
              <a:rPr lang="en" sz="1200"/>
              <a:t>By 1882 Mahdists had control of the region. </a:t>
            </a:r>
            <a:endParaRPr sz="1200"/>
          </a:p>
          <a:p>
            <a:pPr marL="457200" lvl="0" indent="-304800" algn="l" rtl="0">
              <a:lnSpc>
                <a:spcPct val="100000"/>
              </a:lnSpc>
              <a:spcBef>
                <a:spcPts val="0"/>
              </a:spcBef>
              <a:spcAft>
                <a:spcPts val="0"/>
              </a:spcAft>
              <a:buSzPts val="1200"/>
              <a:buChar char="❖"/>
            </a:pPr>
            <a:r>
              <a:rPr lang="en" sz="1200"/>
              <a:t>GB and Egypt came together to push the Madhists out. </a:t>
            </a:r>
            <a:endParaRPr sz="1200"/>
          </a:p>
          <a:p>
            <a:pPr marL="914400" lvl="1" indent="-304800" algn="l" rtl="0">
              <a:lnSpc>
                <a:spcPct val="100000"/>
              </a:lnSpc>
              <a:spcBef>
                <a:spcPts val="0"/>
              </a:spcBef>
              <a:spcAft>
                <a:spcPts val="0"/>
              </a:spcAft>
              <a:buSzPts val="1200"/>
              <a:buChar char="➢"/>
            </a:pPr>
            <a:r>
              <a:rPr lang="en" sz="1200"/>
              <a:t>Madhists initially won in 1885. </a:t>
            </a:r>
            <a:endParaRPr sz="1200"/>
          </a:p>
          <a:p>
            <a:pPr marL="914400" lvl="1" indent="-304800" algn="l" rtl="0">
              <a:lnSpc>
                <a:spcPct val="100000"/>
              </a:lnSpc>
              <a:spcBef>
                <a:spcPts val="0"/>
              </a:spcBef>
              <a:spcAft>
                <a:spcPts val="0"/>
              </a:spcAft>
              <a:buSzPts val="1200"/>
              <a:buFont typeface="Raleway"/>
              <a:buChar char="➢"/>
            </a:pPr>
            <a:r>
              <a:rPr lang="en" sz="1200" b="1">
                <a:latin typeface="Raleway"/>
                <a:ea typeface="Raleway"/>
                <a:cs typeface="Raleway"/>
                <a:sym typeface="Raleway"/>
              </a:rPr>
              <a:t>Ahmad died in June of 1885 </a:t>
            </a:r>
            <a:endParaRPr sz="1200" b="1">
              <a:latin typeface="Raleway"/>
              <a:ea typeface="Raleway"/>
              <a:cs typeface="Raleway"/>
              <a:sym typeface="Raleway"/>
            </a:endParaRPr>
          </a:p>
          <a:p>
            <a:pPr marL="1371600" lvl="2" indent="-304800" algn="l" rtl="0">
              <a:lnSpc>
                <a:spcPct val="100000"/>
              </a:lnSpc>
              <a:spcBef>
                <a:spcPts val="0"/>
              </a:spcBef>
              <a:spcAft>
                <a:spcPts val="0"/>
              </a:spcAft>
              <a:buSzPts val="1200"/>
              <a:buFont typeface="Raleway"/>
              <a:buChar char="■"/>
            </a:pPr>
            <a:r>
              <a:rPr lang="en" sz="1200" b="1">
                <a:latin typeface="Raleway"/>
                <a:ea typeface="Raleway"/>
                <a:cs typeface="Raleway"/>
                <a:sym typeface="Raleway"/>
              </a:rPr>
              <a:t>Movement disintegrated</a:t>
            </a:r>
            <a:endParaRPr sz="1200" b="1">
              <a:latin typeface="Raleway"/>
              <a:ea typeface="Raleway"/>
              <a:cs typeface="Raleway"/>
              <a:sym typeface="Raleway"/>
            </a:endParaRPr>
          </a:p>
          <a:p>
            <a:pPr marL="1371600" lvl="2" indent="-304800" algn="l" rtl="0">
              <a:lnSpc>
                <a:spcPct val="100000"/>
              </a:lnSpc>
              <a:spcBef>
                <a:spcPts val="0"/>
              </a:spcBef>
              <a:spcAft>
                <a:spcPts val="0"/>
              </a:spcAft>
              <a:buSzPts val="1200"/>
              <a:buFont typeface="Raleway"/>
              <a:buChar char="■"/>
            </a:pPr>
            <a:r>
              <a:rPr lang="en" sz="1200" b="1">
                <a:latin typeface="Raleway"/>
                <a:ea typeface="Raleway"/>
                <a:cs typeface="Raleway"/>
                <a:sym typeface="Raleway"/>
              </a:rPr>
              <a:t>British took Sudan in 1898</a:t>
            </a:r>
            <a:endParaRPr sz="1200" b="1">
              <a:latin typeface="Raleway"/>
              <a:ea typeface="Raleway"/>
              <a:cs typeface="Raleway"/>
              <a:sym typeface="Raleway"/>
            </a:endParaRPr>
          </a:p>
        </p:txBody>
      </p:sp>
      <p:sp>
        <p:nvSpPr>
          <p:cNvPr id="399" name="Google Shape;399;p34"/>
          <p:cNvSpPr txBox="1">
            <a:spLocks noGrp="1"/>
          </p:cNvSpPr>
          <p:nvPr>
            <p:ph type="body" idx="2"/>
          </p:nvPr>
        </p:nvSpPr>
        <p:spPr>
          <a:xfrm>
            <a:off x="0" y="1309025"/>
            <a:ext cx="2828100" cy="39120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Samory Toure War</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Char char="❖"/>
            </a:pPr>
            <a:r>
              <a:rPr lang="en"/>
              <a:t>West Africa in 1868 </a:t>
            </a:r>
            <a:r>
              <a:rPr lang="en" b="1">
                <a:latin typeface="Raleway"/>
                <a:ea typeface="Raleway"/>
                <a:cs typeface="Raleway"/>
                <a:sym typeface="Raleway"/>
              </a:rPr>
              <a:t>Samory Toure</a:t>
            </a:r>
            <a:r>
              <a:rPr lang="en"/>
              <a:t> led warriors to establish kingdom in Guinea. </a:t>
            </a:r>
            <a:endParaRPr/>
          </a:p>
          <a:p>
            <a:pPr marL="914400" lvl="1" indent="-317500" algn="l" rtl="0">
              <a:lnSpc>
                <a:spcPct val="100000"/>
              </a:lnSpc>
              <a:spcBef>
                <a:spcPts val="0"/>
              </a:spcBef>
              <a:spcAft>
                <a:spcPts val="0"/>
              </a:spcAft>
              <a:buSzPts val="1400"/>
              <a:buChar char="➢"/>
            </a:pPr>
            <a:r>
              <a:rPr lang="en"/>
              <a:t>Opposed French annexation in 1883. </a:t>
            </a:r>
            <a:endParaRPr/>
          </a:p>
          <a:p>
            <a:pPr marL="914400" lvl="1" indent="-317500" algn="l" rtl="0">
              <a:lnSpc>
                <a:spcPct val="100000"/>
              </a:lnSpc>
              <a:spcBef>
                <a:spcPts val="0"/>
              </a:spcBef>
              <a:spcAft>
                <a:spcPts val="0"/>
              </a:spcAft>
              <a:buSzPts val="1400"/>
              <a:buChar char="➢"/>
            </a:pPr>
            <a:r>
              <a:rPr lang="en"/>
              <a:t>French succeeded, so he tried to extend empire in other directions. </a:t>
            </a:r>
            <a:endParaRPr/>
          </a:p>
          <a:p>
            <a:pPr marL="914400" lvl="1" indent="-317500" algn="l" rtl="0">
              <a:lnSpc>
                <a:spcPct val="100000"/>
              </a:lnSpc>
              <a:spcBef>
                <a:spcPts val="0"/>
              </a:spcBef>
              <a:spcAft>
                <a:spcPts val="0"/>
              </a:spcAft>
              <a:buSzPts val="1400"/>
              <a:buFont typeface="Raleway"/>
              <a:buChar char="➢"/>
            </a:pPr>
            <a:r>
              <a:rPr lang="en"/>
              <a:t>Captured and exiled in 1898.</a:t>
            </a:r>
            <a:r>
              <a:rPr lang="en" b="1" u="sng">
                <a:latin typeface="Raleway"/>
                <a:ea typeface="Raleway"/>
                <a:cs typeface="Raleway"/>
                <a:sym typeface="Raleway"/>
              </a:rPr>
              <a:t> </a:t>
            </a:r>
            <a:endParaRPr b="1" u="sng">
              <a:latin typeface="Raleway"/>
              <a:ea typeface="Raleway"/>
              <a:cs typeface="Raleway"/>
              <a:sym typeface="Raleway"/>
            </a:endParaRPr>
          </a:p>
        </p:txBody>
      </p:sp>
      <p:sp>
        <p:nvSpPr>
          <p:cNvPr id="400" name="Google Shape;400;p34"/>
          <p:cNvSpPr txBox="1">
            <a:spLocks noGrp="1"/>
          </p:cNvSpPr>
          <p:nvPr>
            <p:ph type="body" idx="3"/>
          </p:nvPr>
        </p:nvSpPr>
        <p:spPr>
          <a:xfrm>
            <a:off x="-1531274" y="2898075"/>
            <a:ext cx="1030500" cy="99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sp>
        <p:nvSpPr>
          <p:cNvPr id="401" name="Google Shape;401;p34"/>
          <p:cNvSpPr txBox="1">
            <a:spLocks noGrp="1"/>
          </p:cNvSpPr>
          <p:nvPr>
            <p:ph type="sldNum" idx="12"/>
          </p:nvPr>
        </p:nvSpPr>
        <p:spPr>
          <a:xfrm>
            <a:off x="593575" y="5068750"/>
            <a:ext cx="3564600" cy="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402" name="Google Shape;402;p34"/>
          <p:cNvSpPr/>
          <p:nvPr/>
        </p:nvSpPr>
        <p:spPr>
          <a:xfrm>
            <a:off x="4433832" y="865926"/>
            <a:ext cx="298783" cy="29878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txBox="1"/>
          <p:nvPr/>
        </p:nvSpPr>
        <p:spPr>
          <a:xfrm>
            <a:off x="774900" y="-1008500"/>
            <a:ext cx="10305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404" name="Google Shape;404;p34"/>
          <p:cNvSpPr txBox="1">
            <a:spLocks noGrp="1"/>
          </p:cNvSpPr>
          <p:nvPr>
            <p:ph type="body" idx="1"/>
          </p:nvPr>
        </p:nvSpPr>
        <p:spPr>
          <a:xfrm>
            <a:off x="725104" y="-707525"/>
            <a:ext cx="926100" cy="747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r>
              <a:rPr lang="en"/>
              <a:t>. </a:t>
            </a:r>
            <a:endParaRPr/>
          </a:p>
        </p:txBody>
      </p:sp>
      <p:sp>
        <p:nvSpPr>
          <p:cNvPr id="405" name="Google Shape;405;p34"/>
          <p:cNvSpPr txBox="1">
            <a:spLocks noGrp="1"/>
          </p:cNvSpPr>
          <p:nvPr>
            <p:ph type="body" idx="2"/>
          </p:nvPr>
        </p:nvSpPr>
        <p:spPr>
          <a:xfrm>
            <a:off x="774900" y="-1188209"/>
            <a:ext cx="826500" cy="80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 </a:t>
            </a:r>
            <a:endParaRPr/>
          </a:p>
        </p:txBody>
      </p:sp>
      <p:sp>
        <p:nvSpPr>
          <p:cNvPr id="406" name="Google Shape;406;p34"/>
          <p:cNvSpPr txBox="1"/>
          <p:nvPr/>
        </p:nvSpPr>
        <p:spPr>
          <a:xfrm>
            <a:off x="735450" y="-566900"/>
            <a:ext cx="1109400" cy="1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407" name="Google Shape;407;p34"/>
          <p:cNvSpPr txBox="1"/>
          <p:nvPr/>
        </p:nvSpPr>
        <p:spPr>
          <a:xfrm>
            <a:off x="2757725" y="1363750"/>
            <a:ext cx="3402900" cy="3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Yaa Asantewaa War</a:t>
            </a:r>
            <a:endParaRPr b="1" u="sng">
              <a:latin typeface="Raleway"/>
              <a:ea typeface="Raleway"/>
              <a:cs typeface="Raleway"/>
              <a:sym typeface="Raleway"/>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1823 - GB wanted Asantee Empire in present-day Ghana (W. Africa)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Four wars were unsuccessful for GB</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5th War -</a:t>
            </a:r>
            <a:r>
              <a:rPr lang="en" b="1">
                <a:latin typeface="Raleway"/>
                <a:ea typeface="Raleway"/>
                <a:cs typeface="Raleway"/>
                <a:sym typeface="Raleway"/>
              </a:rPr>
              <a:t> Yaa Asantewaa War </a:t>
            </a:r>
            <a:endParaRPr b="1">
              <a:latin typeface="Raleway"/>
              <a:ea typeface="Raleway"/>
              <a:cs typeface="Raleway"/>
              <a:sym typeface="Raleway"/>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March 1900 Yaa Asantewaa, a warrior queen, led rebellion against British.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Last African war led by a woman.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British won in 1900 - she was exiled</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Asante become part of Gold Coast.</a:t>
            </a:r>
            <a:r>
              <a:rPr lang="en">
                <a:latin typeface="Raleway Light"/>
                <a:ea typeface="Raleway Light"/>
                <a:cs typeface="Raleway Light"/>
                <a:sym typeface="Raleway Light"/>
              </a:rPr>
              <a:t> </a:t>
            </a:r>
            <a:endParaRPr>
              <a:latin typeface="Raleway Light"/>
              <a:ea typeface="Raleway Light"/>
              <a:cs typeface="Raleway Light"/>
              <a:sym typeface="Raleway Light"/>
            </a:endParaRPr>
          </a:p>
        </p:txBody>
      </p:sp>
      <p:pic>
        <p:nvPicPr>
          <p:cNvPr id="408" name="Google Shape;408;p34"/>
          <p:cNvPicPr preferRelativeResize="0"/>
          <p:nvPr/>
        </p:nvPicPr>
        <p:blipFill>
          <a:blip r:embed="rId3">
            <a:alphaModFix/>
          </a:blip>
          <a:stretch>
            <a:fillRect/>
          </a:stretch>
        </p:blipFill>
        <p:spPr>
          <a:xfrm>
            <a:off x="653195" y="170900"/>
            <a:ext cx="1407100" cy="1053975"/>
          </a:xfrm>
          <a:prstGeom prst="rect">
            <a:avLst/>
          </a:prstGeom>
          <a:noFill/>
          <a:ln>
            <a:noFill/>
          </a:ln>
        </p:spPr>
      </p:pic>
      <p:pic>
        <p:nvPicPr>
          <p:cNvPr id="409" name="Google Shape;409;p34"/>
          <p:cNvPicPr preferRelativeResize="0"/>
          <p:nvPr/>
        </p:nvPicPr>
        <p:blipFill>
          <a:blip r:embed="rId4">
            <a:alphaModFix/>
          </a:blip>
          <a:stretch>
            <a:fillRect/>
          </a:stretch>
        </p:blipFill>
        <p:spPr>
          <a:xfrm>
            <a:off x="6834375" y="170898"/>
            <a:ext cx="1555049" cy="1053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415" name="Google Shape;415;p35"/>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6.4</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2400" b="1">
                <a:latin typeface="Playfair Display"/>
                <a:ea typeface="Playfair Display"/>
                <a:cs typeface="Playfair Display"/>
                <a:sym typeface="Playfair Display"/>
              </a:rPr>
              <a:t>Global Economic Development</a:t>
            </a:r>
            <a:endParaRPr sz="24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30200" algn="ctr" rtl="0">
              <a:lnSpc>
                <a:spcPct val="100000"/>
              </a:lnSpc>
              <a:spcBef>
                <a:spcPts val="600"/>
              </a:spcBef>
              <a:spcAft>
                <a:spcPts val="0"/>
              </a:spcAft>
              <a:buSzPts val="1600"/>
              <a:buFont typeface="Raleway"/>
              <a:buAutoNum type="arabicPeriod"/>
            </a:pPr>
            <a:r>
              <a:rPr lang="en">
                <a:latin typeface="Raleway"/>
                <a:ea typeface="Raleway"/>
                <a:cs typeface="Raleway"/>
                <a:sym typeface="Raleway"/>
              </a:rPr>
              <a:t>Industrialization encouraged nations to look to Asia and Africa for raw materials like cotton, copper, and rubber.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America looked South for fertilizer and new markets for goods.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Colonial workers provided cheap labor. </a:t>
            </a:r>
            <a:endParaRPr>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a:t>
            </a:r>
            <a:r>
              <a:rPr lang="en" sz="1800">
                <a:latin typeface="Raleway"/>
                <a:ea typeface="Raleway"/>
                <a:cs typeface="Raleway"/>
                <a:sym typeface="Raleway"/>
              </a:rPr>
              <a:t> How did environmental factors contribute to the global economy from 1750 - 1900? </a:t>
            </a:r>
            <a:endParaRPr sz="1800">
              <a:latin typeface="Raleway"/>
              <a:ea typeface="Raleway"/>
              <a:cs typeface="Raleway"/>
              <a:sym typeface="Raleway"/>
            </a:endParaRPr>
          </a:p>
        </p:txBody>
      </p:sp>
      <p:sp>
        <p:nvSpPr>
          <p:cNvPr id="416" name="Google Shape;416;p35"/>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
        <p:nvSpPr>
          <p:cNvPr id="421" name="Google Shape;421;p36"/>
          <p:cNvSpPr txBox="1">
            <a:spLocks noGrp="1"/>
          </p:cNvSpPr>
          <p:nvPr>
            <p:ph type="title"/>
          </p:nvPr>
        </p:nvSpPr>
        <p:spPr>
          <a:xfrm>
            <a:off x="0" y="0"/>
            <a:ext cx="4722600" cy="388500"/>
          </a:xfrm>
          <a:prstGeom prst="rect">
            <a:avLst/>
          </a:prstGeom>
          <a:solidFill>
            <a:srgbClr val="B9B1EF"/>
          </a:solidFill>
        </p:spPr>
        <p:txBody>
          <a:bodyPr spcFirstLastPara="1" wrap="square" lIns="91425" tIns="91425" rIns="91425" bIns="91425" anchor="b" anchorCtr="0">
            <a:noAutofit/>
          </a:bodyPr>
          <a:lstStyle/>
          <a:p>
            <a:pPr marL="0" lvl="0" indent="0" algn="l" rtl="0">
              <a:spcBef>
                <a:spcPts val="0"/>
              </a:spcBef>
              <a:spcAft>
                <a:spcPts val="0"/>
              </a:spcAft>
              <a:buNone/>
            </a:pPr>
            <a:r>
              <a:rPr lang="en" sz="2000"/>
              <a:t>Technological Advancements </a:t>
            </a:r>
            <a:endParaRPr sz="2000"/>
          </a:p>
        </p:txBody>
      </p:sp>
      <p:sp>
        <p:nvSpPr>
          <p:cNvPr id="422" name="Google Shape;422;p36"/>
          <p:cNvSpPr txBox="1">
            <a:spLocks noGrp="1"/>
          </p:cNvSpPr>
          <p:nvPr>
            <p:ph type="body" idx="1"/>
          </p:nvPr>
        </p:nvSpPr>
        <p:spPr>
          <a:xfrm>
            <a:off x="48475" y="314050"/>
            <a:ext cx="4483500" cy="435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50" b="1" u="sng">
                <a:latin typeface="Raleway"/>
                <a:ea typeface="Raleway"/>
                <a:cs typeface="Raleway"/>
                <a:sym typeface="Raleway"/>
              </a:rPr>
              <a:t>Railroads</a:t>
            </a:r>
            <a:r>
              <a:rPr lang="en" sz="1250">
                <a:latin typeface="Raleway"/>
                <a:ea typeface="Raleway"/>
                <a:cs typeface="Raleway"/>
                <a:sym typeface="Raleway"/>
              </a:rPr>
              <a:t> - Colonial roads were poorly constructed, few in number, and unusable during wet seasons.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Railroads allowed for travel to the </a:t>
            </a:r>
            <a:r>
              <a:rPr lang="en" sz="1250" b="1">
                <a:latin typeface="Raleway"/>
                <a:ea typeface="Raleway"/>
                <a:cs typeface="Raleway"/>
                <a:sym typeface="Raleway"/>
              </a:rPr>
              <a:t>interior</a:t>
            </a:r>
            <a:r>
              <a:rPr lang="en" sz="1250">
                <a:latin typeface="Raleway"/>
                <a:ea typeface="Raleway"/>
                <a:cs typeface="Raleway"/>
                <a:sym typeface="Raleway"/>
              </a:rPr>
              <a:t> of a colony.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Lowered the </a:t>
            </a:r>
            <a:r>
              <a:rPr lang="en" sz="1250" b="1">
                <a:latin typeface="Raleway"/>
                <a:ea typeface="Raleway"/>
                <a:cs typeface="Raleway"/>
                <a:sym typeface="Raleway"/>
              </a:rPr>
              <a:t>cost</a:t>
            </a:r>
            <a:r>
              <a:rPr lang="en" sz="1250">
                <a:latin typeface="Raleway"/>
                <a:ea typeface="Raleway"/>
                <a:cs typeface="Raleway"/>
                <a:sym typeface="Raleway"/>
              </a:rPr>
              <a:t> of transporting goods to Europe.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Used railroads as an example of </a:t>
            </a:r>
            <a:r>
              <a:rPr lang="en" sz="1250" b="1">
                <a:latin typeface="Raleway"/>
                <a:ea typeface="Raleway"/>
                <a:cs typeface="Raleway"/>
                <a:sym typeface="Raleway"/>
              </a:rPr>
              <a:t>positive</a:t>
            </a:r>
            <a:r>
              <a:rPr lang="en" sz="1250">
                <a:latin typeface="Raleway"/>
                <a:ea typeface="Raleway"/>
                <a:cs typeface="Raleway"/>
                <a:sym typeface="Raleway"/>
              </a:rPr>
              <a:t> imperialism.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b="1">
                <a:latin typeface="Raleway"/>
                <a:ea typeface="Raleway"/>
                <a:cs typeface="Raleway"/>
                <a:sym typeface="Raleway"/>
              </a:rPr>
              <a:t>Cecil Rhodes</a:t>
            </a:r>
            <a:r>
              <a:rPr lang="en" sz="1250">
                <a:latin typeface="Raleway"/>
                <a:ea typeface="Raleway"/>
                <a:cs typeface="Raleway"/>
                <a:sym typeface="Raleway"/>
              </a:rPr>
              <a:t> wanted to build trans-African railway, but GB never got all of the land it needed.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Help mobilize for war.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Help trade in British African colonies. </a:t>
            </a:r>
            <a:endParaRPr sz="1250">
              <a:latin typeface="Raleway"/>
              <a:ea typeface="Raleway"/>
              <a:cs typeface="Raleway"/>
              <a:sym typeface="Raleway"/>
            </a:endParaRPr>
          </a:p>
          <a:p>
            <a:pPr marL="0" lvl="0" indent="0" algn="l" rtl="0">
              <a:lnSpc>
                <a:spcPct val="100000"/>
              </a:lnSpc>
              <a:spcBef>
                <a:spcPts val="0"/>
              </a:spcBef>
              <a:spcAft>
                <a:spcPts val="0"/>
              </a:spcAft>
              <a:buNone/>
            </a:pPr>
            <a:endParaRPr sz="1250">
              <a:latin typeface="Raleway"/>
              <a:ea typeface="Raleway"/>
              <a:cs typeface="Raleway"/>
              <a:sym typeface="Raleway"/>
            </a:endParaRPr>
          </a:p>
          <a:p>
            <a:pPr marL="0" lvl="0" indent="0" algn="l" rtl="0">
              <a:lnSpc>
                <a:spcPct val="100000"/>
              </a:lnSpc>
              <a:spcBef>
                <a:spcPts val="0"/>
              </a:spcBef>
              <a:spcAft>
                <a:spcPts val="0"/>
              </a:spcAft>
              <a:buNone/>
            </a:pPr>
            <a:r>
              <a:rPr lang="en" sz="1250" b="1" u="sng">
                <a:latin typeface="Raleway"/>
                <a:ea typeface="Raleway"/>
                <a:cs typeface="Raleway"/>
                <a:sym typeface="Raleway"/>
              </a:rPr>
              <a:t>Steamships</a:t>
            </a:r>
            <a:r>
              <a:rPr lang="en" sz="1250">
                <a:latin typeface="Raleway"/>
                <a:ea typeface="Raleway"/>
                <a:cs typeface="Raleway"/>
                <a:sym typeface="Raleway"/>
              </a:rPr>
              <a:t> - Initially couldn’t travel very far because it used too much coal, but could transport people, goods, mail, across rivers in Africa.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b="1">
                <a:latin typeface="Raleway"/>
                <a:ea typeface="Raleway"/>
                <a:cs typeface="Raleway"/>
                <a:sym typeface="Raleway"/>
              </a:rPr>
              <a:t>1870s</a:t>
            </a:r>
            <a:r>
              <a:rPr lang="en" sz="1250">
                <a:latin typeface="Raleway"/>
                <a:ea typeface="Raleway"/>
                <a:cs typeface="Raleway"/>
                <a:sym typeface="Raleway"/>
              </a:rPr>
              <a:t> - ships become more </a:t>
            </a:r>
            <a:r>
              <a:rPr lang="en" sz="1250" b="1">
                <a:latin typeface="Raleway"/>
                <a:ea typeface="Raleway"/>
                <a:cs typeface="Raleway"/>
                <a:sym typeface="Raleway"/>
              </a:rPr>
              <a:t>efficient</a:t>
            </a:r>
            <a:r>
              <a:rPr lang="en" sz="1250">
                <a:latin typeface="Raleway"/>
                <a:ea typeface="Raleway"/>
                <a:cs typeface="Raleway"/>
                <a:sym typeface="Raleway"/>
              </a:rPr>
              <a:t> for long travel.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b="1">
                <a:latin typeface="Raleway"/>
                <a:ea typeface="Raleway"/>
                <a:cs typeface="Raleway"/>
                <a:sym typeface="Raleway"/>
              </a:rPr>
              <a:t>Refrigeration</a:t>
            </a:r>
            <a:r>
              <a:rPr lang="en" sz="1250">
                <a:latin typeface="Raleway"/>
                <a:ea typeface="Raleway"/>
                <a:cs typeface="Raleway"/>
                <a:sym typeface="Raleway"/>
              </a:rPr>
              <a:t> makes transport of meat possible across oceans. </a:t>
            </a:r>
            <a:endParaRPr sz="1250">
              <a:latin typeface="Raleway"/>
              <a:ea typeface="Raleway"/>
              <a:cs typeface="Raleway"/>
              <a:sym typeface="Raleway"/>
            </a:endParaRPr>
          </a:p>
          <a:p>
            <a:pPr marL="0" lvl="0" indent="0" algn="l" rtl="0">
              <a:lnSpc>
                <a:spcPct val="100000"/>
              </a:lnSpc>
              <a:spcBef>
                <a:spcPts val="0"/>
              </a:spcBef>
              <a:spcAft>
                <a:spcPts val="0"/>
              </a:spcAft>
              <a:buNone/>
            </a:pPr>
            <a:endParaRPr sz="1250">
              <a:latin typeface="Raleway"/>
              <a:ea typeface="Raleway"/>
              <a:cs typeface="Raleway"/>
              <a:sym typeface="Raleway"/>
            </a:endParaRPr>
          </a:p>
          <a:p>
            <a:pPr marL="0" lvl="0" indent="0" algn="l" rtl="0">
              <a:lnSpc>
                <a:spcPct val="100000"/>
              </a:lnSpc>
              <a:spcBef>
                <a:spcPts val="0"/>
              </a:spcBef>
              <a:spcAft>
                <a:spcPts val="0"/>
              </a:spcAft>
              <a:buNone/>
            </a:pPr>
            <a:r>
              <a:rPr lang="en" sz="1250" b="1" u="sng">
                <a:latin typeface="Raleway"/>
                <a:ea typeface="Raleway"/>
                <a:cs typeface="Raleway"/>
                <a:sym typeface="Raleway"/>
              </a:rPr>
              <a:t>Telegraph - </a:t>
            </a:r>
            <a:endParaRPr sz="1250" b="1" u="sng">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b="1">
                <a:latin typeface="Raleway"/>
                <a:ea typeface="Raleway"/>
                <a:cs typeface="Raleway"/>
                <a:sym typeface="Raleway"/>
              </a:rPr>
              <a:t>1832</a:t>
            </a:r>
            <a:r>
              <a:rPr lang="en" sz="1250">
                <a:latin typeface="Raleway"/>
                <a:ea typeface="Raleway"/>
                <a:cs typeface="Raleway"/>
                <a:sym typeface="Raleway"/>
              </a:rPr>
              <a:t> - </a:t>
            </a:r>
            <a:r>
              <a:rPr lang="en" sz="1250" b="1">
                <a:latin typeface="Raleway"/>
                <a:ea typeface="Raleway"/>
                <a:cs typeface="Raleway"/>
                <a:sym typeface="Raleway"/>
              </a:rPr>
              <a:t>Communication</a:t>
            </a:r>
            <a:r>
              <a:rPr lang="en" sz="1250">
                <a:latin typeface="Raleway"/>
                <a:ea typeface="Raleway"/>
                <a:cs typeface="Raleway"/>
                <a:sym typeface="Raleway"/>
              </a:rPr>
              <a:t> is instantaneous.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By </a:t>
            </a:r>
            <a:r>
              <a:rPr lang="en" sz="1250" b="1">
                <a:latin typeface="Raleway"/>
                <a:ea typeface="Raleway"/>
                <a:cs typeface="Raleway"/>
                <a:sym typeface="Raleway"/>
              </a:rPr>
              <a:t>1874</a:t>
            </a:r>
            <a:r>
              <a:rPr lang="en" sz="1250">
                <a:latin typeface="Raleway"/>
                <a:ea typeface="Raleway"/>
                <a:cs typeface="Raleway"/>
                <a:sym typeface="Raleway"/>
              </a:rPr>
              <a:t>, the entire work was connect with telegraph lines. </a:t>
            </a:r>
            <a:endParaRPr sz="1250">
              <a:latin typeface="Raleway"/>
              <a:ea typeface="Raleway"/>
              <a:cs typeface="Raleway"/>
              <a:sym typeface="Raleway"/>
            </a:endParaRPr>
          </a:p>
          <a:p>
            <a:pPr marL="0" lvl="0" indent="0" algn="l" rtl="0">
              <a:lnSpc>
                <a:spcPct val="100000"/>
              </a:lnSpc>
              <a:spcBef>
                <a:spcPts val="0"/>
              </a:spcBef>
              <a:spcAft>
                <a:spcPts val="0"/>
              </a:spcAft>
              <a:buNone/>
            </a:pPr>
            <a:endParaRPr sz="1250">
              <a:latin typeface="Raleway"/>
              <a:ea typeface="Raleway"/>
              <a:cs typeface="Raleway"/>
              <a:sym typeface="Raleway"/>
            </a:endParaRPr>
          </a:p>
        </p:txBody>
      </p:sp>
      <p:sp>
        <p:nvSpPr>
          <p:cNvPr id="423" name="Google Shape;423;p36"/>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424" name="Google Shape;424;p36"/>
          <p:cNvSpPr txBox="1"/>
          <p:nvPr/>
        </p:nvSpPr>
        <p:spPr>
          <a:xfrm>
            <a:off x="4531975" y="0"/>
            <a:ext cx="4611900" cy="5143500"/>
          </a:xfrm>
          <a:prstGeom prst="rect">
            <a:avLst/>
          </a:prstGeom>
          <a:solidFill>
            <a:srgbClr val="E5CB8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425" name="Google Shape;425;p36"/>
          <p:cNvPicPr preferRelativeResize="0"/>
          <p:nvPr/>
        </p:nvPicPr>
        <p:blipFill>
          <a:blip r:embed="rId4">
            <a:alphaModFix/>
          </a:blip>
          <a:stretch>
            <a:fillRect/>
          </a:stretch>
        </p:blipFill>
        <p:spPr>
          <a:xfrm>
            <a:off x="4866600" y="237854"/>
            <a:ext cx="3942628" cy="2216002"/>
          </a:xfrm>
          <a:prstGeom prst="rect">
            <a:avLst/>
          </a:prstGeom>
          <a:noFill/>
          <a:ln>
            <a:noFill/>
          </a:ln>
        </p:spPr>
      </p:pic>
      <p:pic>
        <p:nvPicPr>
          <p:cNvPr id="426" name="Google Shape;426;p36"/>
          <p:cNvPicPr preferRelativeResize="0"/>
          <p:nvPr/>
        </p:nvPicPr>
        <p:blipFill>
          <a:blip r:embed="rId5">
            <a:alphaModFix/>
          </a:blip>
          <a:stretch>
            <a:fillRect/>
          </a:stretch>
        </p:blipFill>
        <p:spPr>
          <a:xfrm>
            <a:off x="6287755" y="2644925"/>
            <a:ext cx="2678976" cy="2168826"/>
          </a:xfrm>
          <a:prstGeom prst="rect">
            <a:avLst/>
          </a:prstGeom>
          <a:noFill/>
          <a:ln>
            <a:noFill/>
          </a:ln>
        </p:spPr>
      </p:pic>
      <p:pic>
        <p:nvPicPr>
          <p:cNvPr id="427" name="Google Shape;427;p36"/>
          <p:cNvPicPr preferRelativeResize="0"/>
          <p:nvPr/>
        </p:nvPicPr>
        <p:blipFill>
          <a:blip r:embed="rId6">
            <a:alphaModFix/>
          </a:blip>
          <a:stretch>
            <a:fillRect/>
          </a:stretch>
        </p:blipFill>
        <p:spPr>
          <a:xfrm>
            <a:off x="4685088" y="2644937"/>
            <a:ext cx="1449551" cy="1002800"/>
          </a:xfrm>
          <a:prstGeom prst="rect">
            <a:avLst/>
          </a:prstGeom>
          <a:noFill/>
          <a:ln>
            <a:noFill/>
          </a:ln>
        </p:spPr>
      </p:pic>
      <p:pic>
        <p:nvPicPr>
          <p:cNvPr id="428" name="Google Shape;428;p36"/>
          <p:cNvPicPr preferRelativeResize="0"/>
          <p:nvPr/>
        </p:nvPicPr>
        <p:blipFill>
          <a:blip r:embed="rId7">
            <a:alphaModFix/>
          </a:blip>
          <a:stretch>
            <a:fillRect/>
          </a:stretch>
        </p:blipFill>
        <p:spPr>
          <a:xfrm>
            <a:off x="4802115" y="3809201"/>
            <a:ext cx="1215501" cy="810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p37"/>
          <p:cNvSpPr txBox="1">
            <a:spLocks noGrp="1"/>
          </p:cNvSpPr>
          <p:nvPr>
            <p:ph type="body" idx="1"/>
          </p:nvPr>
        </p:nvSpPr>
        <p:spPr>
          <a:xfrm>
            <a:off x="48475" y="314050"/>
            <a:ext cx="4483500" cy="435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50">
                <a:latin typeface="Raleway"/>
                <a:ea typeface="Raleway"/>
                <a:cs typeface="Raleway"/>
                <a:sym typeface="Raleway"/>
              </a:rPr>
              <a:t>The demand for raw materials that could be processed in factories and shipped away for purchase - usually back to the imperial colony - turned colonies into export colonies. </a:t>
            </a:r>
            <a:endParaRPr sz="1250">
              <a:latin typeface="Raleway"/>
              <a:ea typeface="Raleway"/>
              <a:cs typeface="Raleway"/>
              <a:sym typeface="Raleway"/>
            </a:endParaRPr>
          </a:p>
          <a:p>
            <a:pPr marL="0" lvl="0" indent="0" algn="l" rtl="0">
              <a:lnSpc>
                <a:spcPct val="100000"/>
              </a:lnSpc>
              <a:spcBef>
                <a:spcPts val="0"/>
              </a:spcBef>
              <a:spcAft>
                <a:spcPts val="0"/>
              </a:spcAft>
              <a:buNone/>
            </a:pPr>
            <a:endParaRPr sz="1250">
              <a:latin typeface="Raleway"/>
              <a:ea typeface="Raleway"/>
              <a:cs typeface="Raleway"/>
              <a:sym typeface="Raleway"/>
            </a:endParaRPr>
          </a:p>
          <a:p>
            <a:pPr marL="0" lvl="0" indent="0" algn="l" rtl="0">
              <a:lnSpc>
                <a:spcPct val="100000"/>
              </a:lnSpc>
              <a:spcBef>
                <a:spcPts val="0"/>
              </a:spcBef>
              <a:spcAft>
                <a:spcPts val="0"/>
              </a:spcAft>
              <a:buNone/>
            </a:pPr>
            <a:r>
              <a:rPr lang="en" sz="1300" b="1" u="sng">
                <a:latin typeface="Raleway"/>
                <a:ea typeface="Raleway"/>
                <a:cs typeface="Raleway"/>
                <a:sym typeface="Raleway"/>
              </a:rPr>
              <a:t>Cotton</a:t>
            </a:r>
            <a:r>
              <a:rPr lang="en" sz="1300">
                <a:latin typeface="Raleway"/>
                <a:ea typeface="Raleway"/>
                <a:cs typeface="Raleway"/>
                <a:sym typeface="Raleway"/>
              </a:rPr>
              <a:t> - GB </a:t>
            </a:r>
            <a:r>
              <a:rPr lang="en" sz="1300" b="1">
                <a:latin typeface="Raleway"/>
                <a:ea typeface="Raleway"/>
                <a:cs typeface="Raleway"/>
                <a:sym typeface="Raleway"/>
              </a:rPr>
              <a:t>banned</a:t>
            </a:r>
            <a:r>
              <a:rPr lang="en" sz="1300">
                <a:latin typeface="Raleway"/>
                <a:ea typeface="Raleway"/>
                <a:cs typeface="Raleway"/>
                <a:sym typeface="Raleway"/>
              </a:rPr>
              <a:t> Indian cotton in 1721 (competition)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a:latin typeface="Raleway"/>
                <a:ea typeface="Raleway"/>
                <a:cs typeface="Raleway"/>
                <a:sym typeface="Raleway"/>
              </a:rPr>
              <a:t>Got cotton from </a:t>
            </a:r>
            <a:r>
              <a:rPr lang="en" sz="1300" b="1">
                <a:latin typeface="Raleway"/>
                <a:ea typeface="Raleway"/>
                <a:cs typeface="Raleway"/>
                <a:sym typeface="Raleway"/>
              </a:rPr>
              <a:t>US</a:t>
            </a:r>
            <a:r>
              <a:rPr lang="en" sz="1300">
                <a:latin typeface="Raleway"/>
                <a:ea typeface="Raleway"/>
                <a:cs typeface="Raleway"/>
                <a:sym typeface="Raleway"/>
              </a:rPr>
              <a:t>.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b="1">
                <a:latin typeface="Raleway"/>
                <a:ea typeface="Raleway"/>
                <a:cs typeface="Raleway"/>
                <a:sym typeface="Raleway"/>
              </a:rPr>
              <a:t>Civil War </a:t>
            </a:r>
            <a:r>
              <a:rPr lang="en" sz="1300">
                <a:latin typeface="Raleway"/>
                <a:ea typeface="Raleway"/>
                <a:cs typeface="Raleway"/>
                <a:sym typeface="Raleway"/>
              </a:rPr>
              <a:t>halts cotton production.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b="1">
                <a:latin typeface="Raleway"/>
                <a:ea typeface="Raleway"/>
                <a:cs typeface="Raleway"/>
                <a:sym typeface="Raleway"/>
              </a:rPr>
              <a:t>Egypt</a:t>
            </a:r>
            <a:r>
              <a:rPr lang="en" sz="1300">
                <a:latin typeface="Raleway"/>
                <a:ea typeface="Raleway"/>
                <a:cs typeface="Raleway"/>
                <a:sym typeface="Raleway"/>
              </a:rPr>
              <a:t> and </a:t>
            </a:r>
            <a:r>
              <a:rPr lang="en" sz="1300" b="1">
                <a:latin typeface="Raleway"/>
                <a:ea typeface="Raleway"/>
                <a:cs typeface="Raleway"/>
                <a:sym typeface="Raleway"/>
              </a:rPr>
              <a:t>India</a:t>
            </a:r>
            <a:r>
              <a:rPr lang="en" sz="1300">
                <a:latin typeface="Raleway"/>
                <a:ea typeface="Raleway"/>
                <a:cs typeface="Raleway"/>
                <a:sym typeface="Raleway"/>
              </a:rPr>
              <a:t> benefitted</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AutoNum type="alphaLcPeriod"/>
            </a:pPr>
            <a:r>
              <a:rPr lang="en" sz="1300">
                <a:latin typeface="Raleway"/>
                <a:ea typeface="Raleway"/>
                <a:cs typeface="Raleway"/>
                <a:sym typeface="Raleway"/>
              </a:rPr>
              <a:t>Had long traditions of cotton production</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AutoNum type="alphaLcPeriod"/>
            </a:pPr>
            <a:r>
              <a:rPr lang="en" sz="1300">
                <a:latin typeface="Raleway"/>
                <a:ea typeface="Raleway"/>
                <a:cs typeface="Raleway"/>
                <a:sym typeface="Raleway"/>
              </a:rPr>
              <a:t>End of 19th c. - </a:t>
            </a:r>
            <a:r>
              <a:rPr lang="en" sz="1300" b="1">
                <a:latin typeface="Raleway"/>
                <a:ea typeface="Raleway"/>
                <a:cs typeface="Raleway"/>
                <a:sym typeface="Raleway"/>
              </a:rPr>
              <a:t>93% </a:t>
            </a:r>
            <a:r>
              <a:rPr lang="en" sz="1300">
                <a:latin typeface="Raleway"/>
                <a:ea typeface="Raleway"/>
                <a:cs typeface="Raleway"/>
                <a:sym typeface="Raleway"/>
              </a:rPr>
              <a:t>of Egypts export revenue came from cotton. </a:t>
            </a:r>
            <a:endParaRPr sz="1300">
              <a:latin typeface="Raleway"/>
              <a:ea typeface="Raleway"/>
              <a:cs typeface="Raleway"/>
              <a:sym typeface="Raleway"/>
            </a:endParaRPr>
          </a:p>
          <a:p>
            <a:pPr marL="0" lvl="0" indent="0" algn="l" rtl="0">
              <a:lnSpc>
                <a:spcPct val="100000"/>
              </a:lnSpc>
              <a:spcBef>
                <a:spcPts val="0"/>
              </a:spcBef>
              <a:spcAft>
                <a:spcPts val="0"/>
              </a:spcAft>
              <a:buNone/>
            </a:pPr>
            <a:endParaRPr sz="1300">
              <a:latin typeface="Raleway"/>
              <a:ea typeface="Raleway"/>
              <a:cs typeface="Raleway"/>
              <a:sym typeface="Raleway"/>
            </a:endParaRPr>
          </a:p>
          <a:p>
            <a:pPr marL="0" lvl="0" indent="0" algn="l" rtl="0">
              <a:lnSpc>
                <a:spcPct val="100000"/>
              </a:lnSpc>
              <a:spcBef>
                <a:spcPts val="0"/>
              </a:spcBef>
              <a:spcAft>
                <a:spcPts val="0"/>
              </a:spcAft>
              <a:buNone/>
            </a:pPr>
            <a:r>
              <a:rPr lang="en" sz="1300" b="1" u="sng">
                <a:latin typeface="Raleway"/>
                <a:ea typeface="Raleway"/>
                <a:cs typeface="Raleway"/>
                <a:sym typeface="Raleway"/>
              </a:rPr>
              <a:t>Rubber</a:t>
            </a:r>
            <a:r>
              <a:rPr lang="en" sz="1300">
                <a:latin typeface="Raleway"/>
                <a:ea typeface="Raleway"/>
                <a:cs typeface="Raleway"/>
                <a:sym typeface="Raleway"/>
              </a:rPr>
              <a:t> - </a:t>
            </a:r>
            <a:r>
              <a:rPr lang="en" sz="1300" b="1">
                <a:latin typeface="Raleway"/>
                <a:ea typeface="Raleway"/>
                <a:cs typeface="Raleway"/>
                <a:sym typeface="Raleway"/>
              </a:rPr>
              <a:t>1839</a:t>
            </a:r>
            <a:r>
              <a:rPr lang="en" sz="1300">
                <a:latin typeface="Raleway"/>
                <a:ea typeface="Raleway"/>
                <a:cs typeface="Raleway"/>
                <a:sym typeface="Raleway"/>
              </a:rPr>
              <a:t> - </a:t>
            </a:r>
            <a:r>
              <a:rPr lang="en" sz="1300" b="1">
                <a:latin typeface="Raleway"/>
                <a:ea typeface="Raleway"/>
                <a:cs typeface="Raleway"/>
                <a:sym typeface="Raleway"/>
              </a:rPr>
              <a:t>Charles Goodyear vulcanization </a:t>
            </a:r>
            <a:r>
              <a:rPr lang="en" sz="1300">
                <a:latin typeface="Raleway"/>
                <a:ea typeface="Raleway"/>
                <a:cs typeface="Raleway"/>
                <a:sym typeface="Raleway"/>
              </a:rPr>
              <a:t>process created modern rubber.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a:latin typeface="Raleway"/>
                <a:ea typeface="Raleway"/>
                <a:cs typeface="Raleway"/>
                <a:sym typeface="Raleway"/>
              </a:rPr>
              <a:t>Important to industrialization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a:latin typeface="Raleway"/>
                <a:ea typeface="Raleway"/>
                <a:cs typeface="Raleway"/>
                <a:sym typeface="Raleway"/>
              </a:rPr>
              <a:t>Native to Amazon and S. America - couldn’t keep up with demand.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a:latin typeface="Raleway"/>
                <a:ea typeface="Raleway"/>
                <a:cs typeface="Raleway"/>
                <a:sym typeface="Raleway"/>
              </a:rPr>
              <a:t>GB takes tree seeds to Sri lanka and Singapore</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AutoNum type="alphaLcPeriod"/>
            </a:pPr>
            <a:r>
              <a:rPr lang="en" sz="1300">
                <a:latin typeface="Raleway"/>
                <a:ea typeface="Raleway"/>
                <a:cs typeface="Raleway"/>
                <a:sym typeface="Raleway"/>
              </a:rPr>
              <a:t>Cleared 100s of acres for rubber trees.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AutoNum type="arabicPeriod"/>
            </a:pPr>
            <a:r>
              <a:rPr lang="en" sz="1300" b="1">
                <a:latin typeface="Raleway"/>
                <a:ea typeface="Raleway"/>
                <a:cs typeface="Raleway"/>
                <a:sym typeface="Raleway"/>
              </a:rPr>
              <a:t>“Rubber Barons” </a:t>
            </a:r>
            <a:r>
              <a:rPr lang="en" sz="1300">
                <a:latin typeface="Raleway"/>
                <a:ea typeface="Raleway"/>
                <a:cs typeface="Raleway"/>
                <a:sym typeface="Raleway"/>
              </a:rPr>
              <a:t>run rubber tree farms</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AutoNum type="alphaLcPeriod"/>
            </a:pPr>
            <a:r>
              <a:rPr lang="en" sz="1300">
                <a:latin typeface="Raleway"/>
                <a:ea typeface="Raleway"/>
                <a:cs typeface="Raleway"/>
                <a:sym typeface="Raleway"/>
              </a:rPr>
              <a:t>Forced </a:t>
            </a:r>
            <a:r>
              <a:rPr lang="en" sz="1300" b="1">
                <a:latin typeface="Raleway"/>
                <a:ea typeface="Raleway"/>
                <a:cs typeface="Raleway"/>
                <a:sym typeface="Raleway"/>
              </a:rPr>
              <a:t>indigenous</a:t>
            </a:r>
            <a:r>
              <a:rPr lang="en" sz="1300">
                <a:latin typeface="Raleway"/>
                <a:ea typeface="Raleway"/>
                <a:cs typeface="Raleway"/>
                <a:sym typeface="Raleway"/>
              </a:rPr>
              <a:t> people into slavery </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AutoNum type="alphaLcPeriod"/>
            </a:pPr>
            <a:r>
              <a:rPr lang="en" sz="1300">
                <a:latin typeface="Raleway"/>
                <a:ea typeface="Raleway"/>
                <a:cs typeface="Raleway"/>
                <a:sym typeface="Raleway"/>
              </a:rPr>
              <a:t>Brutal conditions </a:t>
            </a:r>
            <a:endParaRPr sz="1300">
              <a:latin typeface="Raleway"/>
              <a:ea typeface="Raleway"/>
              <a:cs typeface="Raleway"/>
              <a:sym typeface="Raleway"/>
            </a:endParaRPr>
          </a:p>
        </p:txBody>
      </p:sp>
      <p:sp>
        <p:nvSpPr>
          <p:cNvPr id="434" name="Google Shape;434;p37"/>
          <p:cNvSpPr txBox="1">
            <a:spLocks noGrp="1"/>
          </p:cNvSpPr>
          <p:nvPr>
            <p:ph type="title"/>
          </p:nvPr>
        </p:nvSpPr>
        <p:spPr>
          <a:xfrm>
            <a:off x="0" y="0"/>
            <a:ext cx="4747800" cy="422400"/>
          </a:xfrm>
          <a:prstGeom prst="rect">
            <a:avLst/>
          </a:prstGeom>
          <a:solidFill>
            <a:srgbClr val="B9B1EF"/>
          </a:solidFill>
        </p:spPr>
        <p:txBody>
          <a:bodyPr spcFirstLastPara="1" wrap="square" lIns="91425" tIns="91425" rIns="91425" bIns="91425" anchor="b" anchorCtr="0">
            <a:noAutofit/>
          </a:bodyPr>
          <a:lstStyle/>
          <a:p>
            <a:pPr marL="0" lvl="0" indent="0" algn="l" rtl="0">
              <a:spcBef>
                <a:spcPts val="0"/>
              </a:spcBef>
              <a:spcAft>
                <a:spcPts val="0"/>
              </a:spcAft>
              <a:buNone/>
            </a:pPr>
            <a:r>
              <a:rPr lang="en" sz="2000"/>
              <a:t>Raw Materials </a:t>
            </a:r>
            <a:endParaRPr sz="2000"/>
          </a:p>
        </p:txBody>
      </p:sp>
      <p:sp>
        <p:nvSpPr>
          <p:cNvPr id="435" name="Google Shape;435;p37"/>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436" name="Google Shape;436;p37"/>
          <p:cNvSpPr txBox="1"/>
          <p:nvPr/>
        </p:nvSpPr>
        <p:spPr>
          <a:xfrm>
            <a:off x="4531975" y="0"/>
            <a:ext cx="4611900" cy="5143500"/>
          </a:xfrm>
          <a:prstGeom prst="rect">
            <a:avLst/>
          </a:prstGeom>
          <a:solidFill>
            <a:srgbClr val="E5CB8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437" name="Google Shape;437;p37"/>
          <p:cNvPicPr preferRelativeResize="0"/>
          <p:nvPr/>
        </p:nvPicPr>
        <p:blipFill>
          <a:blip r:embed="rId4">
            <a:alphaModFix/>
          </a:blip>
          <a:stretch>
            <a:fillRect/>
          </a:stretch>
        </p:blipFill>
        <p:spPr>
          <a:xfrm>
            <a:off x="7009900" y="2224875"/>
            <a:ext cx="1998993" cy="1592400"/>
          </a:xfrm>
          <a:prstGeom prst="rect">
            <a:avLst/>
          </a:prstGeom>
          <a:noFill/>
          <a:ln>
            <a:noFill/>
          </a:ln>
        </p:spPr>
      </p:pic>
      <p:pic>
        <p:nvPicPr>
          <p:cNvPr id="438" name="Google Shape;438;p37"/>
          <p:cNvPicPr preferRelativeResize="0"/>
          <p:nvPr/>
        </p:nvPicPr>
        <p:blipFill>
          <a:blip r:embed="rId5">
            <a:alphaModFix/>
          </a:blip>
          <a:stretch>
            <a:fillRect/>
          </a:stretch>
        </p:blipFill>
        <p:spPr>
          <a:xfrm>
            <a:off x="4615788" y="2105732"/>
            <a:ext cx="2310276" cy="1711543"/>
          </a:xfrm>
          <a:prstGeom prst="rect">
            <a:avLst/>
          </a:prstGeom>
          <a:noFill/>
          <a:ln>
            <a:noFill/>
          </a:ln>
        </p:spPr>
      </p:pic>
      <p:pic>
        <p:nvPicPr>
          <p:cNvPr id="439" name="Google Shape;439;p37"/>
          <p:cNvPicPr preferRelativeResize="0"/>
          <p:nvPr/>
        </p:nvPicPr>
        <p:blipFill>
          <a:blip r:embed="rId6">
            <a:alphaModFix/>
          </a:blip>
          <a:stretch>
            <a:fillRect/>
          </a:stretch>
        </p:blipFill>
        <p:spPr>
          <a:xfrm>
            <a:off x="4816601" y="57900"/>
            <a:ext cx="4042651" cy="1987075"/>
          </a:xfrm>
          <a:prstGeom prst="rect">
            <a:avLst/>
          </a:prstGeom>
          <a:noFill/>
          <a:ln>
            <a:noFill/>
          </a:ln>
        </p:spPr>
      </p:pic>
      <p:pic>
        <p:nvPicPr>
          <p:cNvPr id="440" name="Google Shape;440;p37"/>
          <p:cNvPicPr preferRelativeResize="0"/>
          <p:nvPr/>
        </p:nvPicPr>
        <p:blipFill>
          <a:blip r:embed="rId7">
            <a:alphaModFix/>
          </a:blip>
          <a:stretch>
            <a:fillRect/>
          </a:stretch>
        </p:blipFill>
        <p:spPr>
          <a:xfrm>
            <a:off x="4747800" y="3970100"/>
            <a:ext cx="1440600" cy="962025"/>
          </a:xfrm>
          <a:prstGeom prst="rect">
            <a:avLst/>
          </a:prstGeom>
          <a:noFill/>
          <a:ln>
            <a:noFill/>
          </a:ln>
        </p:spPr>
      </p:pic>
      <p:pic>
        <p:nvPicPr>
          <p:cNvPr id="441" name="Google Shape;441;p37"/>
          <p:cNvPicPr preferRelativeResize="0"/>
          <p:nvPr/>
        </p:nvPicPr>
        <p:blipFill>
          <a:blip r:embed="rId8">
            <a:alphaModFix/>
          </a:blip>
          <a:stretch>
            <a:fillRect/>
          </a:stretch>
        </p:blipFill>
        <p:spPr>
          <a:xfrm>
            <a:off x="6404213" y="3970100"/>
            <a:ext cx="962025" cy="962025"/>
          </a:xfrm>
          <a:prstGeom prst="rect">
            <a:avLst/>
          </a:prstGeom>
          <a:noFill/>
          <a:ln>
            <a:noFill/>
          </a:ln>
        </p:spPr>
      </p:pic>
      <p:pic>
        <p:nvPicPr>
          <p:cNvPr id="442" name="Google Shape;442;p37"/>
          <p:cNvPicPr preferRelativeResize="0"/>
          <p:nvPr/>
        </p:nvPicPr>
        <p:blipFill>
          <a:blip r:embed="rId9">
            <a:alphaModFix/>
          </a:blip>
          <a:stretch>
            <a:fillRect/>
          </a:stretch>
        </p:blipFill>
        <p:spPr>
          <a:xfrm>
            <a:off x="7498850" y="4045576"/>
            <a:ext cx="1440600" cy="811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8"/>
          <p:cNvSpPr txBox="1">
            <a:spLocks noGrp="1"/>
          </p:cNvSpPr>
          <p:nvPr>
            <p:ph type="body" idx="1"/>
          </p:nvPr>
        </p:nvSpPr>
        <p:spPr>
          <a:xfrm>
            <a:off x="48475" y="460500"/>
            <a:ext cx="4483500" cy="4494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u="sng">
                <a:latin typeface="Raleway"/>
                <a:ea typeface="Raleway"/>
                <a:cs typeface="Raleway"/>
                <a:sym typeface="Raleway"/>
              </a:rPr>
              <a:t>Palm Oil</a:t>
            </a:r>
            <a:r>
              <a:rPr lang="en" sz="1100">
                <a:latin typeface="Raleway"/>
                <a:ea typeface="Raleway"/>
                <a:cs typeface="Raleway"/>
                <a:sym typeface="Raleway"/>
              </a:rPr>
              <a:t>- Kept machines in factories </a:t>
            </a:r>
            <a:r>
              <a:rPr lang="en" sz="1100" b="1">
                <a:latin typeface="Raleway"/>
                <a:ea typeface="Raleway"/>
                <a:cs typeface="Raleway"/>
                <a:sym typeface="Raleway"/>
              </a:rPr>
              <a:t>lubricated</a:t>
            </a:r>
            <a:r>
              <a:rPr lang="en" sz="1100">
                <a:latin typeface="Raleway"/>
                <a:ea typeface="Raleway"/>
                <a:cs typeface="Raleway"/>
                <a:sym typeface="Raleway"/>
              </a:rPr>
              <a:t>. Made candles. </a:t>
            </a:r>
            <a:endParaRPr sz="1100">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a:latin typeface="Raleway"/>
                <a:ea typeface="Raleway"/>
                <a:cs typeface="Raleway"/>
                <a:sym typeface="Raleway"/>
              </a:rPr>
              <a:t>Originated in W. Africa</a:t>
            </a:r>
            <a:endParaRPr sz="1100">
              <a:latin typeface="Raleway"/>
              <a:ea typeface="Raleway"/>
              <a:cs typeface="Raleway"/>
              <a:sym typeface="Raleway"/>
            </a:endParaRPr>
          </a:p>
          <a:p>
            <a:pPr marL="914400" lvl="1" indent="-298450" algn="l" rtl="0">
              <a:lnSpc>
                <a:spcPct val="100000"/>
              </a:lnSpc>
              <a:spcBef>
                <a:spcPts val="0"/>
              </a:spcBef>
              <a:spcAft>
                <a:spcPts val="0"/>
              </a:spcAft>
              <a:buSzPts val="1100"/>
              <a:buFont typeface="Raleway"/>
              <a:buAutoNum type="alphaLcPeriod"/>
            </a:pPr>
            <a:r>
              <a:rPr lang="en" sz="1100">
                <a:latin typeface="Raleway"/>
                <a:ea typeface="Raleway"/>
                <a:cs typeface="Raleway"/>
                <a:sym typeface="Raleway"/>
              </a:rPr>
              <a:t>So important, it was used as </a:t>
            </a:r>
            <a:r>
              <a:rPr lang="en" sz="1100" b="1">
                <a:latin typeface="Raleway"/>
                <a:ea typeface="Raleway"/>
                <a:cs typeface="Raleway"/>
                <a:sym typeface="Raleway"/>
              </a:rPr>
              <a:t>money</a:t>
            </a:r>
            <a:r>
              <a:rPr lang="en" sz="1100">
                <a:latin typeface="Raleway"/>
                <a:ea typeface="Raleway"/>
                <a:cs typeface="Raleway"/>
                <a:sym typeface="Raleway"/>
              </a:rPr>
              <a:t>. </a:t>
            </a:r>
            <a:endParaRPr sz="1100">
              <a:latin typeface="Raleway"/>
              <a:ea typeface="Raleway"/>
              <a:cs typeface="Raleway"/>
              <a:sym typeface="Raleway"/>
            </a:endParaRPr>
          </a:p>
          <a:p>
            <a:pPr marL="914400" lvl="1" indent="-298450" algn="l" rtl="0">
              <a:lnSpc>
                <a:spcPct val="100000"/>
              </a:lnSpc>
              <a:spcBef>
                <a:spcPts val="0"/>
              </a:spcBef>
              <a:spcAft>
                <a:spcPts val="0"/>
              </a:spcAft>
              <a:buSzPts val="1100"/>
              <a:buFont typeface="Raleway"/>
              <a:buAutoNum type="alphaLcPeriod"/>
            </a:pPr>
            <a:r>
              <a:rPr lang="en" sz="1100">
                <a:latin typeface="Raleway"/>
                <a:ea typeface="Raleway"/>
                <a:cs typeface="Raleway"/>
                <a:sym typeface="Raleway"/>
              </a:rPr>
              <a:t>Became </a:t>
            </a:r>
            <a:r>
              <a:rPr lang="en" sz="1100" b="1">
                <a:latin typeface="Raleway"/>
                <a:ea typeface="Raleway"/>
                <a:cs typeface="Raleway"/>
                <a:sym typeface="Raleway"/>
              </a:rPr>
              <a:t>cash crop </a:t>
            </a:r>
            <a:r>
              <a:rPr lang="en" sz="1100">
                <a:latin typeface="Raleway"/>
                <a:ea typeface="Raleway"/>
                <a:cs typeface="Raleway"/>
                <a:sym typeface="Raleway"/>
              </a:rPr>
              <a:t>farmed by prisoners of tribal war. </a:t>
            </a:r>
            <a:endParaRPr sz="1100">
              <a:latin typeface="Raleway"/>
              <a:ea typeface="Raleway"/>
              <a:cs typeface="Raleway"/>
              <a:sym typeface="Raleway"/>
            </a:endParaRPr>
          </a:p>
          <a:p>
            <a:pPr marL="914400" lvl="1" indent="-298450" algn="l" rtl="0">
              <a:lnSpc>
                <a:spcPct val="100000"/>
              </a:lnSpc>
              <a:spcBef>
                <a:spcPts val="0"/>
              </a:spcBef>
              <a:spcAft>
                <a:spcPts val="0"/>
              </a:spcAft>
              <a:buSzPts val="1100"/>
              <a:buFont typeface="Raleway"/>
              <a:buAutoNum type="alphaLcPeriod"/>
            </a:pPr>
            <a:r>
              <a:rPr lang="en" sz="1100">
                <a:latin typeface="Raleway"/>
                <a:ea typeface="Raleway"/>
                <a:cs typeface="Raleway"/>
                <a:sym typeface="Raleway"/>
              </a:rPr>
              <a:t>Palm plantations in Malaya and Dutch East Indies. </a:t>
            </a:r>
            <a:endParaRPr sz="1100">
              <a:latin typeface="Raleway"/>
              <a:ea typeface="Raleway"/>
              <a:cs typeface="Raleway"/>
              <a:sym typeface="Raleway"/>
            </a:endParaRPr>
          </a:p>
          <a:p>
            <a:pPr marL="0" lvl="0" indent="0" algn="l" rtl="0">
              <a:lnSpc>
                <a:spcPct val="100000"/>
              </a:lnSpc>
              <a:spcBef>
                <a:spcPts val="0"/>
              </a:spcBef>
              <a:spcAft>
                <a:spcPts val="0"/>
              </a:spcAft>
              <a:buNone/>
            </a:pPr>
            <a:endParaRPr sz="1100" b="1">
              <a:latin typeface="Raleway"/>
              <a:ea typeface="Raleway"/>
              <a:cs typeface="Raleway"/>
              <a:sym typeface="Raleway"/>
            </a:endParaRPr>
          </a:p>
          <a:p>
            <a:pPr marL="0" lvl="0" indent="0" algn="l" rtl="0">
              <a:lnSpc>
                <a:spcPct val="100000"/>
              </a:lnSpc>
              <a:spcBef>
                <a:spcPts val="0"/>
              </a:spcBef>
              <a:spcAft>
                <a:spcPts val="0"/>
              </a:spcAft>
              <a:buNone/>
            </a:pPr>
            <a:r>
              <a:rPr lang="en" sz="1100" b="1" u="sng">
                <a:latin typeface="Raleway"/>
                <a:ea typeface="Raleway"/>
                <a:cs typeface="Raleway"/>
                <a:sym typeface="Raleway"/>
              </a:rPr>
              <a:t>Ivory</a:t>
            </a:r>
            <a:r>
              <a:rPr lang="en" sz="1100">
                <a:latin typeface="Raleway"/>
                <a:ea typeface="Raleway"/>
                <a:cs typeface="Raleway"/>
                <a:sym typeface="Raleway"/>
              </a:rPr>
              <a:t> - Trade with ivory - prized for </a:t>
            </a:r>
            <a:r>
              <a:rPr lang="en" sz="1100" b="1">
                <a:latin typeface="Raleway"/>
                <a:ea typeface="Raleway"/>
                <a:cs typeface="Raleway"/>
                <a:sym typeface="Raleway"/>
              </a:rPr>
              <a:t>beauty</a:t>
            </a:r>
            <a:r>
              <a:rPr lang="en" sz="1100">
                <a:latin typeface="Raleway"/>
                <a:ea typeface="Raleway"/>
                <a:cs typeface="Raleway"/>
                <a:sym typeface="Raleway"/>
              </a:rPr>
              <a:t> and </a:t>
            </a:r>
            <a:r>
              <a:rPr lang="en" sz="1100" b="1">
                <a:latin typeface="Raleway"/>
                <a:ea typeface="Raleway"/>
                <a:cs typeface="Raleway"/>
                <a:sym typeface="Raleway"/>
              </a:rPr>
              <a:t>durability</a:t>
            </a:r>
            <a:r>
              <a:rPr lang="en" sz="1100">
                <a:latin typeface="Raleway"/>
                <a:ea typeface="Raleway"/>
                <a:cs typeface="Raleway"/>
                <a:sym typeface="Raleway"/>
              </a:rPr>
              <a:t> </a:t>
            </a:r>
            <a:endParaRPr sz="1100">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a:latin typeface="Raleway"/>
                <a:ea typeface="Raleway"/>
                <a:cs typeface="Raleway"/>
                <a:sym typeface="Raleway"/>
              </a:rPr>
              <a:t>Piano keys, pool balls, knife handles, etc. </a:t>
            </a:r>
            <a:endParaRPr sz="1100">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b="1">
                <a:latin typeface="Raleway"/>
                <a:ea typeface="Raleway"/>
                <a:cs typeface="Raleway"/>
                <a:sym typeface="Raleway"/>
              </a:rPr>
              <a:t>Ivory Coast </a:t>
            </a:r>
            <a:r>
              <a:rPr lang="en" sz="1100">
                <a:latin typeface="Raleway"/>
                <a:ea typeface="Raleway"/>
                <a:cs typeface="Raleway"/>
                <a:sym typeface="Raleway"/>
              </a:rPr>
              <a:t>in Africa - France set up trading posts for ivory and slaves. </a:t>
            </a:r>
            <a:endParaRPr sz="1100">
              <a:latin typeface="Raleway"/>
              <a:ea typeface="Raleway"/>
              <a:cs typeface="Raleway"/>
              <a:sym typeface="Raleway"/>
            </a:endParaRPr>
          </a:p>
          <a:p>
            <a:pPr marL="0" lvl="0" indent="0" algn="l" rtl="0">
              <a:lnSpc>
                <a:spcPct val="100000"/>
              </a:lnSpc>
              <a:spcBef>
                <a:spcPts val="0"/>
              </a:spcBef>
              <a:spcAft>
                <a:spcPts val="0"/>
              </a:spcAft>
              <a:buNone/>
            </a:pPr>
            <a:endParaRPr sz="1100">
              <a:latin typeface="Raleway"/>
              <a:ea typeface="Raleway"/>
              <a:cs typeface="Raleway"/>
              <a:sym typeface="Raleway"/>
            </a:endParaRPr>
          </a:p>
          <a:p>
            <a:pPr marL="0" lvl="0" indent="0" algn="l" rtl="0">
              <a:lnSpc>
                <a:spcPct val="100000"/>
              </a:lnSpc>
              <a:spcBef>
                <a:spcPts val="0"/>
              </a:spcBef>
              <a:spcAft>
                <a:spcPts val="0"/>
              </a:spcAft>
              <a:buNone/>
            </a:pPr>
            <a:r>
              <a:rPr lang="en" sz="1100" b="1" u="sng">
                <a:latin typeface="Raleway"/>
                <a:ea typeface="Raleway"/>
                <a:cs typeface="Raleway"/>
                <a:sym typeface="Raleway"/>
              </a:rPr>
              <a:t>Minerals - </a:t>
            </a:r>
            <a:r>
              <a:rPr lang="en" sz="1100">
                <a:latin typeface="Raleway"/>
                <a:ea typeface="Raleway"/>
                <a:cs typeface="Raleway"/>
                <a:sym typeface="Raleway"/>
              </a:rPr>
              <a:t>Mineral ore used in manufacturing - $$$</a:t>
            </a:r>
            <a:endParaRPr sz="1100">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a:latin typeface="Raleway"/>
                <a:ea typeface="Raleway"/>
                <a:cs typeface="Raleway"/>
                <a:sym typeface="Raleway"/>
              </a:rPr>
              <a:t>Mexico - </a:t>
            </a:r>
            <a:r>
              <a:rPr lang="en" sz="1100" b="1">
                <a:latin typeface="Raleway"/>
                <a:ea typeface="Raleway"/>
                <a:cs typeface="Raleway"/>
                <a:sym typeface="Raleway"/>
              </a:rPr>
              <a:t>silver</a:t>
            </a:r>
            <a:endParaRPr sz="1100" b="1">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a:latin typeface="Raleway"/>
                <a:ea typeface="Raleway"/>
                <a:cs typeface="Raleway"/>
                <a:sym typeface="Raleway"/>
              </a:rPr>
              <a:t>Chile, Rhodesia, Belgian Congo - </a:t>
            </a:r>
            <a:r>
              <a:rPr lang="en" sz="1100" b="1">
                <a:latin typeface="Raleway"/>
                <a:ea typeface="Raleway"/>
                <a:cs typeface="Raleway"/>
                <a:sym typeface="Raleway"/>
              </a:rPr>
              <a:t>Copper</a:t>
            </a:r>
            <a:r>
              <a:rPr lang="en" sz="1100">
                <a:latin typeface="Raleway"/>
                <a:ea typeface="Raleway"/>
                <a:cs typeface="Raleway"/>
                <a:sym typeface="Raleway"/>
              </a:rPr>
              <a:t> for electrical cables and power lines. </a:t>
            </a:r>
            <a:endParaRPr sz="1100">
              <a:latin typeface="Raleway"/>
              <a:ea typeface="Raleway"/>
              <a:cs typeface="Raleway"/>
              <a:sym typeface="Raleway"/>
            </a:endParaRPr>
          </a:p>
          <a:p>
            <a:pPr marL="457200" lvl="0" indent="-298450" algn="l" rtl="0">
              <a:lnSpc>
                <a:spcPct val="100000"/>
              </a:lnSpc>
              <a:spcBef>
                <a:spcPts val="0"/>
              </a:spcBef>
              <a:spcAft>
                <a:spcPts val="0"/>
              </a:spcAft>
              <a:buSzPts val="1100"/>
              <a:buFont typeface="Raleway"/>
              <a:buAutoNum type="arabicPeriod"/>
            </a:pPr>
            <a:r>
              <a:rPr lang="en" sz="1100" b="1">
                <a:latin typeface="Raleway"/>
                <a:ea typeface="Raleway"/>
                <a:cs typeface="Raleway"/>
                <a:sym typeface="Raleway"/>
              </a:rPr>
              <a:t>Tin</a:t>
            </a:r>
            <a:r>
              <a:rPr lang="en" sz="1100">
                <a:latin typeface="Raleway"/>
                <a:ea typeface="Raleway"/>
                <a:cs typeface="Raleway"/>
                <a:sym typeface="Raleway"/>
              </a:rPr>
              <a:t> - for food storage - Bolivia, Nigeria, Malaya, DEI</a:t>
            </a:r>
            <a:endParaRPr sz="110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AutoNum type="arabicPeriod"/>
            </a:pPr>
            <a:r>
              <a:rPr lang="en" sz="1100">
                <a:latin typeface="Raleway"/>
                <a:ea typeface="Raleway"/>
                <a:cs typeface="Raleway"/>
                <a:sym typeface="Raleway"/>
              </a:rPr>
              <a:t>Australia, S. America, Africa, W. Africa, Alaska - </a:t>
            </a:r>
            <a:r>
              <a:rPr lang="en" sz="1100" b="1">
                <a:latin typeface="Raleway"/>
                <a:ea typeface="Raleway"/>
                <a:cs typeface="Raleway"/>
                <a:sym typeface="Raleway"/>
              </a:rPr>
              <a:t>Gold</a:t>
            </a:r>
            <a:r>
              <a:rPr lang="en" sz="1100">
                <a:latin typeface="Raleway"/>
                <a:ea typeface="Raleway"/>
                <a:cs typeface="Raleway"/>
                <a:sym typeface="Raleway"/>
              </a:rPr>
              <a:t>.</a:t>
            </a:r>
            <a:r>
              <a:rPr lang="en" sz="1250">
                <a:latin typeface="Raleway"/>
                <a:ea typeface="Raleway"/>
                <a:cs typeface="Raleway"/>
                <a:sym typeface="Raleway"/>
              </a:rPr>
              <a:t> </a:t>
            </a:r>
            <a:endParaRPr sz="1250">
              <a:latin typeface="Raleway"/>
              <a:ea typeface="Raleway"/>
              <a:cs typeface="Raleway"/>
              <a:sym typeface="Raleway"/>
            </a:endParaRPr>
          </a:p>
          <a:p>
            <a:pPr marL="0" lvl="0" indent="0" algn="l" rtl="0">
              <a:lnSpc>
                <a:spcPct val="100000"/>
              </a:lnSpc>
              <a:spcBef>
                <a:spcPts val="0"/>
              </a:spcBef>
              <a:spcAft>
                <a:spcPts val="0"/>
              </a:spcAft>
              <a:buNone/>
            </a:pPr>
            <a:endParaRPr sz="1250">
              <a:latin typeface="Raleway"/>
              <a:ea typeface="Raleway"/>
              <a:cs typeface="Raleway"/>
              <a:sym typeface="Raleway"/>
            </a:endParaRPr>
          </a:p>
          <a:p>
            <a:pPr marL="0" lvl="0" indent="0" algn="l" rtl="0">
              <a:lnSpc>
                <a:spcPct val="100000"/>
              </a:lnSpc>
              <a:spcBef>
                <a:spcPts val="0"/>
              </a:spcBef>
              <a:spcAft>
                <a:spcPts val="0"/>
              </a:spcAft>
              <a:buNone/>
            </a:pPr>
            <a:r>
              <a:rPr lang="en" sz="1250" b="1" u="sng">
                <a:latin typeface="Raleway"/>
                <a:ea typeface="Raleway"/>
                <a:cs typeface="Raleway"/>
                <a:sym typeface="Raleway"/>
              </a:rPr>
              <a:t>Diamonds</a:t>
            </a:r>
            <a:r>
              <a:rPr lang="en" sz="1250">
                <a:latin typeface="Raleway"/>
                <a:ea typeface="Raleway"/>
                <a:cs typeface="Raleway"/>
                <a:sym typeface="Raleway"/>
              </a:rPr>
              <a:t> -</a:t>
            </a:r>
            <a:r>
              <a:rPr lang="en" sz="1250" b="1">
                <a:latin typeface="Raleway"/>
                <a:ea typeface="Raleway"/>
                <a:cs typeface="Raleway"/>
                <a:sym typeface="Raleway"/>
              </a:rPr>
              <a:t> Cecil Rhodes and De Beer Mining Co = 90% of diamond production by 1880. </a:t>
            </a:r>
            <a:endParaRPr sz="1250" b="1">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AutoNum type="arabicPeriod"/>
            </a:pPr>
            <a:r>
              <a:rPr lang="en" sz="1250">
                <a:latin typeface="Raleway"/>
                <a:ea typeface="Raleway"/>
                <a:cs typeface="Raleway"/>
                <a:sym typeface="Raleway"/>
              </a:rPr>
              <a:t>Rhodes became most powerful man in S. Africa by age 29.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AutoNum type="arabicPeriod"/>
            </a:pPr>
            <a:r>
              <a:rPr lang="en" sz="1250">
                <a:latin typeface="Raleway"/>
                <a:ea typeface="Raleway"/>
                <a:cs typeface="Raleway"/>
                <a:sym typeface="Raleway"/>
              </a:rPr>
              <a:t>1890 became Prime Minister of the Cape Colony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AutoNum type="alphaLcPeriod"/>
            </a:pPr>
            <a:r>
              <a:rPr lang="en" sz="1250" b="1">
                <a:latin typeface="Raleway"/>
                <a:ea typeface="Raleway"/>
                <a:cs typeface="Raleway"/>
                <a:sym typeface="Raleway"/>
              </a:rPr>
              <a:t>Racist</a:t>
            </a:r>
            <a:r>
              <a:rPr lang="en" sz="1250">
                <a:latin typeface="Raleway"/>
                <a:ea typeface="Raleway"/>
                <a:cs typeface="Raleway"/>
                <a:sym typeface="Raleway"/>
              </a:rPr>
              <a:t> policies led to </a:t>
            </a:r>
            <a:r>
              <a:rPr lang="en" sz="1250" b="1">
                <a:latin typeface="Raleway"/>
                <a:ea typeface="Raleway"/>
                <a:cs typeface="Raleway"/>
                <a:sym typeface="Raleway"/>
              </a:rPr>
              <a:t>apartheid</a:t>
            </a:r>
            <a:endParaRPr sz="1250" b="1">
              <a:latin typeface="Raleway"/>
              <a:ea typeface="Raleway"/>
              <a:cs typeface="Raleway"/>
              <a:sym typeface="Raleway"/>
            </a:endParaRPr>
          </a:p>
        </p:txBody>
      </p:sp>
      <p:sp>
        <p:nvSpPr>
          <p:cNvPr id="448" name="Google Shape;448;p38"/>
          <p:cNvSpPr txBox="1">
            <a:spLocks noGrp="1"/>
          </p:cNvSpPr>
          <p:nvPr>
            <p:ph type="title"/>
          </p:nvPr>
        </p:nvSpPr>
        <p:spPr>
          <a:xfrm>
            <a:off x="0" y="0"/>
            <a:ext cx="4747800" cy="46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Raw Materials </a:t>
            </a:r>
            <a:endParaRPr sz="2000"/>
          </a:p>
        </p:txBody>
      </p:sp>
      <p:sp>
        <p:nvSpPr>
          <p:cNvPr id="449" name="Google Shape;449;p38"/>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450" name="Google Shape;450;p38"/>
          <p:cNvSpPr txBox="1"/>
          <p:nvPr/>
        </p:nvSpPr>
        <p:spPr>
          <a:xfrm>
            <a:off x="4531975" y="0"/>
            <a:ext cx="4611900" cy="5143500"/>
          </a:xfrm>
          <a:prstGeom prst="rect">
            <a:avLst/>
          </a:prstGeom>
          <a:solidFill>
            <a:srgbClr val="E5CB8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451" name="Google Shape;451;p38"/>
          <p:cNvPicPr preferRelativeResize="0"/>
          <p:nvPr/>
        </p:nvPicPr>
        <p:blipFill>
          <a:blip r:embed="rId4">
            <a:alphaModFix/>
          </a:blip>
          <a:stretch>
            <a:fillRect/>
          </a:stretch>
        </p:blipFill>
        <p:spPr>
          <a:xfrm>
            <a:off x="4531975" y="0"/>
            <a:ext cx="2869050" cy="1434525"/>
          </a:xfrm>
          <a:prstGeom prst="rect">
            <a:avLst/>
          </a:prstGeom>
          <a:noFill/>
          <a:ln>
            <a:noFill/>
          </a:ln>
        </p:spPr>
      </p:pic>
      <p:pic>
        <p:nvPicPr>
          <p:cNvPr id="452" name="Google Shape;452;p38"/>
          <p:cNvPicPr preferRelativeResize="0"/>
          <p:nvPr/>
        </p:nvPicPr>
        <p:blipFill>
          <a:blip r:embed="rId5">
            <a:alphaModFix/>
          </a:blip>
          <a:stretch>
            <a:fillRect/>
          </a:stretch>
        </p:blipFill>
        <p:spPr>
          <a:xfrm>
            <a:off x="7183775" y="-1"/>
            <a:ext cx="1960220" cy="1434525"/>
          </a:xfrm>
          <a:prstGeom prst="rect">
            <a:avLst/>
          </a:prstGeom>
          <a:noFill/>
          <a:ln>
            <a:noFill/>
          </a:ln>
        </p:spPr>
      </p:pic>
      <p:pic>
        <p:nvPicPr>
          <p:cNvPr id="453" name="Google Shape;453;p38"/>
          <p:cNvPicPr preferRelativeResize="0"/>
          <p:nvPr/>
        </p:nvPicPr>
        <p:blipFill>
          <a:blip r:embed="rId6">
            <a:alphaModFix/>
          </a:blip>
          <a:stretch>
            <a:fillRect/>
          </a:stretch>
        </p:blipFill>
        <p:spPr>
          <a:xfrm>
            <a:off x="6408150" y="1434525"/>
            <a:ext cx="2735848" cy="2050874"/>
          </a:xfrm>
          <a:prstGeom prst="rect">
            <a:avLst/>
          </a:prstGeom>
          <a:noFill/>
          <a:ln>
            <a:noFill/>
          </a:ln>
        </p:spPr>
      </p:pic>
      <p:pic>
        <p:nvPicPr>
          <p:cNvPr id="454" name="Google Shape;454;p38"/>
          <p:cNvPicPr preferRelativeResize="0"/>
          <p:nvPr/>
        </p:nvPicPr>
        <p:blipFill>
          <a:blip r:embed="rId7">
            <a:alphaModFix/>
          </a:blip>
          <a:stretch>
            <a:fillRect/>
          </a:stretch>
        </p:blipFill>
        <p:spPr>
          <a:xfrm>
            <a:off x="4531975" y="1434525"/>
            <a:ext cx="2154750" cy="1702226"/>
          </a:xfrm>
          <a:prstGeom prst="rect">
            <a:avLst/>
          </a:prstGeom>
          <a:noFill/>
          <a:ln>
            <a:noFill/>
          </a:ln>
        </p:spPr>
      </p:pic>
      <p:pic>
        <p:nvPicPr>
          <p:cNvPr id="455" name="Google Shape;455;p38"/>
          <p:cNvPicPr preferRelativeResize="0"/>
          <p:nvPr/>
        </p:nvPicPr>
        <p:blipFill>
          <a:blip r:embed="rId8">
            <a:alphaModFix/>
          </a:blip>
          <a:stretch>
            <a:fillRect/>
          </a:stretch>
        </p:blipFill>
        <p:spPr>
          <a:xfrm>
            <a:off x="6686725" y="3485400"/>
            <a:ext cx="2457274" cy="1636085"/>
          </a:xfrm>
          <a:prstGeom prst="rect">
            <a:avLst/>
          </a:prstGeom>
          <a:noFill/>
          <a:ln>
            <a:noFill/>
          </a:ln>
        </p:spPr>
      </p:pic>
      <p:pic>
        <p:nvPicPr>
          <p:cNvPr id="456" name="Google Shape;456;p38"/>
          <p:cNvPicPr preferRelativeResize="0"/>
          <p:nvPr/>
        </p:nvPicPr>
        <p:blipFill>
          <a:blip r:embed="rId9">
            <a:alphaModFix/>
          </a:blip>
          <a:stretch>
            <a:fillRect/>
          </a:stretch>
        </p:blipFill>
        <p:spPr>
          <a:xfrm>
            <a:off x="4531975" y="2807787"/>
            <a:ext cx="2154750" cy="23136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p39"/>
          <p:cNvSpPr txBox="1">
            <a:spLocks noGrp="1"/>
          </p:cNvSpPr>
          <p:nvPr>
            <p:ph type="body" idx="1"/>
          </p:nvPr>
        </p:nvSpPr>
        <p:spPr>
          <a:xfrm>
            <a:off x="-81675" y="460495"/>
            <a:ext cx="4483500" cy="2435700"/>
          </a:xfrm>
          <a:prstGeom prst="rect">
            <a:avLst/>
          </a:prstGeom>
        </p:spPr>
        <p:txBody>
          <a:bodyPr spcFirstLastPara="1" wrap="square" lIns="91425" tIns="91425" rIns="91425" bIns="91425" anchor="t" anchorCtr="0">
            <a:noAutofit/>
          </a:bodyPr>
          <a:lstStyle/>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Most African, SE Asian, and Latin American economies were </a:t>
            </a:r>
            <a:r>
              <a:rPr lang="en" sz="1250" b="1">
                <a:latin typeface="Raleway"/>
                <a:ea typeface="Raleway"/>
                <a:cs typeface="Raleway"/>
                <a:sym typeface="Raleway"/>
              </a:rPr>
              <a:t>agricultural</a:t>
            </a:r>
            <a:r>
              <a:rPr lang="en" sz="1250">
                <a:latin typeface="Raleway"/>
                <a:ea typeface="Raleway"/>
                <a:cs typeface="Raleway"/>
                <a:sym typeface="Raleway"/>
              </a:rPr>
              <a:t>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Char char="○"/>
            </a:pPr>
            <a:r>
              <a:rPr lang="en" sz="1250" b="1">
                <a:latin typeface="Raleway"/>
                <a:ea typeface="Raleway"/>
                <a:cs typeface="Raleway"/>
                <a:sym typeface="Raleway"/>
              </a:rPr>
              <a:t>Subsistence farming </a:t>
            </a:r>
            <a:endParaRPr sz="1250" b="1">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Demand for </a:t>
            </a:r>
            <a:r>
              <a:rPr lang="en" sz="1250" b="1">
                <a:latin typeface="Raleway"/>
                <a:ea typeface="Raleway"/>
                <a:cs typeface="Raleway"/>
                <a:sym typeface="Raleway"/>
              </a:rPr>
              <a:t>cash crops</a:t>
            </a:r>
            <a:r>
              <a:rPr lang="en" sz="1250">
                <a:latin typeface="Raleway"/>
                <a:ea typeface="Raleway"/>
                <a:cs typeface="Raleway"/>
                <a:sym typeface="Raleway"/>
              </a:rPr>
              <a:t> like tea, cotton, sugar, rubber, palm oils, etc. were grown for commercial value. </a:t>
            </a:r>
            <a:endParaRPr sz="1250">
              <a:latin typeface="Raleway"/>
              <a:ea typeface="Raleway"/>
              <a:cs typeface="Raleway"/>
              <a:sym typeface="Raleway"/>
            </a:endParaRPr>
          </a:p>
          <a:p>
            <a:pPr marL="914400" lvl="1"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Subject nations stopped growing as much food -</a:t>
            </a:r>
            <a:r>
              <a:rPr lang="en" sz="1250" b="1">
                <a:latin typeface="Raleway"/>
                <a:ea typeface="Raleway"/>
                <a:cs typeface="Raleway"/>
                <a:sym typeface="Raleway"/>
              </a:rPr>
              <a:t> food prices rise. </a:t>
            </a:r>
            <a:endParaRPr sz="1250" b="1">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Argentina, Brazil, Uruguay - raised cattle to meet demand for meat in middle class Europe. </a:t>
            </a:r>
            <a:endParaRPr sz="1250">
              <a:latin typeface="Raleway"/>
              <a:ea typeface="Raleway"/>
              <a:cs typeface="Raleway"/>
              <a:sym typeface="Raleway"/>
            </a:endParaRPr>
          </a:p>
          <a:p>
            <a:pPr marL="457200" lvl="0" indent="-307975" algn="l" rtl="0">
              <a:lnSpc>
                <a:spcPct val="100000"/>
              </a:lnSpc>
              <a:spcBef>
                <a:spcPts val="0"/>
              </a:spcBef>
              <a:spcAft>
                <a:spcPts val="0"/>
              </a:spcAft>
              <a:buSzPts val="1250"/>
              <a:buFont typeface="Raleway"/>
              <a:buChar char="●"/>
            </a:pPr>
            <a:r>
              <a:rPr lang="en" sz="1250">
                <a:latin typeface="Raleway"/>
                <a:ea typeface="Raleway"/>
                <a:cs typeface="Raleway"/>
                <a:sym typeface="Raleway"/>
              </a:rPr>
              <a:t>Peru and Chile - Mined </a:t>
            </a:r>
            <a:r>
              <a:rPr lang="en" sz="1250" b="1">
                <a:latin typeface="Raleway"/>
                <a:ea typeface="Raleway"/>
                <a:cs typeface="Raleway"/>
                <a:sym typeface="Raleway"/>
              </a:rPr>
              <a:t>guano</a:t>
            </a:r>
            <a:r>
              <a:rPr lang="en" sz="1250">
                <a:latin typeface="Raleway"/>
                <a:ea typeface="Raleway"/>
                <a:cs typeface="Raleway"/>
                <a:sym typeface="Raleway"/>
              </a:rPr>
              <a:t> to be used as fertilizer. </a:t>
            </a:r>
            <a:endParaRPr sz="1250">
              <a:latin typeface="Raleway"/>
              <a:ea typeface="Raleway"/>
              <a:cs typeface="Raleway"/>
              <a:sym typeface="Raleway"/>
            </a:endParaRPr>
          </a:p>
        </p:txBody>
      </p:sp>
      <p:sp>
        <p:nvSpPr>
          <p:cNvPr id="462" name="Google Shape;462;p39"/>
          <p:cNvSpPr txBox="1">
            <a:spLocks noGrp="1"/>
          </p:cNvSpPr>
          <p:nvPr>
            <p:ph type="title"/>
          </p:nvPr>
        </p:nvSpPr>
        <p:spPr>
          <a:xfrm>
            <a:off x="0" y="46300"/>
            <a:ext cx="4747800" cy="46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Agricultural Products </a:t>
            </a:r>
            <a:endParaRPr sz="2000"/>
          </a:p>
        </p:txBody>
      </p:sp>
      <p:sp>
        <p:nvSpPr>
          <p:cNvPr id="463" name="Google Shape;463;p39"/>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464" name="Google Shape;464;p39"/>
          <p:cNvSpPr txBox="1">
            <a:spLocks noGrp="1"/>
          </p:cNvSpPr>
          <p:nvPr>
            <p:ph type="title"/>
          </p:nvPr>
        </p:nvSpPr>
        <p:spPr>
          <a:xfrm>
            <a:off x="0" y="2842450"/>
            <a:ext cx="4747800" cy="46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Global Consequences </a:t>
            </a:r>
            <a:endParaRPr sz="2000"/>
          </a:p>
        </p:txBody>
      </p:sp>
      <p:sp>
        <p:nvSpPr>
          <p:cNvPr id="465" name="Google Shape;465;p39"/>
          <p:cNvSpPr txBox="1"/>
          <p:nvPr/>
        </p:nvSpPr>
        <p:spPr>
          <a:xfrm>
            <a:off x="-81675" y="3205325"/>
            <a:ext cx="4747800" cy="15108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Local food production </a:t>
            </a:r>
            <a:r>
              <a:rPr lang="en" sz="1300" b="1">
                <a:latin typeface="Raleway"/>
                <a:ea typeface="Raleway"/>
                <a:cs typeface="Raleway"/>
                <a:sym typeface="Raleway"/>
              </a:rPr>
              <a:t>replaced</a:t>
            </a:r>
            <a:r>
              <a:rPr lang="en" sz="1300">
                <a:latin typeface="Raleway Light"/>
                <a:ea typeface="Raleway Light"/>
                <a:cs typeface="Raleway Light"/>
                <a:sym typeface="Raleway Light"/>
              </a:rPr>
              <a:t> by cash crops.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Led to </a:t>
            </a:r>
            <a:r>
              <a:rPr lang="en" sz="1300" b="1">
                <a:latin typeface="Raleway"/>
                <a:ea typeface="Raleway"/>
                <a:cs typeface="Raleway"/>
                <a:sym typeface="Raleway"/>
              </a:rPr>
              <a:t>monocultures</a:t>
            </a:r>
            <a:r>
              <a:rPr lang="en" sz="1300">
                <a:latin typeface="Raleway Light"/>
                <a:ea typeface="Raleway Light"/>
                <a:cs typeface="Raleway Light"/>
                <a:sym typeface="Raleway Light"/>
              </a:rPr>
              <a:t> - lack of agricultural diversity.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a:buChar char="○"/>
            </a:pPr>
            <a:r>
              <a:rPr lang="en" sz="1300" b="1">
                <a:latin typeface="Raleway"/>
                <a:ea typeface="Raleway"/>
                <a:cs typeface="Raleway"/>
                <a:sym typeface="Raleway"/>
              </a:rPr>
              <a:t>Soil depleted, crop disease and pests spread. </a:t>
            </a:r>
            <a:endParaRPr sz="1300" b="1">
              <a:latin typeface="Raleway"/>
              <a:ea typeface="Raleway"/>
              <a:cs typeface="Raleway"/>
              <a:sym typeface="Raleway"/>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Former colonies have struggled to </a:t>
            </a:r>
            <a:r>
              <a:rPr lang="en" sz="1300" b="1">
                <a:latin typeface="Raleway"/>
                <a:ea typeface="Raleway"/>
                <a:cs typeface="Raleway"/>
                <a:sym typeface="Raleway"/>
              </a:rPr>
              <a:t>diversify</a:t>
            </a:r>
            <a:r>
              <a:rPr lang="en" sz="1300">
                <a:latin typeface="Raleway Light"/>
                <a:ea typeface="Raleway Light"/>
                <a:cs typeface="Raleway Light"/>
                <a:sym typeface="Raleway Light"/>
              </a:rPr>
              <a:t> their land.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Have to import agricultural needs, still dependent on more developed nations. </a:t>
            </a:r>
            <a:endParaRPr sz="1300">
              <a:latin typeface="Raleway Light"/>
              <a:ea typeface="Raleway Light"/>
              <a:cs typeface="Raleway Light"/>
              <a:sym typeface="Raleway Light"/>
            </a:endParaRPr>
          </a:p>
        </p:txBody>
      </p:sp>
      <p:sp>
        <p:nvSpPr>
          <p:cNvPr id="466" name="Google Shape;466;p39"/>
          <p:cNvSpPr txBox="1"/>
          <p:nvPr/>
        </p:nvSpPr>
        <p:spPr>
          <a:xfrm>
            <a:off x="4531975" y="0"/>
            <a:ext cx="4611900" cy="5143500"/>
          </a:xfrm>
          <a:prstGeom prst="rect">
            <a:avLst/>
          </a:prstGeom>
          <a:solidFill>
            <a:srgbClr val="E5CB8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467" name="Google Shape;467;p39"/>
          <p:cNvPicPr preferRelativeResize="0"/>
          <p:nvPr/>
        </p:nvPicPr>
        <p:blipFill>
          <a:blip r:embed="rId4">
            <a:alphaModFix/>
          </a:blip>
          <a:stretch>
            <a:fillRect/>
          </a:stretch>
        </p:blipFill>
        <p:spPr>
          <a:xfrm>
            <a:off x="5268675" y="156998"/>
            <a:ext cx="3309966" cy="2206649"/>
          </a:xfrm>
          <a:prstGeom prst="rect">
            <a:avLst/>
          </a:prstGeom>
          <a:noFill/>
          <a:ln>
            <a:noFill/>
          </a:ln>
        </p:spPr>
      </p:pic>
      <p:pic>
        <p:nvPicPr>
          <p:cNvPr id="468" name="Google Shape;468;p39"/>
          <p:cNvPicPr preferRelativeResize="0"/>
          <p:nvPr/>
        </p:nvPicPr>
        <p:blipFill>
          <a:blip r:embed="rId5">
            <a:alphaModFix/>
          </a:blip>
          <a:stretch>
            <a:fillRect/>
          </a:stretch>
        </p:blipFill>
        <p:spPr>
          <a:xfrm>
            <a:off x="5063150" y="2610975"/>
            <a:ext cx="3721026" cy="1944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0"/>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474" name="Google Shape;474;p40"/>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6.5</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2400" b="1">
                <a:latin typeface="Playfair Display"/>
                <a:ea typeface="Playfair Display"/>
                <a:cs typeface="Playfair Display"/>
                <a:sym typeface="Playfair Display"/>
              </a:rPr>
              <a:t>Economic Imperialism</a:t>
            </a:r>
            <a:endParaRPr sz="24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30200" algn="ctr" rtl="0">
              <a:lnSpc>
                <a:spcPct val="100000"/>
              </a:lnSpc>
              <a:spcBef>
                <a:spcPts val="600"/>
              </a:spcBef>
              <a:spcAft>
                <a:spcPts val="0"/>
              </a:spcAft>
              <a:buSzPts val="1600"/>
              <a:buFont typeface="Raleway"/>
              <a:buAutoNum type="arabicPeriod"/>
            </a:pPr>
            <a:r>
              <a:rPr lang="en">
                <a:latin typeface="Raleway"/>
                <a:ea typeface="Raleway"/>
                <a:cs typeface="Raleway"/>
                <a:sym typeface="Raleway"/>
              </a:rPr>
              <a:t>GB pushed India out of the finished textile market. India only created raw cotton to be sold to British factories, with finished goods being sold back to them at inflated prices.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GB entered the Chinese market selling Opium.  </a:t>
            </a:r>
            <a:endParaRPr>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a:t>
            </a:r>
            <a:r>
              <a:rPr lang="en" sz="1800">
                <a:latin typeface="Raleway"/>
                <a:ea typeface="Raleway"/>
                <a:cs typeface="Raleway"/>
                <a:sym typeface="Raleway"/>
              </a:rPr>
              <a:t> What economic factors contributed to imperialism in the global economy between 1750 and 1900?  </a:t>
            </a:r>
            <a:endParaRPr sz="1800">
              <a:latin typeface="Raleway"/>
              <a:ea typeface="Raleway"/>
              <a:cs typeface="Raleway"/>
              <a:sym typeface="Raleway"/>
            </a:endParaRPr>
          </a:p>
        </p:txBody>
      </p:sp>
      <p:sp>
        <p:nvSpPr>
          <p:cNvPr id="475" name="Google Shape;475;p40"/>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1"/>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6.5 - Rise of Economic Imperialism </a:t>
            </a:r>
            <a:endParaRPr/>
          </a:p>
        </p:txBody>
      </p:sp>
      <p:sp>
        <p:nvSpPr>
          <p:cNvPr id="481" name="Google Shape;481;p41"/>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29</a:t>
            </a:fld>
            <a:endParaRPr/>
          </a:p>
        </p:txBody>
      </p:sp>
      <p:grpSp>
        <p:nvGrpSpPr>
          <p:cNvPr id="482" name="Google Shape;482;p41"/>
          <p:cNvGrpSpPr/>
          <p:nvPr/>
        </p:nvGrpSpPr>
        <p:grpSpPr>
          <a:xfrm>
            <a:off x="4476072" y="873677"/>
            <a:ext cx="191608" cy="303780"/>
            <a:chOff x="6718575" y="2318625"/>
            <a:chExt cx="256950" cy="407375"/>
          </a:xfrm>
        </p:grpSpPr>
        <p:sp>
          <p:nvSpPr>
            <p:cNvPr id="483" name="Google Shape;483;p4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41"/>
          <p:cNvSpPr txBox="1"/>
          <p:nvPr/>
        </p:nvSpPr>
        <p:spPr>
          <a:xfrm>
            <a:off x="0" y="2106225"/>
            <a:ext cx="2310000" cy="26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 </a:t>
            </a:r>
            <a:endParaRPr>
              <a:latin typeface="Raleway Light"/>
              <a:ea typeface="Raleway Light"/>
              <a:cs typeface="Raleway Light"/>
              <a:sym typeface="Raleway Light"/>
            </a:endParaRPr>
          </a:p>
        </p:txBody>
      </p:sp>
      <p:sp>
        <p:nvSpPr>
          <p:cNvPr id="492" name="Google Shape;492;p41"/>
          <p:cNvSpPr txBox="1"/>
          <p:nvPr/>
        </p:nvSpPr>
        <p:spPr>
          <a:xfrm>
            <a:off x="55425" y="1407800"/>
            <a:ext cx="9012300" cy="6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aleway Light"/>
              <a:ea typeface="Raleway Light"/>
              <a:cs typeface="Raleway Light"/>
              <a:sym typeface="Raleway Light"/>
            </a:endParaRPr>
          </a:p>
        </p:txBody>
      </p:sp>
      <p:sp>
        <p:nvSpPr>
          <p:cNvPr id="493" name="Google Shape;493;p41"/>
          <p:cNvSpPr txBox="1"/>
          <p:nvPr/>
        </p:nvSpPr>
        <p:spPr>
          <a:xfrm>
            <a:off x="4822025" y="2117250"/>
            <a:ext cx="4445100" cy="26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Raleway"/>
              <a:ea typeface="Raleway"/>
              <a:cs typeface="Raleway"/>
              <a:sym typeface="Raleway"/>
            </a:endParaRPr>
          </a:p>
        </p:txBody>
      </p:sp>
      <p:sp>
        <p:nvSpPr>
          <p:cNvPr id="494" name="Google Shape;494;p41"/>
          <p:cNvSpPr txBox="1"/>
          <p:nvPr/>
        </p:nvSpPr>
        <p:spPr>
          <a:xfrm>
            <a:off x="146425" y="1448075"/>
            <a:ext cx="43296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Context</a:t>
            </a:r>
            <a:r>
              <a:rPr lang="en">
                <a:latin typeface="Raleway Light"/>
                <a:ea typeface="Raleway Light"/>
                <a:cs typeface="Raleway Light"/>
                <a:sym typeface="Raleway Light"/>
              </a:rPr>
              <a:t> - Industrial revolution created a need for </a:t>
            </a:r>
            <a:r>
              <a:rPr lang="en" b="1">
                <a:latin typeface="Raleway"/>
                <a:ea typeface="Raleway"/>
                <a:cs typeface="Raleway"/>
                <a:sym typeface="Raleway"/>
              </a:rPr>
              <a:t>raw goods. </a:t>
            </a:r>
            <a:r>
              <a:rPr lang="en">
                <a:latin typeface="Raleway Light"/>
                <a:ea typeface="Raleway Light"/>
                <a:cs typeface="Raleway Light"/>
                <a:sym typeface="Raleway Light"/>
              </a:rPr>
              <a:t>Technological ability like steamships, railroads, and military weapons allowed industrial nations to </a:t>
            </a:r>
            <a:r>
              <a:rPr lang="en" b="1">
                <a:latin typeface="Raleway"/>
                <a:ea typeface="Raleway"/>
                <a:cs typeface="Raleway"/>
                <a:sym typeface="Raleway"/>
              </a:rPr>
              <a:t>control</a:t>
            </a:r>
            <a:r>
              <a:rPr lang="en">
                <a:latin typeface="Raleway Light"/>
                <a:ea typeface="Raleway Light"/>
                <a:cs typeface="Raleway Light"/>
                <a:sym typeface="Raleway Light"/>
              </a:rPr>
              <a:t> other territories. </a:t>
            </a: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a:p>
            <a:pPr marL="0" lvl="0" indent="0" algn="l" rtl="0">
              <a:spcBef>
                <a:spcPts val="0"/>
              </a:spcBef>
              <a:spcAft>
                <a:spcPts val="0"/>
              </a:spcAft>
              <a:buNone/>
            </a:pPr>
            <a:r>
              <a:rPr lang="en" b="1" u="sng">
                <a:latin typeface="Raleway"/>
                <a:ea typeface="Raleway"/>
                <a:cs typeface="Raleway"/>
                <a:sym typeface="Raleway"/>
              </a:rPr>
              <a:t>Economic Imperialism</a:t>
            </a:r>
            <a:r>
              <a:rPr lang="en">
                <a:latin typeface="Raleway Light"/>
                <a:ea typeface="Raleway Light"/>
                <a:cs typeface="Raleway Light"/>
                <a:sym typeface="Raleway Light"/>
              </a:rPr>
              <a:t> - Foreign business interests have economic </a:t>
            </a:r>
            <a:r>
              <a:rPr lang="en" b="1">
                <a:latin typeface="Raleway"/>
                <a:ea typeface="Raleway"/>
                <a:cs typeface="Raleway"/>
                <a:sym typeface="Raleway"/>
              </a:rPr>
              <a:t>power</a:t>
            </a:r>
            <a:r>
              <a:rPr lang="en">
                <a:latin typeface="Raleway Light"/>
                <a:ea typeface="Raleway Light"/>
                <a:cs typeface="Raleway Light"/>
                <a:sym typeface="Raleway Light"/>
              </a:rPr>
              <a:t> of </a:t>
            </a:r>
            <a:r>
              <a:rPr lang="en" b="1">
                <a:latin typeface="Raleway"/>
                <a:ea typeface="Raleway"/>
                <a:cs typeface="Raleway"/>
                <a:sym typeface="Raleway"/>
              </a:rPr>
              <a:t>influence</a:t>
            </a:r>
            <a:r>
              <a:rPr lang="en">
                <a:latin typeface="Raleway Light"/>
                <a:ea typeface="Raleway Light"/>
                <a:cs typeface="Raleway Light"/>
                <a:sym typeface="Raleway Light"/>
              </a:rPr>
              <a:t> over natural resources beyond their borders.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Exploited people, raw materials, minerals.</a:t>
            </a:r>
            <a:endParaRPr>
              <a:latin typeface="Raleway Light"/>
              <a:ea typeface="Raleway Light"/>
              <a:cs typeface="Raleway Light"/>
              <a:sym typeface="Raleway Light"/>
            </a:endParaRPr>
          </a:p>
          <a:p>
            <a:pPr marL="45720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r>
              <a:rPr lang="en" b="1" u="sng">
                <a:latin typeface="Raleway"/>
                <a:ea typeface="Raleway"/>
                <a:cs typeface="Raleway"/>
                <a:sym typeface="Raleway"/>
              </a:rPr>
              <a:t>Export Economies - </a:t>
            </a:r>
            <a:r>
              <a:rPr lang="en">
                <a:latin typeface="Raleway Light"/>
                <a:ea typeface="Raleway Light"/>
                <a:cs typeface="Raleway Light"/>
                <a:sym typeface="Raleway Light"/>
              </a:rPr>
              <a:t> Colonial states that produced goods not for sale at home, but to be sent to colonial powers and then sold for </a:t>
            </a:r>
            <a:r>
              <a:rPr lang="en" b="1">
                <a:latin typeface="Raleway"/>
                <a:ea typeface="Raleway"/>
                <a:cs typeface="Raleway"/>
                <a:sym typeface="Raleway"/>
              </a:rPr>
              <a:t>profit</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Focused on </a:t>
            </a:r>
            <a:r>
              <a:rPr lang="en" b="1">
                <a:latin typeface="Raleway"/>
                <a:ea typeface="Raleway"/>
                <a:cs typeface="Raleway"/>
                <a:sym typeface="Raleway"/>
              </a:rPr>
              <a:t>cash crops</a:t>
            </a:r>
            <a:r>
              <a:rPr lang="en">
                <a:latin typeface="Raleway Light"/>
                <a:ea typeface="Raleway Light"/>
                <a:cs typeface="Raleway Light"/>
                <a:sym typeface="Raleway Light"/>
              </a:rPr>
              <a:t> and</a:t>
            </a:r>
            <a:r>
              <a:rPr lang="en" b="1">
                <a:latin typeface="Raleway"/>
                <a:ea typeface="Raleway"/>
                <a:cs typeface="Raleway"/>
                <a:sym typeface="Raleway"/>
              </a:rPr>
              <a:t> raw materials. </a:t>
            </a:r>
            <a:endParaRPr b="1">
              <a:latin typeface="Raleway"/>
              <a:ea typeface="Raleway"/>
              <a:cs typeface="Raleway"/>
              <a:sym typeface="Raleway"/>
            </a:endParaRPr>
          </a:p>
        </p:txBody>
      </p:sp>
      <p:sp>
        <p:nvSpPr>
          <p:cNvPr id="495" name="Google Shape;495;p41"/>
          <p:cNvSpPr txBox="1"/>
          <p:nvPr/>
        </p:nvSpPr>
        <p:spPr>
          <a:xfrm>
            <a:off x="4588275" y="1480600"/>
            <a:ext cx="4376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496" name="Google Shape;496;p41"/>
          <p:cNvSpPr txBox="1"/>
          <p:nvPr/>
        </p:nvSpPr>
        <p:spPr>
          <a:xfrm>
            <a:off x="4588275" y="1509100"/>
            <a:ext cx="4376700" cy="32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Economic Imperialism in Hawaii:</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American sugar planters and business men went to HW in </a:t>
            </a:r>
            <a:r>
              <a:rPr lang="en" b="1">
                <a:latin typeface="Raleway"/>
                <a:ea typeface="Raleway"/>
                <a:cs typeface="Raleway"/>
                <a:sym typeface="Raleway"/>
              </a:rPr>
              <a:t>1892</a:t>
            </a:r>
            <a:r>
              <a:rPr lang="en">
                <a:latin typeface="Raleway Light"/>
                <a:ea typeface="Raleway Light"/>
                <a:cs typeface="Raleway Light"/>
                <a:sym typeface="Raleway Light"/>
              </a:rPr>
              <a:t> hoping to overthrow its monarchy and have it annexed into US.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b="1">
                <a:latin typeface="Raleway"/>
                <a:ea typeface="Raleway"/>
                <a:cs typeface="Raleway"/>
                <a:sym typeface="Raleway"/>
              </a:rPr>
              <a:t>1898</a:t>
            </a:r>
            <a:r>
              <a:rPr lang="en">
                <a:latin typeface="Raleway Light"/>
                <a:ea typeface="Raleway Light"/>
                <a:cs typeface="Raleway Light"/>
                <a:sym typeface="Raleway Light"/>
              </a:rPr>
              <a:t> - Hawaii becomes a territory of the US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b="1">
                <a:latin typeface="Raleway"/>
                <a:ea typeface="Raleway"/>
                <a:cs typeface="Raleway"/>
                <a:sym typeface="Raleway"/>
              </a:rPr>
              <a:t>1959</a:t>
            </a:r>
            <a:r>
              <a:rPr lang="en">
                <a:latin typeface="Raleway Light"/>
                <a:ea typeface="Raleway Light"/>
                <a:cs typeface="Raleway Light"/>
                <a:sym typeface="Raleway Light"/>
              </a:rPr>
              <a:t> becomes 50th US state. </a:t>
            </a:r>
            <a:endParaRPr>
              <a:latin typeface="Raleway Light"/>
              <a:ea typeface="Raleway Light"/>
              <a:cs typeface="Raleway Light"/>
              <a:sym typeface="Raleway Light"/>
            </a:endParaRPr>
          </a:p>
        </p:txBody>
      </p:sp>
      <p:pic>
        <p:nvPicPr>
          <p:cNvPr id="497" name="Google Shape;497;p41"/>
          <p:cNvPicPr preferRelativeResize="0"/>
          <p:nvPr/>
        </p:nvPicPr>
        <p:blipFill>
          <a:blip r:embed="rId3">
            <a:alphaModFix/>
          </a:blip>
          <a:stretch>
            <a:fillRect/>
          </a:stretch>
        </p:blipFill>
        <p:spPr>
          <a:xfrm>
            <a:off x="6383202" y="3162062"/>
            <a:ext cx="2310000" cy="1687414"/>
          </a:xfrm>
          <a:prstGeom prst="rect">
            <a:avLst/>
          </a:prstGeom>
          <a:noFill/>
          <a:ln>
            <a:noFill/>
          </a:ln>
        </p:spPr>
      </p:pic>
      <p:pic>
        <p:nvPicPr>
          <p:cNvPr id="498" name="Google Shape;498;p41"/>
          <p:cNvPicPr preferRelativeResize="0"/>
          <p:nvPr/>
        </p:nvPicPr>
        <p:blipFill>
          <a:blip r:embed="rId4">
            <a:alphaModFix/>
          </a:blip>
          <a:stretch>
            <a:fillRect/>
          </a:stretch>
        </p:blipFill>
        <p:spPr>
          <a:xfrm>
            <a:off x="4956412" y="3197624"/>
            <a:ext cx="1050575" cy="1616275"/>
          </a:xfrm>
          <a:prstGeom prst="rect">
            <a:avLst/>
          </a:prstGeom>
          <a:noFill/>
          <a:ln>
            <a:noFill/>
          </a:ln>
        </p:spPr>
      </p:pic>
      <p:pic>
        <p:nvPicPr>
          <p:cNvPr id="499" name="Google Shape;499;p41"/>
          <p:cNvPicPr preferRelativeResize="0"/>
          <p:nvPr/>
        </p:nvPicPr>
        <p:blipFill>
          <a:blip r:embed="rId5">
            <a:alphaModFix/>
          </a:blip>
          <a:stretch>
            <a:fillRect/>
          </a:stretch>
        </p:blipFill>
        <p:spPr>
          <a:xfrm>
            <a:off x="866425" y="56175"/>
            <a:ext cx="1443575" cy="1237350"/>
          </a:xfrm>
          <a:prstGeom prst="rect">
            <a:avLst/>
          </a:prstGeom>
          <a:noFill/>
          <a:ln>
            <a:noFill/>
          </a:ln>
        </p:spPr>
      </p:pic>
      <p:pic>
        <p:nvPicPr>
          <p:cNvPr id="500" name="Google Shape;500;p41"/>
          <p:cNvPicPr preferRelativeResize="0"/>
          <p:nvPr/>
        </p:nvPicPr>
        <p:blipFill>
          <a:blip r:embed="rId6">
            <a:alphaModFix/>
          </a:blip>
          <a:stretch>
            <a:fillRect/>
          </a:stretch>
        </p:blipFill>
        <p:spPr>
          <a:xfrm>
            <a:off x="6833750" y="112612"/>
            <a:ext cx="1963626" cy="1124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6.1 - Motives for Imperialism </a:t>
            </a:r>
            <a:endParaRPr/>
          </a:p>
        </p:txBody>
      </p:sp>
      <p:sp>
        <p:nvSpPr>
          <p:cNvPr id="104" name="Google Shape;104;p15"/>
          <p:cNvSpPr txBox="1">
            <a:spLocks noGrp="1"/>
          </p:cNvSpPr>
          <p:nvPr>
            <p:ph type="body" idx="2"/>
          </p:nvPr>
        </p:nvSpPr>
        <p:spPr>
          <a:xfrm>
            <a:off x="6021650" y="1752375"/>
            <a:ext cx="3222000" cy="26517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r>
              <a:rPr lang="en" b="1" u="sng">
                <a:latin typeface="Raleway"/>
                <a:ea typeface="Raleway"/>
                <a:cs typeface="Raleway"/>
                <a:sym typeface="Raleway"/>
              </a:rPr>
              <a:t> Japanese Imperialization</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Font typeface="Raleway"/>
              <a:buChar char="➔"/>
            </a:pPr>
            <a:r>
              <a:rPr lang="en">
                <a:latin typeface="Raleway"/>
                <a:ea typeface="Raleway"/>
                <a:cs typeface="Raleway"/>
                <a:sym typeface="Raleway"/>
              </a:rPr>
              <a:t>Use </a:t>
            </a:r>
            <a:r>
              <a:rPr lang="en" b="1">
                <a:latin typeface="Raleway"/>
                <a:ea typeface="Raleway"/>
                <a:cs typeface="Raleway"/>
                <a:sym typeface="Raleway"/>
              </a:rPr>
              <a:t>national pride </a:t>
            </a:r>
            <a:r>
              <a:rPr lang="en">
                <a:latin typeface="Raleway"/>
                <a:ea typeface="Raleway"/>
                <a:cs typeface="Raleway"/>
                <a:sym typeface="Raleway"/>
              </a:rPr>
              <a:t>to defend going into </a:t>
            </a:r>
            <a:r>
              <a:rPr lang="en" b="1">
                <a:latin typeface="Raleway"/>
                <a:ea typeface="Raleway"/>
                <a:cs typeface="Raleway"/>
                <a:sym typeface="Raleway"/>
              </a:rPr>
              <a:t>Korea</a:t>
            </a:r>
            <a:r>
              <a:rPr lang="en">
                <a:latin typeface="Raleway"/>
                <a:ea typeface="Raleway"/>
                <a:cs typeface="Raleway"/>
                <a:sym typeface="Raleway"/>
              </a:rPr>
              <a:t>. </a:t>
            </a:r>
            <a:endParaRPr>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This upset </a:t>
            </a:r>
            <a:r>
              <a:rPr lang="en" b="1">
                <a:latin typeface="Raleway"/>
                <a:ea typeface="Raleway"/>
                <a:cs typeface="Raleway"/>
                <a:sym typeface="Raleway"/>
              </a:rPr>
              <a:t>China</a:t>
            </a:r>
            <a:r>
              <a:rPr lang="en">
                <a:latin typeface="Raleway"/>
                <a:ea typeface="Raleway"/>
                <a:cs typeface="Raleway"/>
                <a:sym typeface="Raleway"/>
              </a:rPr>
              <a:t> who had been there for centuries. </a:t>
            </a:r>
            <a:endParaRPr>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Resulted in the </a:t>
            </a:r>
            <a:r>
              <a:rPr lang="en" b="1">
                <a:latin typeface="Raleway"/>
                <a:ea typeface="Raleway"/>
                <a:cs typeface="Raleway"/>
                <a:sym typeface="Raleway"/>
              </a:rPr>
              <a:t>Sino-Japanese War (1894 - 1895). </a:t>
            </a:r>
            <a:endParaRPr b="1">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Japan won and gained access to </a:t>
            </a:r>
            <a:r>
              <a:rPr lang="en" b="1">
                <a:latin typeface="Raleway"/>
                <a:ea typeface="Raleway"/>
                <a:cs typeface="Raleway"/>
                <a:sym typeface="Raleway"/>
              </a:rPr>
              <a:t>Korea</a:t>
            </a:r>
            <a:r>
              <a:rPr lang="en">
                <a:latin typeface="Raleway"/>
                <a:ea typeface="Raleway"/>
                <a:cs typeface="Raleway"/>
                <a:sym typeface="Raleway"/>
              </a:rPr>
              <a:t> and </a:t>
            </a:r>
            <a:r>
              <a:rPr lang="en" b="1">
                <a:latin typeface="Raleway"/>
                <a:ea typeface="Raleway"/>
                <a:cs typeface="Raleway"/>
                <a:sym typeface="Raleway"/>
              </a:rPr>
              <a:t>Taiwan</a:t>
            </a:r>
            <a:r>
              <a:rPr lang="en">
                <a:latin typeface="Raleway"/>
                <a:ea typeface="Raleway"/>
                <a:cs typeface="Raleway"/>
                <a:sym typeface="Raleway"/>
              </a:rPr>
              <a:t> </a:t>
            </a:r>
            <a:endParaRPr>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b="1">
                <a:latin typeface="Raleway"/>
                <a:ea typeface="Raleway"/>
                <a:cs typeface="Raleway"/>
                <a:sym typeface="Raleway"/>
              </a:rPr>
              <a:t>Weakened China. </a:t>
            </a:r>
            <a:endParaRPr b="1">
              <a:latin typeface="Raleway"/>
              <a:ea typeface="Raleway"/>
              <a:cs typeface="Raleway"/>
              <a:sym typeface="Raleway"/>
            </a:endParaRPr>
          </a:p>
        </p:txBody>
      </p:sp>
      <p:sp>
        <p:nvSpPr>
          <p:cNvPr id="105" name="Google Shape;105;p15"/>
          <p:cNvSpPr txBox="1">
            <a:spLocks noGrp="1"/>
          </p:cNvSpPr>
          <p:nvPr>
            <p:ph type="body" idx="1"/>
          </p:nvPr>
        </p:nvSpPr>
        <p:spPr>
          <a:xfrm>
            <a:off x="0" y="1827863"/>
            <a:ext cx="4252200" cy="2824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European Nationalism</a:t>
            </a:r>
            <a:endParaRPr u="sng"/>
          </a:p>
          <a:p>
            <a:pPr marL="457200" lvl="0" indent="-307975" algn="l" rtl="0">
              <a:lnSpc>
                <a:spcPct val="100000"/>
              </a:lnSpc>
              <a:spcBef>
                <a:spcPts val="600"/>
              </a:spcBef>
              <a:spcAft>
                <a:spcPts val="0"/>
              </a:spcAft>
              <a:buSzPts val="1250"/>
              <a:buChar char="➔"/>
            </a:pPr>
            <a:r>
              <a:rPr lang="en" sz="1250" b="1">
                <a:latin typeface="Raleway"/>
                <a:ea typeface="Raleway"/>
                <a:cs typeface="Raleway"/>
                <a:sym typeface="Raleway"/>
              </a:rPr>
              <a:t>Great Britain </a:t>
            </a:r>
            <a:r>
              <a:rPr lang="en" sz="1250"/>
              <a:t>needed to expand its empire and gain </a:t>
            </a:r>
            <a:r>
              <a:rPr lang="en" sz="1250" b="1">
                <a:latin typeface="Raleway"/>
                <a:ea typeface="Raleway"/>
                <a:cs typeface="Raleway"/>
                <a:sym typeface="Raleway"/>
              </a:rPr>
              <a:t>resources</a:t>
            </a:r>
            <a:r>
              <a:rPr lang="en" sz="1250"/>
              <a:t> after losing American colonies. </a:t>
            </a:r>
            <a:endParaRPr sz="1250"/>
          </a:p>
          <a:p>
            <a:pPr marL="914400" lvl="1" indent="-307975" algn="l" rtl="0">
              <a:lnSpc>
                <a:spcPct val="100000"/>
              </a:lnSpc>
              <a:spcBef>
                <a:spcPts val="0"/>
              </a:spcBef>
              <a:spcAft>
                <a:spcPts val="0"/>
              </a:spcAft>
              <a:buSzPts val="1250"/>
              <a:buChar char="◆"/>
            </a:pPr>
            <a:r>
              <a:rPr lang="en" sz="1250"/>
              <a:t>Expanded influence in Australia, South Asia, India, and Southeast Asia. </a:t>
            </a:r>
            <a:endParaRPr sz="1250"/>
          </a:p>
          <a:p>
            <a:pPr marL="457200" lvl="0" indent="-307975" algn="l" rtl="0">
              <a:lnSpc>
                <a:spcPct val="100000"/>
              </a:lnSpc>
              <a:spcBef>
                <a:spcPts val="0"/>
              </a:spcBef>
              <a:spcAft>
                <a:spcPts val="0"/>
              </a:spcAft>
              <a:buSzPts val="1250"/>
              <a:buChar char="➔"/>
            </a:pPr>
            <a:r>
              <a:rPr lang="en" sz="1250" b="1">
                <a:latin typeface="Raleway"/>
                <a:ea typeface="Raleway"/>
                <a:cs typeface="Raleway"/>
                <a:sym typeface="Raleway"/>
              </a:rPr>
              <a:t>France</a:t>
            </a:r>
            <a:r>
              <a:rPr lang="en" sz="1250"/>
              <a:t> expanded its territory to increase </a:t>
            </a:r>
            <a:r>
              <a:rPr lang="en" sz="1250" b="1">
                <a:latin typeface="Raleway"/>
                <a:ea typeface="Raleway"/>
                <a:cs typeface="Raleway"/>
                <a:sym typeface="Raleway"/>
              </a:rPr>
              <a:t>prestige</a:t>
            </a:r>
            <a:r>
              <a:rPr lang="en" sz="1250"/>
              <a:t> after losing in the </a:t>
            </a:r>
            <a:r>
              <a:rPr lang="en" sz="1250" b="1">
                <a:latin typeface="Raleway"/>
                <a:ea typeface="Raleway"/>
                <a:cs typeface="Raleway"/>
                <a:sym typeface="Raleway"/>
              </a:rPr>
              <a:t>Franco-Prussian War (1870 - 1871)</a:t>
            </a:r>
            <a:endParaRPr sz="1250" b="1">
              <a:latin typeface="Raleway"/>
              <a:ea typeface="Raleway"/>
              <a:cs typeface="Raleway"/>
              <a:sym typeface="Raleway"/>
            </a:endParaRPr>
          </a:p>
          <a:p>
            <a:pPr marL="914400" lvl="1" indent="-307975" algn="l" rtl="0">
              <a:lnSpc>
                <a:spcPct val="100000"/>
              </a:lnSpc>
              <a:spcBef>
                <a:spcPts val="0"/>
              </a:spcBef>
              <a:spcAft>
                <a:spcPts val="0"/>
              </a:spcAft>
              <a:buSzPts val="1250"/>
              <a:buChar char="◆"/>
            </a:pPr>
            <a:r>
              <a:rPr lang="en" sz="1250"/>
              <a:t>Algeria in N. Africa, islands in the S. Pacific, Senegal in W. Africa, Indochina in SE Asia. </a:t>
            </a:r>
            <a:endParaRPr sz="1250"/>
          </a:p>
          <a:p>
            <a:pPr marL="457200" lvl="0" indent="-307975" algn="l" rtl="0">
              <a:lnSpc>
                <a:spcPct val="100000"/>
              </a:lnSpc>
              <a:spcBef>
                <a:spcPts val="0"/>
              </a:spcBef>
              <a:spcAft>
                <a:spcPts val="0"/>
              </a:spcAft>
              <a:buSzPts val="1250"/>
              <a:buChar char="➔"/>
            </a:pPr>
            <a:r>
              <a:rPr lang="en" sz="1250" b="1">
                <a:latin typeface="Raleway"/>
                <a:ea typeface="Raleway"/>
                <a:cs typeface="Raleway"/>
                <a:sym typeface="Raleway"/>
              </a:rPr>
              <a:t>Italy</a:t>
            </a:r>
            <a:r>
              <a:rPr lang="en" sz="1250"/>
              <a:t> and </a:t>
            </a:r>
            <a:r>
              <a:rPr lang="en" sz="1250" b="1">
                <a:latin typeface="Raleway"/>
                <a:ea typeface="Raleway"/>
                <a:cs typeface="Raleway"/>
                <a:sym typeface="Raleway"/>
              </a:rPr>
              <a:t>Germany</a:t>
            </a:r>
            <a:r>
              <a:rPr lang="en" sz="1250"/>
              <a:t> were newly united nations and wanted to gain </a:t>
            </a:r>
            <a:r>
              <a:rPr lang="en" sz="1250" b="1">
                <a:latin typeface="Raleway"/>
                <a:ea typeface="Raleway"/>
                <a:cs typeface="Raleway"/>
                <a:sym typeface="Raleway"/>
              </a:rPr>
              <a:t>prestige</a:t>
            </a:r>
            <a:r>
              <a:rPr lang="en" sz="1250"/>
              <a:t> and </a:t>
            </a:r>
            <a:r>
              <a:rPr lang="en" sz="1250" b="1">
                <a:latin typeface="Raleway"/>
                <a:ea typeface="Raleway"/>
                <a:cs typeface="Raleway"/>
                <a:sym typeface="Raleway"/>
              </a:rPr>
              <a:t>economic power. </a:t>
            </a:r>
            <a:endParaRPr sz="1250" b="1">
              <a:latin typeface="Raleway"/>
              <a:ea typeface="Raleway"/>
              <a:cs typeface="Raleway"/>
              <a:sym typeface="Raleway"/>
            </a:endParaRPr>
          </a:p>
          <a:p>
            <a:pPr marL="457200" lvl="0" indent="-307975" algn="l" rtl="0">
              <a:lnSpc>
                <a:spcPct val="100000"/>
              </a:lnSpc>
              <a:spcBef>
                <a:spcPts val="0"/>
              </a:spcBef>
              <a:spcAft>
                <a:spcPts val="0"/>
              </a:spcAft>
              <a:buSzPts val="1250"/>
              <a:buChar char="➔"/>
            </a:pPr>
            <a:r>
              <a:rPr lang="en" sz="1250" b="1">
                <a:latin typeface="Raleway"/>
                <a:ea typeface="Raleway"/>
                <a:cs typeface="Raleway"/>
                <a:sym typeface="Raleway"/>
              </a:rPr>
              <a:t>Spain</a:t>
            </a:r>
            <a:r>
              <a:rPr lang="en" sz="1250"/>
              <a:t>, despite dominating 16th C. colonization, did not imperialize much. </a:t>
            </a:r>
            <a:endParaRPr sz="1250"/>
          </a:p>
          <a:p>
            <a:pPr marL="0" lvl="0" indent="0" algn="l" rtl="0">
              <a:lnSpc>
                <a:spcPct val="100000"/>
              </a:lnSpc>
              <a:spcBef>
                <a:spcPts val="600"/>
              </a:spcBef>
              <a:spcAft>
                <a:spcPts val="0"/>
              </a:spcAft>
              <a:buNone/>
            </a:pPr>
            <a:endParaRPr b="1">
              <a:latin typeface="Raleway"/>
              <a:ea typeface="Raleway"/>
              <a:cs typeface="Raleway"/>
              <a:sym typeface="Raleway"/>
            </a:endParaRPr>
          </a:p>
        </p:txBody>
      </p:sp>
      <p:sp>
        <p:nvSpPr>
          <p:cNvPr id="106" name="Google Shape;106;p15"/>
          <p:cNvSpPr txBox="1">
            <a:spLocks noGrp="1"/>
          </p:cNvSpPr>
          <p:nvPr>
            <p:ph type="body" idx="2"/>
          </p:nvPr>
        </p:nvSpPr>
        <p:spPr>
          <a:xfrm>
            <a:off x="-1020875" y="3530750"/>
            <a:ext cx="679500" cy="6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rgbClr val="666666"/>
                </a:solidFill>
              </a:rPr>
              <a:t> </a:t>
            </a:r>
            <a:endParaRPr sz="1200">
              <a:solidFill>
                <a:srgbClr val="666666"/>
              </a:solidFill>
            </a:endParaRPr>
          </a:p>
        </p:txBody>
      </p:sp>
      <p:sp>
        <p:nvSpPr>
          <p:cNvPr id="107" name="Google Shape;107;p15"/>
          <p:cNvSpPr txBox="1">
            <a:spLocks noGrp="1"/>
          </p:cNvSpPr>
          <p:nvPr>
            <p:ph type="sldNum" idx="12"/>
          </p:nvPr>
        </p:nvSpPr>
        <p:spPr>
          <a:xfrm>
            <a:off x="593575" y="481380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grpSp>
        <p:nvGrpSpPr>
          <p:cNvPr id="108" name="Google Shape;108;p15"/>
          <p:cNvGrpSpPr/>
          <p:nvPr/>
        </p:nvGrpSpPr>
        <p:grpSpPr>
          <a:xfrm>
            <a:off x="4397465" y="881213"/>
            <a:ext cx="349060" cy="298882"/>
            <a:chOff x="1934025" y="1001650"/>
            <a:chExt cx="415300" cy="355600"/>
          </a:xfrm>
        </p:grpSpPr>
        <p:sp>
          <p:nvSpPr>
            <p:cNvPr id="109" name="Google Shape;10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txBox="1"/>
          <p:nvPr/>
        </p:nvSpPr>
        <p:spPr>
          <a:xfrm>
            <a:off x="708150" y="-789075"/>
            <a:ext cx="763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114" name="Google Shape;114;p15"/>
          <p:cNvSpPr txBox="1"/>
          <p:nvPr/>
        </p:nvSpPr>
        <p:spPr>
          <a:xfrm>
            <a:off x="0" y="1336425"/>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aleway"/>
                <a:ea typeface="Raleway"/>
                <a:cs typeface="Raleway"/>
                <a:sym typeface="Raleway"/>
              </a:rPr>
              <a:t>Imperialism</a:t>
            </a:r>
            <a:r>
              <a:rPr lang="en">
                <a:latin typeface="Raleway Light"/>
                <a:ea typeface="Raleway Light"/>
                <a:cs typeface="Raleway Light"/>
                <a:sym typeface="Raleway Light"/>
              </a:rPr>
              <a:t>: the establishment of overseas empires motivated by a belief in nationalism, a desire for economic wealth, a sense of religious duty, and a belief Europeans were biologically superior. </a:t>
            </a:r>
            <a:endParaRPr>
              <a:latin typeface="Raleway Light"/>
              <a:ea typeface="Raleway Light"/>
              <a:cs typeface="Raleway Light"/>
              <a:sym typeface="Raleway Light"/>
            </a:endParaRPr>
          </a:p>
        </p:txBody>
      </p:sp>
      <p:pic>
        <p:nvPicPr>
          <p:cNvPr id="115" name="Google Shape;115;p15"/>
          <p:cNvPicPr preferRelativeResize="0"/>
          <p:nvPr/>
        </p:nvPicPr>
        <p:blipFill>
          <a:blip r:embed="rId3">
            <a:alphaModFix/>
          </a:blip>
          <a:stretch>
            <a:fillRect/>
          </a:stretch>
        </p:blipFill>
        <p:spPr>
          <a:xfrm>
            <a:off x="4252188" y="2135398"/>
            <a:ext cx="1757675" cy="2516675"/>
          </a:xfrm>
          <a:prstGeom prst="rect">
            <a:avLst/>
          </a:prstGeom>
          <a:noFill/>
          <a:ln>
            <a:noFill/>
          </a:ln>
        </p:spPr>
      </p:pic>
      <p:pic>
        <p:nvPicPr>
          <p:cNvPr id="116" name="Google Shape;116;p15"/>
          <p:cNvPicPr preferRelativeResize="0"/>
          <p:nvPr/>
        </p:nvPicPr>
        <p:blipFill>
          <a:blip r:embed="rId4">
            <a:alphaModFix/>
          </a:blip>
          <a:stretch>
            <a:fillRect/>
          </a:stretch>
        </p:blipFill>
        <p:spPr>
          <a:xfrm>
            <a:off x="7015550" y="162525"/>
            <a:ext cx="1234199" cy="952975"/>
          </a:xfrm>
          <a:prstGeom prst="rect">
            <a:avLst/>
          </a:prstGeom>
          <a:noFill/>
          <a:ln>
            <a:noFill/>
          </a:ln>
        </p:spPr>
      </p:pic>
      <p:pic>
        <p:nvPicPr>
          <p:cNvPr id="117" name="Google Shape;117;p15"/>
          <p:cNvPicPr preferRelativeResize="0"/>
          <p:nvPr/>
        </p:nvPicPr>
        <p:blipFill>
          <a:blip r:embed="rId5">
            <a:alphaModFix/>
          </a:blip>
          <a:stretch>
            <a:fillRect/>
          </a:stretch>
        </p:blipFill>
        <p:spPr>
          <a:xfrm>
            <a:off x="240875" y="209924"/>
            <a:ext cx="2054489" cy="858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2"/>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6.5 - Economic Imperialism in Asia </a:t>
            </a:r>
            <a:endParaRPr/>
          </a:p>
        </p:txBody>
      </p:sp>
      <p:sp>
        <p:nvSpPr>
          <p:cNvPr id="506" name="Google Shape;506;p42"/>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grpSp>
        <p:nvGrpSpPr>
          <p:cNvPr id="507" name="Google Shape;507;p42"/>
          <p:cNvGrpSpPr/>
          <p:nvPr/>
        </p:nvGrpSpPr>
        <p:grpSpPr>
          <a:xfrm>
            <a:off x="4476072" y="873677"/>
            <a:ext cx="191608" cy="303780"/>
            <a:chOff x="6718575" y="2318625"/>
            <a:chExt cx="256950" cy="407375"/>
          </a:xfrm>
        </p:grpSpPr>
        <p:sp>
          <p:nvSpPr>
            <p:cNvPr id="508" name="Google Shape;508;p4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42"/>
          <p:cNvSpPr txBox="1"/>
          <p:nvPr/>
        </p:nvSpPr>
        <p:spPr>
          <a:xfrm>
            <a:off x="0" y="2106225"/>
            <a:ext cx="2310000" cy="26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 </a:t>
            </a:r>
            <a:endParaRPr>
              <a:latin typeface="Raleway Light"/>
              <a:ea typeface="Raleway Light"/>
              <a:cs typeface="Raleway Light"/>
              <a:sym typeface="Raleway Light"/>
            </a:endParaRPr>
          </a:p>
        </p:txBody>
      </p:sp>
      <p:sp>
        <p:nvSpPr>
          <p:cNvPr id="517" name="Google Shape;517;p42"/>
          <p:cNvSpPr txBox="1"/>
          <p:nvPr/>
        </p:nvSpPr>
        <p:spPr>
          <a:xfrm>
            <a:off x="55425" y="1407800"/>
            <a:ext cx="9012300" cy="6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aleway Light"/>
              <a:ea typeface="Raleway Light"/>
              <a:cs typeface="Raleway Light"/>
              <a:sym typeface="Raleway Light"/>
            </a:endParaRPr>
          </a:p>
        </p:txBody>
      </p:sp>
      <p:sp>
        <p:nvSpPr>
          <p:cNvPr id="518" name="Google Shape;518;p42"/>
          <p:cNvSpPr txBox="1"/>
          <p:nvPr/>
        </p:nvSpPr>
        <p:spPr>
          <a:xfrm>
            <a:off x="4822025" y="2117250"/>
            <a:ext cx="4445100" cy="26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Raleway"/>
              <a:ea typeface="Raleway"/>
              <a:cs typeface="Raleway"/>
              <a:sym typeface="Raleway"/>
            </a:endParaRPr>
          </a:p>
        </p:txBody>
      </p:sp>
      <p:sp>
        <p:nvSpPr>
          <p:cNvPr id="519" name="Google Shape;519;p42"/>
          <p:cNvSpPr txBox="1"/>
          <p:nvPr/>
        </p:nvSpPr>
        <p:spPr>
          <a:xfrm>
            <a:off x="146425" y="1448075"/>
            <a:ext cx="43296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Context:</a:t>
            </a:r>
            <a:r>
              <a:rPr lang="en">
                <a:latin typeface="Raleway Light"/>
                <a:ea typeface="Raleway Light"/>
                <a:cs typeface="Raleway Light"/>
                <a:sym typeface="Raleway Light"/>
              </a:rPr>
              <a:t> England defeated the </a:t>
            </a:r>
            <a:r>
              <a:rPr lang="en" b="1">
                <a:latin typeface="Raleway"/>
                <a:ea typeface="Raleway"/>
                <a:cs typeface="Raleway"/>
                <a:sym typeface="Raleway"/>
              </a:rPr>
              <a:t>Spanish Armada</a:t>
            </a:r>
            <a:r>
              <a:rPr lang="en">
                <a:latin typeface="Raleway Light"/>
                <a:ea typeface="Raleway Light"/>
                <a:cs typeface="Raleway Light"/>
                <a:sym typeface="Raleway Light"/>
              </a:rPr>
              <a:t> in 1588 allowing the British and Dutch to talk over the Asian Spice trade from the </a:t>
            </a:r>
            <a:r>
              <a:rPr lang="en" b="1">
                <a:latin typeface="Raleway"/>
                <a:ea typeface="Raleway"/>
                <a:cs typeface="Raleway"/>
                <a:sym typeface="Raleway"/>
              </a:rPr>
              <a:t>Spanish</a:t>
            </a:r>
            <a:r>
              <a:rPr lang="en">
                <a:latin typeface="Raleway Light"/>
                <a:ea typeface="Raleway Light"/>
                <a:cs typeface="Raleway Light"/>
                <a:sym typeface="Raleway Light"/>
              </a:rPr>
              <a:t> and </a:t>
            </a:r>
            <a:r>
              <a:rPr lang="en" b="1">
                <a:latin typeface="Raleway"/>
                <a:ea typeface="Raleway"/>
                <a:cs typeface="Raleway"/>
                <a:sym typeface="Raleway"/>
              </a:rPr>
              <a:t>Portuguese</a:t>
            </a:r>
            <a:endParaRPr b="1">
              <a:latin typeface="Raleway"/>
              <a:ea typeface="Raleway"/>
              <a:cs typeface="Raleway"/>
              <a:sym typeface="Raleway"/>
            </a:endParaRPr>
          </a:p>
          <a:p>
            <a:pPr marL="0" lvl="0" indent="0" algn="l" rtl="0">
              <a:spcBef>
                <a:spcPts val="0"/>
              </a:spcBef>
              <a:spcAft>
                <a:spcPts val="0"/>
              </a:spcAft>
              <a:buNone/>
            </a:pP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0" lvl="0" indent="0" algn="l" rtl="0">
              <a:spcBef>
                <a:spcPts val="0"/>
              </a:spcBef>
              <a:spcAft>
                <a:spcPts val="0"/>
              </a:spcAft>
              <a:buNone/>
            </a:pPr>
            <a:r>
              <a:rPr lang="en" b="1" u="sng">
                <a:latin typeface="Raleway"/>
                <a:ea typeface="Raleway"/>
                <a:cs typeface="Raleway"/>
                <a:sym typeface="Raleway"/>
              </a:rPr>
              <a:t>India: </a:t>
            </a:r>
            <a:r>
              <a:rPr lang="en">
                <a:latin typeface="Raleway Light"/>
                <a:ea typeface="Raleway Light"/>
                <a:cs typeface="Raleway Light"/>
                <a:sym typeface="Raleway Light"/>
              </a:rPr>
              <a:t>1600 - </a:t>
            </a:r>
            <a:r>
              <a:rPr lang="en" b="1">
                <a:latin typeface="Raleway"/>
                <a:ea typeface="Raleway"/>
                <a:cs typeface="Raleway"/>
                <a:sym typeface="Raleway"/>
              </a:rPr>
              <a:t>British East India Compan</a:t>
            </a:r>
            <a:r>
              <a:rPr lang="en">
                <a:latin typeface="Raleway Light"/>
                <a:ea typeface="Raleway Light"/>
                <a:cs typeface="Raleway Light"/>
                <a:sym typeface="Raleway Light"/>
              </a:rPr>
              <a:t>y (Joint stock company, </a:t>
            </a:r>
            <a:r>
              <a:rPr lang="en" b="1">
                <a:latin typeface="Raleway"/>
                <a:ea typeface="Raleway"/>
                <a:cs typeface="Raleway"/>
                <a:sym typeface="Raleway"/>
              </a:rPr>
              <a:t>BEIC</a:t>
            </a:r>
            <a:r>
              <a:rPr lang="en">
                <a:latin typeface="Raleway Light"/>
                <a:ea typeface="Raleway Light"/>
                <a:cs typeface="Raleway Light"/>
                <a:sym typeface="Raleway Light"/>
              </a:rPr>
              <a:t>) formed to take part in spice trade.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Ran into competition from </a:t>
            </a:r>
            <a:r>
              <a:rPr lang="en" b="1">
                <a:latin typeface="Raleway"/>
                <a:ea typeface="Raleway"/>
                <a:cs typeface="Raleway"/>
                <a:sym typeface="Raleway"/>
              </a:rPr>
              <a:t>Dutch</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Abandoned spices to focus on cotton and silk textiles.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By late 1700s, dominated global textile trade.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Indian weavers weaved European styles.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India mostly provided Raw </a:t>
            </a:r>
            <a:r>
              <a:rPr lang="en" b="1">
                <a:latin typeface="Raleway"/>
                <a:ea typeface="Raleway"/>
                <a:cs typeface="Raleway"/>
                <a:sym typeface="Raleway"/>
              </a:rPr>
              <a:t>cotton</a:t>
            </a:r>
            <a:r>
              <a:rPr lang="en">
                <a:latin typeface="Raleway Light"/>
                <a:ea typeface="Raleway Light"/>
                <a:cs typeface="Raleway Light"/>
                <a:sym typeface="Raleway Light"/>
              </a:rPr>
              <a:t> to GB to be finished in GB and sold. </a:t>
            </a:r>
            <a:endParaRPr>
              <a:latin typeface="Raleway Light"/>
              <a:ea typeface="Raleway Light"/>
              <a:cs typeface="Raleway Light"/>
              <a:sym typeface="Raleway Light"/>
            </a:endParaRPr>
          </a:p>
        </p:txBody>
      </p:sp>
      <p:sp>
        <p:nvSpPr>
          <p:cNvPr id="520" name="Google Shape;520;p42"/>
          <p:cNvSpPr txBox="1"/>
          <p:nvPr/>
        </p:nvSpPr>
        <p:spPr>
          <a:xfrm>
            <a:off x="4588275" y="1480600"/>
            <a:ext cx="4376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521" name="Google Shape;521;p42"/>
          <p:cNvSpPr txBox="1"/>
          <p:nvPr/>
        </p:nvSpPr>
        <p:spPr>
          <a:xfrm>
            <a:off x="4588275" y="1419700"/>
            <a:ext cx="43767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Dutch East Indies:</a:t>
            </a:r>
            <a:r>
              <a:rPr lang="en">
                <a:latin typeface="Raleway Light"/>
                <a:ea typeface="Raleway Light"/>
                <a:cs typeface="Raleway Light"/>
                <a:sym typeface="Raleway Light"/>
              </a:rPr>
              <a:t> </a:t>
            </a:r>
            <a:r>
              <a:rPr lang="en" b="1">
                <a:latin typeface="Raleway"/>
                <a:ea typeface="Raleway"/>
                <a:cs typeface="Raleway"/>
                <a:sym typeface="Raleway"/>
              </a:rPr>
              <a:t>Dutch East India Company (VOC) </a:t>
            </a:r>
            <a:r>
              <a:rPr lang="en">
                <a:latin typeface="Raleway Light"/>
                <a:ea typeface="Raleway Light"/>
                <a:cs typeface="Raleway Light"/>
                <a:sym typeface="Raleway Light"/>
              </a:rPr>
              <a:t>Monopolized trade with Dutch East Indies (Indonesia) and Spice islands.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Corrupt and went bankrupt - 1799 </a:t>
            </a:r>
            <a:r>
              <a:rPr lang="en" b="1">
                <a:latin typeface="Raleway"/>
                <a:ea typeface="Raleway"/>
                <a:cs typeface="Raleway"/>
                <a:sym typeface="Raleway"/>
              </a:rPr>
              <a:t>Dutch</a:t>
            </a:r>
            <a:r>
              <a:rPr lang="en">
                <a:latin typeface="Raleway Light"/>
                <a:ea typeface="Raleway Light"/>
                <a:cs typeface="Raleway Light"/>
                <a:sym typeface="Raleway Light"/>
              </a:rPr>
              <a:t> government took control of region.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Culture System </a:t>
            </a:r>
            <a:r>
              <a:rPr lang="en">
                <a:latin typeface="Raleway Light"/>
                <a:ea typeface="Raleway Light"/>
                <a:cs typeface="Raleway Light"/>
                <a:sym typeface="Raleway Light"/>
              </a:rPr>
              <a:t>- Forced farmers to set aside ⅕ of land for cash crop farming OR work 66 days in the field for free (</a:t>
            </a:r>
            <a:r>
              <a:rPr lang="en" b="1">
                <a:latin typeface="Raleway"/>
                <a:ea typeface="Raleway"/>
                <a:cs typeface="Raleway"/>
                <a:sym typeface="Raleway"/>
              </a:rPr>
              <a:t>corvee labor -</a:t>
            </a:r>
            <a:r>
              <a:rPr lang="en">
                <a:latin typeface="Raleway Light"/>
                <a:ea typeface="Raleway Light"/>
                <a:cs typeface="Raleway Light"/>
                <a:sym typeface="Raleway Light"/>
              </a:rPr>
              <a:t> required, unpaid, work) </a:t>
            </a:r>
            <a:endParaRPr>
              <a:latin typeface="Raleway Light"/>
              <a:ea typeface="Raleway Light"/>
              <a:cs typeface="Raleway Light"/>
              <a:sym typeface="Raleway Light"/>
            </a:endParaRPr>
          </a:p>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p:txBody>
      </p:sp>
      <p:pic>
        <p:nvPicPr>
          <p:cNvPr id="522" name="Google Shape;522;p42"/>
          <p:cNvPicPr preferRelativeResize="0"/>
          <p:nvPr/>
        </p:nvPicPr>
        <p:blipFill>
          <a:blip r:embed="rId3">
            <a:alphaModFix/>
          </a:blip>
          <a:stretch>
            <a:fillRect/>
          </a:stretch>
        </p:blipFill>
        <p:spPr>
          <a:xfrm>
            <a:off x="4755318" y="3553418"/>
            <a:ext cx="1710175" cy="1149350"/>
          </a:xfrm>
          <a:prstGeom prst="rect">
            <a:avLst/>
          </a:prstGeom>
          <a:noFill/>
          <a:ln>
            <a:noFill/>
          </a:ln>
        </p:spPr>
      </p:pic>
      <p:pic>
        <p:nvPicPr>
          <p:cNvPr id="523" name="Google Shape;523;p42"/>
          <p:cNvPicPr preferRelativeResize="0"/>
          <p:nvPr/>
        </p:nvPicPr>
        <p:blipFill>
          <a:blip r:embed="rId4">
            <a:alphaModFix/>
          </a:blip>
          <a:stretch>
            <a:fillRect/>
          </a:stretch>
        </p:blipFill>
        <p:spPr>
          <a:xfrm>
            <a:off x="6744800" y="3504251"/>
            <a:ext cx="2136325" cy="1247686"/>
          </a:xfrm>
          <a:prstGeom prst="rect">
            <a:avLst/>
          </a:prstGeom>
          <a:noFill/>
          <a:ln>
            <a:noFill/>
          </a:ln>
        </p:spPr>
      </p:pic>
      <p:pic>
        <p:nvPicPr>
          <p:cNvPr id="524" name="Google Shape;524;p42"/>
          <p:cNvPicPr preferRelativeResize="0"/>
          <p:nvPr/>
        </p:nvPicPr>
        <p:blipFill>
          <a:blip r:embed="rId5">
            <a:alphaModFix/>
          </a:blip>
          <a:stretch>
            <a:fillRect/>
          </a:stretch>
        </p:blipFill>
        <p:spPr>
          <a:xfrm>
            <a:off x="875825" y="97150"/>
            <a:ext cx="1080300" cy="1080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3"/>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6.5 - Economic Imperialism in China </a:t>
            </a:r>
            <a:endParaRPr/>
          </a:p>
        </p:txBody>
      </p:sp>
      <p:sp>
        <p:nvSpPr>
          <p:cNvPr id="530" name="Google Shape;530;p43"/>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grpSp>
        <p:nvGrpSpPr>
          <p:cNvPr id="531" name="Google Shape;531;p43"/>
          <p:cNvGrpSpPr/>
          <p:nvPr/>
        </p:nvGrpSpPr>
        <p:grpSpPr>
          <a:xfrm>
            <a:off x="4476072" y="873677"/>
            <a:ext cx="191608" cy="303780"/>
            <a:chOff x="6718575" y="2318625"/>
            <a:chExt cx="256950" cy="407375"/>
          </a:xfrm>
        </p:grpSpPr>
        <p:sp>
          <p:nvSpPr>
            <p:cNvPr id="532" name="Google Shape;532;p4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43"/>
          <p:cNvSpPr txBox="1"/>
          <p:nvPr/>
        </p:nvSpPr>
        <p:spPr>
          <a:xfrm>
            <a:off x="0" y="2106225"/>
            <a:ext cx="2310000" cy="26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 </a:t>
            </a:r>
            <a:endParaRPr>
              <a:latin typeface="Raleway Light"/>
              <a:ea typeface="Raleway Light"/>
              <a:cs typeface="Raleway Light"/>
              <a:sym typeface="Raleway Light"/>
            </a:endParaRPr>
          </a:p>
        </p:txBody>
      </p:sp>
      <p:sp>
        <p:nvSpPr>
          <p:cNvPr id="541" name="Google Shape;541;p43"/>
          <p:cNvSpPr txBox="1"/>
          <p:nvPr/>
        </p:nvSpPr>
        <p:spPr>
          <a:xfrm>
            <a:off x="55425" y="1407800"/>
            <a:ext cx="9012300" cy="6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aleway Light"/>
              <a:ea typeface="Raleway Light"/>
              <a:cs typeface="Raleway Light"/>
              <a:sym typeface="Raleway Light"/>
            </a:endParaRPr>
          </a:p>
        </p:txBody>
      </p:sp>
      <p:sp>
        <p:nvSpPr>
          <p:cNvPr id="542" name="Google Shape;542;p43"/>
          <p:cNvSpPr txBox="1"/>
          <p:nvPr/>
        </p:nvSpPr>
        <p:spPr>
          <a:xfrm>
            <a:off x="4822025" y="2117250"/>
            <a:ext cx="4445100" cy="26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Raleway"/>
              <a:ea typeface="Raleway"/>
              <a:cs typeface="Raleway"/>
              <a:sym typeface="Raleway"/>
            </a:endParaRPr>
          </a:p>
        </p:txBody>
      </p:sp>
      <p:sp>
        <p:nvSpPr>
          <p:cNvPr id="543" name="Google Shape;543;p43"/>
          <p:cNvSpPr txBox="1"/>
          <p:nvPr/>
        </p:nvSpPr>
        <p:spPr>
          <a:xfrm>
            <a:off x="146425" y="1448075"/>
            <a:ext cx="36120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b="1" u="sng">
                <a:latin typeface="Raleway"/>
                <a:ea typeface="Raleway"/>
                <a:cs typeface="Raleway"/>
                <a:sym typeface="Raleway"/>
              </a:rPr>
              <a:t>Context</a:t>
            </a:r>
            <a:r>
              <a:rPr lang="en" sz="1350">
                <a:latin typeface="Raleway Light"/>
                <a:ea typeface="Raleway Light"/>
                <a:cs typeface="Raleway Light"/>
                <a:sym typeface="Raleway Light"/>
              </a:rPr>
              <a:t>: </a:t>
            </a:r>
            <a:r>
              <a:rPr lang="en" sz="1200">
                <a:latin typeface="Raleway Light"/>
                <a:ea typeface="Raleway Light"/>
                <a:cs typeface="Raleway Light"/>
                <a:sym typeface="Raleway Light"/>
              </a:rPr>
              <a:t>Chinese goods like silk, tea, and porcelain were in high demand in GB, but China did not import finished goods from GB creating a trade imbalance so GB started selling Opium - a powerful drug - in China.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First Opium War</a:t>
            </a:r>
            <a:r>
              <a:rPr lang="en" sz="1200">
                <a:latin typeface="Raleway Light"/>
                <a:ea typeface="Raleway Light"/>
                <a:cs typeface="Raleway Light"/>
                <a:sym typeface="Raleway Light"/>
              </a:rPr>
              <a:t> (1839 - 1842)- </a:t>
            </a:r>
            <a:r>
              <a:rPr lang="en" sz="1200" b="1">
                <a:latin typeface="Raleway"/>
                <a:ea typeface="Raleway"/>
                <a:cs typeface="Raleway"/>
                <a:sym typeface="Raleway"/>
              </a:rPr>
              <a:t>China</a:t>
            </a:r>
            <a:r>
              <a:rPr lang="en" sz="1200">
                <a:latin typeface="Raleway Light"/>
                <a:ea typeface="Raleway Light"/>
                <a:cs typeface="Raleway Light"/>
                <a:sym typeface="Raleway Light"/>
              </a:rPr>
              <a:t> criminalized opium in </a:t>
            </a:r>
            <a:r>
              <a:rPr lang="en" sz="1200" b="1">
                <a:latin typeface="Raleway"/>
                <a:ea typeface="Raleway"/>
                <a:cs typeface="Raleway"/>
                <a:sym typeface="Raleway"/>
              </a:rPr>
              <a:t>1729</a:t>
            </a:r>
            <a:r>
              <a:rPr lang="en" sz="1200">
                <a:latin typeface="Raleway Light"/>
                <a:ea typeface="Raleway Light"/>
                <a:cs typeface="Raleway Light"/>
                <a:sym typeface="Raleway Light"/>
              </a:rPr>
              <a:t> which made GB mad. China set up a blockade and they went to war.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China</a:t>
            </a:r>
            <a:r>
              <a:rPr lang="en" sz="1200">
                <a:latin typeface="Raleway Light"/>
                <a:ea typeface="Raleway Light"/>
                <a:cs typeface="Raleway Light"/>
                <a:sym typeface="Raleway Light"/>
              </a:rPr>
              <a:t> was shocked how much power the industrialized nation.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Showed the world that industrial powers would be able to dominate nonindustrial ones.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Treaty of Nanking</a:t>
            </a:r>
            <a:r>
              <a:rPr lang="en" sz="1200">
                <a:latin typeface="Raleway Light"/>
                <a:ea typeface="Raleway Light"/>
                <a:cs typeface="Raleway Light"/>
                <a:sym typeface="Raleway Light"/>
              </a:rPr>
              <a:t> - required China to open 4 ports, give Hong Kong to Britain, and allow free trade with GB, including opium.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a:buChar char="➔"/>
            </a:pPr>
            <a:r>
              <a:rPr lang="en" sz="1200" b="1">
                <a:latin typeface="Raleway"/>
                <a:ea typeface="Raleway"/>
                <a:cs typeface="Raleway"/>
                <a:sym typeface="Raleway"/>
              </a:rPr>
              <a:t>Example of Economic Imperialism</a:t>
            </a:r>
            <a:endParaRPr sz="1200" b="1">
              <a:latin typeface="Raleway"/>
              <a:ea typeface="Raleway"/>
              <a:cs typeface="Raleway"/>
              <a:sym typeface="Raleway"/>
            </a:endParaRPr>
          </a:p>
        </p:txBody>
      </p:sp>
      <p:sp>
        <p:nvSpPr>
          <p:cNvPr id="544" name="Google Shape;544;p43"/>
          <p:cNvSpPr txBox="1"/>
          <p:nvPr/>
        </p:nvSpPr>
        <p:spPr>
          <a:xfrm>
            <a:off x="4588275" y="1480600"/>
            <a:ext cx="4376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545" name="Google Shape;545;p43"/>
          <p:cNvSpPr txBox="1"/>
          <p:nvPr/>
        </p:nvSpPr>
        <p:spPr>
          <a:xfrm>
            <a:off x="4588275" y="1419700"/>
            <a:ext cx="43767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p:txBody>
      </p:sp>
      <p:sp>
        <p:nvSpPr>
          <p:cNvPr id="546" name="Google Shape;546;p43"/>
          <p:cNvSpPr txBox="1"/>
          <p:nvPr/>
        </p:nvSpPr>
        <p:spPr>
          <a:xfrm>
            <a:off x="5108950" y="1214050"/>
            <a:ext cx="3958800" cy="3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S</a:t>
            </a:r>
            <a:r>
              <a:rPr lang="en" sz="1300" b="1" u="sng">
                <a:latin typeface="Raleway"/>
                <a:ea typeface="Raleway"/>
                <a:cs typeface="Raleway"/>
                <a:sym typeface="Raleway"/>
              </a:rPr>
              <a:t>econd Opium War:</a:t>
            </a:r>
            <a:r>
              <a:rPr lang="en" sz="1300">
                <a:latin typeface="Raleway Light"/>
                <a:ea typeface="Raleway Light"/>
                <a:cs typeface="Raleway Light"/>
                <a:sym typeface="Raleway Light"/>
              </a:rPr>
              <a:t> GB and China were unhappy with the first treaty, and GB really wanted </a:t>
            </a:r>
            <a:r>
              <a:rPr lang="en" sz="1300" b="1">
                <a:latin typeface="Raleway"/>
                <a:ea typeface="Raleway"/>
                <a:cs typeface="Raleway"/>
                <a:sym typeface="Raleway"/>
              </a:rPr>
              <a:t>Opium</a:t>
            </a:r>
            <a:r>
              <a:rPr lang="en" sz="1300">
                <a:latin typeface="Raleway Light"/>
                <a:ea typeface="Raleway Light"/>
                <a:cs typeface="Raleway Light"/>
                <a:sym typeface="Raleway Light"/>
              </a:rPr>
              <a:t> to be legal.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France joined GB in second war.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Treaty of Tientsin</a:t>
            </a:r>
            <a:r>
              <a:rPr lang="en" sz="1300">
                <a:latin typeface="Raleway Light"/>
                <a:ea typeface="Raleway Light"/>
                <a:cs typeface="Raleway Light"/>
                <a:sym typeface="Raleway Light"/>
              </a:rPr>
              <a:t> allowed foreigners to live in Beijing, opened new ports to the West, allowed free movement of Christian missionaries, legalized Opium, and gave GB more land.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Led to China’s decline and increase influence of GB and France in China. </a:t>
            </a:r>
            <a:endParaRPr sz="1300">
              <a:latin typeface="Raleway Light"/>
              <a:ea typeface="Raleway Light"/>
              <a:cs typeface="Raleway Light"/>
              <a:sym typeface="Raleway Light"/>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Spheres of Influence: </a:t>
            </a:r>
            <a:r>
              <a:rPr lang="en" sz="1300">
                <a:latin typeface="Raleway Light"/>
                <a:ea typeface="Raleway Light"/>
                <a:cs typeface="Raleway Light"/>
                <a:sym typeface="Raleway Light"/>
              </a:rPr>
              <a:t>China was weak.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Japan, France, Germany, Russia, US forced China to give them spheres of </a:t>
            </a:r>
            <a:r>
              <a:rPr lang="en" sz="1300" b="1">
                <a:latin typeface="Raleway"/>
                <a:ea typeface="Raleway"/>
                <a:cs typeface="Raleway"/>
                <a:sym typeface="Raleway"/>
              </a:rPr>
              <a:t>exclusive</a:t>
            </a:r>
            <a:r>
              <a:rPr lang="en" sz="1300">
                <a:latin typeface="Raleway Light"/>
                <a:ea typeface="Raleway Light"/>
                <a:cs typeface="Raleway Light"/>
                <a:sym typeface="Raleway Light"/>
              </a:rPr>
              <a:t> trade.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Open Door Policy</a:t>
            </a:r>
            <a:r>
              <a:rPr lang="en" sz="1300">
                <a:latin typeface="Raleway Light"/>
                <a:ea typeface="Raleway Light"/>
                <a:cs typeface="Raleway Light"/>
                <a:sym typeface="Raleway Light"/>
              </a:rPr>
              <a:t> - US said trade in China should be open to all countries equally to prevent someone from dominating China. </a:t>
            </a:r>
            <a:endParaRPr sz="1300">
              <a:latin typeface="Raleway Light"/>
              <a:ea typeface="Raleway Light"/>
              <a:cs typeface="Raleway Light"/>
              <a:sym typeface="Raleway Light"/>
            </a:endParaRPr>
          </a:p>
        </p:txBody>
      </p:sp>
      <p:pic>
        <p:nvPicPr>
          <p:cNvPr id="547" name="Google Shape;547;p43"/>
          <p:cNvPicPr preferRelativeResize="0"/>
          <p:nvPr/>
        </p:nvPicPr>
        <p:blipFill>
          <a:blip r:embed="rId3">
            <a:alphaModFix/>
          </a:blip>
          <a:stretch>
            <a:fillRect/>
          </a:stretch>
        </p:blipFill>
        <p:spPr>
          <a:xfrm>
            <a:off x="3758425" y="3643928"/>
            <a:ext cx="1224325" cy="910794"/>
          </a:xfrm>
          <a:prstGeom prst="rect">
            <a:avLst/>
          </a:prstGeom>
          <a:noFill/>
          <a:ln>
            <a:noFill/>
          </a:ln>
        </p:spPr>
      </p:pic>
      <p:pic>
        <p:nvPicPr>
          <p:cNvPr id="548" name="Google Shape;548;p43"/>
          <p:cNvPicPr preferRelativeResize="0"/>
          <p:nvPr/>
        </p:nvPicPr>
        <p:blipFill>
          <a:blip r:embed="rId4">
            <a:alphaModFix/>
          </a:blip>
          <a:stretch>
            <a:fillRect/>
          </a:stretch>
        </p:blipFill>
        <p:spPr>
          <a:xfrm>
            <a:off x="3715875" y="2507088"/>
            <a:ext cx="1435615" cy="910801"/>
          </a:xfrm>
          <a:prstGeom prst="rect">
            <a:avLst/>
          </a:prstGeom>
          <a:noFill/>
          <a:ln>
            <a:noFill/>
          </a:ln>
        </p:spPr>
      </p:pic>
      <p:pic>
        <p:nvPicPr>
          <p:cNvPr id="549" name="Google Shape;549;p43"/>
          <p:cNvPicPr preferRelativeResize="0"/>
          <p:nvPr/>
        </p:nvPicPr>
        <p:blipFill>
          <a:blip r:embed="rId5">
            <a:alphaModFix/>
          </a:blip>
          <a:stretch>
            <a:fillRect/>
          </a:stretch>
        </p:blipFill>
        <p:spPr>
          <a:xfrm>
            <a:off x="501200" y="203197"/>
            <a:ext cx="1547500" cy="974250"/>
          </a:xfrm>
          <a:prstGeom prst="rect">
            <a:avLst/>
          </a:prstGeom>
          <a:noFill/>
          <a:ln>
            <a:noFill/>
          </a:ln>
        </p:spPr>
      </p:pic>
      <p:pic>
        <p:nvPicPr>
          <p:cNvPr id="550" name="Google Shape;550;p43"/>
          <p:cNvPicPr preferRelativeResize="0"/>
          <p:nvPr/>
        </p:nvPicPr>
        <p:blipFill>
          <a:blip r:embed="rId6">
            <a:alphaModFix/>
          </a:blip>
          <a:stretch>
            <a:fillRect/>
          </a:stretch>
        </p:blipFill>
        <p:spPr>
          <a:xfrm>
            <a:off x="6820850" y="203200"/>
            <a:ext cx="1729316" cy="974250"/>
          </a:xfrm>
          <a:prstGeom prst="rect">
            <a:avLst/>
          </a:prstGeom>
          <a:noFill/>
          <a:ln>
            <a:noFill/>
          </a:ln>
        </p:spPr>
      </p:pic>
      <p:pic>
        <p:nvPicPr>
          <p:cNvPr id="551" name="Google Shape;551;p43"/>
          <p:cNvPicPr preferRelativeResize="0"/>
          <p:nvPr/>
        </p:nvPicPr>
        <p:blipFill>
          <a:blip r:embed="rId7">
            <a:alphaModFix/>
          </a:blip>
          <a:stretch>
            <a:fillRect/>
          </a:stretch>
        </p:blipFill>
        <p:spPr>
          <a:xfrm>
            <a:off x="3821513" y="1550077"/>
            <a:ext cx="1224326" cy="8004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4"/>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6.5 - Economic Imperialism in Africa </a:t>
            </a:r>
            <a:endParaRPr/>
          </a:p>
        </p:txBody>
      </p:sp>
      <p:sp>
        <p:nvSpPr>
          <p:cNvPr id="557" name="Google Shape;557;p44"/>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grpSp>
        <p:nvGrpSpPr>
          <p:cNvPr id="558" name="Google Shape;558;p44"/>
          <p:cNvGrpSpPr/>
          <p:nvPr/>
        </p:nvGrpSpPr>
        <p:grpSpPr>
          <a:xfrm>
            <a:off x="4476072" y="873677"/>
            <a:ext cx="191608" cy="303780"/>
            <a:chOff x="6718575" y="2318625"/>
            <a:chExt cx="256950" cy="407375"/>
          </a:xfrm>
        </p:grpSpPr>
        <p:sp>
          <p:nvSpPr>
            <p:cNvPr id="559" name="Google Shape;559;p4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44"/>
          <p:cNvSpPr txBox="1"/>
          <p:nvPr/>
        </p:nvSpPr>
        <p:spPr>
          <a:xfrm>
            <a:off x="0" y="2106225"/>
            <a:ext cx="2310000" cy="26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 </a:t>
            </a:r>
            <a:endParaRPr>
              <a:latin typeface="Raleway Light"/>
              <a:ea typeface="Raleway Light"/>
              <a:cs typeface="Raleway Light"/>
              <a:sym typeface="Raleway Light"/>
            </a:endParaRPr>
          </a:p>
        </p:txBody>
      </p:sp>
      <p:sp>
        <p:nvSpPr>
          <p:cNvPr id="568" name="Google Shape;568;p44"/>
          <p:cNvSpPr txBox="1"/>
          <p:nvPr/>
        </p:nvSpPr>
        <p:spPr>
          <a:xfrm>
            <a:off x="55425" y="1407800"/>
            <a:ext cx="9012300" cy="6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aleway Light"/>
              <a:ea typeface="Raleway Light"/>
              <a:cs typeface="Raleway Light"/>
              <a:sym typeface="Raleway Light"/>
            </a:endParaRPr>
          </a:p>
        </p:txBody>
      </p:sp>
      <p:sp>
        <p:nvSpPr>
          <p:cNvPr id="569" name="Google Shape;569;p44"/>
          <p:cNvSpPr txBox="1"/>
          <p:nvPr/>
        </p:nvSpPr>
        <p:spPr>
          <a:xfrm>
            <a:off x="4822025" y="2117250"/>
            <a:ext cx="4445100" cy="26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Raleway"/>
              <a:ea typeface="Raleway"/>
              <a:cs typeface="Raleway"/>
              <a:sym typeface="Raleway"/>
            </a:endParaRPr>
          </a:p>
        </p:txBody>
      </p:sp>
      <p:sp>
        <p:nvSpPr>
          <p:cNvPr id="570" name="Google Shape;570;p44"/>
          <p:cNvSpPr txBox="1"/>
          <p:nvPr/>
        </p:nvSpPr>
        <p:spPr>
          <a:xfrm>
            <a:off x="130150" y="1350450"/>
            <a:ext cx="36120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b="1" u="sng">
                <a:latin typeface="Raleway"/>
                <a:ea typeface="Raleway"/>
                <a:cs typeface="Raleway"/>
                <a:sym typeface="Raleway"/>
              </a:rPr>
              <a:t>Context</a:t>
            </a:r>
            <a:r>
              <a:rPr lang="en" sz="1350">
                <a:latin typeface="Raleway Light"/>
                <a:ea typeface="Raleway Light"/>
                <a:cs typeface="Raleway Light"/>
                <a:sym typeface="Raleway Light"/>
              </a:rPr>
              <a:t>: Africa was mostly agricultural, but converted to cash crop production to meet European needs. Unequal trade made Africa reliant on imperial powers. </a:t>
            </a:r>
            <a:endParaRPr sz="1350">
              <a:latin typeface="Raleway Light"/>
              <a:ea typeface="Raleway Light"/>
              <a:cs typeface="Raleway Light"/>
              <a:sym typeface="Raleway Light"/>
            </a:endParaRPr>
          </a:p>
          <a:p>
            <a:pPr marL="457200" lvl="0" indent="-314325" algn="l" rtl="0">
              <a:spcBef>
                <a:spcPts val="0"/>
              </a:spcBef>
              <a:spcAft>
                <a:spcPts val="0"/>
              </a:spcAft>
              <a:buSzPts val="1350"/>
              <a:buFont typeface="Raleway Light"/>
              <a:buChar char="❖"/>
            </a:pPr>
            <a:r>
              <a:rPr lang="en" sz="1350">
                <a:latin typeface="Raleway Light"/>
                <a:ea typeface="Raleway Light"/>
                <a:cs typeface="Raleway Light"/>
                <a:sym typeface="Raleway Light"/>
              </a:rPr>
              <a:t>Reliance on cash crops left Africans </a:t>
            </a:r>
            <a:r>
              <a:rPr lang="en" sz="1350" b="1">
                <a:latin typeface="Raleway"/>
                <a:ea typeface="Raleway"/>
                <a:cs typeface="Raleway"/>
                <a:sym typeface="Raleway"/>
              </a:rPr>
              <a:t>vulnerable</a:t>
            </a:r>
            <a:r>
              <a:rPr lang="en" sz="1350">
                <a:latin typeface="Raleway Light"/>
                <a:ea typeface="Raleway Light"/>
                <a:cs typeface="Raleway Light"/>
                <a:sym typeface="Raleway Light"/>
              </a:rPr>
              <a:t> during drought or economic decline. </a:t>
            </a:r>
            <a:endParaRPr sz="1350">
              <a:latin typeface="Raleway Light"/>
              <a:ea typeface="Raleway Light"/>
              <a:cs typeface="Raleway Light"/>
              <a:sym typeface="Raleway Light"/>
            </a:endParaRPr>
          </a:p>
          <a:p>
            <a:pPr marL="457200" lvl="0" indent="-314325" algn="l" rtl="0">
              <a:spcBef>
                <a:spcPts val="0"/>
              </a:spcBef>
              <a:spcAft>
                <a:spcPts val="0"/>
              </a:spcAft>
              <a:buSzPts val="1350"/>
              <a:buFont typeface="Raleway Light"/>
              <a:buChar char="❖"/>
            </a:pPr>
            <a:r>
              <a:rPr lang="en" sz="1350">
                <a:latin typeface="Raleway Light"/>
                <a:ea typeface="Raleway Light"/>
                <a:cs typeface="Raleway Light"/>
                <a:sym typeface="Raleway Light"/>
              </a:rPr>
              <a:t>Food production </a:t>
            </a:r>
            <a:r>
              <a:rPr lang="en" sz="1350" b="1">
                <a:latin typeface="Raleway"/>
                <a:ea typeface="Raleway"/>
                <a:cs typeface="Raleway"/>
                <a:sym typeface="Raleway"/>
              </a:rPr>
              <a:t>declined</a:t>
            </a:r>
            <a:r>
              <a:rPr lang="en" sz="1350">
                <a:latin typeface="Raleway Light"/>
                <a:ea typeface="Raleway Light"/>
                <a:cs typeface="Raleway Light"/>
                <a:sym typeface="Raleway Light"/>
              </a:rPr>
              <a:t> causing prices to go </a:t>
            </a:r>
            <a:r>
              <a:rPr lang="en" sz="1350" b="1">
                <a:latin typeface="Raleway"/>
                <a:ea typeface="Raleway"/>
                <a:cs typeface="Raleway"/>
                <a:sym typeface="Raleway"/>
              </a:rPr>
              <a:t>up</a:t>
            </a:r>
            <a:r>
              <a:rPr lang="en" sz="1350">
                <a:latin typeface="Raleway Light"/>
                <a:ea typeface="Raleway Light"/>
                <a:cs typeface="Raleway Light"/>
                <a:sym typeface="Raleway Light"/>
              </a:rPr>
              <a:t>. </a:t>
            </a:r>
            <a:endParaRPr sz="1350">
              <a:latin typeface="Raleway Light"/>
              <a:ea typeface="Raleway Light"/>
              <a:cs typeface="Raleway Light"/>
              <a:sym typeface="Raleway Light"/>
            </a:endParaRPr>
          </a:p>
          <a:p>
            <a:pPr marL="457200" lvl="0" indent="-314325" algn="l" rtl="0">
              <a:spcBef>
                <a:spcPts val="0"/>
              </a:spcBef>
              <a:spcAft>
                <a:spcPts val="0"/>
              </a:spcAft>
              <a:buSzPts val="1350"/>
              <a:buFont typeface="Raleway Light"/>
              <a:buChar char="❖"/>
            </a:pPr>
            <a:r>
              <a:rPr lang="en" sz="1350">
                <a:latin typeface="Raleway Light"/>
                <a:ea typeface="Raleway Light"/>
                <a:cs typeface="Raleway Light"/>
                <a:sym typeface="Raleway Light"/>
              </a:rPr>
              <a:t>Most good land devoted to cash crop growing. </a:t>
            </a:r>
            <a:endParaRPr sz="1350">
              <a:latin typeface="Raleway Light"/>
              <a:ea typeface="Raleway Light"/>
              <a:cs typeface="Raleway Light"/>
              <a:sym typeface="Raleway Light"/>
            </a:endParaRPr>
          </a:p>
          <a:p>
            <a:pPr marL="0" lvl="0" indent="0" algn="l" rtl="0">
              <a:spcBef>
                <a:spcPts val="0"/>
              </a:spcBef>
              <a:spcAft>
                <a:spcPts val="0"/>
              </a:spcAft>
              <a:buNone/>
            </a:pPr>
            <a:endParaRPr sz="1350" b="1" u="sng">
              <a:latin typeface="Raleway"/>
              <a:ea typeface="Raleway"/>
              <a:cs typeface="Raleway"/>
              <a:sym typeface="Raleway"/>
            </a:endParaRPr>
          </a:p>
          <a:p>
            <a:pPr marL="0" lvl="0" indent="0" algn="l" rtl="0">
              <a:spcBef>
                <a:spcPts val="0"/>
              </a:spcBef>
              <a:spcAft>
                <a:spcPts val="0"/>
              </a:spcAft>
              <a:buNone/>
            </a:pPr>
            <a:r>
              <a:rPr lang="en" sz="1350" b="1" u="sng">
                <a:latin typeface="Raleway"/>
                <a:ea typeface="Raleway"/>
                <a:cs typeface="Raleway"/>
                <a:sym typeface="Raleway"/>
              </a:rPr>
              <a:t>Cotton - </a:t>
            </a:r>
            <a:r>
              <a:rPr lang="en" sz="1350">
                <a:latin typeface="Raleway Light"/>
                <a:ea typeface="Raleway Light"/>
                <a:cs typeface="Raleway Light"/>
                <a:sym typeface="Raleway Light"/>
              </a:rPr>
              <a:t> Major cash crop in </a:t>
            </a:r>
            <a:r>
              <a:rPr lang="en" sz="1350" b="1">
                <a:latin typeface="Raleway"/>
                <a:ea typeface="Raleway"/>
                <a:cs typeface="Raleway"/>
                <a:sym typeface="Raleway"/>
              </a:rPr>
              <a:t>Egypt</a:t>
            </a:r>
            <a:r>
              <a:rPr lang="en" sz="1350">
                <a:latin typeface="Raleway Light"/>
                <a:ea typeface="Raleway Light"/>
                <a:cs typeface="Raleway Light"/>
                <a:sym typeface="Raleway Light"/>
              </a:rPr>
              <a:t> (93% of all exports), Sudan, and Kenya. </a:t>
            </a:r>
            <a:endParaRPr sz="1350">
              <a:latin typeface="Raleway Light"/>
              <a:ea typeface="Raleway Light"/>
              <a:cs typeface="Raleway Light"/>
              <a:sym typeface="Raleway Light"/>
            </a:endParaRPr>
          </a:p>
          <a:p>
            <a:pPr marL="457200" lvl="0" indent="-314325" algn="l" rtl="0">
              <a:spcBef>
                <a:spcPts val="0"/>
              </a:spcBef>
              <a:spcAft>
                <a:spcPts val="0"/>
              </a:spcAft>
              <a:buSzPts val="1350"/>
              <a:buFont typeface="Raleway Light"/>
              <a:buChar char="❖"/>
            </a:pPr>
            <a:r>
              <a:rPr lang="en" sz="1350">
                <a:latin typeface="Raleway Light"/>
                <a:ea typeface="Raleway Light"/>
                <a:cs typeface="Raleway Light"/>
                <a:sym typeface="Raleway Light"/>
              </a:rPr>
              <a:t>Soon replaced people and </a:t>
            </a:r>
            <a:r>
              <a:rPr lang="en" sz="1350" b="1">
                <a:latin typeface="Raleway"/>
                <a:ea typeface="Raleway"/>
                <a:cs typeface="Raleway"/>
                <a:sym typeface="Raleway"/>
              </a:rPr>
              <a:t>ivory</a:t>
            </a:r>
            <a:r>
              <a:rPr lang="en" sz="1350">
                <a:latin typeface="Raleway Light"/>
                <a:ea typeface="Raleway Light"/>
                <a:cs typeface="Raleway Light"/>
                <a:sym typeface="Raleway Light"/>
              </a:rPr>
              <a:t> as chief African export </a:t>
            </a:r>
            <a:endParaRPr sz="1350">
              <a:latin typeface="Raleway Light"/>
              <a:ea typeface="Raleway Light"/>
              <a:cs typeface="Raleway Light"/>
              <a:sym typeface="Raleway Light"/>
            </a:endParaRPr>
          </a:p>
        </p:txBody>
      </p:sp>
      <p:sp>
        <p:nvSpPr>
          <p:cNvPr id="571" name="Google Shape;571;p44"/>
          <p:cNvSpPr txBox="1"/>
          <p:nvPr/>
        </p:nvSpPr>
        <p:spPr>
          <a:xfrm>
            <a:off x="4588275" y="1480600"/>
            <a:ext cx="4376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572" name="Google Shape;572;p44"/>
          <p:cNvSpPr txBox="1"/>
          <p:nvPr/>
        </p:nvSpPr>
        <p:spPr>
          <a:xfrm>
            <a:off x="4588275" y="1419700"/>
            <a:ext cx="43767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p:txBody>
      </p:sp>
      <p:sp>
        <p:nvSpPr>
          <p:cNvPr id="573" name="Google Shape;573;p44"/>
          <p:cNvSpPr txBox="1"/>
          <p:nvPr/>
        </p:nvSpPr>
        <p:spPr>
          <a:xfrm>
            <a:off x="5108925" y="1350450"/>
            <a:ext cx="3958800" cy="3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Kenya</a:t>
            </a:r>
            <a:r>
              <a:rPr lang="en" sz="1300">
                <a:latin typeface="Raleway Light"/>
                <a:ea typeface="Raleway Light"/>
                <a:cs typeface="Raleway Light"/>
                <a:sym typeface="Raleway Light"/>
              </a:rPr>
              <a:t> - Groups like the </a:t>
            </a:r>
            <a:r>
              <a:rPr lang="en" sz="1300" b="1">
                <a:latin typeface="Raleway"/>
                <a:ea typeface="Raleway"/>
                <a:cs typeface="Raleway"/>
                <a:sym typeface="Raleway"/>
              </a:rPr>
              <a:t>Kikuyu</a:t>
            </a:r>
            <a:r>
              <a:rPr lang="en" sz="1300">
                <a:latin typeface="Raleway Light"/>
                <a:ea typeface="Raleway Light"/>
                <a:cs typeface="Raleway Light"/>
                <a:sym typeface="Raleway Light"/>
              </a:rPr>
              <a:t> were forced off of land for white farmers to grow cash crops.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Moved to poor land, not allowed to grow cash crops. </a:t>
            </a:r>
            <a:endParaRPr sz="1300">
              <a:latin typeface="Raleway Light"/>
              <a:ea typeface="Raleway Light"/>
              <a:cs typeface="Raleway Light"/>
              <a:sym typeface="Raleway Light"/>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Gold Coast</a:t>
            </a:r>
            <a:r>
              <a:rPr lang="en" sz="1300">
                <a:latin typeface="Raleway Light"/>
                <a:ea typeface="Raleway Light"/>
                <a:cs typeface="Raleway Light"/>
                <a:sym typeface="Raleway Light"/>
              </a:rPr>
              <a:t> - </a:t>
            </a:r>
            <a:r>
              <a:rPr lang="en" sz="1300" b="1">
                <a:latin typeface="Raleway"/>
                <a:ea typeface="Raleway"/>
                <a:cs typeface="Raleway"/>
                <a:sym typeface="Raleway"/>
              </a:rPr>
              <a:t>Cocoa</a:t>
            </a:r>
            <a:r>
              <a:rPr lang="en" sz="1300">
                <a:latin typeface="Raleway Light"/>
                <a:ea typeface="Raleway Light"/>
                <a:cs typeface="Raleway Light"/>
                <a:sym typeface="Raleway Light"/>
              </a:rPr>
              <a:t> introduced by missionaries were major cash crop.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Largest cocoa producer in the world. </a:t>
            </a:r>
            <a:endParaRPr sz="1300">
              <a:latin typeface="Raleway Light"/>
              <a:ea typeface="Raleway Light"/>
              <a:cs typeface="Raleway Light"/>
              <a:sym typeface="Raleway Light"/>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West Africa - </a:t>
            </a:r>
            <a:r>
              <a:rPr lang="en" sz="1300" b="1">
                <a:latin typeface="Raleway"/>
                <a:ea typeface="Raleway"/>
                <a:cs typeface="Raleway"/>
                <a:sym typeface="Raleway"/>
              </a:rPr>
              <a:t>Palm oils, peanuts</a:t>
            </a:r>
            <a:endParaRPr sz="1300" b="1">
              <a:latin typeface="Raleway"/>
              <a:ea typeface="Raleway"/>
              <a:cs typeface="Raleway"/>
              <a:sym typeface="Raleway"/>
            </a:endParaRPr>
          </a:p>
          <a:p>
            <a:pPr marL="0" lvl="0" indent="0" algn="l" rtl="0">
              <a:spcBef>
                <a:spcPts val="0"/>
              </a:spcBef>
              <a:spcAft>
                <a:spcPts val="0"/>
              </a:spcAft>
              <a:buNone/>
            </a:pPr>
            <a:endParaRPr sz="1300">
              <a:latin typeface="Raleway Light"/>
              <a:ea typeface="Raleway Light"/>
              <a:cs typeface="Raleway Light"/>
              <a:sym typeface="Raleway Light"/>
            </a:endParaRPr>
          </a:p>
          <a:p>
            <a:pPr marL="0" lvl="0" indent="0" algn="l" rtl="0">
              <a:spcBef>
                <a:spcPts val="0"/>
              </a:spcBef>
              <a:spcAft>
                <a:spcPts val="0"/>
              </a:spcAft>
              <a:buNone/>
            </a:pPr>
            <a:r>
              <a:rPr lang="en" sz="1300" b="1" u="sng">
                <a:latin typeface="Raleway"/>
                <a:ea typeface="Raleway"/>
                <a:cs typeface="Raleway"/>
                <a:sym typeface="Raleway"/>
              </a:rPr>
              <a:t>Slave in Africa</a:t>
            </a:r>
            <a:r>
              <a:rPr lang="en" sz="1300">
                <a:latin typeface="Raleway Light"/>
                <a:ea typeface="Raleway Light"/>
                <a:cs typeface="Raleway Light"/>
                <a:sym typeface="Raleway Light"/>
              </a:rPr>
              <a:t> - Banned in British colonies in </a:t>
            </a:r>
            <a:r>
              <a:rPr lang="en" sz="1300" b="1">
                <a:latin typeface="Raleway"/>
                <a:ea typeface="Raleway"/>
                <a:cs typeface="Raleway"/>
                <a:sym typeface="Raleway"/>
              </a:rPr>
              <a:t>1833</a:t>
            </a:r>
            <a:r>
              <a:rPr lang="en" sz="1300">
                <a:latin typeface="Raleway Light"/>
                <a:ea typeface="Raleway Light"/>
                <a:cs typeface="Raleway Light"/>
                <a:sym typeface="Raleway Light"/>
              </a:rPr>
              <a:t>, but persisted elsewhere.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French</a:t>
            </a:r>
            <a:r>
              <a:rPr lang="en" sz="1300">
                <a:latin typeface="Raleway Light"/>
                <a:ea typeface="Raleway Light"/>
                <a:cs typeface="Raleway Light"/>
                <a:sym typeface="Raleway Light"/>
              </a:rPr>
              <a:t> colonies did it.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Slaves used to produce cash crops.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Some companies stopped buying </a:t>
            </a:r>
            <a:r>
              <a:rPr lang="en" sz="1300" b="1">
                <a:latin typeface="Raleway"/>
                <a:ea typeface="Raleway"/>
                <a:cs typeface="Raleway"/>
                <a:sym typeface="Raleway"/>
              </a:rPr>
              <a:t>African</a:t>
            </a:r>
            <a:r>
              <a:rPr lang="en" sz="1300">
                <a:latin typeface="Raleway Light"/>
                <a:ea typeface="Raleway Light"/>
                <a:cs typeface="Raleway Light"/>
                <a:sym typeface="Raleway Light"/>
              </a:rPr>
              <a:t> goods produced by slaves like </a:t>
            </a:r>
            <a:r>
              <a:rPr lang="en" sz="1300" b="1">
                <a:latin typeface="Raleway"/>
                <a:ea typeface="Raleway"/>
                <a:cs typeface="Raleway"/>
                <a:sym typeface="Raleway"/>
              </a:rPr>
              <a:t>Cadbury</a:t>
            </a:r>
            <a:endParaRPr sz="1300" b="1">
              <a:latin typeface="Raleway"/>
              <a:ea typeface="Raleway"/>
              <a:cs typeface="Raleway"/>
              <a:sym typeface="Raleway"/>
            </a:endParaRPr>
          </a:p>
        </p:txBody>
      </p:sp>
      <p:pic>
        <p:nvPicPr>
          <p:cNvPr id="574" name="Google Shape;574;p44"/>
          <p:cNvPicPr preferRelativeResize="0"/>
          <p:nvPr/>
        </p:nvPicPr>
        <p:blipFill>
          <a:blip r:embed="rId3">
            <a:alphaModFix/>
          </a:blip>
          <a:stretch>
            <a:fillRect/>
          </a:stretch>
        </p:blipFill>
        <p:spPr>
          <a:xfrm>
            <a:off x="593575" y="216900"/>
            <a:ext cx="1841700" cy="1035950"/>
          </a:xfrm>
          <a:prstGeom prst="rect">
            <a:avLst/>
          </a:prstGeom>
          <a:noFill/>
          <a:ln>
            <a:noFill/>
          </a:ln>
        </p:spPr>
      </p:pic>
      <p:pic>
        <p:nvPicPr>
          <p:cNvPr id="575" name="Google Shape;575;p44"/>
          <p:cNvPicPr preferRelativeResize="0"/>
          <p:nvPr/>
        </p:nvPicPr>
        <p:blipFill>
          <a:blip r:embed="rId4">
            <a:alphaModFix/>
          </a:blip>
          <a:stretch>
            <a:fillRect/>
          </a:stretch>
        </p:blipFill>
        <p:spPr>
          <a:xfrm>
            <a:off x="6933861" y="216900"/>
            <a:ext cx="1841688" cy="1035950"/>
          </a:xfrm>
          <a:prstGeom prst="rect">
            <a:avLst/>
          </a:prstGeom>
          <a:noFill/>
          <a:ln>
            <a:noFill/>
          </a:ln>
        </p:spPr>
      </p:pic>
      <p:pic>
        <p:nvPicPr>
          <p:cNvPr id="576" name="Google Shape;576;p44"/>
          <p:cNvPicPr preferRelativeResize="0"/>
          <p:nvPr/>
        </p:nvPicPr>
        <p:blipFill>
          <a:blip r:embed="rId5">
            <a:alphaModFix/>
          </a:blip>
          <a:stretch>
            <a:fillRect/>
          </a:stretch>
        </p:blipFill>
        <p:spPr>
          <a:xfrm>
            <a:off x="3563050" y="1863525"/>
            <a:ext cx="1464852" cy="823975"/>
          </a:xfrm>
          <a:prstGeom prst="rect">
            <a:avLst/>
          </a:prstGeom>
          <a:noFill/>
          <a:ln>
            <a:noFill/>
          </a:ln>
        </p:spPr>
      </p:pic>
      <p:pic>
        <p:nvPicPr>
          <p:cNvPr id="577" name="Google Shape;577;p44"/>
          <p:cNvPicPr preferRelativeResize="0"/>
          <p:nvPr/>
        </p:nvPicPr>
        <p:blipFill>
          <a:blip r:embed="rId6">
            <a:alphaModFix/>
          </a:blip>
          <a:stretch>
            <a:fillRect/>
          </a:stretch>
        </p:blipFill>
        <p:spPr>
          <a:xfrm>
            <a:off x="3626075" y="2865200"/>
            <a:ext cx="1338799" cy="951800"/>
          </a:xfrm>
          <a:prstGeom prst="rect">
            <a:avLst/>
          </a:prstGeom>
          <a:noFill/>
          <a:ln>
            <a:noFill/>
          </a:ln>
        </p:spPr>
      </p:pic>
      <p:pic>
        <p:nvPicPr>
          <p:cNvPr id="578" name="Google Shape;578;p44"/>
          <p:cNvPicPr preferRelativeResize="0"/>
          <p:nvPr/>
        </p:nvPicPr>
        <p:blipFill>
          <a:blip r:embed="rId7">
            <a:alphaModFix/>
          </a:blip>
          <a:stretch>
            <a:fillRect/>
          </a:stretch>
        </p:blipFill>
        <p:spPr>
          <a:xfrm>
            <a:off x="3816575" y="3874825"/>
            <a:ext cx="951800" cy="951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5"/>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6.5 - Economic Imperialism in Latin America </a:t>
            </a:r>
            <a:endParaRPr/>
          </a:p>
        </p:txBody>
      </p:sp>
      <p:sp>
        <p:nvSpPr>
          <p:cNvPr id="584" name="Google Shape;584;p45"/>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33</a:t>
            </a:fld>
            <a:endParaRPr/>
          </a:p>
        </p:txBody>
      </p:sp>
      <p:grpSp>
        <p:nvGrpSpPr>
          <p:cNvPr id="585" name="Google Shape;585;p45"/>
          <p:cNvGrpSpPr/>
          <p:nvPr/>
        </p:nvGrpSpPr>
        <p:grpSpPr>
          <a:xfrm>
            <a:off x="4476072" y="873677"/>
            <a:ext cx="191608" cy="303780"/>
            <a:chOff x="6718575" y="2318625"/>
            <a:chExt cx="256950" cy="407375"/>
          </a:xfrm>
        </p:grpSpPr>
        <p:sp>
          <p:nvSpPr>
            <p:cNvPr id="586" name="Google Shape;586;p4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45"/>
          <p:cNvSpPr txBox="1"/>
          <p:nvPr/>
        </p:nvSpPr>
        <p:spPr>
          <a:xfrm>
            <a:off x="0" y="2106225"/>
            <a:ext cx="2310000" cy="26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 </a:t>
            </a:r>
            <a:endParaRPr>
              <a:latin typeface="Raleway Light"/>
              <a:ea typeface="Raleway Light"/>
              <a:cs typeface="Raleway Light"/>
              <a:sym typeface="Raleway Light"/>
            </a:endParaRPr>
          </a:p>
        </p:txBody>
      </p:sp>
      <p:sp>
        <p:nvSpPr>
          <p:cNvPr id="595" name="Google Shape;595;p45"/>
          <p:cNvSpPr txBox="1"/>
          <p:nvPr/>
        </p:nvSpPr>
        <p:spPr>
          <a:xfrm>
            <a:off x="55425" y="1407800"/>
            <a:ext cx="9012300" cy="6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Raleway Light"/>
              <a:ea typeface="Raleway Light"/>
              <a:cs typeface="Raleway Light"/>
              <a:sym typeface="Raleway Light"/>
            </a:endParaRPr>
          </a:p>
        </p:txBody>
      </p:sp>
      <p:sp>
        <p:nvSpPr>
          <p:cNvPr id="596" name="Google Shape;596;p45"/>
          <p:cNvSpPr txBox="1"/>
          <p:nvPr/>
        </p:nvSpPr>
        <p:spPr>
          <a:xfrm>
            <a:off x="4822025" y="2117250"/>
            <a:ext cx="4445100" cy="26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Raleway"/>
              <a:ea typeface="Raleway"/>
              <a:cs typeface="Raleway"/>
              <a:sym typeface="Raleway"/>
            </a:endParaRPr>
          </a:p>
        </p:txBody>
      </p:sp>
      <p:sp>
        <p:nvSpPr>
          <p:cNvPr id="597" name="Google Shape;597;p45"/>
          <p:cNvSpPr txBox="1"/>
          <p:nvPr/>
        </p:nvSpPr>
        <p:spPr>
          <a:xfrm>
            <a:off x="130150" y="1350450"/>
            <a:ext cx="32496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latin typeface="Raleway"/>
                <a:ea typeface="Raleway"/>
                <a:cs typeface="Raleway"/>
                <a:sym typeface="Raleway"/>
              </a:rPr>
              <a:t>Context</a:t>
            </a:r>
            <a:r>
              <a:rPr lang="en" sz="1200">
                <a:latin typeface="Raleway Light"/>
                <a:ea typeface="Raleway Light"/>
                <a:cs typeface="Raleway Light"/>
                <a:sym typeface="Raleway Light"/>
              </a:rPr>
              <a:t>: Britain replaced Spain as largest investor in LA. ($10 Billion between 1870 and 1919) Both GB and US imperialized.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United States</a:t>
            </a:r>
            <a:r>
              <a:rPr lang="en" sz="1200">
                <a:latin typeface="Raleway Light"/>
                <a:ea typeface="Raleway Light"/>
                <a:cs typeface="Raleway Light"/>
                <a:sym typeface="Raleway Light"/>
              </a:rPr>
              <a:t>: Second IR made US rich.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Corporate investments focused in Mexico and Cuba</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Supported railroads and infrastructure.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Mined guano and meat.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1823 - Monroe doctrine.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Investment in Argentina</a:t>
            </a:r>
            <a:r>
              <a:rPr lang="en" sz="1200">
                <a:latin typeface="Raleway Light"/>
                <a:ea typeface="Raleway Light"/>
                <a:cs typeface="Raleway Light"/>
                <a:sym typeface="Raleway Light"/>
              </a:rPr>
              <a:t> - GB invested more in Argentina than India!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Made A. richest country in LA</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Helped with farmine, building railroads and telegraphs, and new ports. </a:t>
            </a:r>
            <a:endParaRPr sz="1200">
              <a:latin typeface="Raleway Light"/>
              <a:ea typeface="Raleway Light"/>
              <a:cs typeface="Raleway Light"/>
              <a:sym typeface="Raleway Light"/>
            </a:endParaRPr>
          </a:p>
        </p:txBody>
      </p:sp>
      <p:sp>
        <p:nvSpPr>
          <p:cNvPr id="598" name="Google Shape;598;p45"/>
          <p:cNvSpPr txBox="1"/>
          <p:nvPr/>
        </p:nvSpPr>
        <p:spPr>
          <a:xfrm>
            <a:off x="4588275" y="1480600"/>
            <a:ext cx="4376700" cy="3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599" name="Google Shape;599;p45"/>
          <p:cNvSpPr txBox="1"/>
          <p:nvPr/>
        </p:nvSpPr>
        <p:spPr>
          <a:xfrm>
            <a:off x="4588275" y="1419700"/>
            <a:ext cx="4376700" cy="3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a:p>
            <a:pPr marL="0" lvl="0" indent="0" algn="l" rtl="0">
              <a:spcBef>
                <a:spcPts val="0"/>
              </a:spcBef>
              <a:spcAft>
                <a:spcPts val="0"/>
              </a:spcAft>
              <a:buNone/>
            </a:pPr>
            <a:endParaRPr b="1" u="sng">
              <a:latin typeface="Raleway"/>
              <a:ea typeface="Raleway"/>
              <a:cs typeface="Raleway"/>
              <a:sym typeface="Raleway"/>
            </a:endParaRPr>
          </a:p>
        </p:txBody>
      </p:sp>
      <p:sp>
        <p:nvSpPr>
          <p:cNvPr id="600" name="Google Shape;600;p45"/>
          <p:cNvSpPr txBox="1"/>
          <p:nvPr/>
        </p:nvSpPr>
        <p:spPr>
          <a:xfrm>
            <a:off x="5108925" y="1350450"/>
            <a:ext cx="3958800" cy="3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latin typeface="Raleway"/>
                <a:ea typeface="Raleway"/>
                <a:cs typeface="Raleway"/>
                <a:sym typeface="Raleway"/>
              </a:rPr>
              <a:t>Mining in Chile</a:t>
            </a:r>
            <a:r>
              <a:rPr lang="en" sz="1200">
                <a:latin typeface="Raleway Light"/>
                <a:ea typeface="Raleway Light"/>
                <a:cs typeface="Raleway Light"/>
                <a:sym typeface="Raleway Light"/>
              </a:rPr>
              <a:t> - Agriculture exports and the mining of copper made Chile completely dependant on its trade relationships with Spain.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Rubber in Brazil</a:t>
            </a:r>
            <a:r>
              <a:rPr lang="en" sz="1200">
                <a:latin typeface="Raleway Light"/>
                <a:ea typeface="Raleway Light"/>
                <a:cs typeface="Raleway Light"/>
                <a:sym typeface="Raleway Light"/>
              </a:rPr>
              <a:t> - Booming industry declined after cheaper rubber was made in Malaysia.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Illustrates how trade always benefits the industrialized nation, and trade power is always fragile. </a:t>
            </a:r>
            <a:endParaRPr sz="1200">
              <a:latin typeface="Raleway Light"/>
              <a:ea typeface="Raleway Light"/>
              <a:cs typeface="Raleway Light"/>
              <a:sym typeface="Raleway Light"/>
            </a:endParaRPr>
          </a:p>
          <a:p>
            <a:pPr marL="0" lvl="0" indent="0" algn="l" rtl="0">
              <a:spcBef>
                <a:spcPts val="0"/>
              </a:spcBef>
              <a:spcAft>
                <a:spcPts val="0"/>
              </a:spcAft>
              <a:buNone/>
            </a:pPr>
            <a:endParaRPr sz="1200">
              <a:latin typeface="Raleway Light"/>
              <a:ea typeface="Raleway Light"/>
              <a:cs typeface="Raleway Light"/>
              <a:sym typeface="Raleway Light"/>
            </a:endParaRPr>
          </a:p>
          <a:p>
            <a:pPr marL="0" lvl="0" indent="0" algn="l" rtl="0">
              <a:spcBef>
                <a:spcPts val="0"/>
              </a:spcBef>
              <a:spcAft>
                <a:spcPts val="0"/>
              </a:spcAft>
              <a:buNone/>
            </a:pPr>
            <a:r>
              <a:rPr lang="en" sz="1200" b="1" u="sng">
                <a:latin typeface="Raleway"/>
                <a:ea typeface="Raleway"/>
                <a:cs typeface="Raleway"/>
                <a:sym typeface="Raleway"/>
              </a:rPr>
              <a:t>Central America and the Caribbean</a:t>
            </a:r>
            <a:r>
              <a:rPr lang="en" sz="1200">
                <a:latin typeface="Raleway Light"/>
                <a:ea typeface="Raleway Light"/>
                <a:cs typeface="Raleway Light"/>
                <a:sym typeface="Raleway Light"/>
              </a:rPr>
              <a:t> - United Fruit Company worked with US and LA governments to keep trade profitable for company.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“Banana Republics” - Small CA countries under the economic power of foreign-based corporations.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Politically unstable with economy dependant on export of one of two limited goods. </a:t>
            </a:r>
            <a:endParaRPr sz="1200">
              <a:latin typeface="Raleway Light"/>
              <a:ea typeface="Raleway Light"/>
              <a:cs typeface="Raleway Light"/>
              <a:sym typeface="Raleway Light"/>
            </a:endParaRPr>
          </a:p>
        </p:txBody>
      </p:sp>
      <p:pic>
        <p:nvPicPr>
          <p:cNvPr id="601" name="Google Shape;601;p45"/>
          <p:cNvPicPr preferRelativeResize="0"/>
          <p:nvPr/>
        </p:nvPicPr>
        <p:blipFill>
          <a:blip r:embed="rId3">
            <a:alphaModFix/>
          </a:blip>
          <a:stretch>
            <a:fillRect/>
          </a:stretch>
        </p:blipFill>
        <p:spPr>
          <a:xfrm>
            <a:off x="387025" y="131450"/>
            <a:ext cx="1700575" cy="1121400"/>
          </a:xfrm>
          <a:prstGeom prst="rect">
            <a:avLst/>
          </a:prstGeom>
          <a:noFill/>
          <a:ln>
            <a:noFill/>
          </a:ln>
        </p:spPr>
      </p:pic>
      <p:pic>
        <p:nvPicPr>
          <p:cNvPr id="602" name="Google Shape;602;p45"/>
          <p:cNvPicPr preferRelativeResize="0"/>
          <p:nvPr/>
        </p:nvPicPr>
        <p:blipFill>
          <a:blip r:embed="rId4">
            <a:alphaModFix/>
          </a:blip>
          <a:stretch>
            <a:fillRect/>
          </a:stretch>
        </p:blipFill>
        <p:spPr>
          <a:xfrm>
            <a:off x="6849600" y="125296"/>
            <a:ext cx="1700575" cy="1133717"/>
          </a:xfrm>
          <a:prstGeom prst="rect">
            <a:avLst/>
          </a:prstGeom>
          <a:noFill/>
          <a:ln>
            <a:noFill/>
          </a:ln>
        </p:spPr>
      </p:pic>
      <p:pic>
        <p:nvPicPr>
          <p:cNvPr id="603" name="Google Shape;603;p45"/>
          <p:cNvPicPr preferRelativeResize="0"/>
          <p:nvPr/>
        </p:nvPicPr>
        <p:blipFill>
          <a:blip r:embed="rId5">
            <a:alphaModFix/>
          </a:blip>
          <a:stretch>
            <a:fillRect/>
          </a:stretch>
        </p:blipFill>
        <p:spPr>
          <a:xfrm>
            <a:off x="3218425" y="3604775"/>
            <a:ext cx="1890500" cy="957218"/>
          </a:xfrm>
          <a:prstGeom prst="rect">
            <a:avLst/>
          </a:prstGeom>
          <a:noFill/>
          <a:ln>
            <a:noFill/>
          </a:ln>
        </p:spPr>
      </p:pic>
      <p:pic>
        <p:nvPicPr>
          <p:cNvPr id="604" name="Google Shape;604;p45"/>
          <p:cNvPicPr preferRelativeResize="0"/>
          <p:nvPr/>
        </p:nvPicPr>
        <p:blipFill>
          <a:blip r:embed="rId6">
            <a:alphaModFix/>
          </a:blip>
          <a:stretch>
            <a:fillRect/>
          </a:stretch>
        </p:blipFill>
        <p:spPr>
          <a:xfrm>
            <a:off x="3218425" y="2435808"/>
            <a:ext cx="1890499" cy="1064392"/>
          </a:xfrm>
          <a:prstGeom prst="rect">
            <a:avLst/>
          </a:prstGeom>
          <a:noFill/>
          <a:ln>
            <a:noFill/>
          </a:ln>
        </p:spPr>
      </p:pic>
      <p:pic>
        <p:nvPicPr>
          <p:cNvPr id="605" name="Google Shape;605;p45"/>
          <p:cNvPicPr preferRelativeResize="0"/>
          <p:nvPr/>
        </p:nvPicPr>
        <p:blipFill>
          <a:blip r:embed="rId7">
            <a:alphaModFix/>
          </a:blip>
          <a:stretch>
            <a:fillRect/>
          </a:stretch>
        </p:blipFill>
        <p:spPr>
          <a:xfrm>
            <a:off x="3495688" y="1480597"/>
            <a:ext cx="1335975" cy="9084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6"/>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611" name="Google Shape;611;p46"/>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6.6</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2400" b="1">
                <a:latin typeface="Playfair Display"/>
                <a:ea typeface="Playfair Display"/>
                <a:cs typeface="Playfair Display"/>
                <a:sym typeface="Playfair Display"/>
              </a:rPr>
              <a:t>Causes of Migration </a:t>
            </a:r>
            <a:endParaRPr sz="24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30200" algn="ctr" rtl="0">
              <a:lnSpc>
                <a:spcPct val="100000"/>
              </a:lnSpc>
              <a:spcBef>
                <a:spcPts val="600"/>
              </a:spcBef>
              <a:spcAft>
                <a:spcPts val="0"/>
              </a:spcAft>
              <a:buSzPts val="1600"/>
              <a:buFont typeface="Raleway"/>
              <a:buAutoNum type="arabicPeriod"/>
            </a:pPr>
            <a:r>
              <a:rPr lang="en">
                <a:latin typeface="Raleway"/>
                <a:ea typeface="Raleway"/>
                <a:cs typeface="Raleway"/>
                <a:sym typeface="Raleway"/>
              </a:rPr>
              <a:t>Imperialism led to a global economy that encouraged migration in search of opportunity.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Industrialization pushed many people to urban centers.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The demand for new forms of labor after the abolition of slavery led to new forms of forced, coerced, and semi-coerced migration. </a:t>
            </a:r>
            <a:endParaRPr>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a:t>
            </a:r>
            <a:r>
              <a:rPr lang="en" sz="1800">
                <a:latin typeface="Raleway"/>
                <a:ea typeface="Raleway"/>
                <a:cs typeface="Raleway"/>
                <a:sym typeface="Raleway"/>
              </a:rPr>
              <a:t> What environmental and economic factors contributed to patterns of migration between 1750 and 1900? </a:t>
            </a:r>
            <a:endParaRPr sz="1800">
              <a:latin typeface="Raleway"/>
              <a:ea typeface="Raleway"/>
              <a:cs typeface="Raleway"/>
              <a:sym typeface="Raleway"/>
            </a:endParaRPr>
          </a:p>
        </p:txBody>
      </p:sp>
      <p:sp>
        <p:nvSpPr>
          <p:cNvPr id="612" name="Google Shape;612;p46"/>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7"/>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through Labor Systems </a:t>
            </a:r>
            <a:endParaRPr/>
          </a:p>
        </p:txBody>
      </p:sp>
      <p:sp>
        <p:nvSpPr>
          <p:cNvPr id="618" name="Google Shape;618;p47"/>
          <p:cNvSpPr txBox="1">
            <a:spLocks noGrp="1"/>
          </p:cNvSpPr>
          <p:nvPr>
            <p:ph type="body" idx="1"/>
          </p:nvPr>
        </p:nvSpPr>
        <p:spPr>
          <a:xfrm>
            <a:off x="0" y="1372775"/>
            <a:ext cx="3017100" cy="37707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400"/>
              <a:t> </a:t>
            </a:r>
            <a:r>
              <a:rPr lang="en" sz="1400" b="1" u="sng">
                <a:latin typeface="Raleway"/>
                <a:ea typeface="Raleway"/>
                <a:cs typeface="Raleway"/>
                <a:sym typeface="Raleway"/>
              </a:rPr>
              <a:t>Context:</a:t>
            </a:r>
            <a:r>
              <a:rPr lang="en" sz="1400"/>
              <a:t> </a:t>
            </a:r>
            <a:r>
              <a:rPr lang="en" sz="1300"/>
              <a:t>Slavery was ending around the world, but the demand for </a:t>
            </a:r>
            <a:r>
              <a:rPr lang="en" sz="1300" b="1">
                <a:latin typeface="Raleway"/>
                <a:ea typeface="Raleway"/>
                <a:cs typeface="Raleway"/>
                <a:sym typeface="Raleway"/>
              </a:rPr>
              <a:t>resources</a:t>
            </a:r>
            <a:r>
              <a:rPr lang="en" sz="1300"/>
              <a:t> was continuing to increase. This resulted in European states looking for new types of laborers to work on </a:t>
            </a:r>
            <a:r>
              <a:rPr lang="en" sz="1300" b="1">
                <a:latin typeface="Raleway"/>
                <a:ea typeface="Raleway"/>
                <a:cs typeface="Raleway"/>
                <a:sym typeface="Raleway"/>
              </a:rPr>
              <a:t>plantations</a:t>
            </a:r>
            <a:r>
              <a:rPr lang="en" sz="1300"/>
              <a:t>. </a:t>
            </a:r>
            <a:endParaRPr sz="1300"/>
          </a:p>
          <a:p>
            <a:pPr marL="0" lvl="0" indent="0" algn="l" rtl="0">
              <a:lnSpc>
                <a:spcPct val="115000"/>
              </a:lnSpc>
              <a:spcBef>
                <a:spcPts val="600"/>
              </a:spcBef>
              <a:spcAft>
                <a:spcPts val="0"/>
              </a:spcAft>
              <a:buNone/>
            </a:pPr>
            <a:endParaRPr sz="1300"/>
          </a:p>
          <a:p>
            <a:pPr marL="457200" lvl="0" indent="-304800" algn="l" rtl="0">
              <a:lnSpc>
                <a:spcPct val="115000"/>
              </a:lnSpc>
              <a:spcBef>
                <a:spcPts val="600"/>
              </a:spcBef>
              <a:spcAft>
                <a:spcPts val="0"/>
              </a:spcAft>
              <a:buSzPts val="1200"/>
              <a:buChar char="➢"/>
            </a:pPr>
            <a:r>
              <a:rPr lang="en" sz="1200" b="1">
                <a:latin typeface="Raleway"/>
                <a:ea typeface="Raleway"/>
                <a:cs typeface="Raleway"/>
                <a:sym typeface="Raleway"/>
              </a:rPr>
              <a:t>Indian</a:t>
            </a:r>
            <a:r>
              <a:rPr lang="en" sz="1200"/>
              <a:t> laborers went to </a:t>
            </a:r>
            <a:r>
              <a:rPr lang="en" sz="1200" b="1">
                <a:latin typeface="Raleway"/>
                <a:ea typeface="Raleway"/>
                <a:cs typeface="Raleway"/>
                <a:sym typeface="Raleway"/>
              </a:rPr>
              <a:t>British</a:t>
            </a:r>
            <a:r>
              <a:rPr lang="en" sz="1200"/>
              <a:t> colonies. </a:t>
            </a:r>
            <a:endParaRPr sz="1200"/>
          </a:p>
          <a:p>
            <a:pPr marL="457200" lvl="0" indent="-304800" algn="l" rtl="0">
              <a:lnSpc>
                <a:spcPct val="115000"/>
              </a:lnSpc>
              <a:spcBef>
                <a:spcPts val="0"/>
              </a:spcBef>
              <a:spcAft>
                <a:spcPts val="0"/>
              </a:spcAft>
              <a:buSzPts val="1200"/>
              <a:buChar char="➢"/>
            </a:pPr>
            <a:r>
              <a:rPr lang="en" sz="1200" b="1">
                <a:latin typeface="Raleway"/>
                <a:ea typeface="Raleway"/>
                <a:cs typeface="Raleway"/>
                <a:sym typeface="Raleway"/>
              </a:rPr>
              <a:t>Chinese</a:t>
            </a:r>
            <a:r>
              <a:rPr lang="en" sz="1200"/>
              <a:t> laborers went to California and British Malaya to work on </a:t>
            </a:r>
            <a:r>
              <a:rPr lang="en" sz="1200" b="1">
                <a:latin typeface="Raleway"/>
                <a:ea typeface="Raleway"/>
                <a:cs typeface="Raleway"/>
                <a:sym typeface="Raleway"/>
              </a:rPr>
              <a:t>railroads</a:t>
            </a:r>
            <a:r>
              <a:rPr lang="en" sz="1200"/>
              <a:t>. </a:t>
            </a:r>
            <a:endParaRPr sz="1200"/>
          </a:p>
          <a:p>
            <a:pPr marL="457200" lvl="0" indent="-304800" algn="l" rtl="0">
              <a:lnSpc>
                <a:spcPct val="115000"/>
              </a:lnSpc>
              <a:spcBef>
                <a:spcPts val="0"/>
              </a:spcBef>
              <a:spcAft>
                <a:spcPts val="0"/>
              </a:spcAft>
              <a:buSzPts val="1200"/>
              <a:buChar char="➢"/>
            </a:pPr>
            <a:r>
              <a:rPr lang="en" sz="1200" b="1">
                <a:latin typeface="Raleway"/>
                <a:ea typeface="Raleway"/>
                <a:cs typeface="Raleway"/>
                <a:sym typeface="Raleway"/>
              </a:rPr>
              <a:t>Japanese</a:t>
            </a:r>
            <a:r>
              <a:rPr lang="en" sz="1200"/>
              <a:t> labors went to Hawaii, Peru, and Cuba to work on sugar plantations. </a:t>
            </a:r>
            <a:endParaRPr sz="1200"/>
          </a:p>
        </p:txBody>
      </p:sp>
      <p:sp>
        <p:nvSpPr>
          <p:cNvPr id="619" name="Google Shape;619;p47"/>
          <p:cNvSpPr txBox="1">
            <a:spLocks noGrp="1"/>
          </p:cNvSpPr>
          <p:nvPr>
            <p:ph type="sldNum" idx="12"/>
          </p:nvPr>
        </p:nvSpPr>
        <p:spPr>
          <a:xfrm>
            <a:off x="2125300" y="623717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35</a:t>
            </a:fld>
            <a:endParaRPr/>
          </a:p>
        </p:txBody>
      </p:sp>
      <p:grpSp>
        <p:nvGrpSpPr>
          <p:cNvPr id="620" name="Google Shape;620;p47"/>
          <p:cNvGrpSpPr/>
          <p:nvPr/>
        </p:nvGrpSpPr>
        <p:grpSpPr>
          <a:xfrm>
            <a:off x="4397465" y="881213"/>
            <a:ext cx="349060" cy="298882"/>
            <a:chOff x="1934025" y="1001650"/>
            <a:chExt cx="415300" cy="355600"/>
          </a:xfrm>
        </p:grpSpPr>
        <p:sp>
          <p:nvSpPr>
            <p:cNvPr id="621" name="Google Shape;621;p47"/>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47"/>
          <p:cNvSpPr txBox="1">
            <a:spLocks noGrp="1"/>
          </p:cNvSpPr>
          <p:nvPr>
            <p:ph type="body" idx="1"/>
          </p:nvPr>
        </p:nvSpPr>
        <p:spPr>
          <a:xfrm>
            <a:off x="4397475" y="1385125"/>
            <a:ext cx="4818000" cy="4288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u="sng">
                <a:latin typeface="Raleway"/>
                <a:ea typeface="Raleway"/>
                <a:cs typeface="Raleway"/>
                <a:sym typeface="Raleway"/>
              </a:rPr>
              <a:t> Slavery - </a:t>
            </a:r>
            <a:r>
              <a:rPr lang="en" sz="1200"/>
              <a:t>Was being </a:t>
            </a:r>
            <a:r>
              <a:rPr lang="en" sz="1200" b="1">
                <a:latin typeface="Raleway"/>
                <a:ea typeface="Raleway"/>
                <a:cs typeface="Raleway"/>
                <a:sym typeface="Raleway"/>
              </a:rPr>
              <a:t>abolished</a:t>
            </a:r>
            <a:r>
              <a:rPr lang="en" sz="1200"/>
              <a:t> in most places, but the practiced continued for many years. </a:t>
            </a:r>
            <a:endParaRPr sz="1200"/>
          </a:p>
          <a:p>
            <a:pPr marL="457200" lvl="0" indent="-304800" algn="l" rtl="0">
              <a:lnSpc>
                <a:spcPct val="115000"/>
              </a:lnSpc>
              <a:spcBef>
                <a:spcPts val="600"/>
              </a:spcBef>
              <a:spcAft>
                <a:spcPts val="0"/>
              </a:spcAft>
              <a:buSzPts val="1200"/>
              <a:buChar char="-"/>
            </a:pPr>
            <a:r>
              <a:rPr lang="en" sz="1200"/>
              <a:t>US (1865), Cuba (1886), Brazil (1888) were some of the last places to end slavery. </a:t>
            </a:r>
            <a:endParaRPr sz="1200"/>
          </a:p>
          <a:p>
            <a:pPr marL="457200" lvl="0" indent="-304800" algn="l" rtl="0">
              <a:lnSpc>
                <a:spcPct val="115000"/>
              </a:lnSpc>
              <a:spcBef>
                <a:spcPts val="0"/>
              </a:spcBef>
              <a:spcAft>
                <a:spcPts val="0"/>
              </a:spcAft>
              <a:buSzPts val="1200"/>
              <a:buChar char="-"/>
            </a:pPr>
            <a:r>
              <a:rPr lang="en" sz="1200"/>
              <a:t>Africans continued to enslave one another well into the 1900s. </a:t>
            </a:r>
            <a:endParaRPr sz="1200" b="1" u="sng">
              <a:latin typeface="Raleway"/>
              <a:ea typeface="Raleway"/>
              <a:cs typeface="Raleway"/>
              <a:sym typeface="Raleway"/>
            </a:endParaRPr>
          </a:p>
          <a:p>
            <a:pPr marL="0" lvl="0" indent="0" algn="l" rtl="0">
              <a:lnSpc>
                <a:spcPct val="115000"/>
              </a:lnSpc>
              <a:spcBef>
                <a:spcPts val="600"/>
              </a:spcBef>
              <a:spcAft>
                <a:spcPts val="0"/>
              </a:spcAft>
              <a:buNone/>
            </a:pPr>
            <a:r>
              <a:rPr lang="en" sz="1200" b="1" u="sng">
                <a:latin typeface="Raleway"/>
                <a:ea typeface="Raleway"/>
                <a:cs typeface="Raleway"/>
                <a:sym typeface="Raleway"/>
              </a:rPr>
              <a:t>Indentured Servitude - </a:t>
            </a:r>
            <a:r>
              <a:rPr lang="en" sz="1200"/>
              <a:t> A way for the very poor to get more </a:t>
            </a:r>
            <a:r>
              <a:rPr lang="en" sz="1200" b="1">
                <a:latin typeface="Raleway"/>
                <a:ea typeface="Raleway"/>
                <a:cs typeface="Raleway"/>
                <a:sym typeface="Raleway"/>
              </a:rPr>
              <a:t>opportunities</a:t>
            </a:r>
            <a:r>
              <a:rPr lang="en" sz="1200"/>
              <a:t>. </a:t>
            </a:r>
            <a:endParaRPr sz="1200"/>
          </a:p>
          <a:p>
            <a:pPr marL="457200" lvl="0" indent="-304800" algn="l" rtl="0">
              <a:lnSpc>
                <a:spcPct val="115000"/>
              </a:lnSpc>
              <a:spcBef>
                <a:spcPts val="600"/>
              </a:spcBef>
              <a:spcAft>
                <a:spcPts val="0"/>
              </a:spcAft>
              <a:buSzPts val="1200"/>
              <a:buChar char="-"/>
            </a:pPr>
            <a:r>
              <a:rPr lang="en" sz="1200"/>
              <a:t>Work for a certain number of years in exchange for opportunity then get freedom. </a:t>
            </a:r>
            <a:endParaRPr sz="1200"/>
          </a:p>
          <a:p>
            <a:pPr marL="457200" lvl="0" indent="-304800" algn="l" rtl="0">
              <a:lnSpc>
                <a:spcPct val="115000"/>
              </a:lnSpc>
              <a:spcBef>
                <a:spcPts val="0"/>
              </a:spcBef>
              <a:spcAft>
                <a:spcPts val="0"/>
              </a:spcAft>
              <a:buSzPts val="1200"/>
              <a:buChar char="-"/>
            </a:pPr>
            <a:r>
              <a:rPr lang="en" sz="1200"/>
              <a:t>Some stayed temporarily, some moved permanently. </a:t>
            </a:r>
            <a:endParaRPr sz="1200"/>
          </a:p>
          <a:p>
            <a:pPr marL="0" lvl="0" indent="0" algn="l" rtl="0">
              <a:lnSpc>
                <a:spcPct val="115000"/>
              </a:lnSpc>
              <a:spcBef>
                <a:spcPts val="600"/>
              </a:spcBef>
              <a:spcAft>
                <a:spcPts val="0"/>
              </a:spcAft>
              <a:buNone/>
            </a:pPr>
            <a:r>
              <a:rPr lang="en" sz="1200" b="1" u="sng">
                <a:latin typeface="Raleway"/>
                <a:ea typeface="Raleway"/>
                <a:cs typeface="Raleway"/>
                <a:sym typeface="Raleway"/>
              </a:rPr>
              <a:t>Asian Contract Laborers - </a:t>
            </a:r>
            <a:r>
              <a:rPr lang="en" sz="1200"/>
              <a:t>Forced or tricked into work to replace slaves. </a:t>
            </a:r>
            <a:endParaRPr sz="1200"/>
          </a:p>
          <a:p>
            <a:pPr marL="457200" lvl="0" indent="-304800" algn="l" rtl="0">
              <a:lnSpc>
                <a:spcPct val="115000"/>
              </a:lnSpc>
              <a:spcBef>
                <a:spcPts val="600"/>
              </a:spcBef>
              <a:spcAft>
                <a:spcPts val="0"/>
              </a:spcAft>
              <a:buSzPts val="1200"/>
              <a:buChar char="-"/>
            </a:pPr>
            <a:r>
              <a:rPr lang="en" sz="1200"/>
              <a:t>The media hailed this practice as a new form of slavery. </a:t>
            </a:r>
            <a:endParaRPr sz="1200"/>
          </a:p>
          <a:p>
            <a:pPr marL="457200" lvl="0" indent="-304800" algn="l" rtl="0">
              <a:lnSpc>
                <a:spcPct val="115000"/>
              </a:lnSpc>
              <a:spcBef>
                <a:spcPts val="0"/>
              </a:spcBef>
              <a:spcAft>
                <a:spcPts val="0"/>
              </a:spcAft>
              <a:buSzPts val="1200"/>
              <a:buChar char="-"/>
            </a:pPr>
            <a:r>
              <a:rPr lang="en" sz="1200"/>
              <a:t>Banned in most places by 1870s </a:t>
            </a:r>
            <a:endParaRPr sz="1200"/>
          </a:p>
        </p:txBody>
      </p:sp>
      <p:pic>
        <p:nvPicPr>
          <p:cNvPr id="626" name="Google Shape;626;p47"/>
          <p:cNvPicPr preferRelativeResize="0"/>
          <p:nvPr/>
        </p:nvPicPr>
        <p:blipFill>
          <a:blip r:embed="rId3">
            <a:alphaModFix/>
          </a:blip>
          <a:stretch>
            <a:fillRect/>
          </a:stretch>
        </p:blipFill>
        <p:spPr>
          <a:xfrm>
            <a:off x="2846925" y="2115138"/>
            <a:ext cx="1380375" cy="1160762"/>
          </a:xfrm>
          <a:prstGeom prst="rect">
            <a:avLst/>
          </a:prstGeom>
          <a:noFill/>
          <a:ln>
            <a:noFill/>
          </a:ln>
        </p:spPr>
      </p:pic>
      <p:pic>
        <p:nvPicPr>
          <p:cNvPr id="627" name="Google Shape;627;p47"/>
          <p:cNvPicPr preferRelativeResize="0"/>
          <p:nvPr/>
        </p:nvPicPr>
        <p:blipFill>
          <a:blip r:embed="rId4">
            <a:alphaModFix/>
          </a:blip>
          <a:stretch>
            <a:fillRect/>
          </a:stretch>
        </p:blipFill>
        <p:spPr>
          <a:xfrm>
            <a:off x="2924800" y="3491694"/>
            <a:ext cx="1380375" cy="1489806"/>
          </a:xfrm>
          <a:prstGeom prst="rect">
            <a:avLst/>
          </a:prstGeom>
          <a:noFill/>
          <a:ln>
            <a:noFill/>
          </a:ln>
        </p:spPr>
      </p:pic>
      <p:pic>
        <p:nvPicPr>
          <p:cNvPr id="628" name="Google Shape;628;p47"/>
          <p:cNvPicPr preferRelativeResize="0"/>
          <p:nvPr/>
        </p:nvPicPr>
        <p:blipFill>
          <a:blip r:embed="rId5">
            <a:alphaModFix/>
          </a:blip>
          <a:stretch>
            <a:fillRect/>
          </a:stretch>
        </p:blipFill>
        <p:spPr>
          <a:xfrm>
            <a:off x="818363" y="162057"/>
            <a:ext cx="1380376" cy="1095417"/>
          </a:xfrm>
          <a:prstGeom prst="rect">
            <a:avLst/>
          </a:prstGeom>
          <a:noFill/>
          <a:ln>
            <a:noFill/>
          </a:ln>
        </p:spPr>
      </p:pic>
      <p:pic>
        <p:nvPicPr>
          <p:cNvPr id="629" name="Google Shape;629;p47"/>
          <p:cNvPicPr preferRelativeResize="0"/>
          <p:nvPr/>
        </p:nvPicPr>
        <p:blipFill>
          <a:blip r:embed="rId6">
            <a:alphaModFix/>
          </a:blip>
          <a:stretch>
            <a:fillRect/>
          </a:stretch>
        </p:blipFill>
        <p:spPr>
          <a:xfrm>
            <a:off x="6733250" y="162043"/>
            <a:ext cx="1650012" cy="1095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8"/>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through Labor Systems </a:t>
            </a:r>
            <a:endParaRPr/>
          </a:p>
        </p:txBody>
      </p:sp>
      <p:sp>
        <p:nvSpPr>
          <p:cNvPr id="635" name="Google Shape;635;p48"/>
          <p:cNvSpPr txBox="1">
            <a:spLocks noGrp="1"/>
          </p:cNvSpPr>
          <p:nvPr>
            <p:ph type="body" idx="1"/>
          </p:nvPr>
        </p:nvSpPr>
        <p:spPr>
          <a:xfrm>
            <a:off x="0" y="1372775"/>
            <a:ext cx="3078900" cy="37707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400"/>
              <a:t> </a:t>
            </a:r>
            <a:r>
              <a:rPr lang="en" sz="1400" b="1" u="sng">
                <a:latin typeface="Raleway"/>
                <a:ea typeface="Raleway"/>
                <a:cs typeface="Raleway"/>
                <a:sym typeface="Raleway"/>
              </a:rPr>
              <a:t>French Penal Colonies - </a:t>
            </a:r>
            <a:r>
              <a:rPr lang="en" sz="1400" b="1">
                <a:latin typeface="Raleway"/>
                <a:ea typeface="Raleway"/>
                <a:cs typeface="Raleway"/>
                <a:sym typeface="Raleway"/>
              </a:rPr>
              <a:t>Prisoners</a:t>
            </a:r>
            <a:r>
              <a:rPr lang="en" sz="1400"/>
              <a:t> sent to penal colonies in Africa, New Caledonia, French Guiana. </a:t>
            </a:r>
            <a:endParaRPr sz="1400"/>
          </a:p>
          <a:p>
            <a:pPr marL="457200" lvl="0" indent="-317500" algn="l" rtl="0">
              <a:lnSpc>
                <a:spcPct val="115000"/>
              </a:lnSpc>
              <a:spcBef>
                <a:spcPts val="600"/>
              </a:spcBef>
              <a:spcAft>
                <a:spcPts val="0"/>
              </a:spcAft>
              <a:buSzPts val="1400"/>
              <a:buAutoNum type="arabicPeriod"/>
            </a:pPr>
            <a:r>
              <a:rPr lang="en" sz="1400"/>
              <a:t>Housed </a:t>
            </a:r>
            <a:r>
              <a:rPr lang="en" sz="1400" b="1">
                <a:latin typeface="Raleway"/>
                <a:ea typeface="Raleway"/>
                <a:cs typeface="Raleway"/>
                <a:sym typeface="Raleway"/>
              </a:rPr>
              <a:t>convicts</a:t>
            </a:r>
            <a:r>
              <a:rPr lang="en" sz="1400"/>
              <a:t> and </a:t>
            </a:r>
            <a:r>
              <a:rPr lang="en" sz="1400" b="1">
                <a:latin typeface="Raleway"/>
                <a:ea typeface="Raleway"/>
                <a:cs typeface="Raleway"/>
                <a:sym typeface="Raleway"/>
              </a:rPr>
              <a:t>political prisoners. </a:t>
            </a:r>
            <a:endParaRPr sz="1400" b="1">
              <a:latin typeface="Raleway"/>
              <a:ea typeface="Raleway"/>
              <a:cs typeface="Raleway"/>
              <a:sym typeface="Raleway"/>
            </a:endParaRPr>
          </a:p>
          <a:p>
            <a:pPr marL="457200" lvl="0" indent="-317500" algn="l" rtl="0">
              <a:lnSpc>
                <a:spcPct val="115000"/>
              </a:lnSpc>
              <a:spcBef>
                <a:spcPts val="0"/>
              </a:spcBef>
              <a:spcAft>
                <a:spcPts val="0"/>
              </a:spcAft>
              <a:buSzPts val="1400"/>
              <a:buAutoNum type="arabicPeriod"/>
            </a:pPr>
            <a:r>
              <a:rPr lang="en" sz="1400" b="1">
                <a:latin typeface="Raleway"/>
                <a:ea typeface="Raleway"/>
                <a:cs typeface="Raleway"/>
                <a:sym typeface="Raleway"/>
              </a:rPr>
              <a:t>“Devil’s Island” -</a:t>
            </a:r>
            <a:r>
              <a:rPr lang="en" sz="1400"/>
              <a:t> French penal colony in Guiana (Africa) </a:t>
            </a:r>
            <a:endParaRPr sz="1400"/>
          </a:p>
          <a:p>
            <a:pPr marL="914400" lvl="1" indent="-317500" algn="l" rtl="0">
              <a:lnSpc>
                <a:spcPct val="115000"/>
              </a:lnSpc>
              <a:spcBef>
                <a:spcPts val="0"/>
              </a:spcBef>
              <a:spcAft>
                <a:spcPts val="0"/>
              </a:spcAft>
              <a:buSzPts val="1400"/>
              <a:buAutoNum type="alphaLcPeriod"/>
            </a:pPr>
            <a:r>
              <a:rPr lang="en" sz="1400"/>
              <a:t>Notorious for terrible treatment of convicts. </a:t>
            </a:r>
            <a:endParaRPr sz="1400"/>
          </a:p>
          <a:p>
            <a:pPr marL="914400" lvl="1" indent="-317500" algn="l" rtl="0">
              <a:lnSpc>
                <a:spcPct val="115000"/>
              </a:lnSpc>
              <a:spcBef>
                <a:spcPts val="0"/>
              </a:spcBef>
              <a:spcAft>
                <a:spcPts val="0"/>
              </a:spcAft>
              <a:buSzPts val="1400"/>
              <a:buAutoNum type="alphaLcPeriod"/>
            </a:pPr>
            <a:r>
              <a:rPr lang="en" sz="1400"/>
              <a:t>Underfed and hard labor. </a:t>
            </a:r>
            <a:endParaRPr sz="1400"/>
          </a:p>
          <a:p>
            <a:pPr marL="457200" lvl="0" indent="-317500" algn="l" rtl="0">
              <a:lnSpc>
                <a:spcPct val="115000"/>
              </a:lnSpc>
              <a:spcBef>
                <a:spcPts val="0"/>
              </a:spcBef>
              <a:spcAft>
                <a:spcPts val="0"/>
              </a:spcAft>
              <a:buSzPts val="1400"/>
              <a:buAutoNum type="arabicPeriod"/>
            </a:pPr>
            <a:r>
              <a:rPr lang="en" sz="1400"/>
              <a:t>Practice ended in </a:t>
            </a:r>
            <a:r>
              <a:rPr lang="en" sz="1400" b="1">
                <a:latin typeface="Raleway"/>
                <a:ea typeface="Raleway"/>
                <a:cs typeface="Raleway"/>
                <a:sym typeface="Raleway"/>
              </a:rPr>
              <a:t>1938</a:t>
            </a:r>
            <a:r>
              <a:rPr lang="en" sz="1400"/>
              <a:t>. </a:t>
            </a:r>
            <a:endParaRPr sz="1400"/>
          </a:p>
        </p:txBody>
      </p:sp>
      <p:sp>
        <p:nvSpPr>
          <p:cNvPr id="636" name="Google Shape;636;p48"/>
          <p:cNvSpPr txBox="1">
            <a:spLocks noGrp="1"/>
          </p:cNvSpPr>
          <p:nvPr>
            <p:ph type="sldNum" idx="12"/>
          </p:nvPr>
        </p:nvSpPr>
        <p:spPr>
          <a:xfrm>
            <a:off x="1986625" y="676042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grpSp>
        <p:nvGrpSpPr>
          <p:cNvPr id="637" name="Google Shape;637;p48"/>
          <p:cNvGrpSpPr/>
          <p:nvPr/>
        </p:nvGrpSpPr>
        <p:grpSpPr>
          <a:xfrm>
            <a:off x="4397465" y="881213"/>
            <a:ext cx="349060" cy="298882"/>
            <a:chOff x="1934025" y="1001650"/>
            <a:chExt cx="415300" cy="355600"/>
          </a:xfrm>
        </p:grpSpPr>
        <p:sp>
          <p:nvSpPr>
            <p:cNvPr id="638" name="Google Shape;638;p48"/>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48"/>
          <p:cNvSpPr txBox="1">
            <a:spLocks noGrp="1"/>
          </p:cNvSpPr>
          <p:nvPr>
            <p:ph type="body" idx="1"/>
          </p:nvPr>
        </p:nvSpPr>
        <p:spPr>
          <a:xfrm>
            <a:off x="4929200" y="1385125"/>
            <a:ext cx="4286400" cy="4288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400" b="1" u="sng">
                <a:latin typeface="Raleway"/>
                <a:ea typeface="Raleway"/>
                <a:cs typeface="Raleway"/>
                <a:sym typeface="Raleway"/>
              </a:rPr>
              <a:t>British Penal Colonies - </a:t>
            </a:r>
            <a:r>
              <a:rPr lang="en" sz="1250"/>
              <a:t>British </a:t>
            </a:r>
            <a:r>
              <a:rPr lang="en" sz="1250" b="1">
                <a:latin typeface="Raleway"/>
                <a:ea typeface="Raleway"/>
                <a:cs typeface="Raleway"/>
                <a:sym typeface="Raleway"/>
              </a:rPr>
              <a:t>convicts</a:t>
            </a:r>
            <a:r>
              <a:rPr lang="en" sz="1250"/>
              <a:t> initially sent to </a:t>
            </a:r>
            <a:r>
              <a:rPr lang="en" sz="1250" b="1">
                <a:latin typeface="Raleway"/>
                <a:ea typeface="Raleway"/>
                <a:cs typeface="Raleway"/>
                <a:sym typeface="Raleway"/>
              </a:rPr>
              <a:t>Georgia</a:t>
            </a:r>
            <a:r>
              <a:rPr lang="en" sz="1250"/>
              <a:t>, but after revolution were sent to </a:t>
            </a:r>
            <a:r>
              <a:rPr lang="en" sz="1250" b="1">
                <a:latin typeface="Raleway"/>
                <a:ea typeface="Raleway"/>
                <a:cs typeface="Raleway"/>
                <a:sym typeface="Raleway"/>
              </a:rPr>
              <a:t>Australia</a:t>
            </a:r>
            <a:r>
              <a:rPr lang="en" sz="1250"/>
              <a:t>. </a:t>
            </a:r>
            <a:endParaRPr sz="1250"/>
          </a:p>
          <a:p>
            <a:pPr marL="457200" lvl="0" indent="-307975" algn="l" rtl="0">
              <a:lnSpc>
                <a:spcPct val="115000"/>
              </a:lnSpc>
              <a:spcBef>
                <a:spcPts val="600"/>
              </a:spcBef>
              <a:spcAft>
                <a:spcPts val="0"/>
              </a:spcAft>
              <a:buSzPts val="1250"/>
              <a:buFont typeface="Raleway"/>
              <a:buAutoNum type="arabicPeriod"/>
            </a:pPr>
            <a:r>
              <a:rPr lang="en" sz="1250"/>
              <a:t>Convicts came from all parts of the British Empire. </a:t>
            </a:r>
            <a:endParaRPr sz="1250"/>
          </a:p>
          <a:p>
            <a:pPr marL="457200" lvl="0" indent="-307975" algn="l" rtl="0">
              <a:lnSpc>
                <a:spcPct val="115000"/>
              </a:lnSpc>
              <a:spcBef>
                <a:spcPts val="0"/>
              </a:spcBef>
              <a:spcAft>
                <a:spcPts val="0"/>
              </a:spcAft>
              <a:buSzPts val="1250"/>
              <a:buFont typeface="Raleway"/>
              <a:buAutoNum type="arabicPeriod"/>
            </a:pPr>
            <a:r>
              <a:rPr lang="en" sz="1250"/>
              <a:t>Hard </a:t>
            </a:r>
            <a:r>
              <a:rPr lang="en" sz="1250" b="1">
                <a:latin typeface="Raleway"/>
                <a:ea typeface="Raleway"/>
                <a:cs typeface="Raleway"/>
                <a:sym typeface="Raleway"/>
              </a:rPr>
              <a:t>labor</a:t>
            </a:r>
            <a:r>
              <a:rPr lang="en" sz="1250"/>
              <a:t> and hash punishments. </a:t>
            </a:r>
            <a:endParaRPr sz="1250"/>
          </a:p>
          <a:p>
            <a:pPr marL="457200" lvl="0" indent="-307975" algn="l" rtl="0">
              <a:lnSpc>
                <a:spcPct val="115000"/>
              </a:lnSpc>
              <a:spcBef>
                <a:spcPts val="0"/>
              </a:spcBef>
              <a:spcAft>
                <a:spcPts val="0"/>
              </a:spcAft>
              <a:buSzPts val="1250"/>
              <a:buFont typeface="Raleway"/>
              <a:buAutoNum type="arabicPeriod"/>
            </a:pPr>
            <a:r>
              <a:rPr lang="en" sz="1250"/>
              <a:t>Were not actually imprisoned, but worked for free settlers, on government projects, or government posts. </a:t>
            </a:r>
            <a:endParaRPr sz="1250"/>
          </a:p>
          <a:p>
            <a:pPr marL="457200" lvl="0" indent="-307975" algn="l" rtl="0">
              <a:lnSpc>
                <a:spcPct val="115000"/>
              </a:lnSpc>
              <a:spcBef>
                <a:spcPts val="0"/>
              </a:spcBef>
              <a:spcAft>
                <a:spcPts val="0"/>
              </a:spcAft>
              <a:buSzPts val="1250"/>
              <a:buFont typeface="Raleway"/>
              <a:buAutoNum type="arabicPeriod"/>
            </a:pPr>
            <a:r>
              <a:rPr lang="en" sz="1250"/>
              <a:t>Some were never allowed to return home. </a:t>
            </a:r>
            <a:endParaRPr sz="1250"/>
          </a:p>
          <a:p>
            <a:pPr marL="914400" lvl="1" indent="-307975" algn="l" rtl="0">
              <a:lnSpc>
                <a:spcPct val="115000"/>
              </a:lnSpc>
              <a:spcBef>
                <a:spcPts val="0"/>
              </a:spcBef>
              <a:spcAft>
                <a:spcPts val="0"/>
              </a:spcAft>
              <a:buSzPts val="1250"/>
              <a:buFont typeface="Raleway"/>
              <a:buAutoNum type="alphaLcPeriod"/>
            </a:pPr>
            <a:r>
              <a:rPr lang="en" sz="1250"/>
              <a:t>Some chose not to because travel was </a:t>
            </a:r>
            <a:r>
              <a:rPr lang="en" sz="1250" b="1">
                <a:latin typeface="Raleway"/>
                <a:ea typeface="Raleway"/>
                <a:cs typeface="Raleway"/>
                <a:sym typeface="Raleway"/>
              </a:rPr>
              <a:t>expensive</a:t>
            </a:r>
            <a:r>
              <a:rPr lang="en" sz="1250"/>
              <a:t>.</a:t>
            </a:r>
            <a:endParaRPr sz="1250"/>
          </a:p>
          <a:p>
            <a:pPr marL="457200" lvl="0" indent="-307975" algn="l" rtl="0">
              <a:lnSpc>
                <a:spcPct val="115000"/>
              </a:lnSpc>
              <a:spcBef>
                <a:spcPts val="0"/>
              </a:spcBef>
              <a:spcAft>
                <a:spcPts val="0"/>
              </a:spcAft>
              <a:buSzPts val="1250"/>
              <a:buFont typeface="Raleway"/>
              <a:buAutoNum type="arabicPeriod"/>
            </a:pPr>
            <a:r>
              <a:rPr lang="en" sz="1250"/>
              <a:t>Practice ended in </a:t>
            </a:r>
            <a:r>
              <a:rPr lang="en" sz="1250" b="1">
                <a:latin typeface="Raleway"/>
                <a:ea typeface="Raleway"/>
                <a:cs typeface="Raleway"/>
                <a:sym typeface="Raleway"/>
              </a:rPr>
              <a:t>1850</a:t>
            </a:r>
            <a:r>
              <a:rPr lang="en" sz="1250"/>
              <a:t> because it wasn’t seen as much punishment. </a:t>
            </a:r>
            <a:endParaRPr sz="1250"/>
          </a:p>
          <a:p>
            <a:pPr marL="457200" lvl="0" indent="-307975" algn="l" rtl="0">
              <a:lnSpc>
                <a:spcPct val="115000"/>
              </a:lnSpc>
              <a:spcBef>
                <a:spcPts val="0"/>
              </a:spcBef>
              <a:spcAft>
                <a:spcPts val="0"/>
              </a:spcAft>
              <a:buSzPts val="1250"/>
              <a:buAutoNum type="arabicPeriod"/>
            </a:pPr>
            <a:r>
              <a:rPr lang="en" sz="1250"/>
              <a:t>Free settlers started coming to Australia in the </a:t>
            </a:r>
            <a:r>
              <a:rPr lang="en" sz="1250" b="1">
                <a:latin typeface="Raleway"/>
                <a:ea typeface="Raleway"/>
                <a:cs typeface="Raleway"/>
                <a:sym typeface="Raleway"/>
              </a:rPr>
              <a:t>gold</a:t>
            </a:r>
            <a:r>
              <a:rPr lang="en" sz="1250"/>
              <a:t> rush of 1851.  </a:t>
            </a:r>
            <a:endParaRPr sz="1250"/>
          </a:p>
        </p:txBody>
      </p:sp>
      <p:pic>
        <p:nvPicPr>
          <p:cNvPr id="643" name="Google Shape;643;p48"/>
          <p:cNvPicPr preferRelativeResize="0"/>
          <p:nvPr/>
        </p:nvPicPr>
        <p:blipFill>
          <a:blip r:embed="rId3">
            <a:alphaModFix/>
          </a:blip>
          <a:stretch>
            <a:fillRect/>
          </a:stretch>
        </p:blipFill>
        <p:spPr>
          <a:xfrm>
            <a:off x="2852675" y="2030150"/>
            <a:ext cx="2145526" cy="1609149"/>
          </a:xfrm>
          <a:prstGeom prst="rect">
            <a:avLst/>
          </a:prstGeom>
          <a:noFill/>
          <a:ln>
            <a:noFill/>
          </a:ln>
        </p:spPr>
      </p:pic>
      <p:pic>
        <p:nvPicPr>
          <p:cNvPr id="644" name="Google Shape;644;p48"/>
          <p:cNvPicPr preferRelativeResize="0"/>
          <p:nvPr/>
        </p:nvPicPr>
        <p:blipFill>
          <a:blip r:embed="rId4">
            <a:alphaModFix/>
          </a:blip>
          <a:stretch>
            <a:fillRect/>
          </a:stretch>
        </p:blipFill>
        <p:spPr>
          <a:xfrm>
            <a:off x="3069123" y="3894100"/>
            <a:ext cx="1712625" cy="750450"/>
          </a:xfrm>
          <a:prstGeom prst="rect">
            <a:avLst/>
          </a:prstGeom>
          <a:noFill/>
          <a:ln>
            <a:noFill/>
          </a:ln>
        </p:spPr>
      </p:pic>
      <p:pic>
        <p:nvPicPr>
          <p:cNvPr id="645" name="Google Shape;645;p48"/>
          <p:cNvPicPr preferRelativeResize="0"/>
          <p:nvPr/>
        </p:nvPicPr>
        <p:blipFill>
          <a:blip r:embed="rId5">
            <a:alphaModFix/>
          </a:blip>
          <a:stretch>
            <a:fillRect/>
          </a:stretch>
        </p:blipFill>
        <p:spPr>
          <a:xfrm>
            <a:off x="593575" y="194373"/>
            <a:ext cx="1478601" cy="985727"/>
          </a:xfrm>
          <a:prstGeom prst="rect">
            <a:avLst/>
          </a:prstGeom>
          <a:noFill/>
          <a:ln>
            <a:noFill/>
          </a:ln>
        </p:spPr>
      </p:pic>
      <p:pic>
        <p:nvPicPr>
          <p:cNvPr id="646" name="Google Shape;646;p48"/>
          <p:cNvPicPr preferRelativeResize="0"/>
          <p:nvPr/>
        </p:nvPicPr>
        <p:blipFill>
          <a:blip r:embed="rId6">
            <a:alphaModFix/>
          </a:blip>
          <a:stretch>
            <a:fillRect/>
          </a:stretch>
        </p:blipFill>
        <p:spPr>
          <a:xfrm>
            <a:off x="6937191" y="118025"/>
            <a:ext cx="2021157" cy="1138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9"/>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in the Face of Challenges </a:t>
            </a:r>
            <a:endParaRPr/>
          </a:p>
        </p:txBody>
      </p:sp>
      <p:sp>
        <p:nvSpPr>
          <p:cNvPr id="652" name="Google Shape;652;p49"/>
          <p:cNvSpPr txBox="1">
            <a:spLocks noGrp="1"/>
          </p:cNvSpPr>
          <p:nvPr>
            <p:ph type="body" idx="1"/>
          </p:nvPr>
        </p:nvSpPr>
        <p:spPr>
          <a:xfrm>
            <a:off x="0" y="1372775"/>
            <a:ext cx="3750600" cy="37707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350" b="1" u="sng">
                <a:latin typeface="Raleway"/>
                <a:ea typeface="Raleway"/>
                <a:cs typeface="Raleway"/>
                <a:sym typeface="Raleway"/>
              </a:rPr>
              <a:t>Diaspora: </a:t>
            </a:r>
            <a:r>
              <a:rPr lang="en" sz="1350"/>
              <a:t>Mass </a:t>
            </a:r>
            <a:r>
              <a:rPr lang="en" sz="1350" b="1">
                <a:latin typeface="Raleway"/>
                <a:ea typeface="Raleway"/>
                <a:cs typeface="Raleway"/>
                <a:sym typeface="Raleway"/>
              </a:rPr>
              <a:t>emigration</a:t>
            </a:r>
            <a:r>
              <a:rPr lang="en" sz="1350"/>
              <a:t> from one place over time. African </a:t>
            </a:r>
            <a:r>
              <a:rPr lang="en" sz="1350" b="1">
                <a:latin typeface="Raleway"/>
                <a:ea typeface="Raleway"/>
                <a:cs typeface="Raleway"/>
                <a:sym typeface="Raleway"/>
              </a:rPr>
              <a:t>slave</a:t>
            </a:r>
            <a:r>
              <a:rPr lang="en" sz="1350"/>
              <a:t> trade is biggest diaspora. </a:t>
            </a:r>
            <a:endParaRPr sz="1350"/>
          </a:p>
          <a:p>
            <a:pPr marL="457200" lvl="0" indent="-314325" algn="l" rtl="0">
              <a:lnSpc>
                <a:spcPct val="115000"/>
              </a:lnSpc>
              <a:spcBef>
                <a:spcPts val="600"/>
              </a:spcBef>
              <a:spcAft>
                <a:spcPts val="0"/>
              </a:spcAft>
              <a:buSzPts val="1350"/>
              <a:buChar char="●"/>
            </a:pPr>
            <a:r>
              <a:rPr lang="en" sz="1350"/>
              <a:t>Most diasporas result of </a:t>
            </a:r>
            <a:r>
              <a:rPr lang="en" sz="1350" b="1">
                <a:latin typeface="Raleway"/>
                <a:ea typeface="Raleway"/>
                <a:cs typeface="Raleway"/>
                <a:sym typeface="Raleway"/>
              </a:rPr>
              <a:t>poverty</a:t>
            </a:r>
            <a:r>
              <a:rPr lang="en" sz="1350"/>
              <a:t>, </a:t>
            </a:r>
            <a:r>
              <a:rPr lang="en" sz="1350" b="1">
                <a:latin typeface="Raleway"/>
                <a:ea typeface="Raleway"/>
                <a:cs typeface="Raleway"/>
                <a:sym typeface="Raleway"/>
              </a:rPr>
              <a:t>political</a:t>
            </a:r>
            <a:r>
              <a:rPr lang="en" sz="1350"/>
              <a:t> conditions, </a:t>
            </a:r>
            <a:r>
              <a:rPr lang="en" sz="1350" b="1">
                <a:latin typeface="Raleway"/>
                <a:ea typeface="Raleway"/>
                <a:cs typeface="Raleway"/>
                <a:sym typeface="Raleway"/>
              </a:rPr>
              <a:t>famine</a:t>
            </a:r>
            <a:r>
              <a:rPr lang="en" sz="1350"/>
              <a:t>. </a:t>
            </a:r>
            <a:endParaRPr sz="1350"/>
          </a:p>
          <a:p>
            <a:pPr marL="0" lvl="0" indent="0" algn="l" rtl="0">
              <a:lnSpc>
                <a:spcPct val="115000"/>
              </a:lnSpc>
              <a:spcBef>
                <a:spcPts val="600"/>
              </a:spcBef>
              <a:spcAft>
                <a:spcPts val="0"/>
              </a:spcAft>
              <a:buNone/>
            </a:pPr>
            <a:endParaRPr sz="1350"/>
          </a:p>
          <a:p>
            <a:pPr marL="0" lvl="0" indent="0" algn="l" rtl="0">
              <a:lnSpc>
                <a:spcPct val="115000"/>
              </a:lnSpc>
              <a:spcBef>
                <a:spcPts val="600"/>
              </a:spcBef>
              <a:spcAft>
                <a:spcPts val="0"/>
              </a:spcAft>
              <a:buNone/>
            </a:pPr>
            <a:r>
              <a:rPr lang="en" sz="1350" b="1" u="sng">
                <a:latin typeface="Raleway"/>
                <a:ea typeface="Raleway"/>
                <a:cs typeface="Raleway"/>
                <a:sym typeface="Raleway"/>
              </a:rPr>
              <a:t>India</a:t>
            </a:r>
            <a:r>
              <a:rPr lang="en" sz="1350"/>
              <a:t>: - Most left due to </a:t>
            </a:r>
            <a:r>
              <a:rPr lang="en" sz="1350" b="1">
                <a:latin typeface="Raleway"/>
                <a:ea typeface="Raleway"/>
                <a:cs typeface="Raleway"/>
                <a:sym typeface="Raleway"/>
              </a:rPr>
              <a:t>poverty</a:t>
            </a:r>
            <a:r>
              <a:rPr lang="en" sz="1350"/>
              <a:t>. </a:t>
            </a:r>
            <a:endParaRPr sz="1350"/>
          </a:p>
          <a:p>
            <a:pPr marL="457200" lvl="0" indent="-314325" algn="l" rtl="0">
              <a:lnSpc>
                <a:spcPct val="115000"/>
              </a:lnSpc>
              <a:spcBef>
                <a:spcPts val="600"/>
              </a:spcBef>
              <a:spcAft>
                <a:spcPts val="0"/>
              </a:spcAft>
              <a:buSzPts val="1350"/>
              <a:buChar char="●"/>
            </a:pPr>
            <a:r>
              <a:rPr lang="en" sz="1350"/>
              <a:t>Many left as</a:t>
            </a:r>
            <a:r>
              <a:rPr lang="en" sz="1350" b="1">
                <a:latin typeface="Raleway"/>
                <a:ea typeface="Raleway"/>
                <a:cs typeface="Raleway"/>
                <a:sym typeface="Raleway"/>
              </a:rPr>
              <a:t> indentured servants</a:t>
            </a:r>
            <a:r>
              <a:rPr lang="en" sz="1350"/>
              <a:t> to work on plantations for 5 year contracts. </a:t>
            </a:r>
            <a:endParaRPr sz="1350"/>
          </a:p>
          <a:p>
            <a:pPr marL="457200" lvl="0" indent="-314325" algn="l" rtl="0">
              <a:lnSpc>
                <a:spcPct val="115000"/>
              </a:lnSpc>
              <a:spcBef>
                <a:spcPts val="0"/>
              </a:spcBef>
              <a:spcAft>
                <a:spcPts val="0"/>
              </a:spcAft>
              <a:buSzPts val="1350"/>
              <a:buChar char="●"/>
            </a:pPr>
            <a:r>
              <a:rPr lang="en" sz="1350" b="1">
                <a:latin typeface="Raleway"/>
                <a:ea typeface="Raleway"/>
                <a:cs typeface="Raleway"/>
                <a:sym typeface="Raleway"/>
              </a:rPr>
              <a:t>1.5 million I</a:t>
            </a:r>
            <a:r>
              <a:rPr lang="en" sz="1350"/>
              <a:t>ndians went to colonies before 1916 when indentured servitude was ended. </a:t>
            </a:r>
            <a:endParaRPr sz="1350"/>
          </a:p>
        </p:txBody>
      </p:sp>
      <p:sp>
        <p:nvSpPr>
          <p:cNvPr id="653" name="Google Shape;653;p49"/>
          <p:cNvSpPr txBox="1">
            <a:spLocks noGrp="1"/>
          </p:cNvSpPr>
          <p:nvPr>
            <p:ph type="sldNum" idx="12"/>
          </p:nvPr>
        </p:nvSpPr>
        <p:spPr>
          <a:xfrm>
            <a:off x="1986625" y="676042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grpSp>
        <p:nvGrpSpPr>
          <p:cNvPr id="654" name="Google Shape;654;p49"/>
          <p:cNvGrpSpPr/>
          <p:nvPr/>
        </p:nvGrpSpPr>
        <p:grpSpPr>
          <a:xfrm>
            <a:off x="4397465" y="881213"/>
            <a:ext cx="349060" cy="298882"/>
            <a:chOff x="1934025" y="1001650"/>
            <a:chExt cx="415300" cy="355600"/>
          </a:xfrm>
        </p:grpSpPr>
        <p:sp>
          <p:nvSpPr>
            <p:cNvPr id="655" name="Google Shape;655;p49"/>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9"/>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9"/>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9"/>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49"/>
          <p:cNvSpPr txBox="1">
            <a:spLocks noGrp="1"/>
          </p:cNvSpPr>
          <p:nvPr>
            <p:ph type="body" idx="1"/>
          </p:nvPr>
        </p:nvSpPr>
        <p:spPr>
          <a:xfrm>
            <a:off x="5911450" y="1385125"/>
            <a:ext cx="3303900" cy="4288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400" b="1" u="sng">
                <a:latin typeface="Raleway"/>
                <a:ea typeface="Raleway"/>
                <a:cs typeface="Raleway"/>
                <a:sym typeface="Raleway"/>
              </a:rPr>
              <a:t>China</a:t>
            </a:r>
            <a:r>
              <a:rPr lang="en" sz="1400"/>
              <a:t> - Middle of the 19th century. </a:t>
            </a:r>
            <a:endParaRPr sz="1400"/>
          </a:p>
          <a:p>
            <a:pPr marL="457200" lvl="0" indent="-317500" algn="l" rtl="0">
              <a:lnSpc>
                <a:spcPct val="115000"/>
              </a:lnSpc>
              <a:spcBef>
                <a:spcPts val="600"/>
              </a:spcBef>
              <a:spcAft>
                <a:spcPts val="0"/>
              </a:spcAft>
              <a:buSzPts val="1400"/>
              <a:buChar char="●"/>
            </a:pPr>
            <a:r>
              <a:rPr lang="en" sz="1400"/>
              <a:t>Left to escape </a:t>
            </a:r>
            <a:r>
              <a:rPr lang="en" sz="1400" b="1">
                <a:latin typeface="Raleway"/>
                <a:ea typeface="Raleway"/>
                <a:cs typeface="Raleway"/>
                <a:sym typeface="Raleway"/>
              </a:rPr>
              <a:t>poverty</a:t>
            </a:r>
            <a:r>
              <a:rPr lang="en" sz="1400"/>
              <a:t> or </a:t>
            </a:r>
            <a:r>
              <a:rPr lang="en" sz="1400" b="1">
                <a:latin typeface="Raleway"/>
                <a:ea typeface="Raleway"/>
                <a:cs typeface="Raleway"/>
                <a:sym typeface="Raleway"/>
              </a:rPr>
              <a:t>famine</a:t>
            </a:r>
            <a:r>
              <a:rPr lang="en" sz="1400"/>
              <a:t>. </a:t>
            </a:r>
            <a:endParaRPr sz="1400"/>
          </a:p>
          <a:p>
            <a:pPr marL="914400" lvl="1" indent="-317500" algn="l" rtl="0">
              <a:lnSpc>
                <a:spcPct val="115000"/>
              </a:lnSpc>
              <a:spcBef>
                <a:spcPts val="0"/>
              </a:spcBef>
              <a:spcAft>
                <a:spcPts val="0"/>
              </a:spcAft>
              <a:buSzPts val="1400"/>
              <a:buChar char="○"/>
            </a:pPr>
            <a:r>
              <a:rPr lang="en" sz="1400"/>
              <a:t>Unrest in China from </a:t>
            </a:r>
            <a:r>
              <a:rPr lang="en" sz="1400" b="1">
                <a:latin typeface="Raleway"/>
                <a:ea typeface="Raleway"/>
                <a:cs typeface="Raleway"/>
                <a:sym typeface="Raleway"/>
              </a:rPr>
              <a:t>Taiping Rebellion</a:t>
            </a:r>
            <a:r>
              <a:rPr lang="en" sz="1400"/>
              <a:t> and </a:t>
            </a:r>
            <a:r>
              <a:rPr lang="en" sz="1400" b="1">
                <a:latin typeface="Raleway"/>
                <a:ea typeface="Raleway"/>
                <a:cs typeface="Raleway"/>
                <a:sym typeface="Raleway"/>
              </a:rPr>
              <a:t>Opium Wars</a:t>
            </a:r>
            <a:endParaRPr sz="1400" b="1">
              <a:latin typeface="Raleway"/>
              <a:ea typeface="Raleway"/>
              <a:cs typeface="Raleway"/>
              <a:sym typeface="Raleway"/>
            </a:endParaRPr>
          </a:p>
          <a:p>
            <a:pPr marL="457200" lvl="0" indent="-317500" algn="l" rtl="0">
              <a:lnSpc>
                <a:spcPct val="115000"/>
              </a:lnSpc>
              <a:spcBef>
                <a:spcPts val="0"/>
              </a:spcBef>
              <a:spcAft>
                <a:spcPts val="0"/>
              </a:spcAft>
              <a:buSzPts val="1400"/>
              <a:buChar char="●"/>
            </a:pPr>
            <a:r>
              <a:rPr lang="en" sz="1400"/>
              <a:t>Illiterate, landless, peasants looking for </a:t>
            </a:r>
            <a:r>
              <a:rPr lang="en" sz="1400" b="1">
                <a:latin typeface="Raleway"/>
                <a:ea typeface="Raleway"/>
                <a:cs typeface="Raleway"/>
                <a:sym typeface="Raleway"/>
              </a:rPr>
              <a:t>opportunity</a:t>
            </a:r>
            <a:r>
              <a:rPr lang="en" sz="1400"/>
              <a:t>. </a:t>
            </a:r>
            <a:endParaRPr sz="1400"/>
          </a:p>
          <a:p>
            <a:pPr marL="457200" lvl="0" indent="-317500" algn="l" rtl="0">
              <a:lnSpc>
                <a:spcPct val="115000"/>
              </a:lnSpc>
              <a:spcBef>
                <a:spcPts val="0"/>
              </a:spcBef>
              <a:spcAft>
                <a:spcPts val="0"/>
              </a:spcAft>
              <a:buSzPts val="1400"/>
              <a:buChar char="●"/>
            </a:pPr>
            <a:r>
              <a:rPr lang="en" sz="1400"/>
              <a:t>Most were </a:t>
            </a:r>
            <a:r>
              <a:rPr lang="en" sz="1400" b="1">
                <a:latin typeface="Raleway"/>
                <a:ea typeface="Raleway"/>
                <a:cs typeface="Raleway"/>
                <a:sym typeface="Raleway"/>
              </a:rPr>
              <a:t>male</a:t>
            </a:r>
            <a:r>
              <a:rPr lang="en" sz="1400"/>
              <a:t> planned to return home, but left as indentured servants to work on railroads in the </a:t>
            </a:r>
            <a:r>
              <a:rPr lang="en" sz="1400" b="1">
                <a:latin typeface="Raleway"/>
                <a:ea typeface="Raleway"/>
                <a:cs typeface="Raleway"/>
                <a:sym typeface="Raleway"/>
              </a:rPr>
              <a:t>US, Canada, and South Australia. </a:t>
            </a:r>
            <a:endParaRPr sz="1400" b="1">
              <a:latin typeface="Raleway"/>
              <a:ea typeface="Raleway"/>
              <a:cs typeface="Raleway"/>
              <a:sym typeface="Raleway"/>
            </a:endParaRPr>
          </a:p>
        </p:txBody>
      </p:sp>
      <p:pic>
        <p:nvPicPr>
          <p:cNvPr id="660" name="Google Shape;660;p49"/>
          <p:cNvPicPr preferRelativeResize="0"/>
          <p:nvPr/>
        </p:nvPicPr>
        <p:blipFill>
          <a:blip r:embed="rId3">
            <a:alphaModFix/>
          </a:blip>
          <a:stretch>
            <a:fillRect/>
          </a:stretch>
        </p:blipFill>
        <p:spPr>
          <a:xfrm>
            <a:off x="3382188" y="1811950"/>
            <a:ext cx="2379374" cy="1519625"/>
          </a:xfrm>
          <a:prstGeom prst="rect">
            <a:avLst/>
          </a:prstGeom>
          <a:noFill/>
          <a:ln>
            <a:noFill/>
          </a:ln>
        </p:spPr>
      </p:pic>
      <p:pic>
        <p:nvPicPr>
          <p:cNvPr id="661" name="Google Shape;661;p49"/>
          <p:cNvPicPr preferRelativeResize="0"/>
          <p:nvPr/>
        </p:nvPicPr>
        <p:blipFill>
          <a:blip r:embed="rId4">
            <a:alphaModFix/>
          </a:blip>
          <a:stretch>
            <a:fillRect/>
          </a:stretch>
        </p:blipFill>
        <p:spPr>
          <a:xfrm>
            <a:off x="3891400" y="3493403"/>
            <a:ext cx="2020050" cy="14747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0"/>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in the Face of Challenges </a:t>
            </a:r>
            <a:endParaRPr/>
          </a:p>
        </p:txBody>
      </p:sp>
      <p:sp>
        <p:nvSpPr>
          <p:cNvPr id="667" name="Google Shape;667;p50"/>
          <p:cNvSpPr txBox="1">
            <a:spLocks noGrp="1"/>
          </p:cNvSpPr>
          <p:nvPr>
            <p:ph type="body" idx="1"/>
          </p:nvPr>
        </p:nvSpPr>
        <p:spPr>
          <a:xfrm>
            <a:off x="0" y="1372775"/>
            <a:ext cx="3750600" cy="37707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350" b="1" u="sng">
                <a:latin typeface="Raleway"/>
                <a:ea typeface="Raleway"/>
                <a:cs typeface="Raleway"/>
                <a:sym typeface="Raleway"/>
              </a:rPr>
              <a:t>Ireland: </a:t>
            </a:r>
            <a:endParaRPr sz="1350"/>
          </a:p>
          <a:p>
            <a:pPr marL="457200" lvl="0" indent="-314325" algn="l" rtl="0">
              <a:lnSpc>
                <a:spcPct val="115000"/>
              </a:lnSpc>
              <a:spcBef>
                <a:spcPts val="600"/>
              </a:spcBef>
              <a:spcAft>
                <a:spcPts val="0"/>
              </a:spcAft>
              <a:buSzPts val="1350"/>
              <a:buChar char="➔"/>
            </a:pPr>
            <a:r>
              <a:rPr lang="en" sz="1350" b="1">
                <a:latin typeface="Raleway"/>
                <a:ea typeface="Raleway"/>
                <a:cs typeface="Raleway"/>
                <a:sym typeface="Raleway"/>
              </a:rPr>
              <a:t>Political Reasons</a:t>
            </a:r>
            <a:r>
              <a:rPr lang="en" sz="1350"/>
              <a:t> - GB absorbed Ireland into United Kingdom and got rid of Irish Parliament in 1801. </a:t>
            </a:r>
            <a:endParaRPr sz="1350"/>
          </a:p>
          <a:p>
            <a:pPr marL="457200" lvl="0" indent="-314325" algn="l" rtl="0">
              <a:lnSpc>
                <a:spcPct val="115000"/>
              </a:lnSpc>
              <a:spcBef>
                <a:spcPts val="0"/>
              </a:spcBef>
              <a:spcAft>
                <a:spcPts val="0"/>
              </a:spcAft>
              <a:buSzPts val="1350"/>
              <a:buChar char="➔"/>
            </a:pPr>
            <a:r>
              <a:rPr lang="en" sz="1350"/>
              <a:t>Roman Catholics and Protestants faced religious </a:t>
            </a:r>
            <a:r>
              <a:rPr lang="en" sz="1350" b="1">
                <a:latin typeface="Raleway"/>
                <a:ea typeface="Raleway"/>
                <a:cs typeface="Raleway"/>
                <a:sym typeface="Raleway"/>
              </a:rPr>
              <a:t>discrimination</a:t>
            </a:r>
            <a:r>
              <a:rPr lang="en" sz="1350"/>
              <a:t> </a:t>
            </a:r>
            <a:endParaRPr sz="1350"/>
          </a:p>
          <a:p>
            <a:pPr marL="457200" lvl="0" indent="-314325" algn="l" rtl="0">
              <a:lnSpc>
                <a:spcPct val="115000"/>
              </a:lnSpc>
              <a:spcBef>
                <a:spcPts val="0"/>
              </a:spcBef>
              <a:spcAft>
                <a:spcPts val="0"/>
              </a:spcAft>
              <a:buSzPts val="1350"/>
              <a:buChar char="➔"/>
            </a:pPr>
            <a:r>
              <a:rPr lang="en" sz="1350"/>
              <a:t>Tenant farmers were being </a:t>
            </a:r>
            <a:r>
              <a:rPr lang="en" sz="1350" b="1">
                <a:latin typeface="Raleway"/>
                <a:ea typeface="Raleway"/>
                <a:cs typeface="Raleway"/>
                <a:sym typeface="Raleway"/>
              </a:rPr>
              <a:t>evicted</a:t>
            </a:r>
            <a:r>
              <a:rPr lang="en" sz="1350"/>
              <a:t> from their land. </a:t>
            </a:r>
            <a:endParaRPr sz="1350"/>
          </a:p>
          <a:p>
            <a:pPr marL="457200" lvl="0" indent="-314325" algn="l" rtl="0">
              <a:lnSpc>
                <a:spcPct val="115000"/>
              </a:lnSpc>
              <a:spcBef>
                <a:spcPts val="0"/>
              </a:spcBef>
              <a:spcAft>
                <a:spcPts val="0"/>
              </a:spcAft>
              <a:buSzPts val="1350"/>
              <a:buChar char="➔"/>
            </a:pPr>
            <a:r>
              <a:rPr lang="en" sz="1350" b="1">
                <a:latin typeface="Raleway"/>
                <a:ea typeface="Raleway"/>
                <a:cs typeface="Raleway"/>
                <a:sym typeface="Raleway"/>
              </a:rPr>
              <a:t>Great Famine </a:t>
            </a:r>
            <a:r>
              <a:rPr lang="en" sz="1350"/>
              <a:t>- 4 year long potato famine that pushed 3 million people out of Ireland. </a:t>
            </a:r>
            <a:endParaRPr sz="1350"/>
          </a:p>
          <a:p>
            <a:pPr marL="0" lvl="0" indent="0" algn="l" rtl="0">
              <a:lnSpc>
                <a:spcPct val="115000"/>
              </a:lnSpc>
              <a:spcBef>
                <a:spcPts val="600"/>
              </a:spcBef>
              <a:spcAft>
                <a:spcPts val="0"/>
              </a:spcAft>
              <a:buNone/>
            </a:pPr>
            <a:r>
              <a:rPr lang="en" sz="1350"/>
              <a:t>Went to US and GB to help build </a:t>
            </a:r>
            <a:r>
              <a:rPr lang="en" sz="1350" b="1">
                <a:latin typeface="Raleway"/>
                <a:ea typeface="Raleway"/>
                <a:cs typeface="Raleway"/>
                <a:sym typeface="Raleway"/>
              </a:rPr>
              <a:t>railroads</a:t>
            </a:r>
            <a:r>
              <a:rPr lang="en" sz="1350"/>
              <a:t> and </a:t>
            </a:r>
            <a:r>
              <a:rPr lang="en" sz="1350" b="1">
                <a:latin typeface="Raleway"/>
                <a:ea typeface="Raleway"/>
                <a:cs typeface="Raleway"/>
                <a:sym typeface="Raleway"/>
              </a:rPr>
              <a:t>canals</a:t>
            </a:r>
            <a:r>
              <a:rPr lang="en" sz="1350"/>
              <a:t>. </a:t>
            </a:r>
            <a:endParaRPr sz="1350"/>
          </a:p>
        </p:txBody>
      </p:sp>
      <p:sp>
        <p:nvSpPr>
          <p:cNvPr id="668" name="Google Shape;668;p50"/>
          <p:cNvSpPr txBox="1">
            <a:spLocks noGrp="1"/>
          </p:cNvSpPr>
          <p:nvPr>
            <p:ph type="sldNum" idx="12"/>
          </p:nvPr>
        </p:nvSpPr>
        <p:spPr>
          <a:xfrm>
            <a:off x="1986625" y="676042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grpSp>
        <p:nvGrpSpPr>
          <p:cNvPr id="669" name="Google Shape;669;p50"/>
          <p:cNvGrpSpPr/>
          <p:nvPr/>
        </p:nvGrpSpPr>
        <p:grpSpPr>
          <a:xfrm>
            <a:off x="4397465" y="881213"/>
            <a:ext cx="349060" cy="298882"/>
            <a:chOff x="1934025" y="1001650"/>
            <a:chExt cx="415300" cy="355600"/>
          </a:xfrm>
        </p:grpSpPr>
        <p:sp>
          <p:nvSpPr>
            <p:cNvPr id="670" name="Google Shape;670;p5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50"/>
          <p:cNvSpPr txBox="1">
            <a:spLocks noGrp="1"/>
          </p:cNvSpPr>
          <p:nvPr>
            <p:ph type="body" idx="1"/>
          </p:nvPr>
        </p:nvSpPr>
        <p:spPr>
          <a:xfrm>
            <a:off x="5554275" y="1385125"/>
            <a:ext cx="3661200" cy="4288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400" b="1" u="sng">
                <a:latin typeface="Raleway"/>
                <a:ea typeface="Raleway"/>
                <a:cs typeface="Raleway"/>
                <a:sym typeface="Raleway"/>
              </a:rPr>
              <a:t>Italy:</a:t>
            </a:r>
            <a:r>
              <a:rPr lang="en" sz="1400"/>
              <a:t> Italian Unification led to </a:t>
            </a:r>
            <a:r>
              <a:rPr lang="en" sz="1400" b="1">
                <a:latin typeface="Raleway"/>
                <a:ea typeface="Raleway"/>
                <a:cs typeface="Raleway"/>
                <a:sym typeface="Raleway"/>
              </a:rPr>
              <a:t>poverty</a:t>
            </a:r>
            <a:endParaRPr sz="1400" b="1">
              <a:latin typeface="Raleway"/>
              <a:ea typeface="Raleway"/>
              <a:cs typeface="Raleway"/>
              <a:sym typeface="Raleway"/>
            </a:endParaRPr>
          </a:p>
          <a:p>
            <a:pPr marL="457200" lvl="0" indent="-317500" algn="l" rtl="0">
              <a:lnSpc>
                <a:spcPct val="115000"/>
              </a:lnSpc>
              <a:spcBef>
                <a:spcPts val="600"/>
              </a:spcBef>
              <a:spcAft>
                <a:spcPts val="0"/>
              </a:spcAft>
              <a:buSzPts val="1400"/>
              <a:buChar char="➔"/>
            </a:pPr>
            <a:r>
              <a:rPr lang="en" sz="1400" b="1">
                <a:latin typeface="Raleway"/>
                <a:ea typeface="Raleway"/>
                <a:cs typeface="Raleway"/>
                <a:sym typeface="Raleway"/>
              </a:rPr>
              <a:t>7 million I</a:t>
            </a:r>
            <a:r>
              <a:rPr lang="en" sz="1400"/>
              <a:t>talians leave over the course of 40 years. </a:t>
            </a:r>
            <a:endParaRPr sz="1400"/>
          </a:p>
          <a:p>
            <a:pPr marL="457200" lvl="0" indent="-317500" algn="l" rtl="0">
              <a:lnSpc>
                <a:spcPct val="115000"/>
              </a:lnSpc>
              <a:spcBef>
                <a:spcPts val="0"/>
              </a:spcBef>
              <a:spcAft>
                <a:spcPts val="0"/>
              </a:spcAft>
              <a:buSzPts val="1400"/>
              <a:buChar char="➔"/>
            </a:pPr>
            <a:r>
              <a:rPr lang="en" sz="1400"/>
              <a:t>Most went to </a:t>
            </a:r>
            <a:r>
              <a:rPr lang="en" sz="1400" b="1">
                <a:latin typeface="Raleway"/>
                <a:ea typeface="Raleway"/>
                <a:cs typeface="Raleway"/>
                <a:sym typeface="Raleway"/>
              </a:rPr>
              <a:t>Europe</a:t>
            </a:r>
            <a:r>
              <a:rPr lang="en" sz="1400"/>
              <a:t> (½) with the other half going to the </a:t>
            </a:r>
            <a:r>
              <a:rPr lang="en" sz="1400" b="1">
                <a:latin typeface="Raleway"/>
                <a:ea typeface="Raleway"/>
                <a:cs typeface="Raleway"/>
                <a:sym typeface="Raleway"/>
              </a:rPr>
              <a:t>Americas</a:t>
            </a:r>
            <a:r>
              <a:rPr lang="en" sz="1400"/>
              <a:t> and </a:t>
            </a:r>
            <a:r>
              <a:rPr lang="en" sz="1400" b="1">
                <a:latin typeface="Raleway"/>
                <a:ea typeface="Raleway"/>
                <a:cs typeface="Raleway"/>
                <a:sym typeface="Raleway"/>
              </a:rPr>
              <a:t>New Zealand.</a:t>
            </a:r>
            <a:r>
              <a:rPr lang="en" sz="1400"/>
              <a:t> </a:t>
            </a:r>
            <a:endParaRPr sz="1400"/>
          </a:p>
          <a:p>
            <a:pPr marL="457200" lvl="0" indent="-317500" algn="l" rtl="0">
              <a:lnSpc>
                <a:spcPct val="115000"/>
              </a:lnSpc>
              <a:spcBef>
                <a:spcPts val="0"/>
              </a:spcBef>
              <a:spcAft>
                <a:spcPts val="0"/>
              </a:spcAft>
              <a:buSzPts val="1400"/>
              <a:buChar char="➔"/>
            </a:pPr>
            <a:r>
              <a:rPr lang="en" sz="1400"/>
              <a:t>Mostly </a:t>
            </a:r>
            <a:r>
              <a:rPr lang="en" sz="1400" b="1">
                <a:latin typeface="Raleway"/>
                <a:ea typeface="Raleway"/>
                <a:cs typeface="Raleway"/>
                <a:sym typeface="Raleway"/>
              </a:rPr>
              <a:t>men</a:t>
            </a:r>
            <a:r>
              <a:rPr lang="en" sz="1400"/>
              <a:t> with skills and </a:t>
            </a:r>
            <a:r>
              <a:rPr lang="en" sz="1400" b="1">
                <a:latin typeface="Raleway"/>
                <a:ea typeface="Raleway"/>
                <a:cs typeface="Raleway"/>
                <a:sym typeface="Raleway"/>
              </a:rPr>
              <a:t>farmers</a:t>
            </a:r>
            <a:r>
              <a:rPr lang="en" sz="1400"/>
              <a:t> escaping hard conditions. </a:t>
            </a:r>
            <a:endParaRPr sz="1400"/>
          </a:p>
          <a:p>
            <a:pPr marL="914400" lvl="1" indent="-317500" algn="l" rtl="0">
              <a:lnSpc>
                <a:spcPct val="115000"/>
              </a:lnSpc>
              <a:spcBef>
                <a:spcPts val="0"/>
              </a:spcBef>
              <a:spcAft>
                <a:spcPts val="0"/>
              </a:spcAft>
              <a:buSzPts val="1400"/>
              <a:buChar char="◆"/>
            </a:pPr>
            <a:r>
              <a:rPr lang="en" sz="1400"/>
              <a:t>Some left for </a:t>
            </a:r>
            <a:r>
              <a:rPr lang="en" sz="1400" b="1">
                <a:latin typeface="Raleway"/>
                <a:ea typeface="Raleway"/>
                <a:cs typeface="Raleway"/>
                <a:sym typeface="Raleway"/>
              </a:rPr>
              <a:t>political</a:t>
            </a:r>
            <a:r>
              <a:rPr lang="en" sz="1400"/>
              <a:t> reasons, other </a:t>
            </a:r>
            <a:r>
              <a:rPr lang="en" sz="1400" b="1">
                <a:latin typeface="Raleway"/>
                <a:ea typeface="Raleway"/>
                <a:cs typeface="Raleway"/>
                <a:sym typeface="Raleway"/>
              </a:rPr>
              <a:t>economic</a:t>
            </a:r>
            <a:r>
              <a:rPr lang="en" sz="1400"/>
              <a:t> like escaping </a:t>
            </a:r>
            <a:r>
              <a:rPr lang="en" sz="1400" b="1">
                <a:latin typeface="Raleway"/>
                <a:ea typeface="Raleway"/>
                <a:cs typeface="Raleway"/>
                <a:sym typeface="Raleway"/>
              </a:rPr>
              <a:t>organized crime. </a:t>
            </a:r>
            <a:endParaRPr sz="1400" b="1">
              <a:latin typeface="Raleway"/>
              <a:ea typeface="Raleway"/>
              <a:cs typeface="Raleway"/>
              <a:sym typeface="Raleway"/>
            </a:endParaRPr>
          </a:p>
        </p:txBody>
      </p:sp>
      <p:pic>
        <p:nvPicPr>
          <p:cNvPr id="675" name="Google Shape;675;p50"/>
          <p:cNvPicPr preferRelativeResize="0"/>
          <p:nvPr/>
        </p:nvPicPr>
        <p:blipFill>
          <a:blip r:embed="rId3">
            <a:alphaModFix/>
          </a:blip>
          <a:stretch>
            <a:fillRect/>
          </a:stretch>
        </p:blipFill>
        <p:spPr>
          <a:xfrm>
            <a:off x="3949425" y="1516975"/>
            <a:ext cx="1406025" cy="1945000"/>
          </a:xfrm>
          <a:prstGeom prst="rect">
            <a:avLst/>
          </a:prstGeom>
          <a:noFill/>
          <a:ln>
            <a:noFill/>
          </a:ln>
        </p:spPr>
      </p:pic>
      <p:pic>
        <p:nvPicPr>
          <p:cNvPr id="676" name="Google Shape;676;p50"/>
          <p:cNvPicPr preferRelativeResize="0"/>
          <p:nvPr/>
        </p:nvPicPr>
        <p:blipFill>
          <a:blip r:embed="rId4">
            <a:alphaModFix/>
          </a:blip>
          <a:stretch>
            <a:fillRect/>
          </a:stretch>
        </p:blipFill>
        <p:spPr>
          <a:xfrm>
            <a:off x="3757802" y="3629175"/>
            <a:ext cx="1899850" cy="1186575"/>
          </a:xfrm>
          <a:prstGeom prst="rect">
            <a:avLst/>
          </a:prstGeom>
          <a:noFill/>
          <a:ln>
            <a:noFill/>
          </a:ln>
        </p:spPr>
      </p:pic>
      <p:pic>
        <p:nvPicPr>
          <p:cNvPr id="677" name="Google Shape;677;p50"/>
          <p:cNvPicPr preferRelativeResize="0"/>
          <p:nvPr/>
        </p:nvPicPr>
        <p:blipFill>
          <a:blip r:embed="rId5">
            <a:alphaModFix/>
          </a:blip>
          <a:stretch>
            <a:fillRect/>
          </a:stretch>
        </p:blipFill>
        <p:spPr>
          <a:xfrm>
            <a:off x="593575" y="85275"/>
            <a:ext cx="1582100" cy="1186575"/>
          </a:xfrm>
          <a:prstGeom prst="rect">
            <a:avLst/>
          </a:prstGeom>
          <a:noFill/>
          <a:ln>
            <a:noFill/>
          </a:ln>
        </p:spPr>
      </p:pic>
      <p:pic>
        <p:nvPicPr>
          <p:cNvPr id="678" name="Google Shape;678;p50"/>
          <p:cNvPicPr preferRelativeResize="0"/>
          <p:nvPr/>
        </p:nvPicPr>
        <p:blipFill>
          <a:blip r:embed="rId6">
            <a:alphaModFix/>
          </a:blip>
          <a:stretch>
            <a:fillRect/>
          </a:stretch>
        </p:blipFill>
        <p:spPr>
          <a:xfrm>
            <a:off x="7041364" y="85275"/>
            <a:ext cx="687036" cy="1186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1"/>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to Settler Colonies </a:t>
            </a:r>
            <a:endParaRPr/>
          </a:p>
        </p:txBody>
      </p:sp>
      <p:sp>
        <p:nvSpPr>
          <p:cNvPr id="684" name="Google Shape;684;p51"/>
          <p:cNvSpPr txBox="1">
            <a:spLocks noGrp="1"/>
          </p:cNvSpPr>
          <p:nvPr>
            <p:ph type="body" idx="1"/>
          </p:nvPr>
        </p:nvSpPr>
        <p:spPr>
          <a:xfrm>
            <a:off x="0" y="1301350"/>
            <a:ext cx="4286400" cy="37707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sz="1350"/>
              <a:t>Most who moved </a:t>
            </a:r>
            <a:r>
              <a:rPr lang="en" sz="1350" b="1">
                <a:latin typeface="Raleway"/>
                <a:ea typeface="Raleway"/>
                <a:cs typeface="Raleway"/>
                <a:sym typeface="Raleway"/>
              </a:rPr>
              <a:t>permanently</a:t>
            </a:r>
            <a:r>
              <a:rPr lang="en" sz="1350"/>
              <a:t> around the British empire went to </a:t>
            </a:r>
            <a:r>
              <a:rPr lang="en" sz="1350" b="1">
                <a:latin typeface="Raleway"/>
                <a:ea typeface="Raleway"/>
                <a:cs typeface="Raleway"/>
                <a:sym typeface="Raleway"/>
              </a:rPr>
              <a:t>settler colonies</a:t>
            </a:r>
            <a:r>
              <a:rPr lang="en" sz="1350"/>
              <a:t> like Canada, South Africa, Australia, or New Zealand. Those who went to other colonies did not usually plan to live permanently. </a:t>
            </a:r>
            <a:endParaRPr sz="1350"/>
          </a:p>
          <a:p>
            <a:pPr marL="0" lvl="0" indent="0" algn="l" rtl="0">
              <a:lnSpc>
                <a:spcPct val="100000"/>
              </a:lnSpc>
              <a:spcBef>
                <a:spcPts val="600"/>
              </a:spcBef>
              <a:spcAft>
                <a:spcPts val="0"/>
              </a:spcAft>
              <a:buNone/>
            </a:pPr>
            <a:endParaRPr sz="1350"/>
          </a:p>
          <a:p>
            <a:pPr marL="0" lvl="0" indent="0" algn="l" rtl="0">
              <a:lnSpc>
                <a:spcPct val="100000"/>
              </a:lnSpc>
              <a:spcBef>
                <a:spcPts val="600"/>
              </a:spcBef>
              <a:spcAft>
                <a:spcPts val="0"/>
              </a:spcAft>
              <a:buNone/>
            </a:pPr>
            <a:r>
              <a:rPr lang="en" sz="1350" b="1" u="sng">
                <a:latin typeface="Raleway"/>
                <a:ea typeface="Raleway"/>
                <a:cs typeface="Raleway"/>
                <a:sym typeface="Raleway"/>
              </a:rPr>
              <a:t>Technical Experts</a:t>
            </a:r>
            <a:r>
              <a:rPr lang="en" sz="1350"/>
              <a:t>: </a:t>
            </a:r>
            <a:r>
              <a:rPr lang="en" sz="1350" b="1">
                <a:latin typeface="Raleway"/>
                <a:ea typeface="Raleway"/>
                <a:cs typeface="Raleway"/>
                <a:sym typeface="Raleway"/>
              </a:rPr>
              <a:t>Engineers</a:t>
            </a:r>
            <a:r>
              <a:rPr lang="en" sz="1350"/>
              <a:t> and </a:t>
            </a:r>
            <a:r>
              <a:rPr lang="en" sz="1350" b="1">
                <a:latin typeface="Raleway"/>
                <a:ea typeface="Raleway"/>
                <a:cs typeface="Raleway"/>
                <a:sym typeface="Raleway"/>
              </a:rPr>
              <a:t>geologists</a:t>
            </a:r>
            <a:r>
              <a:rPr lang="en" sz="1350"/>
              <a:t> migrated to South Asia and Africa. </a:t>
            </a:r>
            <a:endParaRPr sz="1350"/>
          </a:p>
          <a:p>
            <a:pPr marL="457200" lvl="0" indent="-314325" algn="l" rtl="0">
              <a:lnSpc>
                <a:spcPct val="100000"/>
              </a:lnSpc>
              <a:spcBef>
                <a:spcPts val="600"/>
              </a:spcBef>
              <a:spcAft>
                <a:spcPts val="0"/>
              </a:spcAft>
              <a:buSzPts val="1350"/>
              <a:buChar char="❏"/>
            </a:pPr>
            <a:r>
              <a:rPr lang="en" sz="1350" b="1">
                <a:latin typeface="Raleway"/>
                <a:ea typeface="Raleway"/>
                <a:cs typeface="Raleway"/>
                <a:sym typeface="Raleway"/>
              </a:rPr>
              <a:t>Andrew Geddes Bain</a:t>
            </a:r>
            <a:r>
              <a:rPr lang="en" sz="1350"/>
              <a:t> went to Cape Town S. Africa - first geological </a:t>
            </a:r>
            <a:r>
              <a:rPr lang="en" sz="1350" b="1">
                <a:latin typeface="Raleway"/>
                <a:ea typeface="Raleway"/>
                <a:cs typeface="Raleway"/>
                <a:sym typeface="Raleway"/>
              </a:rPr>
              <a:t>map</a:t>
            </a:r>
            <a:r>
              <a:rPr lang="en" sz="1350"/>
              <a:t> of Africa. </a:t>
            </a:r>
            <a:endParaRPr sz="1350"/>
          </a:p>
          <a:p>
            <a:pPr marL="457200" lvl="0" indent="-314325" algn="l" rtl="0">
              <a:lnSpc>
                <a:spcPct val="100000"/>
              </a:lnSpc>
              <a:spcBef>
                <a:spcPts val="0"/>
              </a:spcBef>
              <a:spcAft>
                <a:spcPts val="0"/>
              </a:spcAft>
              <a:buSzPts val="1350"/>
              <a:buChar char="❏"/>
            </a:pPr>
            <a:r>
              <a:rPr lang="en" sz="1350"/>
              <a:t>British engineers were so </a:t>
            </a:r>
            <a:r>
              <a:rPr lang="en" sz="1350" b="1">
                <a:latin typeface="Raleway"/>
                <a:ea typeface="Raleway"/>
                <a:cs typeface="Raleway"/>
                <a:sym typeface="Raleway"/>
              </a:rPr>
              <a:t>numerous</a:t>
            </a:r>
            <a:r>
              <a:rPr lang="en" sz="1350"/>
              <a:t> they spread </a:t>
            </a:r>
            <a:r>
              <a:rPr lang="en" sz="1350" b="1">
                <a:latin typeface="Raleway"/>
                <a:ea typeface="Raleway"/>
                <a:cs typeface="Raleway"/>
                <a:sym typeface="Raleway"/>
              </a:rPr>
              <a:t>Western science and technology</a:t>
            </a:r>
            <a:r>
              <a:rPr lang="en" sz="1350"/>
              <a:t> around the world. </a:t>
            </a:r>
            <a:endParaRPr sz="1350"/>
          </a:p>
          <a:p>
            <a:pPr marL="457200" lvl="0" indent="-314325" algn="l" rtl="0">
              <a:lnSpc>
                <a:spcPct val="100000"/>
              </a:lnSpc>
              <a:spcBef>
                <a:spcPts val="0"/>
              </a:spcBef>
              <a:spcAft>
                <a:spcPts val="0"/>
              </a:spcAft>
              <a:buSzPts val="1350"/>
              <a:buChar char="❏"/>
            </a:pPr>
            <a:r>
              <a:rPr lang="en" sz="1350" b="1">
                <a:latin typeface="Raleway"/>
                <a:ea typeface="Raleway"/>
                <a:cs typeface="Raleway"/>
                <a:sym typeface="Raleway"/>
              </a:rPr>
              <a:t>Blended</a:t>
            </a:r>
            <a:r>
              <a:rPr lang="en" sz="1350"/>
              <a:t> their knowledge with engineers from colonial lands. </a:t>
            </a:r>
            <a:endParaRPr sz="1350"/>
          </a:p>
        </p:txBody>
      </p:sp>
      <p:sp>
        <p:nvSpPr>
          <p:cNvPr id="685" name="Google Shape;685;p51"/>
          <p:cNvSpPr txBox="1">
            <a:spLocks noGrp="1"/>
          </p:cNvSpPr>
          <p:nvPr>
            <p:ph type="sldNum" idx="12"/>
          </p:nvPr>
        </p:nvSpPr>
        <p:spPr>
          <a:xfrm>
            <a:off x="1986625" y="676042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39</a:t>
            </a:fld>
            <a:endParaRPr/>
          </a:p>
        </p:txBody>
      </p:sp>
      <p:grpSp>
        <p:nvGrpSpPr>
          <p:cNvPr id="686" name="Google Shape;686;p51"/>
          <p:cNvGrpSpPr/>
          <p:nvPr/>
        </p:nvGrpSpPr>
        <p:grpSpPr>
          <a:xfrm>
            <a:off x="4397465" y="881213"/>
            <a:ext cx="349060" cy="298882"/>
            <a:chOff x="1934025" y="1001650"/>
            <a:chExt cx="415300" cy="355600"/>
          </a:xfrm>
        </p:grpSpPr>
        <p:sp>
          <p:nvSpPr>
            <p:cNvPr id="687" name="Google Shape;687;p51"/>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1"/>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1"/>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1"/>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51"/>
          <p:cNvSpPr txBox="1">
            <a:spLocks noGrp="1"/>
          </p:cNvSpPr>
          <p:nvPr>
            <p:ph type="body" idx="1"/>
          </p:nvPr>
        </p:nvSpPr>
        <p:spPr>
          <a:xfrm>
            <a:off x="5554275" y="1385125"/>
            <a:ext cx="3661200" cy="4288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u="sng">
                <a:latin typeface="Raleway"/>
                <a:ea typeface="Raleway"/>
                <a:cs typeface="Raleway"/>
                <a:sym typeface="Raleway"/>
              </a:rPr>
              <a:t>Argentina: </a:t>
            </a:r>
            <a:r>
              <a:rPr lang="en" sz="1200"/>
              <a:t>Britain's “</a:t>
            </a:r>
            <a:r>
              <a:rPr lang="en" sz="1200" b="1">
                <a:latin typeface="Raleway"/>
                <a:ea typeface="Raleway"/>
                <a:cs typeface="Raleway"/>
                <a:sym typeface="Raleway"/>
              </a:rPr>
              <a:t>Informal</a:t>
            </a:r>
            <a:r>
              <a:rPr lang="en" sz="1200"/>
              <a:t>” empire. Businessmen, traders, bankers moved to found banks and develop trade in the area. </a:t>
            </a:r>
            <a:endParaRPr sz="1200"/>
          </a:p>
          <a:p>
            <a:pPr marL="0" lvl="0" indent="0" algn="l" rtl="0">
              <a:lnSpc>
                <a:spcPct val="115000"/>
              </a:lnSpc>
              <a:spcBef>
                <a:spcPts val="600"/>
              </a:spcBef>
              <a:spcAft>
                <a:spcPts val="0"/>
              </a:spcAft>
              <a:buNone/>
            </a:pPr>
            <a:endParaRPr sz="1200" b="1" u="sng">
              <a:latin typeface="Raleway"/>
              <a:ea typeface="Raleway"/>
              <a:cs typeface="Raleway"/>
              <a:sym typeface="Raleway"/>
            </a:endParaRPr>
          </a:p>
          <a:p>
            <a:pPr marL="0" lvl="0" indent="0" algn="l" rtl="0">
              <a:lnSpc>
                <a:spcPct val="115000"/>
              </a:lnSpc>
              <a:spcBef>
                <a:spcPts val="600"/>
              </a:spcBef>
              <a:spcAft>
                <a:spcPts val="0"/>
              </a:spcAft>
              <a:buNone/>
            </a:pPr>
            <a:r>
              <a:rPr lang="en" sz="1200" b="1" u="sng">
                <a:latin typeface="Raleway"/>
                <a:ea typeface="Raleway"/>
                <a:cs typeface="Raleway"/>
                <a:sym typeface="Raleway"/>
              </a:rPr>
              <a:t>Japan: </a:t>
            </a:r>
            <a:r>
              <a:rPr lang="en" sz="1200"/>
              <a:t>The </a:t>
            </a:r>
            <a:r>
              <a:rPr lang="en" sz="1200" b="1">
                <a:latin typeface="Raleway"/>
                <a:ea typeface="Raleway"/>
                <a:cs typeface="Raleway"/>
                <a:sym typeface="Raleway"/>
              </a:rPr>
              <a:t>Colonization Society</a:t>
            </a:r>
            <a:r>
              <a:rPr lang="en" sz="1200"/>
              <a:t> was formed to help Japan </a:t>
            </a:r>
            <a:r>
              <a:rPr lang="en" sz="1200" b="1">
                <a:latin typeface="Raleway"/>
                <a:ea typeface="Raleway"/>
                <a:cs typeface="Raleway"/>
                <a:sym typeface="Raleway"/>
              </a:rPr>
              <a:t>imperialize</a:t>
            </a:r>
            <a:r>
              <a:rPr lang="en" sz="1200"/>
              <a:t> </a:t>
            </a:r>
            <a:endParaRPr sz="1200"/>
          </a:p>
          <a:p>
            <a:pPr marL="457200" lvl="0" indent="-304800" algn="l" rtl="0">
              <a:lnSpc>
                <a:spcPct val="115000"/>
              </a:lnSpc>
              <a:spcBef>
                <a:spcPts val="600"/>
              </a:spcBef>
              <a:spcAft>
                <a:spcPts val="0"/>
              </a:spcAft>
              <a:buSzPts val="1200"/>
              <a:buChar char="-"/>
            </a:pPr>
            <a:r>
              <a:rPr lang="en" sz="1200"/>
              <a:t>Wanted places to send surplus </a:t>
            </a:r>
            <a:r>
              <a:rPr lang="en" sz="1200" b="1">
                <a:latin typeface="Raleway"/>
                <a:ea typeface="Raleway"/>
                <a:cs typeface="Raleway"/>
                <a:sym typeface="Raleway"/>
              </a:rPr>
              <a:t>people</a:t>
            </a:r>
            <a:r>
              <a:rPr lang="en" sz="1200"/>
              <a:t> and </a:t>
            </a:r>
            <a:r>
              <a:rPr lang="en" sz="1200" b="1">
                <a:latin typeface="Raleway"/>
                <a:ea typeface="Raleway"/>
                <a:cs typeface="Raleway"/>
                <a:sym typeface="Raleway"/>
              </a:rPr>
              <a:t>goods</a:t>
            </a:r>
            <a:r>
              <a:rPr lang="en" sz="1200"/>
              <a:t>. </a:t>
            </a:r>
            <a:endParaRPr sz="1200"/>
          </a:p>
          <a:p>
            <a:pPr marL="457200" lvl="0" indent="-304800" algn="l" rtl="0">
              <a:lnSpc>
                <a:spcPct val="115000"/>
              </a:lnSpc>
              <a:spcBef>
                <a:spcPts val="0"/>
              </a:spcBef>
              <a:spcAft>
                <a:spcPts val="0"/>
              </a:spcAft>
              <a:buSzPts val="1200"/>
              <a:buChar char="-"/>
            </a:pPr>
            <a:r>
              <a:rPr lang="en" sz="1200" b="1">
                <a:latin typeface="Raleway"/>
                <a:ea typeface="Raleway"/>
                <a:cs typeface="Raleway"/>
                <a:sym typeface="Raleway"/>
              </a:rPr>
              <a:t>Unsuccessful</a:t>
            </a:r>
            <a:r>
              <a:rPr lang="en" sz="1200"/>
              <a:t> settler colony in </a:t>
            </a:r>
            <a:r>
              <a:rPr lang="en" sz="1200" b="1">
                <a:latin typeface="Raleway"/>
                <a:ea typeface="Raleway"/>
                <a:cs typeface="Raleway"/>
                <a:sym typeface="Raleway"/>
              </a:rPr>
              <a:t>Mexico</a:t>
            </a:r>
            <a:r>
              <a:rPr lang="en" sz="1200"/>
              <a:t>. </a:t>
            </a:r>
            <a:endParaRPr sz="1200"/>
          </a:p>
          <a:p>
            <a:pPr marL="457200" lvl="0" indent="-304800" algn="l" rtl="0">
              <a:lnSpc>
                <a:spcPct val="115000"/>
              </a:lnSpc>
              <a:spcBef>
                <a:spcPts val="0"/>
              </a:spcBef>
              <a:spcAft>
                <a:spcPts val="0"/>
              </a:spcAft>
              <a:buSzPts val="1200"/>
              <a:buChar char="-"/>
            </a:pPr>
            <a:r>
              <a:rPr lang="en" sz="1200"/>
              <a:t>Japanese men were leaving Japan to </a:t>
            </a:r>
            <a:r>
              <a:rPr lang="en" sz="1200" b="1">
                <a:latin typeface="Raleway"/>
                <a:ea typeface="Raleway"/>
                <a:cs typeface="Raleway"/>
                <a:sym typeface="Raleway"/>
              </a:rPr>
              <a:t>study</a:t>
            </a:r>
            <a:r>
              <a:rPr lang="en" sz="1200"/>
              <a:t> in US. </a:t>
            </a:r>
            <a:endParaRPr sz="1200"/>
          </a:p>
          <a:p>
            <a:pPr marL="457200" lvl="0" indent="-304800" algn="l" rtl="0">
              <a:lnSpc>
                <a:spcPct val="115000"/>
              </a:lnSpc>
              <a:spcBef>
                <a:spcPts val="0"/>
              </a:spcBef>
              <a:spcAft>
                <a:spcPts val="0"/>
              </a:spcAft>
              <a:buSzPts val="1200"/>
              <a:buChar char="-"/>
            </a:pPr>
            <a:r>
              <a:rPr lang="en" sz="1200" b="1">
                <a:latin typeface="Raleway"/>
                <a:ea typeface="Raleway"/>
                <a:cs typeface="Raleway"/>
                <a:sym typeface="Raleway"/>
              </a:rPr>
              <a:t>1907</a:t>
            </a:r>
            <a:r>
              <a:rPr lang="en" sz="1200"/>
              <a:t> - </a:t>
            </a:r>
            <a:r>
              <a:rPr lang="en" sz="1200" b="1">
                <a:latin typeface="Raleway"/>
                <a:ea typeface="Raleway"/>
                <a:cs typeface="Raleway"/>
                <a:sym typeface="Raleway"/>
              </a:rPr>
              <a:t>Gentleman's Agreement</a:t>
            </a:r>
            <a:r>
              <a:rPr lang="en" sz="1200"/>
              <a:t> - US won’t pass laws </a:t>
            </a:r>
            <a:r>
              <a:rPr lang="en" sz="1200" b="1">
                <a:latin typeface="Raleway"/>
                <a:ea typeface="Raleway"/>
                <a:cs typeface="Raleway"/>
                <a:sym typeface="Raleway"/>
              </a:rPr>
              <a:t>against</a:t>
            </a:r>
            <a:r>
              <a:rPr lang="en" sz="1200"/>
              <a:t> immigration if Japan stops sending immigrants. (</a:t>
            </a:r>
            <a:r>
              <a:rPr lang="en" sz="1200" b="1">
                <a:latin typeface="Raleway"/>
                <a:ea typeface="Raleway"/>
                <a:cs typeface="Raleway"/>
                <a:sym typeface="Raleway"/>
              </a:rPr>
              <a:t>Informal</a:t>
            </a:r>
            <a:r>
              <a:rPr lang="en" sz="1200"/>
              <a:t>) </a:t>
            </a:r>
            <a:endParaRPr sz="1200"/>
          </a:p>
          <a:p>
            <a:pPr marL="0" lvl="0" indent="0" algn="l" rtl="0">
              <a:lnSpc>
                <a:spcPct val="115000"/>
              </a:lnSpc>
              <a:spcBef>
                <a:spcPts val="600"/>
              </a:spcBef>
              <a:spcAft>
                <a:spcPts val="0"/>
              </a:spcAft>
              <a:buNone/>
            </a:pPr>
            <a:endParaRPr sz="1200" b="1" u="sng">
              <a:latin typeface="Raleway"/>
              <a:ea typeface="Raleway"/>
              <a:cs typeface="Raleway"/>
              <a:sym typeface="Raleway"/>
            </a:endParaRPr>
          </a:p>
          <a:p>
            <a:pPr marL="0" lvl="0" indent="0" algn="l" rtl="0">
              <a:lnSpc>
                <a:spcPct val="115000"/>
              </a:lnSpc>
              <a:spcBef>
                <a:spcPts val="600"/>
              </a:spcBef>
              <a:spcAft>
                <a:spcPts val="0"/>
              </a:spcAft>
              <a:buNone/>
            </a:pPr>
            <a:endParaRPr sz="1400" b="1" u="sng">
              <a:latin typeface="Raleway"/>
              <a:ea typeface="Raleway"/>
              <a:cs typeface="Raleway"/>
              <a:sym typeface="Raleway"/>
            </a:endParaRPr>
          </a:p>
        </p:txBody>
      </p:sp>
      <p:pic>
        <p:nvPicPr>
          <p:cNvPr id="692" name="Google Shape;692;p51"/>
          <p:cNvPicPr preferRelativeResize="0"/>
          <p:nvPr/>
        </p:nvPicPr>
        <p:blipFill>
          <a:blip r:embed="rId3">
            <a:alphaModFix/>
          </a:blip>
          <a:stretch>
            <a:fillRect/>
          </a:stretch>
        </p:blipFill>
        <p:spPr>
          <a:xfrm>
            <a:off x="4286399" y="1544126"/>
            <a:ext cx="1205302" cy="1237450"/>
          </a:xfrm>
          <a:prstGeom prst="rect">
            <a:avLst/>
          </a:prstGeom>
          <a:noFill/>
          <a:ln>
            <a:noFill/>
          </a:ln>
        </p:spPr>
      </p:pic>
      <p:pic>
        <p:nvPicPr>
          <p:cNvPr id="693" name="Google Shape;693;p51"/>
          <p:cNvPicPr preferRelativeResize="0"/>
          <p:nvPr/>
        </p:nvPicPr>
        <p:blipFill>
          <a:blip r:embed="rId4">
            <a:alphaModFix/>
          </a:blip>
          <a:stretch>
            <a:fillRect/>
          </a:stretch>
        </p:blipFill>
        <p:spPr>
          <a:xfrm>
            <a:off x="4087075" y="2986125"/>
            <a:ext cx="1603951" cy="902250"/>
          </a:xfrm>
          <a:prstGeom prst="rect">
            <a:avLst/>
          </a:prstGeom>
          <a:noFill/>
          <a:ln>
            <a:noFill/>
          </a:ln>
        </p:spPr>
      </p:pic>
      <p:pic>
        <p:nvPicPr>
          <p:cNvPr id="694" name="Google Shape;694;p51"/>
          <p:cNvPicPr preferRelativeResize="0"/>
          <p:nvPr/>
        </p:nvPicPr>
        <p:blipFill>
          <a:blip r:embed="rId5">
            <a:alphaModFix/>
          </a:blip>
          <a:stretch>
            <a:fillRect/>
          </a:stretch>
        </p:blipFill>
        <p:spPr>
          <a:xfrm>
            <a:off x="719450" y="174900"/>
            <a:ext cx="1787025" cy="100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6.1 - Cultural and Religious Motivations for Imperialization </a:t>
            </a:r>
            <a:endParaRPr/>
          </a:p>
        </p:txBody>
      </p:sp>
      <p:sp>
        <p:nvSpPr>
          <p:cNvPr id="123" name="Google Shape;123;p16"/>
          <p:cNvSpPr txBox="1">
            <a:spLocks noGrp="1"/>
          </p:cNvSpPr>
          <p:nvPr>
            <p:ph type="body" idx="2"/>
          </p:nvPr>
        </p:nvSpPr>
        <p:spPr>
          <a:xfrm>
            <a:off x="3077725" y="1245900"/>
            <a:ext cx="2940300" cy="3567900"/>
          </a:xfrm>
          <a:prstGeom prst="rect">
            <a:avLst/>
          </a:prstGeom>
        </p:spPr>
        <p:txBody>
          <a:bodyPr spcFirstLastPara="1" wrap="square" lIns="91425" tIns="91425" rIns="91425" bIns="91425" anchor="t" anchorCtr="0">
            <a:noAutofit/>
          </a:bodyPr>
          <a:lstStyle/>
          <a:p>
            <a:pPr marL="457200" lvl="0" indent="0" algn="l" rtl="0">
              <a:lnSpc>
                <a:spcPct val="100000"/>
              </a:lnSpc>
              <a:spcBef>
                <a:spcPts val="600"/>
              </a:spcBef>
              <a:spcAft>
                <a:spcPts val="0"/>
              </a:spcAft>
              <a:buNone/>
            </a:pPr>
            <a:r>
              <a:rPr lang="en" b="1" u="sng">
                <a:latin typeface="Raleway"/>
                <a:ea typeface="Raleway"/>
                <a:cs typeface="Raleway"/>
                <a:sym typeface="Raleway"/>
              </a:rPr>
              <a:t>Cultural Ideologies </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Font typeface="Raleway"/>
              <a:buChar char="➢"/>
            </a:pPr>
            <a:r>
              <a:rPr lang="en">
                <a:latin typeface="Raleway"/>
                <a:ea typeface="Raleway"/>
                <a:cs typeface="Raleway"/>
                <a:sym typeface="Raleway"/>
              </a:rPr>
              <a:t>Imperialists believed they were </a:t>
            </a:r>
            <a:r>
              <a:rPr lang="en" b="1">
                <a:latin typeface="Raleway"/>
                <a:ea typeface="Raleway"/>
                <a:cs typeface="Raleway"/>
                <a:sym typeface="Raleway"/>
              </a:rPr>
              <a:t>culturally superior. </a:t>
            </a:r>
            <a:endParaRPr b="1">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Combined many local cultures into </a:t>
            </a:r>
            <a:r>
              <a:rPr lang="en" b="1">
                <a:latin typeface="Raleway"/>
                <a:ea typeface="Raleway"/>
                <a:cs typeface="Raleway"/>
                <a:sym typeface="Raleway"/>
              </a:rPr>
              <a:t>one</a:t>
            </a:r>
            <a:r>
              <a:rPr lang="en">
                <a:latin typeface="Raleway"/>
                <a:ea typeface="Raleway"/>
                <a:cs typeface="Raleway"/>
                <a:sym typeface="Raleway"/>
              </a:rPr>
              <a:t> colony. </a:t>
            </a:r>
            <a:endParaRPr>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Introduced </a:t>
            </a:r>
            <a:r>
              <a:rPr lang="en" b="1">
                <a:latin typeface="Raleway"/>
                <a:ea typeface="Raleway"/>
                <a:cs typeface="Raleway"/>
                <a:sym typeface="Raleway"/>
              </a:rPr>
              <a:t>language</a:t>
            </a:r>
            <a:r>
              <a:rPr lang="en">
                <a:latin typeface="Raleway"/>
                <a:ea typeface="Raleway"/>
                <a:cs typeface="Raleway"/>
                <a:sym typeface="Raleway"/>
              </a:rPr>
              <a:t>, </a:t>
            </a:r>
            <a:r>
              <a:rPr lang="en" b="1">
                <a:latin typeface="Raleway"/>
                <a:ea typeface="Raleway"/>
                <a:cs typeface="Raleway"/>
                <a:sym typeface="Raleway"/>
              </a:rPr>
              <a:t>political</a:t>
            </a:r>
            <a:r>
              <a:rPr lang="en">
                <a:latin typeface="Raleway"/>
                <a:ea typeface="Raleway"/>
                <a:cs typeface="Raleway"/>
                <a:sym typeface="Raleway"/>
              </a:rPr>
              <a:t>, </a:t>
            </a:r>
            <a:r>
              <a:rPr lang="en" b="1">
                <a:latin typeface="Raleway"/>
                <a:ea typeface="Raleway"/>
                <a:cs typeface="Raleway"/>
                <a:sym typeface="Raleway"/>
              </a:rPr>
              <a:t>religious</a:t>
            </a:r>
            <a:r>
              <a:rPr lang="en">
                <a:latin typeface="Raleway"/>
                <a:ea typeface="Raleway"/>
                <a:cs typeface="Raleway"/>
                <a:sym typeface="Raleway"/>
              </a:rPr>
              <a:t>, and </a:t>
            </a:r>
            <a:r>
              <a:rPr lang="en" b="1">
                <a:latin typeface="Raleway"/>
                <a:ea typeface="Raleway"/>
                <a:cs typeface="Raleway"/>
                <a:sym typeface="Raleway"/>
              </a:rPr>
              <a:t>educational</a:t>
            </a:r>
            <a:r>
              <a:rPr lang="en">
                <a:latin typeface="Raleway"/>
                <a:ea typeface="Raleway"/>
                <a:cs typeface="Raleway"/>
                <a:sym typeface="Raleway"/>
              </a:rPr>
              <a:t> institutions in colonized areas. </a:t>
            </a:r>
            <a:endParaRPr>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Exerted </a:t>
            </a:r>
            <a:r>
              <a:rPr lang="en" b="1">
                <a:latin typeface="Raleway"/>
                <a:ea typeface="Raleway"/>
                <a:cs typeface="Raleway"/>
                <a:sym typeface="Raleway"/>
              </a:rPr>
              <a:t>cultural</a:t>
            </a:r>
            <a:r>
              <a:rPr lang="en">
                <a:latin typeface="Raleway"/>
                <a:ea typeface="Raleway"/>
                <a:cs typeface="Raleway"/>
                <a:sym typeface="Raleway"/>
              </a:rPr>
              <a:t> influence on </a:t>
            </a:r>
            <a:r>
              <a:rPr lang="en" b="1">
                <a:latin typeface="Raleway"/>
                <a:ea typeface="Raleway"/>
                <a:cs typeface="Raleway"/>
                <a:sym typeface="Raleway"/>
              </a:rPr>
              <a:t>architecture</a:t>
            </a:r>
            <a:r>
              <a:rPr lang="en">
                <a:latin typeface="Raleway"/>
                <a:ea typeface="Raleway"/>
                <a:cs typeface="Raleway"/>
                <a:sym typeface="Raleway"/>
              </a:rPr>
              <a:t> and </a:t>
            </a:r>
            <a:r>
              <a:rPr lang="en" b="1">
                <a:latin typeface="Raleway"/>
                <a:ea typeface="Raleway"/>
                <a:cs typeface="Raleway"/>
                <a:sym typeface="Raleway"/>
              </a:rPr>
              <a:t>recreation</a:t>
            </a:r>
            <a:r>
              <a:rPr lang="en">
                <a:latin typeface="Raleway"/>
                <a:ea typeface="Raleway"/>
                <a:cs typeface="Raleway"/>
                <a:sym typeface="Raleway"/>
              </a:rPr>
              <a:t>. </a:t>
            </a:r>
            <a:endParaRPr>
              <a:latin typeface="Raleway"/>
              <a:ea typeface="Raleway"/>
              <a:cs typeface="Raleway"/>
              <a:sym typeface="Raleway"/>
            </a:endParaRPr>
          </a:p>
        </p:txBody>
      </p:sp>
      <p:sp>
        <p:nvSpPr>
          <p:cNvPr id="124" name="Google Shape;124;p16"/>
          <p:cNvSpPr txBox="1">
            <a:spLocks noGrp="1"/>
          </p:cNvSpPr>
          <p:nvPr>
            <p:ph type="body" idx="1"/>
          </p:nvPr>
        </p:nvSpPr>
        <p:spPr>
          <a:xfrm>
            <a:off x="0" y="1245900"/>
            <a:ext cx="3181800" cy="3567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Racial Ideologies </a:t>
            </a:r>
            <a:endParaRPr u="sng"/>
          </a:p>
          <a:p>
            <a:pPr marL="457200" lvl="0" indent="-317500" algn="l" rtl="0">
              <a:lnSpc>
                <a:spcPct val="100000"/>
              </a:lnSpc>
              <a:spcBef>
                <a:spcPts val="600"/>
              </a:spcBef>
              <a:spcAft>
                <a:spcPts val="0"/>
              </a:spcAft>
              <a:buSzPts val="1400"/>
              <a:buChar char="➢"/>
            </a:pPr>
            <a:r>
              <a:rPr lang="en" sz="1200"/>
              <a:t>FAKE SCIENCE (</a:t>
            </a:r>
            <a:r>
              <a:rPr lang="en" sz="1200" b="1">
                <a:latin typeface="Raleway"/>
                <a:ea typeface="Raleway"/>
                <a:cs typeface="Raleway"/>
                <a:sym typeface="Raleway"/>
              </a:rPr>
              <a:t>Pseudoscience)</a:t>
            </a:r>
            <a:endParaRPr sz="1200" b="1">
              <a:latin typeface="Raleway"/>
              <a:ea typeface="Raleway"/>
              <a:cs typeface="Raleway"/>
              <a:sym typeface="Raleway"/>
            </a:endParaRPr>
          </a:p>
          <a:p>
            <a:pPr marL="457200" lvl="0" indent="-304800" algn="l" rtl="0">
              <a:lnSpc>
                <a:spcPct val="100000"/>
              </a:lnSpc>
              <a:spcBef>
                <a:spcPts val="0"/>
              </a:spcBef>
              <a:spcAft>
                <a:spcPts val="0"/>
              </a:spcAft>
              <a:buSzPts val="1200"/>
              <a:buChar char="➢"/>
            </a:pPr>
            <a:r>
              <a:rPr lang="en" sz="1200"/>
              <a:t>Colonial powers believed they were inherently superior to others. </a:t>
            </a:r>
            <a:endParaRPr sz="1200"/>
          </a:p>
          <a:p>
            <a:pPr marL="457200" lvl="0" indent="-304800" algn="l" rtl="0">
              <a:lnSpc>
                <a:spcPct val="100000"/>
              </a:lnSpc>
              <a:spcBef>
                <a:spcPts val="0"/>
              </a:spcBef>
              <a:spcAft>
                <a:spcPts val="0"/>
              </a:spcAft>
              <a:buSzPts val="1200"/>
              <a:buChar char="➢"/>
            </a:pPr>
            <a:r>
              <a:rPr lang="en" sz="1200" b="1">
                <a:latin typeface="Raleway"/>
                <a:ea typeface="Raleway"/>
                <a:cs typeface="Raleway"/>
                <a:sym typeface="Raleway"/>
              </a:rPr>
              <a:t>Phrenologists</a:t>
            </a:r>
            <a:r>
              <a:rPr lang="en" sz="1200"/>
              <a:t> - studies skull sizes. </a:t>
            </a:r>
            <a:endParaRPr sz="1200"/>
          </a:p>
          <a:p>
            <a:pPr marL="914400" lvl="1" indent="-304800" algn="l" rtl="0">
              <a:lnSpc>
                <a:spcPct val="100000"/>
              </a:lnSpc>
              <a:spcBef>
                <a:spcPts val="0"/>
              </a:spcBef>
              <a:spcAft>
                <a:spcPts val="0"/>
              </a:spcAft>
              <a:buSzPts val="1200"/>
              <a:buChar char="○"/>
            </a:pPr>
            <a:r>
              <a:rPr lang="en" sz="1200"/>
              <a:t>Non-white skulls were smaller (</a:t>
            </a:r>
            <a:r>
              <a:rPr lang="en" sz="1200" b="1">
                <a:latin typeface="Raleway"/>
                <a:ea typeface="Raleway"/>
                <a:cs typeface="Raleway"/>
                <a:sym typeface="Raleway"/>
              </a:rPr>
              <a:t>wrong</a:t>
            </a:r>
            <a:r>
              <a:rPr lang="en" sz="1200"/>
              <a:t>)</a:t>
            </a:r>
            <a:endParaRPr sz="1200"/>
          </a:p>
          <a:p>
            <a:pPr marL="914400" lvl="1" indent="-304800" algn="l" rtl="0">
              <a:lnSpc>
                <a:spcPct val="100000"/>
              </a:lnSpc>
              <a:spcBef>
                <a:spcPts val="0"/>
              </a:spcBef>
              <a:spcAft>
                <a:spcPts val="0"/>
              </a:spcAft>
              <a:buSzPts val="1200"/>
              <a:buChar char="○"/>
            </a:pPr>
            <a:r>
              <a:rPr lang="en" sz="1200"/>
              <a:t>Said this proved mental feebleness of Africans, indigenous Americans, and Asians. </a:t>
            </a:r>
            <a:endParaRPr sz="1200"/>
          </a:p>
          <a:p>
            <a:pPr marL="457200" lvl="0" indent="-304800" algn="l" rtl="0">
              <a:lnSpc>
                <a:spcPct val="100000"/>
              </a:lnSpc>
              <a:spcBef>
                <a:spcPts val="0"/>
              </a:spcBef>
              <a:spcAft>
                <a:spcPts val="0"/>
              </a:spcAft>
              <a:buSzPts val="1200"/>
              <a:buChar char="➢"/>
            </a:pPr>
            <a:r>
              <a:rPr lang="en" sz="1200" b="1">
                <a:latin typeface="Raleway"/>
                <a:ea typeface="Raleway"/>
                <a:cs typeface="Raleway"/>
                <a:sym typeface="Raleway"/>
              </a:rPr>
              <a:t>Social Darwinism</a:t>
            </a:r>
            <a:r>
              <a:rPr lang="en" sz="1200"/>
              <a:t> - Modified Charles Darwin’s “survival of the fittest” ideas. </a:t>
            </a:r>
            <a:endParaRPr sz="1200"/>
          </a:p>
          <a:p>
            <a:pPr marL="914400" lvl="1" indent="-304800" algn="l" rtl="0">
              <a:lnSpc>
                <a:spcPct val="100000"/>
              </a:lnSpc>
              <a:spcBef>
                <a:spcPts val="0"/>
              </a:spcBef>
              <a:spcAft>
                <a:spcPts val="0"/>
              </a:spcAft>
              <a:buSzPts val="1200"/>
              <a:buChar char="○"/>
            </a:pPr>
            <a:r>
              <a:rPr lang="en" sz="1200"/>
              <a:t>Spread os US and European power proved they were biologically superior</a:t>
            </a:r>
            <a:endParaRPr sz="1200"/>
          </a:p>
          <a:p>
            <a:pPr marL="1371600" lvl="2" indent="-304800" algn="l" rtl="0">
              <a:lnSpc>
                <a:spcPct val="100000"/>
              </a:lnSpc>
              <a:spcBef>
                <a:spcPts val="0"/>
              </a:spcBef>
              <a:spcAft>
                <a:spcPts val="0"/>
              </a:spcAft>
              <a:buSzPts val="1200"/>
              <a:buFont typeface="Raleway"/>
              <a:buChar char="■"/>
            </a:pPr>
            <a:r>
              <a:rPr lang="en" sz="1200" b="1">
                <a:latin typeface="Raleway"/>
                <a:ea typeface="Raleway"/>
                <a:cs typeface="Raleway"/>
                <a:sym typeface="Raleway"/>
              </a:rPr>
              <a:t>FAKE NEWS </a:t>
            </a:r>
            <a:endParaRPr sz="1200" b="1">
              <a:latin typeface="Raleway"/>
              <a:ea typeface="Raleway"/>
              <a:cs typeface="Raleway"/>
              <a:sym typeface="Raleway"/>
            </a:endParaRPr>
          </a:p>
          <a:p>
            <a:pPr marL="914400" lvl="0" indent="0" algn="l" rtl="0">
              <a:lnSpc>
                <a:spcPct val="100000"/>
              </a:lnSpc>
              <a:spcBef>
                <a:spcPts val="600"/>
              </a:spcBef>
              <a:spcAft>
                <a:spcPts val="0"/>
              </a:spcAft>
              <a:buNone/>
            </a:pPr>
            <a:endParaRPr sz="1200" b="1">
              <a:latin typeface="Raleway"/>
              <a:ea typeface="Raleway"/>
              <a:cs typeface="Raleway"/>
              <a:sym typeface="Raleway"/>
            </a:endParaRPr>
          </a:p>
          <a:p>
            <a:pPr marL="0" lvl="0" indent="0" algn="l" rtl="0">
              <a:lnSpc>
                <a:spcPct val="100000"/>
              </a:lnSpc>
              <a:spcBef>
                <a:spcPts val="600"/>
              </a:spcBef>
              <a:spcAft>
                <a:spcPts val="0"/>
              </a:spcAft>
              <a:buNone/>
            </a:pPr>
            <a:endParaRPr sz="1200" b="1">
              <a:latin typeface="Raleway"/>
              <a:ea typeface="Raleway"/>
              <a:cs typeface="Raleway"/>
              <a:sym typeface="Raleway"/>
            </a:endParaRPr>
          </a:p>
        </p:txBody>
      </p:sp>
      <p:sp>
        <p:nvSpPr>
          <p:cNvPr id="125" name="Google Shape;125;p16"/>
          <p:cNvSpPr txBox="1">
            <a:spLocks noGrp="1"/>
          </p:cNvSpPr>
          <p:nvPr>
            <p:ph type="body" idx="2"/>
          </p:nvPr>
        </p:nvSpPr>
        <p:spPr>
          <a:xfrm>
            <a:off x="-1020875" y="3530750"/>
            <a:ext cx="679500" cy="6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rgbClr val="666666"/>
                </a:solidFill>
              </a:rPr>
              <a:t> </a:t>
            </a:r>
            <a:endParaRPr sz="1200">
              <a:solidFill>
                <a:srgbClr val="666666"/>
              </a:solidFill>
            </a:endParaRPr>
          </a:p>
        </p:txBody>
      </p:sp>
      <p:sp>
        <p:nvSpPr>
          <p:cNvPr id="126" name="Google Shape;126;p16"/>
          <p:cNvSpPr txBox="1">
            <a:spLocks noGrp="1"/>
          </p:cNvSpPr>
          <p:nvPr>
            <p:ph type="sldNum" idx="12"/>
          </p:nvPr>
        </p:nvSpPr>
        <p:spPr>
          <a:xfrm>
            <a:off x="593575" y="481380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grpSp>
        <p:nvGrpSpPr>
          <p:cNvPr id="127" name="Google Shape;127;p16"/>
          <p:cNvGrpSpPr/>
          <p:nvPr/>
        </p:nvGrpSpPr>
        <p:grpSpPr>
          <a:xfrm>
            <a:off x="4397465" y="881213"/>
            <a:ext cx="349060" cy="298882"/>
            <a:chOff x="1934025" y="1001650"/>
            <a:chExt cx="415300" cy="355600"/>
          </a:xfrm>
        </p:grpSpPr>
        <p:sp>
          <p:nvSpPr>
            <p:cNvPr id="128" name="Google Shape;128;p16"/>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6"/>
          <p:cNvSpPr txBox="1"/>
          <p:nvPr/>
        </p:nvSpPr>
        <p:spPr>
          <a:xfrm>
            <a:off x="708150" y="-789075"/>
            <a:ext cx="763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133" name="Google Shape;133;p16"/>
          <p:cNvSpPr txBox="1"/>
          <p:nvPr/>
        </p:nvSpPr>
        <p:spPr>
          <a:xfrm rot="10800000" flipH="1">
            <a:off x="416400" y="-789075"/>
            <a:ext cx="3687300" cy="4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134" name="Google Shape;134;p16"/>
          <p:cNvSpPr txBox="1">
            <a:spLocks noGrp="1"/>
          </p:cNvSpPr>
          <p:nvPr>
            <p:ph type="body" idx="2"/>
          </p:nvPr>
        </p:nvSpPr>
        <p:spPr>
          <a:xfrm>
            <a:off x="5940150" y="1245900"/>
            <a:ext cx="3181800" cy="3567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r>
              <a:rPr lang="en" b="1" u="sng">
                <a:latin typeface="Raleway"/>
                <a:ea typeface="Raleway"/>
                <a:cs typeface="Raleway"/>
                <a:sym typeface="Raleway"/>
              </a:rPr>
              <a:t>Religious Ideologies</a:t>
            </a:r>
            <a:endParaRPr b="1" u="sng">
              <a:latin typeface="Raleway"/>
              <a:ea typeface="Raleway"/>
              <a:cs typeface="Raleway"/>
              <a:sym typeface="Raleway"/>
            </a:endParaRPr>
          </a:p>
          <a:p>
            <a:pPr marL="457200" lvl="0" indent="-317500" algn="l" rtl="0">
              <a:lnSpc>
                <a:spcPct val="100000"/>
              </a:lnSpc>
              <a:spcBef>
                <a:spcPts val="600"/>
              </a:spcBef>
              <a:spcAft>
                <a:spcPts val="0"/>
              </a:spcAft>
              <a:buSzPts val="1400"/>
              <a:buFont typeface="Raleway"/>
              <a:buChar char="➢"/>
            </a:pPr>
            <a:r>
              <a:rPr lang="en" b="1">
                <a:latin typeface="Raleway"/>
                <a:ea typeface="Raleway"/>
                <a:cs typeface="Raleway"/>
                <a:sym typeface="Raleway"/>
              </a:rPr>
              <a:t>Missionaries</a:t>
            </a:r>
            <a:r>
              <a:rPr lang="en">
                <a:latin typeface="Raleway"/>
                <a:ea typeface="Raleway"/>
                <a:cs typeface="Raleway"/>
                <a:sym typeface="Raleway"/>
              </a:rPr>
              <a:t> also moved into imperialized areas. </a:t>
            </a:r>
            <a:endParaRPr>
              <a:latin typeface="Raleway"/>
              <a:ea typeface="Raleway"/>
              <a:cs typeface="Raleway"/>
              <a:sym typeface="Raleway"/>
            </a:endParaRPr>
          </a:p>
          <a:p>
            <a:pPr marL="457200" lvl="0"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Criticised for encouraging natives to give up traditional beliefs in favor of </a:t>
            </a:r>
            <a:r>
              <a:rPr lang="en" b="1">
                <a:latin typeface="Raleway"/>
                <a:ea typeface="Raleway"/>
                <a:cs typeface="Raleway"/>
                <a:sym typeface="Raleway"/>
              </a:rPr>
              <a:t>Christianity</a:t>
            </a:r>
            <a:endParaRPr b="1">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This leaves them open for E</a:t>
            </a:r>
            <a:r>
              <a:rPr lang="en" b="1">
                <a:latin typeface="Raleway"/>
                <a:ea typeface="Raleway"/>
                <a:cs typeface="Raleway"/>
                <a:sym typeface="Raleway"/>
              </a:rPr>
              <a:t>conomic Imperialism</a:t>
            </a:r>
            <a:endParaRPr b="1">
              <a:latin typeface="Raleway"/>
              <a:ea typeface="Raleway"/>
              <a:cs typeface="Raleway"/>
              <a:sym typeface="Raleway"/>
            </a:endParaRPr>
          </a:p>
          <a:p>
            <a:pPr marL="0" lvl="0" indent="0" algn="l" rtl="0">
              <a:lnSpc>
                <a:spcPct val="100000"/>
              </a:lnSpc>
              <a:spcBef>
                <a:spcPts val="600"/>
              </a:spcBef>
              <a:spcAft>
                <a:spcPts val="0"/>
              </a:spcAft>
              <a:buNone/>
            </a:pPr>
            <a:endParaRPr>
              <a:latin typeface="Raleway"/>
              <a:ea typeface="Raleway"/>
              <a:cs typeface="Raleway"/>
              <a:sym typeface="Raleway"/>
            </a:endParaRPr>
          </a:p>
          <a:p>
            <a:pPr marL="457200" lvl="0" indent="-317500" algn="l" rtl="0">
              <a:lnSpc>
                <a:spcPct val="100000"/>
              </a:lnSpc>
              <a:spcBef>
                <a:spcPts val="600"/>
              </a:spcBef>
              <a:spcAft>
                <a:spcPts val="0"/>
              </a:spcAft>
              <a:buSzPts val="1400"/>
              <a:buFont typeface="Raleway"/>
              <a:buChar char="➢"/>
            </a:pPr>
            <a:r>
              <a:rPr lang="en" b="1" u="sng">
                <a:latin typeface="Raleway"/>
                <a:ea typeface="Raleway"/>
                <a:cs typeface="Raleway"/>
                <a:sym typeface="Raleway"/>
              </a:rPr>
              <a:t>Pros of Missionaries:</a:t>
            </a:r>
            <a:endParaRPr u="sng">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Set up </a:t>
            </a:r>
            <a:r>
              <a:rPr lang="en" b="1">
                <a:latin typeface="Raleway"/>
                <a:ea typeface="Raleway"/>
                <a:cs typeface="Raleway"/>
                <a:sym typeface="Raleway"/>
              </a:rPr>
              <a:t>Schools</a:t>
            </a:r>
            <a:endParaRPr b="1">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Improved </a:t>
            </a:r>
            <a:r>
              <a:rPr lang="en" b="1">
                <a:latin typeface="Raleway"/>
                <a:ea typeface="Raleway"/>
                <a:cs typeface="Raleway"/>
                <a:sym typeface="Raleway"/>
              </a:rPr>
              <a:t>medicine</a:t>
            </a:r>
            <a:endParaRPr b="1">
              <a:latin typeface="Raleway"/>
              <a:ea typeface="Raleway"/>
              <a:cs typeface="Raleway"/>
              <a:sym typeface="Raleway"/>
            </a:endParaRPr>
          </a:p>
          <a:p>
            <a:pPr marL="914400" lvl="1" indent="-317500" algn="l" rtl="0">
              <a:lnSpc>
                <a:spcPct val="100000"/>
              </a:lnSpc>
              <a:spcBef>
                <a:spcPts val="0"/>
              </a:spcBef>
              <a:spcAft>
                <a:spcPts val="0"/>
              </a:spcAft>
              <a:buSzPts val="1400"/>
              <a:buFont typeface="Raleway"/>
              <a:buChar char="○"/>
            </a:pPr>
            <a:r>
              <a:rPr lang="en">
                <a:latin typeface="Raleway"/>
                <a:ea typeface="Raleway"/>
                <a:cs typeface="Raleway"/>
                <a:sym typeface="Raleway"/>
              </a:rPr>
              <a:t>Many worked to end </a:t>
            </a:r>
            <a:r>
              <a:rPr lang="en" b="1">
                <a:latin typeface="Raleway"/>
                <a:ea typeface="Raleway"/>
                <a:cs typeface="Raleway"/>
                <a:sym typeface="Raleway"/>
              </a:rPr>
              <a:t>slavery</a:t>
            </a:r>
            <a:r>
              <a:rPr lang="en">
                <a:latin typeface="Raleway"/>
                <a:ea typeface="Raleway"/>
                <a:cs typeface="Raleway"/>
                <a:sym typeface="Raleway"/>
              </a:rPr>
              <a:t>. </a:t>
            </a:r>
            <a:endParaRPr>
              <a:latin typeface="Raleway"/>
              <a:ea typeface="Raleway"/>
              <a:cs typeface="Raleway"/>
              <a:sym typeface="Raleway"/>
            </a:endParaRPr>
          </a:p>
          <a:p>
            <a:pPr marL="0" lvl="0" indent="0" algn="l" rtl="0">
              <a:lnSpc>
                <a:spcPct val="100000"/>
              </a:lnSpc>
              <a:spcBef>
                <a:spcPts val="600"/>
              </a:spcBef>
              <a:spcAft>
                <a:spcPts val="0"/>
              </a:spcAft>
              <a:buNone/>
            </a:pPr>
            <a:endParaRPr b="1" u="sng">
              <a:latin typeface="Raleway"/>
              <a:ea typeface="Raleway"/>
              <a:cs typeface="Raleway"/>
              <a:sym typeface="Raleway"/>
            </a:endParaRPr>
          </a:p>
          <a:p>
            <a:pPr marL="457200" lvl="0" indent="0" algn="l" rtl="0">
              <a:lnSpc>
                <a:spcPct val="100000"/>
              </a:lnSpc>
              <a:spcBef>
                <a:spcPts val="600"/>
              </a:spcBef>
              <a:spcAft>
                <a:spcPts val="0"/>
              </a:spcAft>
              <a:buNone/>
            </a:pPr>
            <a:endParaRPr b="1">
              <a:latin typeface="Raleway"/>
              <a:ea typeface="Raleway"/>
              <a:cs typeface="Raleway"/>
              <a:sym typeface="Raleway"/>
            </a:endParaRPr>
          </a:p>
        </p:txBody>
      </p:sp>
      <p:pic>
        <p:nvPicPr>
          <p:cNvPr id="135" name="Google Shape;135;p16"/>
          <p:cNvPicPr preferRelativeResize="0"/>
          <p:nvPr/>
        </p:nvPicPr>
        <p:blipFill>
          <a:blip r:embed="rId3">
            <a:alphaModFix/>
          </a:blip>
          <a:stretch>
            <a:fillRect/>
          </a:stretch>
        </p:blipFill>
        <p:spPr>
          <a:xfrm>
            <a:off x="7875126" y="137325"/>
            <a:ext cx="1036050" cy="1360300"/>
          </a:xfrm>
          <a:prstGeom prst="rect">
            <a:avLst/>
          </a:prstGeom>
          <a:noFill/>
          <a:ln>
            <a:noFill/>
          </a:ln>
        </p:spPr>
      </p:pic>
      <p:pic>
        <p:nvPicPr>
          <p:cNvPr id="136" name="Google Shape;136;p16"/>
          <p:cNvPicPr preferRelativeResize="0"/>
          <p:nvPr/>
        </p:nvPicPr>
        <p:blipFill>
          <a:blip r:embed="rId4">
            <a:alphaModFix/>
          </a:blip>
          <a:stretch>
            <a:fillRect/>
          </a:stretch>
        </p:blipFill>
        <p:spPr>
          <a:xfrm>
            <a:off x="110250" y="137324"/>
            <a:ext cx="1668400" cy="1042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2"/>
          <p:cNvSpPr txBox="1">
            <a:spLocks noGrp="1"/>
          </p:cNvSpPr>
          <p:nvPr>
            <p:ph type="title"/>
          </p:nvPr>
        </p:nvSpPr>
        <p:spPr>
          <a:xfrm>
            <a:off x="-13171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6.6 - Migration, Transportation, Urbanization </a:t>
            </a:r>
            <a:endParaRPr/>
          </a:p>
        </p:txBody>
      </p:sp>
      <p:sp>
        <p:nvSpPr>
          <p:cNvPr id="700" name="Google Shape;700;p52"/>
          <p:cNvSpPr txBox="1">
            <a:spLocks noGrp="1"/>
          </p:cNvSpPr>
          <p:nvPr>
            <p:ph type="body" idx="1"/>
          </p:nvPr>
        </p:nvSpPr>
        <p:spPr>
          <a:xfrm>
            <a:off x="0" y="1301350"/>
            <a:ext cx="5107800" cy="37707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600"/>
              </a:spcBef>
              <a:spcAft>
                <a:spcPts val="0"/>
              </a:spcAft>
              <a:buSzPts val="1500"/>
              <a:buChar char="★"/>
            </a:pPr>
            <a:r>
              <a:rPr lang="en" sz="1500" b="1">
                <a:latin typeface="Raleway"/>
                <a:ea typeface="Raleway"/>
                <a:cs typeface="Raleway"/>
                <a:sym typeface="Raleway"/>
              </a:rPr>
              <a:t>Improvements in transportation allowed some people to migrate permanently, and others to come home eventually. </a:t>
            </a:r>
            <a:endParaRPr sz="1500" b="1">
              <a:latin typeface="Raleway"/>
              <a:ea typeface="Raleway"/>
              <a:cs typeface="Raleway"/>
              <a:sym typeface="Raleway"/>
            </a:endParaRPr>
          </a:p>
          <a:p>
            <a:pPr marL="457200" lvl="0" indent="-323850" algn="l" rtl="0">
              <a:lnSpc>
                <a:spcPct val="100000"/>
              </a:lnSpc>
              <a:spcBef>
                <a:spcPts val="0"/>
              </a:spcBef>
              <a:spcAft>
                <a:spcPts val="0"/>
              </a:spcAft>
              <a:buSzPts val="1500"/>
              <a:buChar char="★"/>
            </a:pPr>
            <a:r>
              <a:rPr lang="en" sz="1500"/>
              <a:t>1885 - Japan and Hawaii made an agreement. </a:t>
            </a:r>
            <a:endParaRPr sz="1500"/>
          </a:p>
          <a:p>
            <a:pPr marL="914400" lvl="1" indent="-323850" algn="l" rtl="0">
              <a:lnSpc>
                <a:spcPct val="100000"/>
              </a:lnSpc>
              <a:spcBef>
                <a:spcPts val="0"/>
              </a:spcBef>
              <a:spcAft>
                <a:spcPts val="0"/>
              </a:spcAft>
              <a:buSzPts val="1500"/>
              <a:buChar char="○"/>
            </a:pPr>
            <a:r>
              <a:rPr lang="en" sz="1500"/>
              <a:t>Japanese can freely come to work on plantations under 3 year contracts then go home. </a:t>
            </a:r>
            <a:endParaRPr sz="1500"/>
          </a:p>
          <a:p>
            <a:pPr marL="914400" lvl="1" indent="-323850" algn="l" rtl="0">
              <a:lnSpc>
                <a:spcPct val="100000"/>
              </a:lnSpc>
              <a:spcBef>
                <a:spcPts val="0"/>
              </a:spcBef>
              <a:spcAft>
                <a:spcPts val="0"/>
              </a:spcAft>
              <a:buSzPts val="1500"/>
              <a:buChar char="○"/>
            </a:pPr>
            <a:r>
              <a:rPr lang="en" sz="1500"/>
              <a:t>29,000 Japanese go to Hawaii over the next 9 years. </a:t>
            </a:r>
            <a:endParaRPr sz="1500"/>
          </a:p>
          <a:p>
            <a:pPr marL="914400" lvl="1" indent="-323850" algn="l" rtl="0">
              <a:lnSpc>
                <a:spcPct val="100000"/>
              </a:lnSpc>
              <a:spcBef>
                <a:spcPts val="0"/>
              </a:spcBef>
              <a:spcAft>
                <a:spcPts val="0"/>
              </a:spcAft>
              <a:buSzPts val="1500"/>
              <a:buChar char="○"/>
            </a:pPr>
            <a:r>
              <a:rPr lang="en" sz="1500"/>
              <a:t>Italy had a similar agreement with Argentina. </a:t>
            </a:r>
            <a:endParaRPr sz="1500"/>
          </a:p>
          <a:p>
            <a:pPr marL="457200" lvl="0" indent="-323850" algn="l" rtl="0">
              <a:lnSpc>
                <a:spcPct val="100000"/>
              </a:lnSpc>
              <a:spcBef>
                <a:spcPts val="0"/>
              </a:spcBef>
              <a:spcAft>
                <a:spcPts val="0"/>
              </a:spcAft>
              <a:buSzPts val="1500"/>
              <a:buChar char="★"/>
            </a:pPr>
            <a:r>
              <a:rPr lang="en" sz="1500"/>
              <a:t>Most immigrants settled in cities. </a:t>
            </a:r>
            <a:endParaRPr sz="1500"/>
          </a:p>
        </p:txBody>
      </p:sp>
      <p:sp>
        <p:nvSpPr>
          <p:cNvPr id="701" name="Google Shape;701;p52"/>
          <p:cNvSpPr txBox="1">
            <a:spLocks noGrp="1"/>
          </p:cNvSpPr>
          <p:nvPr>
            <p:ph type="sldNum" idx="12"/>
          </p:nvPr>
        </p:nvSpPr>
        <p:spPr>
          <a:xfrm>
            <a:off x="1986625" y="6760425"/>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a:p>
        </p:txBody>
      </p:sp>
      <p:grpSp>
        <p:nvGrpSpPr>
          <p:cNvPr id="702" name="Google Shape;702;p52"/>
          <p:cNvGrpSpPr/>
          <p:nvPr/>
        </p:nvGrpSpPr>
        <p:grpSpPr>
          <a:xfrm>
            <a:off x="4397465" y="881213"/>
            <a:ext cx="349060" cy="298882"/>
            <a:chOff x="1934025" y="1001650"/>
            <a:chExt cx="415300" cy="355600"/>
          </a:xfrm>
        </p:grpSpPr>
        <p:sp>
          <p:nvSpPr>
            <p:cNvPr id="703" name="Google Shape;703;p52"/>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2"/>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2"/>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2"/>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7" name="Google Shape;707;p52"/>
          <p:cNvSpPr txBox="1">
            <a:spLocks noGrp="1"/>
          </p:cNvSpPr>
          <p:nvPr>
            <p:ph type="body" idx="1"/>
          </p:nvPr>
        </p:nvSpPr>
        <p:spPr>
          <a:xfrm>
            <a:off x="5554275" y="5343925"/>
            <a:ext cx="160800" cy="329700"/>
          </a:xfrm>
          <a:prstGeom prst="rect">
            <a:avLst/>
          </a:prstGeom>
        </p:spPr>
        <p:txBody>
          <a:bodyPr spcFirstLastPara="1" wrap="square" lIns="91425" tIns="91425" rIns="91425" bIns="91425" anchor="t" anchorCtr="0">
            <a:noAutofit/>
          </a:bodyPr>
          <a:lstStyle/>
          <a:p>
            <a:pPr marL="457200" lvl="0" indent="0" algn="l" rtl="0">
              <a:lnSpc>
                <a:spcPct val="115000"/>
              </a:lnSpc>
              <a:spcBef>
                <a:spcPts val="600"/>
              </a:spcBef>
              <a:spcAft>
                <a:spcPts val="0"/>
              </a:spcAft>
              <a:buNone/>
            </a:pPr>
            <a:endParaRPr sz="1200"/>
          </a:p>
          <a:p>
            <a:pPr marL="0" lvl="0" indent="0" algn="l" rtl="0">
              <a:lnSpc>
                <a:spcPct val="115000"/>
              </a:lnSpc>
              <a:spcBef>
                <a:spcPts val="600"/>
              </a:spcBef>
              <a:spcAft>
                <a:spcPts val="0"/>
              </a:spcAft>
              <a:buNone/>
            </a:pPr>
            <a:endParaRPr sz="1200" b="1" u="sng">
              <a:latin typeface="Raleway"/>
              <a:ea typeface="Raleway"/>
              <a:cs typeface="Raleway"/>
              <a:sym typeface="Raleway"/>
            </a:endParaRPr>
          </a:p>
          <a:p>
            <a:pPr marL="0" lvl="0" indent="0" algn="l" rtl="0">
              <a:lnSpc>
                <a:spcPct val="115000"/>
              </a:lnSpc>
              <a:spcBef>
                <a:spcPts val="600"/>
              </a:spcBef>
              <a:spcAft>
                <a:spcPts val="0"/>
              </a:spcAft>
              <a:buNone/>
            </a:pPr>
            <a:endParaRPr sz="1400" b="1" u="sng">
              <a:latin typeface="Raleway"/>
              <a:ea typeface="Raleway"/>
              <a:cs typeface="Raleway"/>
              <a:sym typeface="Raleway"/>
            </a:endParaRPr>
          </a:p>
        </p:txBody>
      </p:sp>
      <p:pic>
        <p:nvPicPr>
          <p:cNvPr id="708" name="Google Shape;708;p52"/>
          <p:cNvPicPr preferRelativeResize="0"/>
          <p:nvPr/>
        </p:nvPicPr>
        <p:blipFill>
          <a:blip r:embed="rId3">
            <a:alphaModFix/>
          </a:blip>
          <a:stretch>
            <a:fillRect/>
          </a:stretch>
        </p:blipFill>
        <p:spPr>
          <a:xfrm>
            <a:off x="5416850" y="76200"/>
            <a:ext cx="3628095" cy="499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53"/>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714" name="Google Shape;714;p53"/>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6.7</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2400" b="1">
                <a:latin typeface="Playfair Display"/>
                <a:ea typeface="Playfair Display"/>
                <a:cs typeface="Playfair Display"/>
                <a:sym typeface="Playfair Display"/>
              </a:rPr>
              <a:t>Effects of Migration </a:t>
            </a:r>
            <a:endParaRPr sz="24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endParaRPr sz="24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30200" algn="ctr" rtl="0">
              <a:lnSpc>
                <a:spcPct val="100000"/>
              </a:lnSpc>
              <a:spcBef>
                <a:spcPts val="600"/>
              </a:spcBef>
              <a:spcAft>
                <a:spcPts val="0"/>
              </a:spcAft>
              <a:buSzPts val="1600"/>
              <a:buFont typeface="Raleway"/>
              <a:buAutoNum type="arabicPeriod"/>
            </a:pPr>
            <a:r>
              <a:rPr lang="en">
                <a:latin typeface="Raleway"/>
                <a:ea typeface="Raleway"/>
                <a:cs typeface="Raleway"/>
                <a:sym typeface="Raleway"/>
              </a:rPr>
              <a:t>Migration led to demographic changes.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Most migrants were male, leading to changes on home cultures.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New and old cultures mixed. </a:t>
            </a:r>
            <a:endParaRPr>
              <a:latin typeface="Raleway"/>
              <a:ea typeface="Raleway"/>
              <a:cs typeface="Raleway"/>
              <a:sym typeface="Raleway"/>
            </a:endParaRPr>
          </a:p>
          <a:p>
            <a:pPr marL="457200" lvl="0" indent="-330200" algn="ctr" rtl="0">
              <a:lnSpc>
                <a:spcPct val="100000"/>
              </a:lnSpc>
              <a:spcBef>
                <a:spcPts val="0"/>
              </a:spcBef>
              <a:spcAft>
                <a:spcPts val="0"/>
              </a:spcAft>
              <a:buSzPts val="1600"/>
              <a:buFont typeface="Raleway"/>
              <a:buAutoNum type="arabicPeriod"/>
            </a:pPr>
            <a:r>
              <a:rPr lang="en">
                <a:latin typeface="Raleway"/>
                <a:ea typeface="Raleway"/>
                <a:cs typeface="Raleway"/>
                <a:sym typeface="Raleway"/>
              </a:rPr>
              <a:t>Racial and ethnic prejudice rose. </a:t>
            </a:r>
            <a:endParaRPr>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a:t>
            </a:r>
            <a:r>
              <a:rPr lang="en" sz="1800">
                <a:latin typeface="Raleway"/>
                <a:ea typeface="Raleway"/>
                <a:cs typeface="Raleway"/>
                <a:sym typeface="Raleway"/>
              </a:rPr>
              <a:t> How and why did patterns of migration affect society between 1750 and 1900? </a:t>
            </a:r>
            <a:endParaRPr sz="1800">
              <a:latin typeface="Raleway"/>
              <a:ea typeface="Raleway"/>
              <a:cs typeface="Raleway"/>
              <a:sym typeface="Raleway"/>
            </a:endParaRPr>
          </a:p>
        </p:txBody>
      </p:sp>
      <p:sp>
        <p:nvSpPr>
          <p:cNvPr id="715" name="Google Shape;715;p53"/>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9"/>
        <p:cNvGrpSpPr/>
        <p:nvPr/>
      </p:nvGrpSpPr>
      <p:grpSpPr>
        <a:xfrm>
          <a:off x="0" y="0"/>
          <a:ext cx="0" cy="0"/>
          <a:chOff x="0" y="0"/>
          <a:chExt cx="0" cy="0"/>
        </a:xfrm>
      </p:grpSpPr>
      <p:sp>
        <p:nvSpPr>
          <p:cNvPr id="720" name="Google Shape;720;p54"/>
          <p:cNvSpPr txBox="1">
            <a:spLocks noGrp="1"/>
          </p:cNvSpPr>
          <p:nvPr>
            <p:ph type="title" idx="4294967295"/>
          </p:nvPr>
        </p:nvSpPr>
        <p:spPr>
          <a:xfrm>
            <a:off x="2197975" y="104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6.7 - Changes in Home Societies</a:t>
            </a:r>
            <a:endParaRPr sz="2000">
              <a:solidFill>
                <a:srgbClr val="FFFFFF"/>
              </a:solidFill>
            </a:endParaRPr>
          </a:p>
        </p:txBody>
      </p:sp>
      <p:sp>
        <p:nvSpPr>
          <p:cNvPr id="721" name="Google Shape;721;p54"/>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42</a:t>
            </a:fld>
            <a:endParaRPr/>
          </a:p>
        </p:txBody>
      </p:sp>
      <p:sp>
        <p:nvSpPr>
          <p:cNvPr id="722" name="Google Shape;722;p54"/>
          <p:cNvSpPr txBox="1"/>
          <p:nvPr/>
        </p:nvSpPr>
        <p:spPr>
          <a:xfrm>
            <a:off x="0" y="749550"/>
            <a:ext cx="91440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Migrant experiences and the effect their migration had on their home culture varied by location. Most migration causes shifting demographics and gender roles at home. </a:t>
            </a:r>
            <a:endParaRPr>
              <a:latin typeface="Raleway Light"/>
              <a:ea typeface="Raleway Light"/>
              <a:cs typeface="Raleway Light"/>
              <a:sym typeface="Raleway Light"/>
            </a:endParaRPr>
          </a:p>
        </p:txBody>
      </p:sp>
      <p:sp>
        <p:nvSpPr>
          <p:cNvPr id="723" name="Google Shape;723;p54"/>
          <p:cNvSpPr txBox="1"/>
          <p:nvPr/>
        </p:nvSpPr>
        <p:spPr>
          <a:xfrm>
            <a:off x="5937825" y="-1893100"/>
            <a:ext cx="1652400" cy="16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724" name="Google Shape;724;p54"/>
          <p:cNvSpPr txBox="1"/>
          <p:nvPr/>
        </p:nvSpPr>
        <p:spPr>
          <a:xfrm>
            <a:off x="0" y="1442250"/>
            <a:ext cx="38538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Roles of Women:</a:t>
            </a:r>
            <a:r>
              <a:rPr lang="en">
                <a:latin typeface="Raleway Light"/>
                <a:ea typeface="Raleway Light"/>
                <a:cs typeface="Raleway Light"/>
                <a:sym typeface="Raleway Light"/>
              </a:rPr>
              <a:t> Experience </a:t>
            </a:r>
            <a:r>
              <a:rPr lang="en" b="1">
                <a:latin typeface="Raleway"/>
                <a:ea typeface="Raleway"/>
                <a:cs typeface="Raleway"/>
                <a:sym typeface="Raleway"/>
              </a:rPr>
              <a:t>varied</a:t>
            </a:r>
            <a:r>
              <a:rPr lang="en">
                <a:latin typeface="Raleway Light"/>
                <a:ea typeface="Raleway Light"/>
                <a:cs typeface="Raleway Light"/>
                <a:sym typeface="Raleway Light"/>
              </a:rPr>
              <a:t> by home country.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In some places, males didn’t leave until a</a:t>
            </a:r>
            <a:r>
              <a:rPr lang="en" b="1">
                <a:latin typeface="Raleway"/>
                <a:ea typeface="Raleway"/>
                <a:cs typeface="Raleway"/>
                <a:sym typeface="Raleway"/>
              </a:rPr>
              <a:t> male relative c</a:t>
            </a:r>
            <a:r>
              <a:rPr lang="en">
                <a:latin typeface="Raleway Light"/>
                <a:ea typeface="Raleway Light"/>
                <a:cs typeface="Raleway Light"/>
                <a:sym typeface="Raleway Light"/>
              </a:rPr>
              <a:t>ould take over their family.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Women’s role </a:t>
            </a:r>
            <a:r>
              <a:rPr lang="en" b="1">
                <a:latin typeface="Raleway"/>
                <a:ea typeface="Raleway"/>
                <a:cs typeface="Raleway"/>
                <a:sym typeface="Raleway"/>
              </a:rPr>
              <a:t>unchanged</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Some women gained roles </a:t>
            </a:r>
            <a:r>
              <a:rPr lang="en" b="1">
                <a:latin typeface="Raleway"/>
                <a:ea typeface="Raleway"/>
                <a:cs typeface="Raleway"/>
                <a:sym typeface="Raleway"/>
              </a:rPr>
              <a:t>outside</a:t>
            </a:r>
            <a:r>
              <a:rPr lang="en">
                <a:latin typeface="Raleway Light"/>
                <a:ea typeface="Raleway Light"/>
                <a:cs typeface="Raleway Light"/>
                <a:sym typeface="Raleway Light"/>
              </a:rPr>
              <a:t> of the home and traditional role when men left.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Some women followed their husbands.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Usually played a larger role in </a:t>
            </a:r>
            <a:r>
              <a:rPr lang="en" b="1">
                <a:latin typeface="Raleway"/>
                <a:ea typeface="Raleway"/>
                <a:cs typeface="Raleway"/>
                <a:sym typeface="Raleway"/>
              </a:rPr>
              <a:t>family decisions. </a:t>
            </a:r>
            <a:endParaRPr b="1">
              <a:latin typeface="Raleway"/>
              <a:ea typeface="Raleway"/>
              <a:cs typeface="Raleway"/>
              <a:sym typeface="Raleway"/>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If husbands returned, women often continued to play a larger role </a:t>
            </a:r>
            <a:r>
              <a:rPr lang="en" b="1">
                <a:latin typeface="Raleway"/>
                <a:ea typeface="Raleway"/>
                <a:cs typeface="Raleway"/>
                <a:sym typeface="Raleway"/>
              </a:rPr>
              <a:t>outside</a:t>
            </a:r>
            <a:r>
              <a:rPr lang="en">
                <a:latin typeface="Raleway Light"/>
                <a:ea typeface="Raleway Light"/>
                <a:cs typeface="Raleway Light"/>
                <a:sym typeface="Raleway Light"/>
              </a:rPr>
              <a:t> of the home. </a:t>
            </a:r>
            <a:endParaRPr>
              <a:latin typeface="Raleway Light"/>
              <a:ea typeface="Raleway Light"/>
              <a:cs typeface="Raleway Light"/>
              <a:sym typeface="Raleway Light"/>
            </a:endParaRPr>
          </a:p>
        </p:txBody>
      </p:sp>
      <p:sp>
        <p:nvSpPr>
          <p:cNvPr id="725" name="Google Shape;725;p54"/>
          <p:cNvSpPr txBox="1"/>
          <p:nvPr/>
        </p:nvSpPr>
        <p:spPr>
          <a:xfrm>
            <a:off x="4288650" y="-1003175"/>
            <a:ext cx="566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26" name="Google Shape;726;p54"/>
          <p:cNvSpPr txBox="1"/>
          <p:nvPr/>
        </p:nvSpPr>
        <p:spPr>
          <a:xfrm>
            <a:off x="6375800" y="-1799975"/>
            <a:ext cx="9954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27" name="Google Shape;727;p54"/>
          <p:cNvSpPr txBox="1"/>
          <p:nvPr/>
        </p:nvSpPr>
        <p:spPr>
          <a:xfrm>
            <a:off x="6375800" y="1442250"/>
            <a:ext cx="25596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Remittances - </a:t>
            </a:r>
            <a:r>
              <a:rPr lang="en" b="1">
                <a:latin typeface="Raleway"/>
                <a:ea typeface="Raleway"/>
                <a:cs typeface="Raleway"/>
                <a:sym typeface="Raleway"/>
              </a:rPr>
              <a:t>Money</a:t>
            </a:r>
            <a:r>
              <a:rPr lang="en">
                <a:latin typeface="Raleway Light"/>
                <a:ea typeface="Raleway Light"/>
                <a:cs typeface="Raleway Light"/>
                <a:sym typeface="Raleway Light"/>
              </a:rPr>
              <a:t> sent home from migrant to family.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If </a:t>
            </a:r>
            <a:r>
              <a:rPr lang="en" b="1">
                <a:latin typeface="Raleway"/>
                <a:ea typeface="Raleway"/>
                <a:cs typeface="Raleway"/>
                <a:sym typeface="Raleway"/>
              </a:rPr>
              <a:t>remittance</a:t>
            </a:r>
            <a:r>
              <a:rPr lang="en">
                <a:latin typeface="Raleway Light"/>
                <a:ea typeface="Raleway Light"/>
                <a:cs typeface="Raleway Light"/>
                <a:sym typeface="Raleway Light"/>
              </a:rPr>
              <a:t> was large enough, women could work less and spend more time with </a:t>
            </a:r>
            <a:r>
              <a:rPr lang="en" b="1">
                <a:latin typeface="Raleway"/>
                <a:ea typeface="Raleway"/>
                <a:cs typeface="Raleway"/>
                <a:sym typeface="Raleway"/>
              </a:rPr>
              <a:t>family</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Woman had considerable </a:t>
            </a:r>
            <a:r>
              <a:rPr lang="en" b="1">
                <a:latin typeface="Raleway"/>
                <a:ea typeface="Raleway"/>
                <a:cs typeface="Raleway"/>
                <a:sym typeface="Raleway"/>
              </a:rPr>
              <a:t>power</a:t>
            </a:r>
            <a:r>
              <a:rPr lang="en">
                <a:latin typeface="Raleway Light"/>
                <a:ea typeface="Raleway Light"/>
                <a:cs typeface="Raleway Light"/>
                <a:sym typeface="Raleway Light"/>
              </a:rPr>
              <a:t> in determining how remittance was </a:t>
            </a:r>
            <a:r>
              <a:rPr lang="en" b="1">
                <a:latin typeface="Raleway"/>
                <a:ea typeface="Raleway"/>
                <a:cs typeface="Raleway"/>
                <a:sym typeface="Raleway"/>
              </a:rPr>
              <a:t>spent</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Remittance often led to young children staying in </a:t>
            </a:r>
            <a:r>
              <a:rPr lang="en" b="1">
                <a:latin typeface="Raleway"/>
                <a:ea typeface="Raleway"/>
                <a:cs typeface="Raleway"/>
                <a:sym typeface="Raleway"/>
              </a:rPr>
              <a:t>school</a:t>
            </a:r>
            <a:r>
              <a:rPr lang="en">
                <a:latin typeface="Raleway Light"/>
                <a:ea typeface="Raleway Light"/>
                <a:cs typeface="Raleway Light"/>
                <a:sym typeface="Raleway Light"/>
              </a:rPr>
              <a:t> longer.  </a:t>
            </a:r>
            <a:endParaRPr>
              <a:latin typeface="Raleway Light"/>
              <a:ea typeface="Raleway Light"/>
              <a:cs typeface="Raleway Light"/>
              <a:sym typeface="Raleway Light"/>
            </a:endParaRPr>
          </a:p>
        </p:txBody>
      </p:sp>
      <p:pic>
        <p:nvPicPr>
          <p:cNvPr id="728" name="Google Shape;728;p54"/>
          <p:cNvPicPr preferRelativeResize="0"/>
          <p:nvPr/>
        </p:nvPicPr>
        <p:blipFill>
          <a:blip r:embed="rId4">
            <a:alphaModFix/>
          </a:blip>
          <a:stretch>
            <a:fillRect/>
          </a:stretch>
        </p:blipFill>
        <p:spPr>
          <a:xfrm>
            <a:off x="4006200" y="1589000"/>
            <a:ext cx="2039626" cy="30723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2"/>
        <p:cNvGrpSpPr/>
        <p:nvPr/>
      </p:nvGrpSpPr>
      <p:grpSpPr>
        <a:xfrm>
          <a:off x="0" y="0"/>
          <a:ext cx="0" cy="0"/>
          <a:chOff x="0" y="0"/>
          <a:chExt cx="0" cy="0"/>
        </a:xfrm>
      </p:grpSpPr>
      <p:sp>
        <p:nvSpPr>
          <p:cNvPr id="733" name="Google Shape;733;p55"/>
          <p:cNvSpPr txBox="1">
            <a:spLocks noGrp="1"/>
          </p:cNvSpPr>
          <p:nvPr>
            <p:ph type="title" idx="4294967295"/>
          </p:nvPr>
        </p:nvSpPr>
        <p:spPr>
          <a:xfrm>
            <a:off x="1482900" y="139875"/>
            <a:ext cx="61782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6.7 - Effects of Migration on Receiving Societies </a:t>
            </a:r>
            <a:endParaRPr sz="2000">
              <a:solidFill>
                <a:srgbClr val="FFFFFF"/>
              </a:solidFill>
            </a:endParaRPr>
          </a:p>
        </p:txBody>
      </p:sp>
      <p:sp>
        <p:nvSpPr>
          <p:cNvPr id="734" name="Google Shape;734;p55"/>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43</a:t>
            </a:fld>
            <a:endParaRPr/>
          </a:p>
        </p:txBody>
      </p:sp>
      <p:sp>
        <p:nvSpPr>
          <p:cNvPr id="735" name="Google Shape;735;p55"/>
          <p:cNvSpPr txBox="1"/>
          <p:nvPr/>
        </p:nvSpPr>
        <p:spPr>
          <a:xfrm>
            <a:off x="0" y="749550"/>
            <a:ext cx="91440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Immigrants wanted a new economic start, but wanted to continue practicing their </a:t>
            </a:r>
            <a:r>
              <a:rPr lang="en" b="1">
                <a:latin typeface="Raleway"/>
                <a:ea typeface="Raleway"/>
                <a:cs typeface="Raleway"/>
                <a:sym typeface="Raleway"/>
              </a:rPr>
              <a:t>culture</a:t>
            </a:r>
            <a:r>
              <a:rPr lang="en">
                <a:latin typeface="Raleway Light"/>
                <a:ea typeface="Raleway Light"/>
                <a:cs typeface="Raleway Light"/>
                <a:sym typeface="Raleway Light"/>
              </a:rPr>
              <a:t>. Many formed </a:t>
            </a:r>
            <a:r>
              <a:rPr lang="en" b="1">
                <a:latin typeface="Raleway"/>
                <a:ea typeface="Raleway"/>
                <a:cs typeface="Raleway"/>
                <a:sym typeface="Raleway"/>
              </a:rPr>
              <a:t>ethnic enclaves</a:t>
            </a:r>
            <a:r>
              <a:rPr lang="en">
                <a:latin typeface="Raleway Light"/>
                <a:ea typeface="Raleway Light"/>
                <a:cs typeface="Raleway Light"/>
                <a:sym typeface="Raleway Light"/>
              </a:rPr>
              <a:t> - clusters or neighborhoods of people from the same foreign country. They retained the </a:t>
            </a:r>
            <a:r>
              <a:rPr lang="en" b="1">
                <a:latin typeface="Raleway"/>
                <a:ea typeface="Raleway"/>
                <a:cs typeface="Raleway"/>
                <a:sym typeface="Raleway"/>
              </a:rPr>
              <a:t>language</a:t>
            </a:r>
            <a:r>
              <a:rPr lang="en">
                <a:latin typeface="Raleway Light"/>
                <a:ea typeface="Raleway Light"/>
                <a:cs typeface="Raleway Light"/>
                <a:sym typeface="Raleway Light"/>
              </a:rPr>
              <a:t>, </a:t>
            </a:r>
            <a:r>
              <a:rPr lang="en" b="1">
                <a:latin typeface="Raleway"/>
                <a:ea typeface="Raleway"/>
                <a:cs typeface="Raleway"/>
                <a:sym typeface="Raleway"/>
              </a:rPr>
              <a:t>food</a:t>
            </a:r>
            <a:r>
              <a:rPr lang="en">
                <a:latin typeface="Raleway Light"/>
                <a:ea typeface="Raleway Light"/>
                <a:cs typeface="Raleway Light"/>
                <a:sym typeface="Raleway Light"/>
              </a:rPr>
              <a:t>, and </a:t>
            </a:r>
            <a:r>
              <a:rPr lang="en" b="1">
                <a:latin typeface="Raleway"/>
                <a:ea typeface="Raleway"/>
                <a:cs typeface="Raleway"/>
                <a:sym typeface="Raleway"/>
              </a:rPr>
              <a:t>customs</a:t>
            </a:r>
            <a:r>
              <a:rPr lang="en">
                <a:latin typeface="Raleway Light"/>
                <a:ea typeface="Raleway Light"/>
                <a:cs typeface="Raleway Light"/>
                <a:sym typeface="Raleway Light"/>
              </a:rPr>
              <a:t> from home while absorbing some new parts of culture. </a:t>
            </a:r>
            <a:endParaRPr>
              <a:latin typeface="Raleway Light"/>
              <a:ea typeface="Raleway Light"/>
              <a:cs typeface="Raleway Light"/>
              <a:sym typeface="Raleway Light"/>
            </a:endParaRPr>
          </a:p>
        </p:txBody>
      </p:sp>
      <p:sp>
        <p:nvSpPr>
          <p:cNvPr id="736" name="Google Shape;736;p55"/>
          <p:cNvSpPr txBox="1"/>
          <p:nvPr/>
        </p:nvSpPr>
        <p:spPr>
          <a:xfrm>
            <a:off x="5937825" y="-1893100"/>
            <a:ext cx="1652400" cy="16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737" name="Google Shape;737;p55"/>
          <p:cNvSpPr txBox="1"/>
          <p:nvPr/>
        </p:nvSpPr>
        <p:spPr>
          <a:xfrm>
            <a:off x="0" y="1442250"/>
            <a:ext cx="43785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latin typeface="Raleway"/>
                <a:ea typeface="Raleway"/>
                <a:cs typeface="Raleway"/>
                <a:sym typeface="Raleway"/>
              </a:rPr>
              <a:t>Chinese Enclaves - </a:t>
            </a:r>
            <a:r>
              <a:rPr lang="en" sz="1200">
                <a:latin typeface="Raleway Light"/>
                <a:ea typeface="Raleway Light"/>
                <a:cs typeface="Raleway Light"/>
                <a:sym typeface="Raleway Light"/>
              </a:rPr>
              <a:t>MIgrated in search of </a:t>
            </a:r>
            <a:r>
              <a:rPr lang="en" sz="1200" b="1">
                <a:latin typeface="Raleway"/>
                <a:ea typeface="Raleway"/>
                <a:cs typeface="Raleway"/>
                <a:sym typeface="Raleway"/>
              </a:rPr>
              <a:t>work</a:t>
            </a:r>
            <a:r>
              <a:rPr lang="en" sz="1200">
                <a:latin typeface="Raleway Light"/>
                <a:ea typeface="Raleway Light"/>
                <a:cs typeface="Raleway Light"/>
                <a:sym typeface="Raleway Light"/>
              </a:rPr>
              <a:t>.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a:buChar char="❖"/>
            </a:pPr>
            <a:r>
              <a:rPr lang="en" sz="1200" b="1" u="sng">
                <a:latin typeface="Raleway"/>
                <a:ea typeface="Raleway"/>
                <a:cs typeface="Raleway"/>
                <a:sym typeface="Raleway"/>
              </a:rPr>
              <a:t>Southeast Asia - Thriving! </a:t>
            </a:r>
            <a:endParaRPr sz="1200" b="1" u="sng">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Managed </a:t>
            </a:r>
            <a:r>
              <a:rPr lang="en" sz="1200" b="1">
                <a:latin typeface="Raleway"/>
                <a:ea typeface="Raleway"/>
                <a:cs typeface="Raleway"/>
                <a:sym typeface="Raleway"/>
              </a:rPr>
              <a:t>opium</a:t>
            </a:r>
            <a:r>
              <a:rPr lang="en" sz="1200">
                <a:latin typeface="Raleway Light"/>
                <a:ea typeface="Raleway Light"/>
                <a:cs typeface="Raleway Light"/>
                <a:sym typeface="Raleway Light"/>
              </a:rPr>
              <a:t> farms and distribution to GB.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Held posts with </a:t>
            </a:r>
            <a:r>
              <a:rPr lang="en" sz="1200" b="1">
                <a:latin typeface="Raleway"/>
                <a:ea typeface="Raleway"/>
                <a:cs typeface="Raleway"/>
                <a:sym typeface="Raleway"/>
              </a:rPr>
              <a:t>colonial government. </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Became business owners and traders.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Chinese controlled trade in region.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a:buChar char="❖"/>
            </a:pPr>
            <a:r>
              <a:rPr lang="en" sz="1200" b="1" u="sng">
                <a:latin typeface="Raleway"/>
                <a:ea typeface="Raleway"/>
                <a:cs typeface="Raleway"/>
                <a:sym typeface="Raleway"/>
              </a:rPr>
              <a:t>The Americas</a:t>
            </a:r>
            <a:r>
              <a:rPr lang="en" sz="1200">
                <a:latin typeface="Raleway Light"/>
                <a:ea typeface="Raleway Light"/>
                <a:cs typeface="Raleway Light"/>
                <a:sym typeface="Raleway Light"/>
              </a:rPr>
              <a:t> -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a:buChar char="➢"/>
            </a:pPr>
            <a:r>
              <a:rPr lang="en" sz="1200">
                <a:latin typeface="Raleway Light"/>
                <a:ea typeface="Raleway Light"/>
                <a:cs typeface="Raleway Light"/>
                <a:sym typeface="Raleway Light"/>
              </a:rPr>
              <a:t>Came  to US for </a:t>
            </a:r>
            <a:r>
              <a:rPr lang="en" sz="1200" b="1">
                <a:latin typeface="Raleway"/>
                <a:ea typeface="Raleway"/>
                <a:cs typeface="Raleway"/>
                <a:sym typeface="Raleway"/>
              </a:rPr>
              <a:t>gold</a:t>
            </a:r>
            <a:r>
              <a:rPr lang="en" sz="1200">
                <a:latin typeface="Raleway Light"/>
                <a:ea typeface="Raleway Light"/>
                <a:cs typeface="Raleway Light"/>
                <a:sym typeface="Raleway Light"/>
              </a:rPr>
              <a:t>, stayed to work on the </a:t>
            </a:r>
            <a:r>
              <a:rPr lang="en" sz="1200" b="1">
                <a:latin typeface="Raleway"/>
                <a:ea typeface="Raleway"/>
                <a:cs typeface="Raleway"/>
                <a:sym typeface="Raleway"/>
              </a:rPr>
              <a:t>railroads</a:t>
            </a:r>
            <a:r>
              <a:rPr lang="en" sz="1200">
                <a:latin typeface="Raleway Light"/>
                <a:ea typeface="Raleway Light"/>
                <a:cs typeface="Raleway Light"/>
                <a:sym typeface="Raleway Light"/>
              </a:rPr>
              <a:t>.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225,000 Chinese laborers coerced into 8 year contracts to work in Cuba and Peru on sugar plantations. </a:t>
            </a:r>
            <a:endParaRPr sz="1200">
              <a:latin typeface="Raleway Light"/>
              <a:ea typeface="Raleway Light"/>
              <a:cs typeface="Raleway Light"/>
              <a:sym typeface="Raleway Light"/>
            </a:endParaRPr>
          </a:p>
          <a:p>
            <a:pPr marL="1371600" lvl="2"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Helped build Andean railroad and mine guano.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Left their cultural stamp like Chinese fusion food in peru.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Sometimes married locals. </a:t>
            </a:r>
            <a:endParaRPr sz="1200">
              <a:latin typeface="Raleway Light"/>
              <a:ea typeface="Raleway Light"/>
              <a:cs typeface="Raleway Light"/>
              <a:sym typeface="Raleway Light"/>
            </a:endParaRPr>
          </a:p>
        </p:txBody>
      </p:sp>
      <p:sp>
        <p:nvSpPr>
          <p:cNvPr id="738" name="Google Shape;738;p55"/>
          <p:cNvSpPr txBox="1"/>
          <p:nvPr/>
        </p:nvSpPr>
        <p:spPr>
          <a:xfrm>
            <a:off x="4288650" y="-1003175"/>
            <a:ext cx="566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39" name="Google Shape;739;p55"/>
          <p:cNvSpPr txBox="1"/>
          <p:nvPr/>
        </p:nvSpPr>
        <p:spPr>
          <a:xfrm>
            <a:off x="6375800" y="-1799975"/>
            <a:ext cx="9954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40" name="Google Shape;740;p55"/>
          <p:cNvSpPr txBox="1"/>
          <p:nvPr/>
        </p:nvSpPr>
        <p:spPr>
          <a:xfrm>
            <a:off x="6111475" y="1526150"/>
            <a:ext cx="30324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latin typeface="Raleway"/>
                <a:ea typeface="Raleway"/>
                <a:cs typeface="Raleway"/>
                <a:sym typeface="Raleway"/>
              </a:rPr>
              <a:t>Italians in Argentina - </a:t>
            </a:r>
            <a:r>
              <a:rPr lang="en" sz="1200">
                <a:latin typeface="Raleway Light"/>
                <a:ea typeface="Raleway Light"/>
                <a:cs typeface="Raleway Light"/>
                <a:sym typeface="Raleway Light"/>
              </a:rPr>
              <a:t>Argentina was immigrated to 2nd most globally behind US. </a:t>
            </a:r>
            <a:endParaRPr sz="1200">
              <a:latin typeface="Raleway Light"/>
              <a:ea typeface="Raleway Light"/>
              <a:cs typeface="Raleway Light"/>
              <a:sym typeface="Raleway Light"/>
            </a:endParaRPr>
          </a:p>
          <a:p>
            <a:pPr marL="457200" lvl="0" indent="-304800" algn="l" rtl="0">
              <a:spcBef>
                <a:spcPts val="0"/>
              </a:spcBef>
              <a:spcAft>
                <a:spcPts val="0"/>
              </a:spcAft>
              <a:buSzPts val="1200"/>
              <a:buChar char="❖"/>
            </a:pPr>
            <a:r>
              <a:rPr lang="en" sz="1200">
                <a:latin typeface="Raleway Light"/>
                <a:ea typeface="Raleway Light"/>
                <a:cs typeface="Raleway Light"/>
                <a:sym typeface="Raleway Light"/>
              </a:rPr>
              <a:t>Encouraged immigration AND provided immigrants </a:t>
            </a:r>
            <a:r>
              <a:rPr lang="en" sz="1200" b="1">
                <a:latin typeface="Raleway"/>
                <a:ea typeface="Raleway"/>
                <a:cs typeface="Raleway"/>
                <a:sym typeface="Raleway"/>
              </a:rPr>
              <a:t>civil rights. </a:t>
            </a:r>
            <a:endParaRPr sz="1200" b="1">
              <a:latin typeface="Raleway"/>
              <a:ea typeface="Raleway"/>
              <a:cs typeface="Raleway"/>
              <a:sym typeface="Raleway"/>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Influenced culture and language. </a:t>
            </a:r>
            <a:endParaRPr sz="1200">
              <a:latin typeface="Raleway Light"/>
              <a:ea typeface="Raleway Light"/>
              <a:cs typeface="Raleway Light"/>
              <a:sym typeface="Raleway Light"/>
            </a:endParaRPr>
          </a:p>
          <a:p>
            <a:pPr marL="457200" lvl="0" indent="-304800" algn="l" rtl="0">
              <a:spcBef>
                <a:spcPts val="0"/>
              </a:spcBef>
              <a:spcAft>
                <a:spcPts val="0"/>
              </a:spcAft>
              <a:buSzPts val="1200"/>
              <a:buChar char="❖"/>
            </a:pPr>
            <a:r>
              <a:rPr lang="en" sz="1200">
                <a:latin typeface="Raleway Light"/>
                <a:ea typeface="Raleway Light"/>
                <a:cs typeface="Raleway Light"/>
                <a:sym typeface="Raleway Light"/>
              </a:rPr>
              <a:t>Italians made up ½ of immigrants to Argentina. </a:t>
            </a:r>
            <a:endParaRPr sz="1200">
              <a:latin typeface="Raleway Light"/>
              <a:ea typeface="Raleway Light"/>
              <a:cs typeface="Raleway Light"/>
              <a:sym typeface="Raleway Light"/>
            </a:endParaRPr>
          </a:p>
          <a:p>
            <a:pPr marL="914400" lvl="1" indent="-304800" algn="l" rtl="0">
              <a:spcBef>
                <a:spcPts val="0"/>
              </a:spcBef>
              <a:spcAft>
                <a:spcPts val="0"/>
              </a:spcAft>
              <a:buSzPts val="1200"/>
              <a:buChar char="➢"/>
            </a:pPr>
            <a:r>
              <a:rPr lang="en" sz="1200">
                <a:latin typeface="Raleway Light"/>
                <a:ea typeface="Raleway Light"/>
                <a:cs typeface="Raleway Light"/>
                <a:sym typeface="Raleway Light"/>
              </a:rPr>
              <a:t>55% of population today is Italian immigrants.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Why</a:t>
            </a:r>
            <a:r>
              <a:rPr lang="en" sz="1200">
                <a:latin typeface="Raleway Light"/>
                <a:ea typeface="Raleway Light"/>
                <a:cs typeface="Raleway Light"/>
                <a:sym typeface="Raleway Light"/>
              </a:rPr>
              <a:t>?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Low population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Fertile land</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High labors</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Low cost of living</a:t>
            </a:r>
            <a:endParaRPr sz="1200">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sz="1200">
                <a:latin typeface="Raleway Light"/>
                <a:ea typeface="Raleway Light"/>
                <a:cs typeface="Raleway Light"/>
                <a:sym typeface="Raleway Light"/>
              </a:rPr>
              <a:t>Immigrants raised their</a:t>
            </a:r>
            <a:r>
              <a:rPr lang="en" sz="1200" b="1">
                <a:latin typeface="Raleway"/>
                <a:ea typeface="Raleway"/>
                <a:cs typeface="Raleway"/>
                <a:sym typeface="Raleway"/>
              </a:rPr>
              <a:t> standard of living.</a:t>
            </a:r>
            <a:r>
              <a:rPr lang="en" b="1">
                <a:latin typeface="Raleway"/>
                <a:ea typeface="Raleway"/>
                <a:cs typeface="Raleway"/>
                <a:sym typeface="Raleway"/>
              </a:rPr>
              <a:t> </a:t>
            </a:r>
            <a:endParaRPr b="1">
              <a:latin typeface="Raleway"/>
              <a:ea typeface="Raleway"/>
              <a:cs typeface="Raleway"/>
              <a:sym typeface="Raleway"/>
            </a:endParaRPr>
          </a:p>
          <a:p>
            <a:pPr marL="914400" lvl="0" indent="0" algn="l" rtl="0">
              <a:spcBef>
                <a:spcPts val="0"/>
              </a:spcBef>
              <a:spcAft>
                <a:spcPts val="0"/>
              </a:spcAft>
              <a:buNone/>
            </a:pPr>
            <a:r>
              <a:rPr lang="en" b="1" u="sng">
                <a:latin typeface="Raleway"/>
                <a:ea typeface="Raleway"/>
                <a:cs typeface="Raleway"/>
                <a:sym typeface="Raleway"/>
              </a:rPr>
              <a:t> </a:t>
            </a:r>
            <a:r>
              <a:rPr lang="en">
                <a:latin typeface="Raleway Light"/>
                <a:ea typeface="Raleway Light"/>
                <a:cs typeface="Raleway Light"/>
                <a:sym typeface="Raleway Light"/>
              </a:rPr>
              <a:t> </a:t>
            </a:r>
            <a:endParaRPr>
              <a:latin typeface="Raleway Light"/>
              <a:ea typeface="Raleway Light"/>
              <a:cs typeface="Raleway Light"/>
              <a:sym typeface="Raleway Light"/>
            </a:endParaRPr>
          </a:p>
        </p:txBody>
      </p:sp>
      <p:pic>
        <p:nvPicPr>
          <p:cNvPr id="741" name="Google Shape;741;p55"/>
          <p:cNvPicPr preferRelativeResize="0"/>
          <p:nvPr/>
        </p:nvPicPr>
        <p:blipFill>
          <a:blip r:embed="rId4">
            <a:alphaModFix/>
          </a:blip>
          <a:stretch>
            <a:fillRect/>
          </a:stretch>
        </p:blipFill>
        <p:spPr>
          <a:xfrm>
            <a:off x="4673475" y="2599050"/>
            <a:ext cx="1264350" cy="2310300"/>
          </a:xfrm>
          <a:prstGeom prst="rect">
            <a:avLst/>
          </a:prstGeom>
          <a:noFill/>
          <a:ln>
            <a:noFill/>
          </a:ln>
        </p:spPr>
      </p:pic>
      <p:pic>
        <p:nvPicPr>
          <p:cNvPr id="742" name="Google Shape;742;p55"/>
          <p:cNvPicPr preferRelativeResize="0"/>
          <p:nvPr/>
        </p:nvPicPr>
        <p:blipFill>
          <a:blip r:embed="rId5">
            <a:alphaModFix/>
          </a:blip>
          <a:stretch>
            <a:fillRect/>
          </a:stretch>
        </p:blipFill>
        <p:spPr>
          <a:xfrm>
            <a:off x="4465225" y="1546520"/>
            <a:ext cx="1264350" cy="94826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sp>
        <p:nvSpPr>
          <p:cNvPr id="747" name="Google Shape;747;p56"/>
          <p:cNvSpPr txBox="1"/>
          <p:nvPr/>
        </p:nvSpPr>
        <p:spPr>
          <a:xfrm>
            <a:off x="5937825" y="-1893100"/>
            <a:ext cx="1652400" cy="16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748" name="Google Shape;748;p56"/>
          <p:cNvSpPr txBox="1"/>
          <p:nvPr/>
        </p:nvSpPr>
        <p:spPr>
          <a:xfrm>
            <a:off x="4288650" y="-1003175"/>
            <a:ext cx="566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49" name="Google Shape;749;p56"/>
          <p:cNvSpPr txBox="1"/>
          <p:nvPr/>
        </p:nvSpPr>
        <p:spPr>
          <a:xfrm>
            <a:off x="6375800" y="-1799975"/>
            <a:ext cx="9954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750" name="Google Shape;750;p56"/>
          <p:cNvPicPr preferRelativeResize="0"/>
          <p:nvPr/>
        </p:nvPicPr>
        <p:blipFill>
          <a:blip r:embed="rId4">
            <a:alphaModFix/>
          </a:blip>
          <a:stretch>
            <a:fillRect/>
          </a:stretch>
        </p:blipFill>
        <p:spPr>
          <a:xfrm>
            <a:off x="1004300" y="152400"/>
            <a:ext cx="7135411" cy="4838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4"/>
        <p:cNvGrpSpPr/>
        <p:nvPr/>
      </p:nvGrpSpPr>
      <p:grpSpPr>
        <a:xfrm>
          <a:off x="0" y="0"/>
          <a:ext cx="0" cy="0"/>
          <a:chOff x="0" y="0"/>
          <a:chExt cx="0" cy="0"/>
        </a:xfrm>
      </p:grpSpPr>
      <p:sp>
        <p:nvSpPr>
          <p:cNvPr id="755" name="Google Shape;755;p57"/>
          <p:cNvSpPr txBox="1">
            <a:spLocks noGrp="1"/>
          </p:cNvSpPr>
          <p:nvPr>
            <p:ph type="title" idx="4294967295"/>
          </p:nvPr>
        </p:nvSpPr>
        <p:spPr>
          <a:xfrm>
            <a:off x="1482900" y="139875"/>
            <a:ext cx="61782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6.7 - Effects of Migration on Receiving Societies </a:t>
            </a:r>
            <a:endParaRPr sz="2000">
              <a:solidFill>
                <a:srgbClr val="FFFFFF"/>
              </a:solidFill>
            </a:endParaRPr>
          </a:p>
        </p:txBody>
      </p:sp>
      <p:sp>
        <p:nvSpPr>
          <p:cNvPr id="756" name="Google Shape;756;p57"/>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45</a:t>
            </a:fld>
            <a:endParaRPr/>
          </a:p>
        </p:txBody>
      </p:sp>
      <p:sp>
        <p:nvSpPr>
          <p:cNvPr id="757" name="Google Shape;757;p57"/>
          <p:cNvSpPr txBox="1"/>
          <p:nvPr/>
        </p:nvSpPr>
        <p:spPr>
          <a:xfrm>
            <a:off x="0" y="749550"/>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aleway Light"/>
                <a:ea typeface="Raleway Light"/>
                <a:cs typeface="Raleway Light"/>
                <a:sym typeface="Raleway Light"/>
              </a:rPr>
              <a:t>The British ended slavery in 1833 but replaced it with indentured servitude. Indians were among the first indentured servants. </a:t>
            </a:r>
            <a:endParaRPr sz="1200">
              <a:latin typeface="Raleway Light"/>
              <a:ea typeface="Raleway Light"/>
              <a:cs typeface="Raleway Light"/>
              <a:sym typeface="Raleway Light"/>
            </a:endParaRPr>
          </a:p>
        </p:txBody>
      </p:sp>
      <p:sp>
        <p:nvSpPr>
          <p:cNvPr id="758" name="Google Shape;758;p57"/>
          <p:cNvSpPr txBox="1"/>
          <p:nvPr/>
        </p:nvSpPr>
        <p:spPr>
          <a:xfrm>
            <a:off x="5937825" y="-1893100"/>
            <a:ext cx="1652400" cy="16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759" name="Google Shape;759;p57"/>
          <p:cNvSpPr txBox="1"/>
          <p:nvPr/>
        </p:nvSpPr>
        <p:spPr>
          <a:xfrm>
            <a:off x="0" y="1079250"/>
            <a:ext cx="4378500" cy="35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Indians in Africa: </a:t>
            </a:r>
            <a:r>
              <a:rPr lang="en" sz="1300">
                <a:latin typeface="Raleway Light"/>
                <a:ea typeface="Raleway Light"/>
                <a:cs typeface="Raleway Light"/>
                <a:sym typeface="Raleway Light"/>
              </a:rPr>
              <a:t>Many Indians went to islands off the coast of </a:t>
            </a:r>
            <a:r>
              <a:rPr lang="en" sz="1300" b="1">
                <a:latin typeface="Raleway"/>
                <a:ea typeface="Raleway"/>
                <a:cs typeface="Raleway"/>
                <a:sym typeface="Raleway"/>
              </a:rPr>
              <a:t>Africa</a:t>
            </a:r>
            <a:r>
              <a:rPr lang="en" sz="1300">
                <a:latin typeface="Raleway Light"/>
                <a:ea typeface="Raleway Light"/>
                <a:cs typeface="Raleway Light"/>
                <a:sym typeface="Raleway Light"/>
              </a:rPr>
              <a:t> (Mauritius), or </a:t>
            </a:r>
            <a:r>
              <a:rPr lang="en" sz="1300" b="1">
                <a:latin typeface="Raleway"/>
                <a:ea typeface="Raleway"/>
                <a:cs typeface="Raleway"/>
                <a:sym typeface="Raleway"/>
              </a:rPr>
              <a:t>South Africa</a:t>
            </a:r>
            <a:r>
              <a:rPr lang="en" sz="1300">
                <a:latin typeface="Raleway Light"/>
                <a:ea typeface="Raleway Light"/>
                <a:cs typeface="Raleway Light"/>
                <a:sym typeface="Raleway Light"/>
              </a:rPr>
              <a:t> (Natal) as </a:t>
            </a:r>
            <a:r>
              <a:rPr lang="en" sz="1300" b="1">
                <a:latin typeface="Raleway"/>
                <a:ea typeface="Raleway"/>
                <a:cs typeface="Raleway"/>
                <a:sym typeface="Raleway"/>
              </a:rPr>
              <a:t>indentured servants </a:t>
            </a:r>
            <a:r>
              <a:rPr lang="en" sz="1300">
                <a:latin typeface="Raleway Light"/>
                <a:ea typeface="Raleway Light"/>
                <a:cs typeface="Raleway Light"/>
                <a:sym typeface="Raleway Light"/>
              </a:rPr>
              <a:t>to work on </a:t>
            </a:r>
            <a:r>
              <a:rPr lang="en" sz="1300" b="1">
                <a:latin typeface="Raleway"/>
                <a:ea typeface="Raleway"/>
                <a:cs typeface="Raleway"/>
                <a:sym typeface="Raleway"/>
              </a:rPr>
              <a:t>sugar plantations</a:t>
            </a:r>
            <a:r>
              <a:rPr lang="en" sz="1300">
                <a:latin typeface="Raleway Light"/>
                <a:ea typeface="Raleway Light"/>
                <a:cs typeface="Raleway Light"/>
                <a:sym typeface="Raleway Light"/>
              </a:rPr>
              <a:t> and build </a:t>
            </a:r>
            <a:r>
              <a:rPr lang="en" sz="1300" b="1">
                <a:latin typeface="Raleway"/>
                <a:ea typeface="Raleway"/>
                <a:cs typeface="Raleway"/>
                <a:sym typeface="Raleway"/>
              </a:rPr>
              <a:t>railroads</a:t>
            </a:r>
            <a:r>
              <a:rPr lang="en" sz="1300">
                <a:latin typeface="Raleway Light"/>
                <a:ea typeface="Raleway Light"/>
                <a:cs typeface="Raleway Light"/>
                <a:sym typeface="Raleway Light"/>
              </a:rPr>
              <a:t>.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Hindus</a:t>
            </a:r>
            <a:r>
              <a:rPr lang="en" sz="1300">
                <a:latin typeface="Raleway Light"/>
                <a:ea typeface="Raleway Light"/>
                <a:cs typeface="Raleway Light"/>
                <a:sym typeface="Raleway Light"/>
              </a:rPr>
              <a:t> and </a:t>
            </a:r>
            <a:r>
              <a:rPr lang="en" sz="1300" b="1">
                <a:latin typeface="Raleway"/>
                <a:ea typeface="Raleway"/>
                <a:cs typeface="Raleway"/>
                <a:sym typeface="Raleway"/>
              </a:rPr>
              <a:t>Muslims</a:t>
            </a:r>
            <a:r>
              <a:rPr lang="en" sz="1300">
                <a:latin typeface="Raleway Light"/>
                <a:ea typeface="Raleway Light"/>
                <a:cs typeface="Raleway Light"/>
                <a:sym typeface="Raleway Light"/>
              </a:rPr>
              <a:t> emigrated, bring caste system with them.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Eventually abandoned castes, but kept other religious traditions.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Suffered lots of prejudice and injustice.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b="1">
                <a:latin typeface="Raleway"/>
                <a:ea typeface="Raleway"/>
                <a:cs typeface="Raleway"/>
                <a:sym typeface="Raleway"/>
              </a:rPr>
              <a:t>Mohandas Gandhi -</a:t>
            </a:r>
            <a:r>
              <a:rPr lang="en" sz="1300">
                <a:latin typeface="Raleway Light"/>
                <a:ea typeface="Raleway Light"/>
                <a:cs typeface="Raleway Light"/>
                <a:sym typeface="Raleway Light"/>
              </a:rPr>
              <a:t> Indian who came to Africa to practice law in </a:t>
            </a:r>
            <a:r>
              <a:rPr lang="en" sz="1300" b="1">
                <a:latin typeface="Raleway"/>
                <a:ea typeface="Raleway"/>
                <a:cs typeface="Raleway"/>
                <a:sym typeface="Raleway"/>
              </a:rPr>
              <a:t>1893</a:t>
            </a:r>
            <a:r>
              <a:rPr lang="en" sz="1300">
                <a:latin typeface="Raleway Light"/>
                <a:ea typeface="Raleway Light"/>
                <a:cs typeface="Raleway Light"/>
                <a:sym typeface="Raleway Light"/>
              </a:rPr>
              <a:t>.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Experienced racial </a:t>
            </a:r>
            <a:r>
              <a:rPr lang="en" sz="1300" b="1">
                <a:latin typeface="Raleway"/>
                <a:ea typeface="Raleway"/>
                <a:cs typeface="Raleway"/>
                <a:sym typeface="Raleway"/>
              </a:rPr>
              <a:t>discrimination</a:t>
            </a:r>
            <a:r>
              <a:rPr lang="en" sz="1300">
                <a:latin typeface="Raleway Light"/>
                <a:ea typeface="Raleway Light"/>
                <a:cs typeface="Raleway Light"/>
                <a:sym typeface="Raleway Light"/>
              </a:rPr>
              <a:t>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Became an </a:t>
            </a:r>
            <a:r>
              <a:rPr lang="en" sz="1300" b="1">
                <a:latin typeface="Raleway"/>
                <a:ea typeface="Raleway"/>
                <a:cs typeface="Raleway"/>
                <a:sym typeface="Raleway"/>
              </a:rPr>
              <a:t>activist</a:t>
            </a:r>
            <a:r>
              <a:rPr lang="en" sz="1300">
                <a:latin typeface="Raleway Light"/>
                <a:ea typeface="Raleway Light"/>
                <a:cs typeface="Raleway Light"/>
                <a:sym typeface="Raleway Light"/>
              </a:rPr>
              <a:t>.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b="1">
                <a:latin typeface="Raleway"/>
                <a:ea typeface="Raleway"/>
                <a:cs typeface="Raleway"/>
                <a:sym typeface="Raleway"/>
              </a:rPr>
              <a:t>Natal Indian Congress -</a:t>
            </a:r>
            <a:r>
              <a:rPr lang="en" sz="1300">
                <a:latin typeface="Raleway Light"/>
                <a:ea typeface="Raleway Light"/>
                <a:cs typeface="Raleway Light"/>
                <a:sym typeface="Raleway Light"/>
              </a:rPr>
              <a:t> He made it to show world discrimination Indians faced in S. Africa.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b="1">
                <a:latin typeface="Raleway"/>
                <a:ea typeface="Raleway"/>
                <a:cs typeface="Raleway"/>
                <a:sym typeface="Raleway"/>
              </a:rPr>
              <a:t>1914</a:t>
            </a:r>
            <a:r>
              <a:rPr lang="en" sz="1300">
                <a:latin typeface="Raleway Light"/>
                <a:ea typeface="Raleway Light"/>
                <a:cs typeface="Raleway Light"/>
                <a:sym typeface="Raleway Light"/>
              </a:rPr>
              <a:t> - Went back to India to work for Indian independence from GB. </a:t>
            </a:r>
            <a:endParaRPr sz="1300">
              <a:latin typeface="Raleway Light"/>
              <a:ea typeface="Raleway Light"/>
              <a:cs typeface="Raleway Light"/>
              <a:sym typeface="Raleway Light"/>
            </a:endParaRPr>
          </a:p>
        </p:txBody>
      </p:sp>
      <p:sp>
        <p:nvSpPr>
          <p:cNvPr id="760" name="Google Shape;760;p57"/>
          <p:cNvSpPr txBox="1"/>
          <p:nvPr/>
        </p:nvSpPr>
        <p:spPr>
          <a:xfrm>
            <a:off x="4288650" y="-1003175"/>
            <a:ext cx="566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61" name="Google Shape;761;p57"/>
          <p:cNvSpPr txBox="1"/>
          <p:nvPr/>
        </p:nvSpPr>
        <p:spPr>
          <a:xfrm>
            <a:off x="6375800" y="-1799975"/>
            <a:ext cx="9954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62" name="Google Shape;762;p57"/>
          <p:cNvSpPr txBox="1"/>
          <p:nvPr/>
        </p:nvSpPr>
        <p:spPr>
          <a:xfrm>
            <a:off x="5771075" y="1125300"/>
            <a:ext cx="3372900" cy="3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I</a:t>
            </a:r>
            <a:r>
              <a:rPr lang="en" sz="1100" b="1" u="sng">
                <a:latin typeface="Raleway"/>
                <a:ea typeface="Raleway"/>
                <a:cs typeface="Raleway"/>
                <a:sym typeface="Raleway"/>
              </a:rPr>
              <a:t>ndians in Southeast Asia:</a:t>
            </a:r>
            <a:r>
              <a:rPr lang="en" sz="1100">
                <a:latin typeface="Raleway Light"/>
                <a:ea typeface="Raleway Light"/>
                <a:cs typeface="Raleway Light"/>
                <a:sym typeface="Raleway Light"/>
              </a:rPr>
              <a:t> - Biggest source of </a:t>
            </a:r>
            <a:r>
              <a:rPr lang="en" sz="1100" b="1">
                <a:latin typeface="Raleway"/>
                <a:ea typeface="Raleway"/>
                <a:cs typeface="Raleway"/>
                <a:sym typeface="Raleway"/>
              </a:rPr>
              <a:t>labor</a:t>
            </a:r>
            <a:r>
              <a:rPr lang="en" sz="1100">
                <a:latin typeface="Raleway Light"/>
                <a:ea typeface="Raleway Light"/>
                <a:cs typeface="Raleway Light"/>
                <a:sym typeface="Raleway Light"/>
              </a:rPr>
              <a:t> for British colonies in malaya, Ceylon, and Burma. </a:t>
            </a:r>
            <a:endParaRPr sz="1100">
              <a:latin typeface="Raleway Light"/>
              <a:ea typeface="Raleway Light"/>
              <a:cs typeface="Raleway Light"/>
              <a:sym typeface="Raleway Light"/>
            </a:endParaRPr>
          </a:p>
          <a:p>
            <a:pPr marL="457200" lvl="0"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Went as i</a:t>
            </a:r>
            <a:r>
              <a:rPr lang="en" sz="1100" b="1">
                <a:latin typeface="Raleway"/>
                <a:ea typeface="Raleway"/>
                <a:cs typeface="Raleway"/>
                <a:sym typeface="Raleway"/>
              </a:rPr>
              <a:t>ndentured servants. </a:t>
            </a:r>
            <a:endParaRPr sz="1100" b="1">
              <a:latin typeface="Raleway"/>
              <a:ea typeface="Raleway"/>
              <a:cs typeface="Raleway"/>
              <a:sym typeface="Raleway"/>
            </a:endParaRPr>
          </a:p>
          <a:p>
            <a:pPr marL="457200" lvl="0"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Replaced by</a:t>
            </a:r>
            <a:r>
              <a:rPr lang="en" sz="1100" b="1">
                <a:latin typeface="Raleway"/>
                <a:ea typeface="Raleway"/>
                <a:cs typeface="Raleway"/>
                <a:sym typeface="Raleway"/>
              </a:rPr>
              <a:t> Kanani System -</a:t>
            </a:r>
            <a:r>
              <a:rPr lang="en" sz="1100">
                <a:latin typeface="Raleway Light"/>
                <a:ea typeface="Raleway Light"/>
                <a:cs typeface="Raleway Light"/>
                <a:sym typeface="Raleway Light"/>
              </a:rPr>
              <a:t> entire families recruited to work on tear, coffee, and </a:t>
            </a:r>
            <a:r>
              <a:rPr lang="en" sz="1100" b="1">
                <a:latin typeface="Raleway"/>
                <a:ea typeface="Raleway"/>
                <a:cs typeface="Raleway"/>
                <a:sym typeface="Raleway"/>
              </a:rPr>
              <a:t>rubber</a:t>
            </a:r>
            <a:r>
              <a:rPr lang="en" sz="1100">
                <a:latin typeface="Raleway Light"/>
                <a:ea typeface="Raleway Light"/>
                <a:cs typeface="Raleway Light"/>
                <a:sym typeface="Raleway Light"/>
              </a:rPr>
              <a:t> plantations. </a:t>
            </a:r>
            <a:endParaRPr sz="1100">
              <a:latin typeface="Raleway Light"/>
              <a:ea typeface="Raleway Light"/>
              <a:cs typeface="Raleway Light"/>
              <a:sym typeface="Raleway Light"/>
            </a:endParaRPr>
          </a:p>
          <a:p>
            <a:pPr marL="914400" lvl="1"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Lives were less restricted, and had their families with them. </a:t>
            </a:r>
            <a:endParaRPr sz="1100">
              <a:latin typeface="Raleway Light"/>
              <a:ea typeface="Raleway Light"/>
              <a:cs typeface="Raleway Light"/>
              <a:sym typeface="Raleway Light"/>
            </a:endParaRPr>
          </a:p>
          <a:p>
            <a:pPr marL="457200" lvl="0" indent="-298450" algn="l" rtl="0">
              <a:spcBef>
                <a:spcPts val="0"/>
              </a:spcBef>
              <a:spcAft>
                <a:spcPts val="0"/>
              </a:spcAft>
              <a:buSzPts val="1100"/>
              <a:buFont typeface="Raleway Light"/>
              <a:buChar char="➢"/>
            </a:pPr>
            <a:r>
              <a:rPr lang="en" sz="1100" b="1">
                <a:latin typeface="Raleway"/>
                <a:ea typeface="Raleway"/>
                <a:cs typeface="Raleway"/>
                <a:sym typeface="Raleway"/>
              </a:rPr>
              <a:t>6 million I</a:t>
            </a:r>
            <a:r>
              <a:rPr lang="en" sz="1100">
                <a:latin typeface="Raleway Light"/>
                <a:ea typeface="Raleway Light"/>
                <a:cs typeface="Raleway Light"/>
                <a:sym typeface="Raleway Light"/>
              </a:rPr>
              <a:t>ndians went to SE Asia before the end of the Kangani System. </a:t>
            </a:r>
            <a:endParaRPr sz="1100">
              <a:latin typeface="Raleway Light"/>
              <a:ea typeface="Raleway Light"/>
              <a:cs typeface="Raleway Light"/>
              <a:sym typeface="Raleway Light"/>
            </a:endParaRPr>
          </a:p>
          <a:p>
            <a:pPr marL="914400" lvl="1"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Kept close ties with India. </a:t>
            </a:r>
            <a:endParaRPr sz="1100">
              <a:latin typeface="Raleway Light"/>
              <a:ea typeface="Raleway Light"/>
              <a:cs typeface="Raleway Light"/>
              <a:sym typeface="Raleway Light"/>
            </a:endParaRPr>
          </a:p>
          <a:p>
            <a:pPr marL="0" lvl="0" indent="0" algn="l" rtl="0">
              <a:spcBef>
                <a:spcPts val="0"/>
              </a:spcBef>
              <a:spcAft>
                <a:spcPts val="0"/>
              </a:spcAft>
              <a:buNone/>
            </a:pPr>
            <a:r>
              <a:rPr lang="en" sz="1100" b="1" u="sng">
                <a:latin typeface="Raleway"/>
                <a:ea typeface="Raleway"/>
                <a:cs typeface="Raleway"/>
                <a:sym typeface="Raleway"/>
              </a:rPr>
              <a:t>Indians in the Caribbean:</a:t>
            </a:r>
            <a:r>
              <a:rPr lang="en" sz="1100">
                <a:latin typeface="Raleway Light"/>
                <a:ea typeface="Raleway Light"/>
                <a:cs typeface="Raleway Light"/>
                <a:sym typeface="Raleway Light"/>
              </a:rPr>
              <a:t> Largest ethnic group in </a:t>
            </a:r>
            <a:r>
              <a:rPr lang="en" sz="1100" b="1">
                <a:latin typeface="Raleway"/>
                <a:ea typeface="Raleway"/>
                <a:cs typeface="Raleway"/>
                <a:sym typeface="Raleway"/>
              </a:rPr>
              <a:t>Guyana</a:t>
            </a:r>
            <a:r>
              <a:rPr lang="en" sz="1100">
                <a:latin typeface="Raleway Light"/>
                <a:ea typeface="Raleway Light"/>
                <a:cs typeface="Raleway Light"/>
                <a:sym typeface="Raleway Light"/>
              </a:rPr>
              <a:t> and T</a:t>
            </a:r>
            <a:r>
              <a:rPr lang="en" sz="1100" b="1">
                <a:latin typeface="Raleway"/>
                <a:ea typeface="Raleway"/>
                <a:cs typeface="Raleway"/>
                <a:sym typeface="Raleway"/>
              </a:rPr>
              <a:t>rinidad and Tobago </a:t>
            </a:r>
            <a:r>
              <a:rPr lang="en" sz="1100">
                <a:latin typeface="Raleway Light"/>
                <a:ea typeface="Raleway Light"/>
                <a:cs typeface="Raleway Light"/>
                <a:sym typeface="Raleway Light"/>
              </a:rPr>
              <a:t>- worked on plantations. </a:t>
            </a:r>
            <a:endParaRPr sz="1100">
              <a:latin typeface="Raleway Light"/>
              <a:ea typeface="Raleway Light"/>
              <a:cs typeface="Raleway Light"/>
              <a:sym typeface="Raleway Light"/>
            </a:endParaRPr>
          </a:p>
          <a:p>
            <a:pPr marL="457200" lvl="0"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Huge part of population everywhere in Caribbean</a:t>
            </a:r>
            <a:endParaRPr sz="1100">
              <a:latin typeface="Raleway Light"/>
              <a:ea typeface="Raleway Light"/>
              <a:cs typeface="Raleway Light"/>
              <a:sym typeface="Raleway Light"/>
            </a:endParaRPr>
          </a:p>
          <a:p>
            <a:pPr marL="457200" lvl="0"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Blended with home culture. </a:t>
            </a:r>
            <a:endParaRPr sz="1100">
              <a:latin typeface="Raleway Light"/>
              <a:ea typeface="Raleway Light"/>
              <a:cs typeface="Raleway Light"/>
              <a:sym typeface="Raleway Light"/>
            </a:endParaRPr>
          </a:p>
          <a:p>
            <a:pPr marL="457200" lvl="0" indent="-298450" algn="l" rtl="0">
              <a:spcBef>
                <a:spcPts val="0"/>
              </a:spcBef>
              <a:spcAft>
                <a:spcPts val="0"/>
              </a:spcAft>
              <a:buSzPts val="1100"/>
              <a:buFont typeface="Raleway Light"/>
              <a:buChar char="➢"/>
            </a:pPr>
            <a:r>
              <a:rPr lang="en" sz="1100">
                <a:latin typeface="Raleway Light"/>
                <a:ea typeface="Raleway Light"/>
                <a:cs typeface="Raleway Light"/>
                <a:sym typeface="Raleway Light"/>
              </a:rPr>
              <a:t>Arrival of Indians celebrated to this day! . </a:t>
            </a:r>
            <a:endParaRPr sz="1100">
              <a:latin typeface="Raleway Light"/>
              <a:ea typeface="Raleway Light"/>
              <a:cs typeface="Raleway Light"/>
              <a:sym typeface="Raleway Light"/>
            </a:endParaRPr>
          </a:p>
          <a:p>
            <a:pPr marL="914400" lvl="0" indent="0" algn="l" rtl="0">
              <a:spcBef>
                <a:spcPts val="0"/>
              </a:spcBef>
              <a:spcAft>
                <a:spcPts val="0"/>
              </a:spcAft>
              <a:buNone/>
            </a:pPr>
            <a:r>
              <a:rPr lang="en" b="1" u="sng">
                <a:latin typeface="Raleway"/>
                <a:ea typeface="Raleway"/>
                <a:cs typeface="Raleway"/>
                <a:sym typeface="Raleway"/>
              </a:rPr>
              <a:t> </a:t>
            </a:r>
            <a:r>
              <a:rPr lang="en">
                <a:latin typeface="Raleway Light"/>
                <a:ea typeface="Raleway Light"/>
                <a:cs typeface="Raleway Light"/>
                <a:sym typeface="Raleway Light"/>
              </a:rPr>
              <a:t> </a:t>
            </a:r>
            <a:endParaRPr>
              <a:latin typeface="Raleway Light"/>
              <a:ea typeface="Raleway Light"/>
              <a:cs typeface="Raleway Light"/>
              <a:sym typeface="Raleway Light"/>
            </a:endParaRPr>
          </a:p>
        </p:txBody>
      </p:sp>
      <p:pic>
        <p:nvPicPr>
          <p:cNvPr id="763" name="Google Shape;763;p57"/>
          <p:cNvPicPr preferRelativeResize="0"/>
          <p:nvPr/>
        </p:nvPicPr>
        <p:blipFill>
          <a:blip r:embed="rId4">
            <a:alphaModFix/>
          </a:blip>
          <a:stretch>
            <a:fillRect/>
          </a:stretch>
        </p:blipFill>
        <p:spPr>
          <a:xfrm>
            <a:off x="4288650" y="1865969"/>
            <a:ext cx="1460875" cy="910475"/>
          </a:xfrm>
          <a:prstGeom prst="rect">
            <a:avLst/>
          </a:prstGeom>
          <a:noFill/>
          <a:ln>
            <a:noFill/>
          </a:ln>
        </p:spPr>
      </p:pic>
      <p:pic>
        <p:nvPicPr>
          <p:cNvPr id="764" name="Google Shape;764;p57"/>
          <p:cNvPicPr preferRelativeResize="0"/>
          <p:nvPr/>
        </p:nvPicPr>
        <p:blipFill>
          <a:blip r:embed="rId5">
            <a:alphaModFix/>
          </a:blip>
          <a:stretch>
            <a:fillRect/>
          </a:stretch>
        </p:blipFill>
        <p:spPr>
          <a:xfrm>
            <a:off x="4475095" y="3030925"/>
            <a:ext cx="1088001" cy="15283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8"/>
        <p:cNvGrpSpPr/>
        <p:nvPr/>
      </p:nvGrpSpPr>
      <p:grpSpPr>
        <a:xfrm>
          <a:off x="0" y="0"/>
          <a:ext cx="0" cy="0"/>
          <a:chOff x="0" y="0"/>
          <a:chExt cx="0" cy="0"/>
        </a:xfrm>
      </p:grpSpPr>
      <p:sp>
        <p:nvSpPr>
          <p:cNvPr id="769" name="Google Shape;769;p58"/>
          <p:cNvSpPr txBox="1">
            <a:spLocks noGrp="1"/>
          </p:cNvSpPr>
          <p:nvPr>
            <p:ph type="title" idx="4294967295"/>
          </p:nvPr>
        </p:nvSpPr>
        <p:spPr>
          <a:xfrm>
            <a:off x="1482900" y="139875"/>
            <a:ext cx="61782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6.7 - Prejudice and Regulation of Immigration</a:t>
            </a:r>
            <a:endParaRPr sz="2000">
              <a:solidFill>
                <a:srgbClr val="FFFFFF"/>
              </a:solidFill>
            </a:endParaRPr>
          </a:p>
        </p:txBody>
      </p:sp>
      <p:sp>
        <p:nvSpPr>
          <p:cNvPr id="770" name="Google Shape;770;p58"/>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sp>
        <p:nvSpPr>
          <p:cNvPr id="771" name="Google Shape;771;p58"/>
          <p:cNvSpPr txBox="1"/>
          <p:nvPr/>
        </p:nvSpPr>
        <p:spPr>
          <a:xfrm>
            <a:off x="0" y="749550"/>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aleway Light"/>
                <a:ea typeface="Raleway Light"/>
                <a:cs typeface="Raleway Light"/>
                <a:sym typeface="Raleway Light"/>
              </a:rPr>
              <a:t>Became migrants often worked for lower wages than native workers, resentment and institutionalized discrimination rose. </a:t>
            </a:r>
            <a:endParaRPr sz="1200">
              <a:latin typeface="Raleway Light"/>
              <a:ea typeface="Raleway Light"/>
              <a:cs typeface="Raleway Light"/>
              <a:sym typeface="Raleway Light"/>
            </a:endParaRPr>
          </a:p>
        </p:txBody>
      </p:sp>
      <p:sp>
        <p:nvSpPr>
          <p:cNvPr id="772" name="Google Shape;772;p58"/>
          <p:cNvSpPr txBox="1"/>
          <p:nvPr/>
        </p:nvSpPr>
        <p:spPr>
          <a:xfrm>
            <a:off x="5937825" y="-1893100"/>
            <a:ext cx="1652400" cy="16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773" name="Google Shape;773;p58"/>
          <p:cNvSpPr txBox="1"/>
          <p:nvPr/>
        </p:nvSpPr>
        <p:spPr>
          <a:xfrm>
            <a:off x="0" y="1257875"/>
            <a:ext cx="3945300" cy="33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Regulations in the US: </a:t>
            </a:r>
            <a:r>
              <a:rPr lang="en" sz="1300">
                <a:latin typeface="Raleway Light"/>
                <a:ea typeface="Raleway Light"/>
                <a:cs typeface="Raleway Light"/>
                <a:sym typeface="Raleway Light"/>
              </a:rPr>
              <a:t>resistant to low cost migrant labor.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a:buChar char="➔"/>
            </a:pPr>
            <a:r>
              <a:rPr lang="en" sz="1300" b="1" u="sng">
                <a:latin typeface="Raleway"/>
                <a:ea typeface="Raleway"/>
                <a:cs typeface="Raleway"/>
                <a:sym typeface="Raleway"/>
              </a:rPr>
              <a:t>California Constitution of 1879:</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Prohibited state, county, and local jobs from hiring Chinese.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Non-white people could not be citizens.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Encourage Chinese removal and segregation from towns.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a:buChar char="➔"/>
            </a:pPr>
            <a:r>
              <a:rPr lang="en" sz="1300" b="1" u="sng">
                <a:latin typeface="Raleway"/>
                <a:ea typeface="Raleway"/>
                <a:cs typeface="Raleway"/>
                <a:sym typeface="Raleway"/>
              </a:rPr>
              <a:t>Chinese Exclusion Act</a:t>
            </a:r>
            <a:r>
              <a:rPr lang="en" sz="1300">
                <a:latin typeface="Raleway Light"/>
                <a:ea typeface="Raleway Light"/>
                <a:cs typeface="Raleway Light"/>
                <a:sym typeface="Raleway Light"/>
              </a:rPr>
              <a:t> - 1882</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Banned Chinese immigration for 10 years, which was extended and made permanent in 1902. Repealed in 1943.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a:buChar char="➔"/>
            </a:pPr>
            <a:r>
              <a:rPr lang="en" sz="1300" b="1" u="sng">
                <a:latin typeface="Raleway"/>
                <a:ea typeface="Raleway"/>
                <a:cs typeface="Raleway"/>
                <a:sym typeface="Raleway"/>
              </a:rPr>
              <a:t>Mexican Reaction -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President Porfirio Diaz encouraged Chinese immigration to Mexico. </a:t>
            </a:r>
            <a:endParaRPr sz="1300">
              <a:latin typeface="Raleway Light"/>
              <a:ea typeface="Raleway Light"/>
              <a:cs typeface="Raleway Light"/>
              <a:sym typeface="Raleway Light"/>
            </a:endParaRPr>
          </a:p>
        </p:txBody>
      </p:sp>
      <p:sp>
        <p:nvSpPr>
          <p:cNvPr id="774" name="Google Shape;774;p58"/>
          <p:cNvSpPr txBox="1"/>
          <p:nvPr/>
        </p:nvSpPr>
        <p:spPr>
          <a:xfrm>
            <a:off x="4288650" y="-1003175"/>
            <a:ext cx="566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75" name="Google Shape;775;p58"/>
          <p:cNvSpPr txBox="1"/>
          <p:nvPr/>
        </p:nvSpPr>
        <p:spPr>
          <a:xfrm>
            <a:off x="6375800" y="-1799975"/>
            <a:ext cx="995400" cy="7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776" name="Google Shape;776;p58"/>
          <p:cNvSpPr txBox="1"/>
          <p:nvPr/>
        </p:nvSpPr>
        <p:spPr>
          <a:xfrm>
            <a:off x="4855350" y="1228413"/>
            <a:ext cx="4288500" cy="3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latin typeface="Raleway"/>
                <a:ea typeface="Raleway"/>
                <a:cs typeface="Raleway"/>
                <a:sym typeface="Raleway"/>
              </a:rPr>
              <a:t>White Australia: </a:t>
            </a:r>
            <a:r>
              <a:rPr lang="en" sz="1200">
                <a:latin typeface="Raleway Light"/>
                <a:ea typeface="Raleway Light"/>
                <a:cs typeface="Raleway Light"/>
                <a:sym typeface="Raleway Light"/>
              </a:rPr>
              <a:t>Chinese immigration to Australia switched from indentured servants to settlers after the gold rush. 50,000 Chinese came into Australia.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1855  - Chinese Immigration Act -</a:t>
            </a:r>
            <a:r>
              <a:rPr lang="en" sz="1200">
                <a:latin typeface="Raleway Light"/>
                <a:ea typeface="Raleway Light"/>
                <a:cs typeface="Raleway Light"/>
                <a:sym typeface="Raleway Light"/>
              </a:rPr>
              <a:t> Limited the # of Chinese that could get off of a boat.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Started landing in South Australia instead.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1860</a:t>
            </a:r>
            <a:r>
              <a:rPr lang="en" sz="1200">
                <a:latin typeface="Raleway Light"/>
                <a:ea typeface="Raleway Light"/>
                <a:cs typeface="Raleway Light"/>
                <a:sym typeface="Raleway Light"/>
              </a:rPr>
              <a:t> - White miners attacked Chinese migrant quarters killing several.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a:buChar char="❏"/>
            </a:pPr>
            <a:r>
              <a:rPr lang="en" sz="1200" b="1">
                <a:latin typeface="Raleway"/>
                <a:ea typeface="Raleway"/>
                <a:cs typeface="Raleway"/>
                <a:sym typeface="Raleway"/>
              </a:rPr>
              <a:t>Chinese Immigration Regulation and Restriction Act in 1861 </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Restricted how many Chinese could enter colony.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I</a:t>
            </a:r>
            <a:r>
              <a:rPr lang="en" sz="1200" b="1">
                <a:latin typeface="Raleway"/>
                <a:ea typeface="Raleway"/>
                <a:cs typeface="Raleway"/>
                <a:sym typeface="Raleway"/>
              </a:rPr>
              <a:t>nflux of Chinese Restriction Act </a:t>
            </a:r>
            <a:endParaRPr sz="1200" b="1">
              <a:latin typeface="Raleway"/>
              <a:ea typeface="Raleway"/>
              <a:cs typeface="Raleway"/>
              <a:sym typeface="Raleway"/>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Chinese immigrants had to pay a tax.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Chinese immigrants made huge economic contributions to Australia, but discrimination grew. </a:t>
            </a:r>
            <a:endParaRPr sz="1200">
              <a:latin typeface="Raleway Light"/>
              <a:ea typeface="Raleway Light"/>
              <a:cs typeface="Raleway Light"/>
              <a:sym typeface="Raleway Light"/>
            </a:endParaRPr>
          </a:p>
          <a:p>
            <a:pPr marL="457200" lvl="0" indent="-304800" algn="l" rtl="0">
              <a:spcBef>
                <a:spcPts val="0"/>
              </a:spcBef>
              <a:spcAft>
                <a:spcPts val="0"/>
              </a:spcAft>
              <a:buSzPts val="1200"/>
              <a:buFont typeface="Raleway Light"/>
              <a:buChar char="❏"/>
            </a:pPr>
            <a:r>
              <a:rPr lang="en" sz="1200" b="1">
                <a:latin typeface="Raleway"/>
                <a:ea typeface="Raleway"/>
                <a:cs typeface="Raleway"/>
                <a:sym typeface="Raleway"/>
              </a:rPr>
              <a:t>White Australia Policy - </a:t>
            </a:r>
            <a:r>
              <a:rPr lang="en" sz="1200">
                <a:latin typeface="Raleway Light"/>
                <a:ea typeface="Raleway Light"/>
                <a:cs typeface="Raleway Light"/>
                <a:sym typeface="Raleway Light"/>
              </a:rPr>
              <a:t>limited all non-British immigration. </a:t>
            </a:r>
            <a:endParaRPr sz="1200">
              <a:latin typeface="Raleway Light"/>
              <a:ea typeface="Raleway Light"/>
              <a:cs typeface="Raleway Light"/>
              <a:sym typeface="Raleway Light"/>
            </a:endParaRPr>
          </a:p>
          <a:p>
            <a:pPr marL="914400" lvl="1" indent="-304800" algn="l" rtl="0">
              <a:spcBef>
                <a:spcPts val="0"/>
              </a:spcBef>
              <a:spcAft>
                <a:spcPts val="0"/>
              </a:spcAft>
              <a:buSzPts val="1200"/>
              <a:buFont typeface="Raleway Light"/>
              <a:buChar char="❏"/>
            </a:pPr>
            <a:r>
              <a:rPr lang="en" sz="1200">
                <a:latin typeface="Raleway Light"/>
                <a:ea typeface="Raleway Light"/>
                <a:cs typeface="Raleway Light"/>
                <a:sym typeface="Raleway Light"/>
              </a:rPr>
              <a:t>Stayed until the 1970s! </a:t>
            </a:r>
            <a:endParaRPr sz="1200">
              <a:latin typeface="Raleway Light"/>
              <a:ea typeface="Raleway Light"/>
              <a:cs typeface="Raleway Light"/>
              <a:sym typeface="Raleway Light"/>
            </a:endParaRPr>
          </a:p>
        </p:txBody>
      </p:sp>
      <p:pic>
        <p:nvPicPr>
          <p:cNvPr id="777" name="Google Shape;777;p58"/>
          <p:cNvPicPr preferRelativeResize="0"/>
          <p:nvPr/>
        </p:nvPicPr>
        <p:blipFill>
          <a:blip r:embed="rId4">
            <a:alphaModFix/>
          </a:blip>
          <a:stretch>
            <a:fillRect/>
          </a:stretch>
        </p:blipFill>
        <p:spPr>
          <a:xfrm>
            <a:off x="3726500" y="1841175"/>
            <a:ext cx="1128849" cy="1163501"/>
          </a:xfrm>
          <a:prstGeom prst="rect">
            <a:avLst/>
          </a:prstGeom>
          <a:noFill/>
          <a:ln>
            <a:noFill/>
          </a:ln>
        </p:spPr>
      </p:pic>
      <p:pic>
        <p:nvPicPr>
          <p:cNvPr id="778" name="Google Shape;778;p58"/>
          <p:cNvPicPr preferRelativeResize="0"/>
          <p:nvPr/>
        </p:nvPicPr>
        <p:blipFill>
          <a:blip r:embed="rId5">
            <a:alphaModFix/>
          </a:blip>
          <a:stretch>
            <a:fillRect/>
          </a:stretch>
        </p:blipFill>
        <p:spPr>
          <a:xfrm>
            <a:off x="3666063" y="4363125"/>
            <a:ext cx="1249725" cy="702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2"/>
        <p:cNvGrpSpPr/>
        <p:nvPr/>
      </p:nvGrpSpPr>
      <p:grpSpPr>
        <a:xfrm>
          <a:off x="0" y="0"/>
          <a:ext cx="0" cy="0"/>
          <a:chOff x="0" y="0"/>
          <a:chExt cx="0" cy="0"/>
        </a:xfrm>
      </p:grpSpPr>
      <p:sp>
        <p:nvSpPr>
          <p:cNvPr id="783" name="Google Shape;783;p59"/>
          <p:cNvSpPr txBox="1">
            <a:spLocks noGrp="1"/>
          </p:cNvSpPr>
          <p:nvPr>
            <p:ph type="title"/>
          </p:nvPr>
        </p:nvSpPr>
        <p:spPr>
          <a:xfrm>
            <a:off x="589350" y="2114875"/>
            <a:ext cx="3393300" cy="67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200"/>
              <a:t>THE END</a:t>
            </a:r>
            <a:endParaRPr sz="5200"/>
          </a:p>
        </p:txBody>
      </p:sp>
      <p:sp>
        <p:nvSpPr>
          <p:cNvPr id="784" name="Google Shape;784;p59"/>
          <p:cNvSpPr txBox="1">
            <a:spLocks noGrp="1"/>
          </p:cNvSpPr>
          <p:nvPr>
            <p:ph type="body" idx="1"/>
          </p:nvPr>
        </p:nvSpPr>
        <p:spPr>
          <a:xfrm>
            <a:off x="593575" y="2814300"/>
            <a:ext cx="3393300" cy="125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Go forth and study. </a:t>
            </a:r>
            <a:endParaRPr/>
          </a:p>
        </p:txBody>
      </p:sp>
      <p:grpSp>
        <p:nvGrpSpPr>
          <p:cNvPr id="785" name="Google Shape;785;p59"/>
          <p:cNvGrpSpPr/>
          <p:nvPr/>
        </p:nvGrpSpPr>
        <p:grpSpPr>
          <a:xfrm>
            <a:off x="6142233" y="967543"/>
            <a:ext cx="2002423" cy="2047667"/>
            <a:chOff x="6643075" y="3664250"/>
            <a:chExt cx="407950" cy="407975"/>
          </a:xfrm>
        </p:grpSpPr>
        <p:sp>
          <p:nvSpPr>
            <p:cNvPr id="786" name="Google Shape;786;p5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59"/>
          <p:cNvGrpSpPr/>
          <p:nvPr/>
        </p:nvGrpSpPr>
        <p:grpSpPr>
          <a:xfrm rot="-600404">
            <a:off x="6024644" y="3282012"/>
            <a:ext cx="823784" cy="841281"/>
            <a:chOff x="576250" y="4319400"/>
            <a:chExt cx="442075" cy="442050"/>
          </a:xfrm>
        </p:grpSpPr>
        <p:sp>
          <p:nvSpPr>
            <p:cNvPr id="789" name="Google Shape;789;p5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 name="Google Shape;793;p59"/>
          <p:cNvSpPr/>
          <p:nvPr/>
        </p:nvSpPr>
        <p:spPr>
          <a:xfrm>
            <a:off x="5663433" y="1440438"/>
            <a:ext cx="312968" cy="30561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9"/>
          <p:cNvSpPr/>
          <p:nvPr/>
        </p:nvSpPr>
        <p:spPr>
          <a:xfrm rot="2735904">
            <a:off x="7723296" y="3007616"/>
            <a:ext cx="480537" cy="45883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9"/>
          <p:cNvSpPr/>
          <p:nvPr/>
        </p:nvSpPr>
        <p:spPr>
          <a:xfrm>
            <a:off x="8101877" y="2740205"/>
            <a:ext cx="190310" cy="185897"/>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9"/>
          <p:cNvSpPr/>
          <p:nvPr/>
        </p:nvSpPr>
        <p:spPr>
          <a:xfrm rot="1306190">
            <a:off x="5446310" y="2362537"/>
            <a:ext cx="190860" cy="1853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9"/>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593575" y="0"/>
            <a:ext cx="7956600" cy="6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6.1 - Economic Motivations for Imperialism </a:t>
            </a:r>
            <a:endParaRPr/>
          </a:p>
        </p:txBody>
      </p:sp>
      <p:sp>
        <p:nvSpPr>
          <p:cNvPr id="142" name="Google Shape;142;p17"/>
          <p:cNvSpPr txBox="1">
            <a:spLocks noGrp="1"/>
          </p:cNvSpPr>
          <p:nvPr>
            <p:ph type="body" idx="2"/>
          </p:nvPr>
        </p:nvSpPr>
        <p:spPr>
          <a:xfrm>
            <a:off x="2980975" y="2341800"/>
            <a:ext cx="3181800" cy="15279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Dutch East India Company (VOC)</a:t>
            </a:r>
            <a:endParaRPr u="sng">
              <a:latin typeface="Raleway"/>
              <a:ea typeface="Raleway"/>
              <a:cs typeface="Raleway"/>
              <a:sym typeface="Raleway"/>
            </a:endParaRPr>
          </a:p>
          <a:p>
            <a:pPr marL="457200" lvl="0" indent="-314325" algn="l" rtl="0">
              <a:lnSpc>
                <a:spcPct val="100000"/>
              </a:lnSpc>
              <a:spcBef>
                <a:spcPts val="600"/>
              </a:spcBef>
              <a:spcAft>
                <a:spcPts val="0"/>
              </a:spcAft>
              <a:buSzPts val="1350"/>
              <a:buFont typeface="Raleway"/>
              <a:buChar char="●"/>
            </a:pPr>
            <a:r>
              <a:rPr lang="en" sz="1350">
                <a:latin typeface="Raleway"/>
                <a:ea typeface="Raleway"/>
                <a:cs typeface="Raleway"/>
                <a:sym typeface="Raleway"/>
              </a:rPr>
              <a:t>Monopolized trade between </a:t>
            </a:r>
            <a:r>
              <a:rPr lang="en" sz="1350" b="1">
                <a:latin typeface="Raleway"/>
                <a:ea typeface="Raleway"/>
                <a:cs typeface="Raleway"/>
                <a:sym typeface="Raleway"/>
              </a:rPr>
              <a:t>S. Africa and the Straits of Magellan in S. America. </a:t>
            </a:r>
            <a:endParaRPr sz="1350" b="1">
              <a:latin typeface="Raleway"/>
              <a:ea typeface="Raleway"/>
              <a:cs typeface="Raleway"/>
              <a:sym typeface="Raleway"/>
            </a:endParaRPr>
          </a:p>
          <a:p>
            <a:pPr marL="457200" lvl="0" indent="-314325" algn="l" rtl="0">
              <a:lnSpc>
                <a:spcPct val="100000"/>
              </a:lnSpc>
              <a:spcBef>
                <a:spcPts val="0"/>
              </a:spcBef>
              <a:spcAft>
                <a:spcPts val="0"/>
              </a:spcAft>
              <a:buSzPts val="1350"/>
              <a:buFont typeface="Raleway"/>
              <a:buChar char="●"/>
            </a:pPr>
            <a:r>
              <a:rPr lang="en" sz="1350">
                <a:latin typeface="Raleway"/>
                <a:ea typeface="Raleway"/>
                <a:cs typeface="Raleway"/>
                <a:sym typeface="Raleway"/>
              </a:rPr>
              <a:t>Concentrated on islands around Java. </a:t>
            </a:r>
            <a:endParaRPr sz="1350">
              <a:latin typeface="Raleway"/>
              <a:ea typeface="Raleway"/>
              <a:cs typeface="Raleway"/>
              <a:sym typeface="Raleway"/>
            </a:endParaRPr>
          </a:p>
          <a:p>
            <a:pPr marL="457200" lvl="0" indent="-314325" algn="l" rtl="0">
              <a:lnSpc>
                <a:spcPct val="100000"/>
              </a:lnSpc>
              <a:spcBef>
                <a:spcPts val="0"/>
              </a:spcBef>
              <a:spcAft>
                <a:spcPts val="0"/>
              </a:spcAft>
              <a:buSzPts val="1350"/>
              <a:buFont typeface="Raleway"/>
              <a:buChar char="●"/>
            </a:pPr>
            <a:r>
              <a:rPr lang="en" sz="1350">
                <a:latin typeface="Raleway"/>
                <a:ea typeface="Raleway"/>
                <a:cs typeface="Raleway"/>
                <a:sym typeface="Raleway"/>
              </a:rPr>
              <a:t>Dutch government took control of company in 1799 due to corruption and dept, creating </a:t>
            </a:r>
            <a:r>
              <a:rPr lang="en" sz="1350" b="1">
                <a:latin typeface="Raleway"/>
                <a:ea typeface="Raleway"/>
                <a:cs typeface="Raleway"/>
                <a:sym typeface="Raleway"/>
              </a:rPr>
              <a:t>Indonesia</a:t>
            </a:r>
            <a:r>
              <a:rPr lang="en" sz="1350">
                <a:latin typeface="Raleway"/>
                <a:ea typeface="Raleway"/>
                <a:cs typeface="Raleway"/>
                <a:sym typeface="Raleway"/>
              </a:rPr>
              <a:t>. (Dutch East Indies) </a:t>
            </a:r>
            <a:endParaRPr sz="1350">
              <a:latin typeface="Raleway"/>
              <a:ea typeface="Raleway"/>
              <a:cs typeface="Raleway"/>
              <a:sym typeface="Raleway"/>
            </a:endParaRPr>
          </a:p>
        </p:txBody>
      </p:sp>
      <p:sp>
        <p:nvSpPr>
          <p:cNvPr id="143" name="Google Shape;143;p17"/>
          <p:cNvSpPr txBox="1">
            <a:spLocks noGrp="1"/>
          </p:cNvSpPr>
          <p:nvPr>
            <p:ph type="body" idx="1"/>
          </p:nvPr>
        </p:nvSpPr>
        <p:spPr>
          <a:xfrm>
            <a:off x="0" y="2304600"/>
            <a:ext cx="3181800" cy="16023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British East India Company (EIC)</a:t>
            </a:r>
            <a:endParaRPr u="sng"/>
          </a:p>
          <a:p>
            <a:pPr marL="457200" lvl="0" indent="-311150" algn="l" rtl="0">
              <a:lnSpc>
                <a:spcPct val="100000"/>
              </a:lnSpc>
              <a:spcBef>
                <a:spcPts val="600"/>
              </a:spcBef>
              <a:spcAft>
                <a:spcPts val="0"/>
              </a:spcAft>
              <a:buSzPts val="1300"/>
              <a:buChar char="●"/>
            </a:pPr>
            <a:r>
              <a:rPr lang="en" sz="1300"/>
              <a:t>Monopolized British trade with </a:t>
            </a:r>
            <a:r>
              <a:rPr lang="en" sz="1300" b="1">
                <a:latin typeface="Raleway"/>
                <a:ea typeface="Raleway"/>
                <a:cs typeface="Raleway"/>
                <a:sym typeface="Raleway"/>
              </a:rPr>
              <a:t>India</a:t>
            </a:r>
            <a:r>
              <a:rPr lang="en" sz="1300"/>
              <a:t> beginning in 1600. (Cotton, Silk, Spices)</a:t>
            </a:r>
            <a:endParaRPr sz="1300"/>
          </a:p>
          <a:p>
            <a:pPr marL="457200" lvl="0" indent="-311150" algn="l" rtl="0">
              <a:lnSpc>
                <a:spcPct val="100000"/>
              </a:lnSpc>
              <a:spcBef>
                <a:spcPts val="0"/>
              </a:spcBef>
              <a:spcAft>
                <a:spcPts val="0"/>
              </a:spcAft>
              <a:buSzPts val="1300"/>
              <a:buChar char="●"/>
            </a:pPr>
            <a:r>
              <a:rPr lang="en" sz="1300"/>
              <a:t>Expanded to E. Asia. </a:t>
            </a:r>
            <a:endParaRPr sz="1300"/>
          </a:p>
          <a:p>
            <a:pPr marL="457200" lvl="0" indent="-311150" algn="l" rtl="0">
              <a:lnSpc>
                <a:spcPct val="100000"/>
              </a:lnSpc>
              <a:spcBef>
                <a:spcPts val="0"/>
              </a:spcBef>
              <a:spcAft>
                <a:spcPts val="0"/>
              </a:spcAft>
              <a:buSzPts val="1300"/>
              <a:buChar char="●"/>
            </a:pPr>
            <a:r>
              <a:rPr lang="en" sz="1300"/>
              <a:t>By </a:t>
            </a:r>
            <a:r>
              <a:rPr lang="en" sz="1300" b="1">
                <a:latin typeface="Raleway"/>
                <a:ea typeface="Raleway"/>
                <a:cs typeface="Raleway"/>
                <a:sym typeface="Raleway"/>
              </a:rPr>
              <a:t>1834</a:t>
            </a:r>
            <a:r>
              <a:rPr lang="en" sz="1300"/>
              <a:t>, was the British Governments managing agency in </a:t>
            </a:r>
            <a:r>
              <a:rPr lang="en" sz="1300" b="1">
                <a:latin typeface="Raleway"/>
                <a:ea typeface="Raleway"/>
                <a:cs typeface="Raleway"/>
                <a:sym typeface="Raleway"/>
              </a:rPr>
              <a:t>India</a:t>
            </a:r>
            <a:r>
              <a:rPr lang="en" sz="1300"/>
              <a:t>. </a:t>
            </a:r>
            <a:endParaRPr sz="1300"/>
          </a:p>
          <a:p>
            <a:pPr marL="914400" lvl="1" indent="-311150" algn="l" rtl="0">
              <a:lnSpc>
                <a:spcPct val="100000"/>
              </a:lnSpc>
              <a:spcBef>
                <a:spcPts val="0"/>
              </a:spcBef>
              <a:spcAft>
                <a:spcPts val="0"/>
              </a:spcAft>
              <a:buSzPts val="1300"/>
              <a:buChar char="○"/>
            </a:pPr>
            <a:r>
              <a:rPr lang="en" sz="1300"/>
              <a:t>Engaged in slave trade. </a:t>
            </a:r>
            <a:endParaRPr sz="1300"/>
          </a:p>
          <a:p>
            <a:pPr marL="914400" lvl="1" indent="-311150" algn="l" rtl="0">
              <a:lnSpc>
                <a:spcPct val="100000"/>
              </a:lnSpc>
              <a:spcBef>
                <a:spcPts val="0"/>
              </a:spcBef>
              <a:spcAft>
                <a:spcPts val="0"/>
              </a:spcAft>
              <a:buSzPts val="1300"/>
              <a:buChar char="○"/>
            </a:pPr>
            <a:r>
              <a:rPr lang="en" sz="1300"/>
              <a:t>Exported Opium to China (illegally) </a:t>
            </a:r>
            <a:endParaRPr sz="1300"/>
          </a:p>
        </p:txBody>
      </p:sp>
      <p:sp>
        <p:nvSpPr>
          <p:cNvPr id="144" name="Google Shape;144;p17"/>
          <p:cNvSpPr txBox="1">
            <a:spLocks noGrp="1"/>
          </p:cNvSpPr>
          <p:nvPr>
            <p:ph type="body" idx="2"/>
          </p:nvPr>
        </p:nvSpPr>
        <p:spPr>
          <a:xfrm>
            <a:off x="-1020875" y="3530750"/>
            <a:ext cx="679500" cy="6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rgbClr val="666666"/>
                </a:solidFill>
              </a:rPr>
              <a:t> </a:t>
            </a:r>
            <a:endParaRPr sz="1200">
              <a:solidFill>
                <a:srgbClr val="666666"/>
              </a:solidFill>
            </a:endParaRPr>
          </a:p>
        </p:txBody>
      </p:sp>
      <p:sp>
        <p:nvSpPr>
          <p:cNvPr id="145" name="Google Shape;145;p17"/>
          <p:cNvSpPr txBox="1">
            <a:spLocks noGrp="1"/>
          </p:cNvSpPr>
          <p:nvPr>
            <p:ph type="sldNum" idx="12"/>
          </p:nvPr>
        </p:nvSpPr>
        <p:spPr>
          <a:xfrm>
            <a:off x="593575" y="481380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grpSp>
        <p:nvGrpSpPr>
          <p:cNvPr id="146" name="Google Shape;146;p17"/>
          <p:cNvGrpSpPr/>
          <p:nvPr/>
        </p:nvGrpSpPr>
        <p:grpSpPr>
          <a:xfrm>
            <a:off x="4397465" y="881213"/>
            <a:ext cx="349060" cy="298882"/>
            <a:chOff x="1934025" y="1001650"/>
            <a:chExt cx="415300" cy="355600"/>
          </a:xfrm>
        </p:grpSpPr>
        <p:sp>
          <p:nvSpPr>
            <p:cNvPr id="147" name="Google Shape;147;p17"/>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17"/>
          <p:cNvSpPr txBox="1"/>
          <p:nvPr/>
        </p:nvSpPr>
        <p:spPr>
          <a:xfrm>
            <a:off x="708150" y="-789075"/>
            <a:ext cx="7638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152" name="Google Shape;152;p17"/>
          <p:cNvSpPr txBox="1"/>
          <p:nvPr/>
        </p:nvSpPr>
        <p:spPr>
          <a:xfrm rot="10800000" flipH="1">
            <a:off x="416400" y="-789075"/>
            <a:ext cx="3687300" cy="4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153" name="Google Shape;153;p17"/>
          <p:cNvSpPr txBox="1">
            <a:spLocks noGrp="1"/>
          </p:cNvSpPr>
          <p:nvPr>
            <p:ph type="body" idx="2"/>
          </p:nvPr>
        </p:nvSpPr>
        <p:spPr>
          <a:xfrm>
            <a:off x="6125725" y="2304600"/>
            <a:ext cx="2996100" cy="2326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u="sng">
                <a:latin typeface="Raleway"/>
                <a:ea typeface="Raleway"/>
                <a:cs typeface="Raleway"/>
                <a:sym typeface="Raleway"/>
              </a:rPr>
              <a:t>The “New Imperialism”</a:t>
            </a:r>
            <a:endParaRPr u="sng">
              <a:latin typeface="Raleway"/>
              <a:ea typeface="Raleway"/>
              <a:cs typeface="Raleway"/>
              <a:sym typeface="Raleway"/>
            </a:endParaRPr>
          </a:p>
          <a:p>
            <a:pPr marL="457200" lvl="0" indent="-311150" algn="l" rtl="0">
              <a:lnSpc>
                <a:spcPct val="100000"/>
              </a:lnSpc>
              <a:spcBef>
                <a:spcPts val="600"/>
              </a:spcBef>
              <a:spcAft>
                <a:spcPts val="0"/>
              </a:spcAft>
              <a:buSzPts val="1300"/>
              <a:buFont typeface="Raleway"/>
              <a:buChar char="●"/>
            </a:pPr>
            <a:r>
              <a:rPr lang="en" sz="1300" b="1">
                <a:latin typeface="Raleway"/>
                <a:ea typeface="Raleway"/>
                <a:cs typeface="Raleway"/>
                <a:sym typeface="Raleway"/>
              </a:rPr>
              <a:t>Great Britain </a:t>
            </a:r>
            <a:r>
              <a:rPr lang="en" sz="1300">
                <a:latin typeface="Raleway"/>
                <a:ea typeface="Raleway"/>
                <a:cs typeface="Raleway"/>
                <a:sym typeface="Raleway"/>
              </a:rPr>
              <a:t>was the first major imperialist power. </a:t>
            </a:r>
            <a:endParaRPr sz="1300">
              <a:latin typeface="Raleway"/>
              <a:ea typeface="Raleway"/>
              <a:cs typeface="Raleway"/>
              <a:sym typeface="Raleway"/>
            </a:endParaRPr>
          </a:p>
          <a:p>
            <a:pPr marL="914400" lvl="1" indent="-311150" algn="l" rtl="0">
              <a:lnSpc>
                <a:spcPct val="100000"/>
              </a:lnSpc>
              <a:spcBef>
                <a:spcPts val="0"/>
              </a:spcBef>
              <a:spcAft>
                <a:spcPts val="0"/>
              </a:spcAft>
              <a:buSzPts val="1300"/>
              <a:buFont typeface="Raleway"/>
              <a:buChar char="○"/>
            </a:pPr>
            <a:r>
              <a:rPr lang="en" sz="1300">
                <a:latin typeface="Raleway"/>
                <a:ea typeface="Raleway"/>
                <a:cs typeface="Raleway"/>
                <a:sym typeface="Raleway"/>
              </a:rPr>
              <a:t>Colonies gave </a:t>
            </a:r>
            <a:r>
              <a:rPr lang="en" sz="1300" b="1">
                <a:latin typeface="Raleway"/>
                <a:ea typeface="Raleway"/>
                <a:cs typeface="Raleway"/>
                <a:sym typeface="Raleway"/>
              </a:rPr>
              <a:t>raw goods </a:t>
            </a:r>
            <a:r>
              <a:rPr lang="en" sz="1300">
                <a:latin typeface="Raleway"/>
                <a:ea typeface="Raleway"/>
                <a:cs typeface="Raleway"/>
                <a:sym typeface="Raleway"/>
              </a:rPr>
              <a:t>to be worked in </a:t>
            </a:r>
            <a:r>
              <a:rPr lang="en" sz="1300" b="1">
                <a:latin typeface="Raleway"/>
                <a:ea typeface="Raleway"/>
                <a:cs typeface="Raleway"/>
                <a:sym typeface="Raleway"/>
              </a:rPr>
              <a:t>factories</a:t>
            </a:r>
            <a:r>
              <a:rPr lang="en" sz="1300">
                <a:latin typeface="Raleway"/>
                <a:ea typeface="Raleway"/>
                <a:cs typeface="Raleway"/>
                <a:sym typeface="Raleway"/>
              </a:rPr>
              <a:t>, provided </a:t>
            </a:r>
            <a:r>
              <a:rPr lang="en" sz="1300" b="1">
                <a:latin typeface="Raleway"/>
                <a:ea typeface="Raleway"/>
                <a:cs typeface="Raleway"/>
                <a:sym typeface="Raleway"/>
              </a:rPr>
              <a:t>new markets</a:t>
            </a:r>
            <a:r>
              <a:rPr lang="en" sz="1300">
                <a:latin typeface="Raleway"/>
                <a:ea typeface="Raleway"/>
                <a:cs typeface="Raleway"/>
                <a:sym typeface="Raleway"/>
              </a:rPr>
              <a:t> for finished goods, and food. </a:t>
            </a:r>
            <a:endParaRPr sz="1300">
              <a:latin typeface="Raleway"/>
              <a:ea typeface="Raleway"/>
              <a:cs typeface="Raleway"/>
              <a:sym typeface="Raleway"/>
            </a:endParaRPr>
          </a:p>
          <a:p>
            <a:pPr marL="457200" lvl="0" indent="-311150" algn="l" rtl="0">
              <a:lnSpc>
                <a:spcPct val="100000"/>
              </a:lnSpc>
              <a:spcBef>
                <a:spcPts val="0"/>
              </a:spcBef>
              <a:spcAft>
                <a:spcPts val="0"/>
              </a:spcAft>
              <a:buSzPts val="1300"/>
              <a:buFont typeface="Raleway"/>
              <a:buChar char="●"/>
            </a:pPr>
            <a:r>
              <a:rPr lang="en" sz="1300" b="1">
                <a:latin typeface="Raleway"/>
                <a:ea typeface="Raleway"/>
                <a:cs typeface="Raleway"/>
                <a:sym typeface="Raleway"/>
              </a:rPr>
              <a:t>Second IR</a:t>
            </a:r>
            <a:r>
              <a:rPr lang="en" sz="1300">
                <a:latin typeface="Raleway"/>
                <a:ea typeface="Raleway"/>
                <a:cs typeface="Raleway"/>
                <a:sym typeface="Raleway"/>
              </a:rPr>
              <a:t> other nations began to look to create </a:t>
            </a:r>
            <a:r>
              <a:rPr lang="en" sz="1300" b="1">
                <a:latin typeface="Raleway"/>
                <a:ea typeface="Raleway"/>
                <a:cs typeface="Raleway"/>
                <a:sym typeface="Raleway"/>
              </a:rPr>
              <a:t>imperial empires. </a:t>
            </a:r>
            <a:endParaRPr sz="1300" b="1">
              <a:latin typeface="Raleway"/>
              <a:ea typeface="Raleway"/>
              <a:cs typeface="Raleway"/>
              <a:sym typeface="Raleway"/>
            </a:endParaRPr>
          </a:p>
        </p:txBody>
      </p:sp>
      <p:sp>
        <p:nvSpPr>
          <p:cNvPr id="154" name="Google Shape;154;p17"/>
          <p:cNvSpPr txBox="1"/>
          <p:nvPr/>
        </p:nvSpPr>
        <p:spPr>
          <a:xfrm>
            <a:off x="29725" y="1376250"/>
            <a:ext cx="9092100" cy="9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Light"/>
                <a:ea typeface="Raleway Light"/>
                <a:cs typeface="Raleway Light"/>
                <a:sym typeface="Raleway Light"/>
              </a:rPr>
              <a:t>Ideological motivations were used to justify </a:t>
            </a:r>
            <a:r>
              <a:rPr lang="en" b="1">
                <a:latin typeface="Raleway"/>
                <a:ea typeface="Raleway"/>
                <a:cs typeface="Raleway"/>
                <a:sym typeface="Raleway"/>
              </a:rPr>
              <a:t>economic imperialism</a:t>
            </a:r>
            <a:r>
              <a:rPr lang="en">
                <a:latin typeface="Raleway Light"/>
                <a:ea typeface="Raleway Light"/>
                <a:cs typeface="Raleway Light"/>
                <a:sym typeface="Raleway Light"/>
              </a:rPr>
              <a:t>. Europeans first established </a:t>
            </a:r>
            <a:r>
              <a:rPr lang="en" b="1">
                <a:latin typeface="Raleway"/>
                <a:ea typeface="Raleway"/>
                <a:cs typeface="Raleway"/>
                <a:sym typeface="Raleway"/>
              </a:rPr>
              <a:t>trading posts </a:t>
            </a:r>
            <a:r>
              <a:rPr lang="en">
                <a:latin typeface="Raleway Light"/>
                <a:ea typeface="Raleway Light"/>
                <a:cs typeface="Raleway Light"/>
                <a:sym typeface="Raleway Light"/>
              </a:rPr>
              <a:t>through treaties with local </a:t>
            </a:r>
            <a:r>
              <a:rPr lang="en" b="1">
                <a:latin typeface="Raleway"/>
                <a:ea typeface="Raleway"/>
                <a:cs typeface="Raleway"/>
                <a:sym typeface="Raleway"/>
              </a:rPr>
              <a:t>Indian, E. African, and E. Indies</a:t>
            </a:r>
            <a:r>
              <a:rPr lang="en">
                <a:latin typeface="Raleway Light"/>
                <a:ea typeface="Raleway Light"/>
                <a:cs typeface="Raleway Light"/>
                <a:sym typeface="Raleway Light"/>
              </a:rPr>
              <a:t> rulers. </a:t>
            </a:r>
            <a:r>
              <a:rPr lang="en" b="1">
                <a:latin typeface="Raleway"/>
                <a:ea typeface="Raleway"/>
                <a:cs typeface="Raleway"/>
                <a:sym typeface="Raleway"/>
              </a:rPr>
              <a:t>Companies</a:t>
            </a:r>
            <a:r>
              <a:rPr lang="en">
                <a:latin typeface="Raleway Light"/>
                <a:ea typeface="Raleway Light"/>
                <a:cs typeface="Raleway Light"/>
                <a:sym typeface="Raleway Light"/>
              </a:rPr>
              <a:t> moved into the region for the spice trade and had some governmental powers (armies, conquering territory). </a:t>
            </a:r>
            <a:r>
              <a:rPr lang="en" b="1">
                <a:latin typeface="Raleway"/>
                <a:ea typeface="Raleway"/>
                <a:cs typeface="Raleway"/>
                <a:sym typeface="Raleway"/>
              </a:rPr>
              <a:t>Industrialization</a:t>
            </a:r>
            <a:r>
              <a:rPr lang="en">
                <a:latin typeface="Raleway Light"/>
                <a:ea typeface="Raleway Light"/>
                <a:cs typeface="Raleway Light"/>
                <a:sym typeface="Raleway Light"/>
              </a:rPr>
              <a:t> sped up this search for resources creating competition between imperial powers. </a:t>
            </a:r>
            <a:endParaRPr>
              <a:latin typeface="Raleway Light"/>
              <a:ea typeface="Raleway Light"/>
              <a:cs typeface="Raleway Light"/>
              <a:sym typeface="Raleway Light"/>
            </a:endParaRPr>
          </a:p>
        </p:txBody>
      </p:sp>
      <p:pic>
        <p:nvPicPr>
          <p:cNvPr id="155" name="Google Shape;155;p17"/>
          <p:cNvPicPr preferRelativeResize="0"/>
          <p:nvPr/>
        </p:nvPicPr>
        <p:blipFill>
          <a:blip r:embed="rId3">
            <a:alphaModFix/>
          </a:blip>
          <a:stretch>
            <a:fillRect/>
          </a:stretch>
        </p:blipFill>
        <p:spPr>
          <a:xfrm>
            <a:off x="593575" y="175623"/>
            <a:ext cx="1134480" cy="1051950"/>
          </a:xfrm>
          <a:prstGeom prst="rect">
            <a:avLst/>
          </a:prstGeom>
          <a:noFill/>
          <a:ln>
            <a:noFill/>
          </a:ln>
        </p:spPr>
      </p:pic>
      <p:pic>
        <p:nvPicPr>
          <p:cNvPr id="156" name="Google Shape;156;p17"/>
          <p:cNvPicPr preferRelativeResize="0"/>
          <p:nvPr/>
        </p:nvPicPr>
        <p:blipFill>
          <a:blip r:embed="rId4">
            <a:alphaModFix/>
          </a:blip>
          <a:stretch>
            <a:fillRect/>
          </a:stretch>
        </p:blipFill>
        <p:spPr>
          <a:xfrm>
            <a:off x="7249900" y="106119"/>
            <a:ext cx="1587950" cy="119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945400" y="933300"/>
            <a:ext cx="696600" cy="1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p:txBody>
      </p:sp>
      <p:sp>
        <p:nvSpPr>
          <p:cNvPr id="162" name="Google Shape;162;p18"/>
          <p:cNvSpPr txBox="1">
            <a:spLocks noGrp="1"/>
          </p:cNvSpPr>
          <p:nvPr>
            <p:ph type="body" idx="1"/>
          </p:nvPr>
        </p:nvSpPr>
        <p:spPr>
          <a:xfrm>
            <a:off x="22825" y="-118950"/>
            <a:ext cx="4534800" cy="46983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6.2</a:t>
            </a:r>
            <a:endParaRPr sz="3000" b="1">
              <a:latin typeface="Playfair Display"/>
              <a:ea typeface="Playfair Display"/>
              <a:cs typeface="Playfair Display"/>
              <a:sym typeface="Playfair Display"/>
            </a:endParaRPr>
          </a:p>
          <a:p>
            <a:pPr marL="457200" lvl="0" indent="0" algn="ctr" rtl="0">
              <a:lnSpc>
                <a:spcPct val="115000"/>
              </a:lnSpc>
              <a:spcBef>
                <a:spcPts val="600"/>
              </a:spcBef>
              <a:spcAft>
                <a:spcPts val="0"/>
              </a:spcAft>
              <a:buNone/>
            </a:pPr>
            <a:r>
              <a:rPr lang="en" sz="3000" b="1">
                <a:latin typeface="Playfair Display"/>
                <a:ea typeface="Playfair Display"/>
                <a:cs typeface="Playfair Display"/>
                <a:sym typeface="Playfair Display"/>
              </a:rPr>
              <a:t>State Expansion </a:t>
            </a:r>
            <a:endParaRPr sz="3000" b="1">
              <a:latin typeface="Playfair Display"/>
              <a:ea typeface="Playfair Display"/>
              <a:cs typeface="Playfair Display"/>
              <a:sym typeface="Playfair Display"/>
            </a:endParaRPr>
          </a:p>
          <a:p>
            <a:pPr marL="457200" lvl="0" indent="0" algn="ctr" rtl="0">
              <a:lnSpc>
                <a:spcPct val="100000"/>
              </a:lnSpc>
              <a:spcBef>
                <a:spcPts val="600"/>
              </a:spcBef>
              <a:spcAft>
                <a:spcPts val="0"/>
              </a:spcAft>
              <a:buNone/>
            </a:pPr>
            <a:r>
              <a:rPr lang="en" sz="1800" b="1" u="sng">
                <a:latin typeface="Raleway"/>
                <a:ea typeface="Raleway"/>
                <a:cs typeface="Raleway"/>
                <a:sym typeface="Raleway"/>
              </a:rPr>
              <a:t>Context: </a:t>
            </a:r>
            <a:endParaRPr sz="1800" b="1" u="sng">
              <a:latin typeface="Raleway"/>
              <a:ea typeface="Raleway"/>
              <a:cs typeface="Raleway"/>
              <a:sym typeface="Raleway"/>
            </a:endParaRPr>
          </a:p>
          <a:p>
            <a:pPr marL="457200" lvl="0" indent="-323850" algn="ctr" rtl="0">
              <a:lnSpc>
                <a:spcPct val="100000"/>
              </a:lnSpc>
              <a:spcBef>
                <a:spcPts val="600"/>
              </a:spcBef>
              <a:spcAft>
                <a:spcPts val="0"/>
              </a:spcAft>
              <a:buSzPts val="1500"/>
              <a:buFont typeface="Raleway"/>
              <a:buAutoNum type="arabicPeriod"/>
            </a:pPr>
            <a:r>
              <a:rPr lang="en" sz="1500">
                <a:latin typeface="Raleway"/>
                <a:ea typeface="Raleway"/>
                <a:cs typeface="Raleway"/>
                <a:sym typeface="Raleway"/>
              </a:rPr>
              <a:t>Joint-Stock Companies like the BEIC and the VOC had monopolized trade in India regions between Africa and South America</a:t>
            </a:r>
            <a:endParaRPr sz="1500">
              <a:latin typeface="Raleway"/>
              <a:ea typeface="Raleway"/>
              <a:cs typeface="Raleway"/>
              <a:sym typeface="Raleway"/>
            </a:endParaRPr>
          </a:p>
          <a:p>
            <a:pPr marL="457200" lvl="0" indent="-323850" algn="ctr" rtl="0">
              <a:lnSpc>
                <a:spcPct val="100000"/>
              </a:lnSpc>
              <a:spcBef>
                <a:spcPts val="0"/>
              </a:spcBef>
              <a:spcAft>
                <a:spcPts val="0"/>
              </a:spcAft>
              <a:buSzPts val="1500"/>
              <a:buFont typeface="Raleway"/>
              <a:buAutoNum type="arabicPeriod"/>
            </a:pPr>
            <a:r>
              <a:rPr lang="en" sz="1500">
                <a:latin typeface="Raleway"/>
                <a:ea typeface="Raleway"/>
                <a:cs typeface="Raleway"/>
                <a:sym typeface="Raleway"/>
              </a:rPr>
              <a:t>Over time, states took over control of these companies. </a:t>
            </a:r>
            <a:endParaRPr sz="1500">
              <a:latin typeface="Raleway"/>
              <a:ea typeface="Raleway"/>
              <a:cs typeface="Raleway"/>
              <a:sym typeface="Raleway"/>
            </a:endParaRPr>
          </a:p>
          <a:p>
            <a:pPr marL="457200" lvl="0" indent="-323850" algn="ctr" rtl="0">
              <a:lnSpc>
                <a:spcPct val="100000"/>
              </a:lnSpc>
              <a:spcBef>
                <a:spcPts val="0"/>
              </a:spcBef>
              <a:spcAft>
                <a:spcPts val="0"/>
              </a:spcAft>
              <a:buSzPts val="1500"/>
              <a:buFont typeface="Raleway"/>
              <a:buAutoNum type="arabicPeriod"/>
            </a:pPr>
            <a:r>
              <a:rPr lang="en" sz="1500">
                <a:latin typeface="Raleway"/>
                <a:ea typeface="Raleway"/>
                <a:cs typeface="Raleway"/>
                <a:sym typeface="Raleway"/>
              </a:rPr>
              <a:t>Industrialization gave nations an advantage over non-industrialized nations (military, etc.) </a:t>
            </a:r>
            <a:endParaRPr sz="1500">
              <a:latin typeface="Raleway"/>
              <a:ea typeface="Raleway"/>
              <a:cs typeface="Raleway"/>
              <a:sym typeface="Raleway"/>
            </a:endParaRPr>
          </a:p>
          <a:p>
            <a:pPr marL="0" lvl="0" indent="0" algn="ctr" rtl="0">
              <a:lnSpc>
                <a:spcPct val="100000"/>
              </a:lnSpc>
              <a:spcBef>
                <a:spcPts val="600"/>
              </a:spcBef>
              <a:spcAft>
                <a:spcPts val="0"/>
              </a:spcAft>
              <a:buNone/>
            </a:pPr>
            <a:endParaRPr sz="1800">
              <a:latin typeface="Raleway"/>
              <a:ea typeface="Raleway"/>
              <a:cs typeface="Raleway"/>
              <a:sym typeface="Raleway"/>
            </a:endParaRPr>
          </a:p>
          <a:p>
            <a:pPr marL="0" lvl="0" indent="0" algn="l" rtl="0">
              <a:lnSpc>
                <a:spcPct val="100000"/>
              </a:lnSpc>
              <a:spcBef>
                <a:spcPts val="600"/>
              </a:spcBef>
              <a:spcAft>
                <a:spcPts val="0"/>
              </a:spcAft>
              <a:buNone/>
            </a:pPr>
            <a:r>
              <a:rPr lang="en" sz="1800" b="1" u="sng">
                <a:latin typeface="Raleway"/>
                <a:ea typeface="Raleway"/>
                <a:cs typeface="Raleway"/>
                <a:sym typeface="Raleway"/>
              </a:rPr>
              <a:t>Essential Question: </a:t>
            </a:r>
            <a:r>
              <a:rPr lang="en" sz="1800">
                <a:latin typeface="Raleway"/>
                <a:ea typeface="Raleway"/>
                <a:cs typeface="Raleway"/>
                <a:sym typeface="Raleway"/>
              </a:rPr>
              <a:t>By what process did state power shift in various parts of the world between 1750 and 1900? </a:t>
            </a:r>
            <a:endParaRPr sz="1800">
              <a:latin typeface="Raleway"/>
              <a:ea typeface="Raleway"/>
              <a:cs typeface="Raleway"/>
              <a:sym typeface="Raleway"/>
            </a:endParaRPr>
          </a:p>
        </p:txBody>
      </p:sp>
      <p:sp>
        <p:nvSpPr>
          <p:cNvPr id="163" name="Google Shape;163;p18"/>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19"/>
          <p:cNvSpPr txBox="1">
            <a:spLocks noGrp="1"/>
          </p:cNvSpPr>
          <p:nvPr>
            <p:ph type="title" idx="4294967295"/>
          </p:nvPr>
        </p:nvSpPr>
        <p:spPr>
          <a:xfrm>
            <a:off x="1022200" y="122025"/>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Imperialism in Africa </a:t>
            </a:r>
            <a:endParaRPr sz="2000">
              <a:solidFill>
                <a:srgbClr val="FFFFFF"/>
              </a:solidFill>
            </a:endParaRPr>
          </a:p>
        </p:txBody>
      </p:sp>
      <p:sp>
        <p:nvSpPr>
          <p:cNvPr id="169" name="Google Shape;169;p19"/>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70" name="Google Shape;170;p19"/>
          <p:cNvSpPr txBox="1"/>
          <p:nvPr/>
        </p:nvSpPr>
        <p:spPr>
          <a:xfrm>
            <a:off x="0" y="749550"/>
            <a:ext cx="60864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aleway Light"/>
                <a:ea typeface="Raleway Light"/>
                <a:cs typeface="Raleway Light"/>
                <a:sym typeface="Raleway Light"/>
              </a:rPr>
              <a:t>European nations had a long standing relationship with Africa due to the slave trade. After slavery was made illegal, Europe continued to export guns, alcohol, and manufactured good to Africa and import palm oil, gold, ivory, and diamonds from Africa. </a:t>
            </a:r>
            <a:endParaRPr sz="1200">
              <a:latin typeface="Raleway Light"/>
              <a:ea typeface="Raleway Light"/>
              <a:cs typeface="Raleway Light"/>
              <a:sym typeface="Raleway Light"/>
            </a:endParaRPr>
          </a:p>
        </p:txBody>
      </p:sp>
      <p:sp>
        <p:nvSpPr>
          <p:cNvPr id="171" name="Google Shape;171;p19"/>
          <p:cNvSpPr txBox="1"/>
          <p:nvPr/>
        </p:nvSpPr>
        <p:spPr>
          <a:xfrm>
            <a:off x="5937825" y="81472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172" name="Google Shape;172;p19"/>
          <p:cNvSpPr txBox="1"/>
          <p:nvPr/>
        </p:nvSpPr>
        <p:spPr>
          <a:xfrm>
            <a:off x="0" y="1504275"/>
            <a:ext cx="38538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Shift from Trading Posts</a:t>
            </a:r>
            <a:endParaRPr b="1" u="sng">
              <a:latin typeface="Raleway"/>
              <a:ea typeface="Raleway"/>
              <a:cs typeface="Raleway"/>
              <a:sym typeface="Raleway"/>
            </a:endParaRPr>
          </a:p>
          <a:p>
            <a:pPr marL="457200" lvl="0"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Discovery of medicines like </a:t>
            </a:r>
            <a:r>
              <a:rPr lang="en" sz="1250" b="1">
                <a:latin typeface="Raleway"/>
                <a:ea typeface="Raleway"/>
                <a:cs typeface="Raleway"/>
                <a:sym typeface="Raleway"/>
              </a:rPr>
              <a:t>quinine</a:t>
            </a:r>
            <a:r>
              <a:rPr lang="en" sz="1250">
                <a:latin typeface="Raleway Light"/>
                <a:ea typeface="Raleway Light"/>
                <a:cs typeface="Raleway Light"/>
                <a:sym typeface="Raleway Light"/>
              </a:rPr>
              <a:t> (malaria) reduced the dangers of Europeans living in Africa. </a:t>
            </a:r>
            <a:endParaRPr sz="1250">
              <a:latin typeface="Raleway Light"/>
              <a:ea typeface="Raleway Light"/>
              <a:cs typeface="Raleway Light"/>
              <a:sym typeface="Raleway Light"/>
            </a:endParaRPr>
          </a:p>
          <a:p>
            <a:pPr marL="457200" lvl="0"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Advanced military technology made it easier to overtake African nations. </a:t>
            </a:r>
            <a:endParaRPr sz="1250">
              <a:latin typeface="Raleway Light"/>
              <a:ea typeface="Raleway Light"/>
              <a:cs typeface="Raleway Light"/>
              <a:sym typeface="Raleway Light"/>
            </a:endParaRPr>
          </a:p>
          <a:p>
            <a:pPr marL="0" lvl="0" indent="0" algn="l" rtl="0">
              <a:spcBef>
                <a:spcPts val="0"/>
              </a:spcBef>
              <a:spcAft>
                <a:spcPts val="0"/>
              </a:spcAft>
              <a:buNone/>
            </a:pPr>
            <a:endParaRPr sz="1250">
              <a:latin typeface="Raleway Light"/>
              <a:ea typeface="Raleway Light"/>
              <a:cs typeface="Raleway Light"/>
              <a:sym typeface="Raleway Light"/>
            </a:endParaRPr>
          </a:p>
          <a:p>
            <a:pPr marL="0" lvl="0" indent="0" algn="l" rtl="0">
              <a:spcBef>
                <a:spcPts val="0"/>
              </a:spcBef>
              <a:spcAft>
                <a:spcPts val="0"/>
              </a:spcAft>
              <a:buNone/>
            </a:pPr>
            <a:r>
              <a:rPr lang="en" sz="1250" b="1" u="sng">
                <a:latin typeface="Raleway"/>
                <a:ea typeface="Raleway"/>
                <a:cs typeface="Raleway"/>
                <a:sym typeface="Raleway"/>
              </a:rPr>
              <a:t>British Control of Egypt</a:t>
            </a:r>
            <a:endParaRPr sz="1250">
              <a:latin typeface="Raleway Light"/>
              <a:ea typeface="Raleway Light"/>
              <a:cs typeface="Raleway Light"/>
              <a:sym typeface="Raleway Light"/>
            </a:endParaRPr>
          </a:p>
          <a:p>
            <a:pPr marL="457200" lvl="0"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Great Britain seized control of Egypt from the Ottoman empire to ensure the construction of the </a:t>
            </a:r>
            <a:r>
              <a:rPr lang="en" sz="1250" b="1">
                <a:latin typeface="Raleway"/>
                <a:ea typeface="Raleway"/>
                <a:cs typeface="Raleway"/>
                <a:sym typeface="Raleway"/>
              </a:rPr>
              <a:t>Suez Canal</a:t>
            </a:r>
            <a:endParaRPr sz="1250" b="1">
              <a:latin typeface="Raleway"/>
              <a:ea typeface="Raleway"/>
              <a:cs typeface="Raleway"/>
              <a:sym typeface="Raleway"/>
            </a:endParaRPr>
          </a:p>
          <a:p>
            <a:pPr marL="914400" lvl="1"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Saved the trip around Africa to get from W. to E. </a:t>
            </a:r>
            <a:endParaRPr sz="1250">
              <a:latin typeface="Raleway Light"/>
              <a:ea typeface="Raleway Light"/>
              <a:cs typeface="Raleway Light"/>
              <a:sym typeface="Raleway Light"/>
            </a:endParaRPr>
          </a:p>
          <a:p>
            <a:pPr marL="914400" lvl="1"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Built by </a:t>
            </a:r>
            <a:r>
              <a:rPr lang="en" sz="1250" b="1">
                <a:latin typeface="Raleway"/>
                <a:ea typeface="Raleway"/>
                <a:cs typeface="Raleway"/>
                <a:sym typeface="Raleway"/>
              </a:rPr>
              <a:t>corvee laborers</a:t>
            </a:r>
            <a:r>
              <a:rPr lang="en" sz="1250">
                <a:latin typeface="Raleway Light"/>
                <a:ea typeface="Raleway Light"/>
                <a:cs typeface="Raleway Light"/>
                <a:sym typeface="Raleway Light"/>
              </a:rPr>
              <a:t> - 1.5 million Egyptian forced workers. </a:t>
            </a:r>
            <a:endParaRPr sz="1250">
              <a:latin typeface="Raleway Light"/>
              <a:ea typeface="Raleway Light"/>
              <a:cs typeface="Raleway Light"/>
              <a:sym typeface="Raleway Light"/>
            </a:endParaRPr>
          </a:p>
          <a:p>
            <a:pPr marL="914400" lvl="1" indent="-307975" algn="l" rtl="0">
              <a:spcBef>
                <a:spcPts val="0"/>
              </a:spcBef>
              <a:spcAft>
                <a:spcPts val="0"/>
              </a:spcAft>
              <a:buSzPts val="1250"/>
              <a:buFont typeface="Raleway Light"/>
              <a:buChar char="○"/>
            </a:pPr>
            <a:r>
              <a:rPr lang="en" sz="1250">
                <a:latin typeface="Raleway Light"/>
                <a:ea typeface="Raleway Light"/>
                <a:cs typeface="Raleway Light"/>
                <a:sym typeface="Raleway Light"/>
              </a:rPr>
              <a:t>1000’s died. </a:t>
            </a:r>
            <a:endParaRPr sz="1250">
              <a:latin typeface="Raleway Light"/>
              <a:ea typeface="Raleway Light"/>
              <a:cs typeface="Raleway Light"/>
              <a:sym typeface="Raleway Light"/>
            </a:endParaRPr>
          </a:p>
        </p:txBody>
      </p:sp>
      <p:sp>
        <p:nvSpPr>
          <p:cNvPr id="173" name="Google Shape;173;p19"/>
          <p:cNvSpPr txBox="1"/>
          <p:nvPr/>
        </p:nvSpPr>
        <p:spPr>
          <a:xfrm>
            <a:off x="3701550" y="1504275"/>
            <a:ext cx="31122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British in W. Africa</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GB spread W. education, English, and Christianity.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Sierra Leone</a:t>
            </a:r>
            <a:r>
              <a:rPr lang="en">
                <a:latin typeface="Raleway Light"/>
                <a:ea typeface="Raleway Light"/>
                <a:cs typeface="Raleway Light"/>
                <a:sym typeface="Raleway Light"/>
              </a:rPr>
              <a:t> - 1787 - home for former slaves from B. Empire.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Gambia</a:t>
            </a:r>
            <a:r>
              <a:rPr lang="en">
                <a:latin typeface="Raleway Light"/>
                <a:ea typeface="Raleway Light"/>
                <a:cs typeface="Raleway Light"/>
                <a:sym typeface="Raleway Light"/>
              </a:rPr>
              <a:t> - 1816 - base to stop slave trade.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Lagos</a:t>
            </a:r>
            <a:r>
              <a:rPr lang="en">
                <a:latin typeface="Raleway Light"/>
                <a:ea typeface="Raleway Light"/>
                <a:cs typeface="Raleway Light"/>
                <a:sym typeface="Raleway Light"/>
              </a:rPr>
              <a:t> - 1861 - Base for annexation of Nigeria</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a:buChar char="★"/>
            </a:pPr>
            <a:r>
              <a:rPr lang="en" b="1">
                <a:latin typeface="Raleway"/>
                <a:ea typeface="Raleway"/>
                <a:cs typeface="Raleway"/>
                <a:sym typeface="Raleway"/>
              </a:rPr>
              <a:t>Used treaties first </a:t>
            </a:r>
            <a:endParaRPr b="1">
              <a:latin typeface="Raleway"/>
              <a:ea typeface="Raleway"/>
              <a:cs typeface="Raleway"/>
              <a:sym typeface="Raleway"/>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Recognize rulers power in exchange for resources.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Were mostly meaningless. </a:t>
            </a:r>
            <a:endParaRPr>
              <a:latin typeface="Raleway Light"/>
              <a:ea typeface="Raleway Light"/>
              <a:cs typeface="Raleway Light"/>
              <a:sym typeface="Raleway Light"/>
            </a:endParaRPr>
          </a:p>
        </p:txBody>
      </p:sp>
      <p:sp>
        <p:nvSpPr>
          <p:cNvPr id="174" name="Google Shape;174;p19"/>
          <p:cNvSpPr txBox="1"/>
          <p:nvPr/>
        </p:nvSpPr>
        <p:spPr>
          <a:xfrm>
            <a:off x="6591800" y="1504275"/>
            <a:ext cx="24582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French in Africa</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Drove the </a:t>
            </a:r>
            <a:r>
              <a:rPr lang="en" b="1">
                <a:latin typeface="Raleway"/>
                <a:ea typeface="Raleway"/>
                <a:cs typeface="Raleway"/>
                <a:sym typeface="Raleway"/>
              </a:rPr>
              <a:t>Ottomans</a:t>
            </a:r>
            <a:r>
              <a:rPr lang="en">
                <a:latin typeface="Raleway Light"/>
                <a:ea typeface="Raleway Light"/>
                <a:cs typeface="Raleway Light"/>
                <a:sym typeface="Raleway Light"/>
              </a:rPr>
              <a:t> out of </a:t>
            </a:r>
            <a:r>
              <a:rPr lang="en" b="1">
                <a:latin typeface="Raleway"/>
                <a:ea typeface="Raleway"/>
                <a:cs typeface="Raleway"/>
                <a:sym typeface="Raleway"/>
              </a:rPr>
              <a:t>Algeria</a:t>
            </a:r>
            <a:r>
              <a:rPr lang="en">
                <a:latin typeface="Raleway Light"/>
                <a:ea typeface="Raleway Light"/>
                <a:cs typeface="Raleway Light"/>
                <a:sym typeface="Raleway Light"/>
              </a:rPr>
              <a:t> in 1830.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Became </a:t>
            </a:r>
            <a:r>
              <a:rPr lang="en" b="1">
                <a:latin typeface="Raleway"/>
                <a:ea typeface="Raleway"/>
                <a:cs typeface="Raleway"/>
                <a:sym typeface="Raleway"/>
              </a:rPr>
              <a:t>Settler Colony</a:t>
            </a:r>
            <a:r>
              <a:rPr lang="en">
                <a:latin typeface="Raleway Light"/>
                <a:ea typeface="Raleway Light"/>
                <a:cs typeface="Raleway Light"/>
                <a:sym typeface="Raleway Light"/>
              </a:rPr>
              <a:t> - somewhere people move to live - for </a:t>
            </a:r>
            <a:r>
              <a:rPr lang="en" b="1">
                <a:latin typeface="Raleway"/>
                <a:ea typeface="Raleway"/>
                <a:cs typeface="Raleway"/>
                <a:sym typeface="Raleway"/>
              </a:rPr>
              <a:t>Spanish</a:t>
            </a:r>
            <a:r>
              <a:rPr lang="en">
                <a:latin typeface="Raleway Light"/>
                <a:ea typeface="Raleway Light"/>
                <a:cs typeface="Raleway Light"/>
                <a:sym typeface="Raleway Light"/>
              </a:rPr>
              <a:t>, </a:t>
            </a:r>
            <a:r>
              <a:rPr lang="en" b="1">
                <a:latin typeface="Raleway"/>
                <a:ea typeface="Raleway"/>
                <a:cs typeface="Raleway"/>
                <a:sym typeface="Raleway"/>
              </a:rPr>
              <a:t>Italian</a:t>
            </a:r>
            <a:r>
              <a:rPr lang="en">
                <a:latin typeface="Raleway Light"/>
                <a:ea typeface="Raleway Light"/>
                <a:cs typeface="Raleway Light"/>
                <a:sym typeface="Raleway Light"/>
              </a:rPr>
              <a:t>, and </a:t>
            </a:r>
            <a:r>
              <a:rPr lang="en" b="1">
                <a:latin typeface="Raleway"/>
                <a:ea typeface="Raleway"/>
                <a:cs typeface="Raleway"/>
                <a:sym typeface="Raleway"/>
              </a:rPr>
              <a:t>French</a:t>
            </a:r>
            <a:r>
              <a:rPr lang="en">
                <a:latin typeface="Raleway Light"/>
                <a:ea typeface="Raleway Light"/>
                <a:cs typeface="Raleway Light"/>
                <a:sym typeface="Raleway Light"/>
              </a:rPr>
              <a:t> Immigrants.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EST. </a:t>
            </a:r>
            <a:r>
              <a:rPr lang="en" b="1">
                <a:latin typeface="Raleway"/>
                <a:ea typeface="Raleway"/>
                <a:cs typeface="Raleway"/>
                <a:sym typeface="Raleway"/>
              </a:rPr>
              <a:t>trading posts </a:t>
            </a:r>
            <a:r>
              <a:rPr lang="en">
                <a:latin typeface="Raleway Light"/>
                <a:ea typeface="Raleway Light"/>
                <a:cs typeface="Raleway Light"/>
                <a:sym typeface="Raleway Light"/>
              </a:rPr>
              <a:t>in  Guinea, Ivory Coast, and Niger to compete with British W. African colonies. </a:t>
            </a:r>
            <a:endParaRPr>
              <a:latin typeface="Raleway Light"/>
              <a:ea typeface="Raleway Light"/>
              <a:cs typeface="Raleway Light"/>
              <a:sym typeface="Raleway Light"/>
            </a:endParaRPr>
          </a:p>
        </p:txBody>
      </p:sp>
      <p:pic>
        <p:nvPicPr>
          <p:cNvPr id="175" name="Google Shape;175;p19"/>
          <p:cNvPicPr preferRelativeResize="0"/>
          <p:nvPr/>
        </p:nvPicPr>
        <p:blipFill>
          <a:blip r:embed="rId4">
            <a:alphaModFix/>
          </a:blip>
          <a:stretch>
            <a:fillRect/>
          </a:stretch>
        </p:blipFill>
        <p:spPr>
          <a:xfrm>
            <a:off x="8122260" y="122025"/>
            <a:ext cx="876720" cy="1320226"/>
          </a:xfrm>
          <a:prstGeom prst="rect">
            <a:avLst/>
          </a:prstGeom>
          <a:noFill/>
          <a:ln>
            <a:noFill/>
          </a:ln>
        </p:spPr>
      </p:pic>
      <p:pic>
        <p:nvPicPr>
          <p:cNvPr id="176" name="Google Shape;176;p19"/>
          <p:cNvPicPr preferRelativeResize="0"/>
          <p:nvPr/>
        </p:nvPicPr>
        <p:blipFill>
          <a:blip r:embed="rId5">
            <a:alphaModFix/>
          </a:blip>
          <a:stretch>
            <a:fillRect/>
          </a:stretch>
        </p:blipFill>
        <p:spPr>
          <a:xfrm>
            <a:off x="6086402" y="74750"/>
            <a:ext cx="1855801" cy="1414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20"/>
          <p:cNvSpPr txBox="1">
            <a:spLocks noGrp="1"/>
          </p:cNvSpPr>
          <p:nvPr>
            <p:ph type="title" idx="4294967295"/>
          </p:nvPr>
        </p:nvSpPr>
        <p:spPr>
          <a:xfrm>
            <a:off x="2279675" y="78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European Scramble for Africa</a:t>
            </a:r>
            <a:endParaRPr sz="2000">
              <a:solidFill>
                <a:srgbClr val="FFFFFF"/>
              </a:solidFill>
            </a:endParaRPr>
          </a:p>
        </p:txBody>
      </p:sp>
      <p:sp>
        <p:nvSpPr>
          <p:cNvPr id="182" name="Google Shape;182;p20"/>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183" name="Google Shape;183;p20"/>
          <p:cNvSpPr txBox="1"/>
          <p:nvPr/>
        </p:nvSpPr>
        <p:spPr>
          <a:xfrm>
            <a:off x="0" y="665613"/>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latin typeface="Raleway"/>
                <a:ea typeface="Raleway"/>
                <a:cs typeface="Raleway"/>
                <a:sym typeface="Raleway"/>
              </a:rPr>
              <a:t>Scramble for Africa</a:t>
            </a:r>
            <a:r>
              <a:rPr lang="en">
                <a:latin typeface="Raleway Light"/>
                <a:ea typeface="Raleway Light"/>
                <a:cs typeface="Raleway Light"/>
                <a:sym typeface="Raleway Light"/>
              </a:rPr>
              <a:t>: Competing efforts of Europeans to colonize Africa in search of natural resources. </a:t>
            </a:r>
            <a:endParaRPr>
              <a:latin typeface="Raleway Light"/>
              <a:ea typeface="Raleway Light"/>
              <a:cs typeface="Raleway Light"/>
              <a:sym typeface="Raleway Light"/>
            </a:endParaRPr>
          </a:p>
        </p:txBody>
      </p:sp>
      <p:sp>
        <p:nvSpPr>
          <p:cNvPr id="184" name="Google Shape;184;p20"/>
          <p:cNvSpPr txBox="1"/>
          <p:nvPr/>
        </p:nvSpPr>
        <p:spPr>
          <a:xfrm>
            <a:off x="5937825" y="81472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185" name="Google Shape;185;p20"/>
          <p:cNvSpPr txBox="1"/>
          <p:nvPr/>
        </p:nvSpPr>
        <p:spPr>
          <a:xfrm>
            <a:off x="0" y="995325"/>
            <a:ext cx="3549300" cy="35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Berlin Conference</a:t>
            </a:r>
            <a:r>
              <a:rPr lang="en" sz="1300">
                <a:latin typeface="Raleway Light"/>
                <a:ea typeface="Raleway Light"/>
                <a:cs typeface="Raleway Light"/>
                <a:sym typeface="Raleway Light"/>
              </a:rPr>
              <a:t>: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AutoNum type="arabicPeriod"/>
            </a:pPr>
            <a:r>
              <a:rPr lang="en" sz="1300">
                <a:latin typeface="Raleway Light"/>
                <a:ea typeface="Raleway Light"/>
                <a:cs typeface="Raleway Light"/>
                <a:sym typeface="Raleway Light"/>
              </a:rPr>
              <a:t>Germany’s </a:t>
            </a:r>
            <a:r>
              <a:rPr lang="en" sz="1300" b="1">
                <a:latin typeface="Raleway"/>
                <a:ea typeface="Raleway"/>
                <a:cs typeface="Raleway"/>
                <a:sym typeface="Raleway"/>
              </a:rPr>
              <a:t>Otto Von Bismarck </a:t>
            </a:r>
            <a:r>
              <a:rPr lang="en" sz="1300">
                <a:latin typeface="Raleway Light"/>
                <a:ea typeface="Raleway Light"/>
                <a:cs typeface="Raleway Light"/>
                <a:sym typeface="Raleway Light"/>
              </a:rPr>
              <a:t>wanted to keep the peace in Europe - hosted the </a:t>
            </a:r>
            <a:r>
              <a:rPr lang="en" sz="1300" b="1">
                <a:latin typeface="Raleway"/>
                <a:ea typeface="Raleway"/>
                <a:cs typeface="Raleway"/>
                <a:sym typeface="Raleway"/>
              </a:rPr>
              <a:t>Berlin Conference</a:t>
            </a:r>
            <a:r>
              <a:rPr lang="en" sz="1300">
                <a:latin typeface="Raleway Light"/>
                <a:ea typeface="Raleway Light"/>
                <a:cs typeface="Raleway Light"/>
                <a:sym typeface="Raleway Light"/>
              </a:rPr>
              <a:t> in 1884.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AutoNum type="alphaLcPeriod"/>
            </a:pPr>
            <a:r>
              <a:rPr lang="en" sz="1300">
                <a:latin typeface="Raleway Light"/>
                <a:ea typeface="Raleway Light"/>
                <a:cs typeface="Raleway Light"/>
                <a:sym typeface="Raleway Light"/>
              </a:rPr>
              <a:t>Orderly Colonization of Africa.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AutoNum type="alphaLcPeriod"/>
            </a:pPr>
            <a:r>
              <a:rPr lang="en" sz="1300">
                <a:latin typeface="Raleway Light"/>
                <a:ea typeface="Raleway Light"/>
                <a:cs typeface="Raleway Light"/>
                <a:sym typeface="Raleway Light"/>
              </a:rPr>
              <a:t>No Africans invited.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AutoNum type="alphaLcPeriod"/>
            </a:pPr>
            <a:r>
              <a:rPr lang="en" sz="1300">
                <a:latin typeface="Raleway Light"/>
                <a:ea typeface="Raleway Light"/>
                <a:cs typeface="Raleway Light"/>
                <a:sym typeface="Raleway Light"/>
              </a:rPr>
              <a:t>Made </a:t>
            </a:r>
            <a:r>
              <a:rPr lang="en" sz="1300" b="1">
                <a:latin typeface="Raleway"/>
                <a:ea typeface="Raleway"/>
                <a:cs typeface="Raleway"/>
                <a:sym typeface="Raleway"/>
              </a:rPr>
              <a:t>colonial boundaries </a:t>
            </a:r>
            <a:endParaRPr sz="1300" b="1">
              <a:latin typeface="Raleway"/>
              <a:ea typeface="Raleway"/>
              <a:cs typeface="Raleway"/>
              <a:sym typeface="Raleway"/>
            </a:endParaRPr>
          </a:p>
          <a:p>
            <a:pPr marL="1371600" lvl="2" indent="-311150" algn="l" rtl="0">
              <a:spcBef>
                <a:spcPts val="0"/>
              </a:spcBef>
              <a:spcAft>
                <a:spcPts val="0"/>
              </a:spcAft>
              <a:buSzPts val="1300"/>
              <a:buFont typeface="Raleway Light"/>
              <a:buAutoNum type="romanLcPeriod"/>
            </a:pPr>
            <a:r>
              <a:rPr lang="en" sz="1300">
                <a:latin typeface="Raleway Light"/>
                <a:ea typeface="Raleway Light"/>
                <a:cs typeface="Raleway Light"/>
                <a:sym typeface="Raleway Light"/>
              </a:rPr>
              <a:t>Ignored existing tribal boundaries. </a:t>
            </a:r>
            <a:endParaRPr sz="1300">
              <a:latin typeface="Raleway Light"/>
              <a:ea typeface="Raleway Light"/>
              <a:cs typeface="Raleway Light"/>
              <a:sym typeface="Raleway Light"/>
            </a:endParaRPr>
          </a:p>
          <a:p>
            <a:pPr marL="1371600" lvl="2" indent="-311150" algn="l" rtl="0">
              <a:spcBef>
                <a:spcPts val="0"/>
              </a:spcBef>
              <a:spcAft>
                <a:spcPts val="0"/>
              </a:spcAft>
              <a:buSzPts val="1300"/>
              <a:buFont typeface="Raleway Light"/>
              <a:buAutoNum type="romanLcPeriod"/>
            </a:pPr>
            <a:r>
              <a:rPr lang="en" sz="1300">
                <a:latin typeface="Raleway Light"/>
                <a:ea typeface="Raleway Light"/>
                <a:cs typeface="Raleway Light"/>
                <a:sym typeface="Raleway Light"/>
              </a:rPr>
              <a:t>This causes centuries of unrest.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AutoNum type="alphaLcPeriod"/>
            </a:pPr>
            <a:r>
              <a:rPr lang="en" sz="1300">
                <a:latin typeface="Raleway Light"/>
                <a:ea typeface="Raleway Light"/>
                <a:cs typeface="Raleway Light"/>
                <a:sym typeface="Raleway Light"/>
              </a:rPr>
              <a:t>Free movement of goods on major rivers. </a:t>
            </a:r>
            <a:endParaRPr sz="1300">
              <a:latin typeface="Raleway Light"/>
              <a:ea typeface="Raleway Light"/>
              <a:cs typeface="Raleway Light"/>
              <a:sym typeface="Raleway Light"/>
            </a:endParaRPr>
          </a:p>
          <a:p>
            <a:pPr marL="0" lvl="0" indent="0" algn="l" rtl="0">
              <a:spcBef>
                <a:spcPts val="0"/>
              </a:spcBef>
              <a:spcAft>
                <a:spcPts val="0"/>
              </a:spcAft>
              <a:buNone/>
            </a:pPr>
            <a:endParaRPr sz="1250">
              <a:latin typeface="Raleway Light"/>
              <a:ea typeface="Raleway Light"/>
              <a:cs typeface="Raleway Light"/>
              <a:sym typeface="Raleway Light"/>
            </a:endParaRPr>
          </a:p>
          <a:p>
            <a:pPr marL="457200" lvl="0" indent="-311150" algn="l" rtl="0">
              <a:spcBef>
                <a:spcPts val="0"/>
              </a:spcBef>
              <a:spcAft>
                <a:spcPts val="0"/>
              </a:spcAft>
              <a:buSzPts val="1300"/>
              <a:buFont typeface="Raleway"/>
              <a:buChar char="★"/>
            </a:pPr>
            <a:r>
              <a:rPr lang="en" sz="1300" b="1">
                <a:latin typeface="Raleway"/>
                <a:ea typeface="Raleway"/>
                <a:cs typeface="Raleway"/>
                <a:sym typeface="Raleway"/>
              </a:rPr>
              <a:t>Liberia and Ethiopia (Abyssinia in the 19th c. )  were the only unclaimed African countries by 1900</a:t>
            </a:r>
            <a:endParaRPr sz="1300" b="1">
              <a:latin typeface="Raleway"/>
              <a:ea typeface="Raleway"/>
              <a:cs typeface="Raleway"/>
              <a:sym typeface="Raleway"/>
            </a:endParaRPr>
          </a:p>
          <a:p>
            <a:pPr marL="914400" lvl="1" indent="-311150" algn="l" rtl="0">
              <a:spcBef>
                <a:spcPts val="0"/>
              </a:spcBef>
              <a:spcAft>
                <a:spcPts val="0"/>
              </a:spcAft>
              <a:buSzPts val="1300"/>
              <a:buFont typeface="Raleway"/>
              <a:buChar char="○"/>
            </a:pPr>
            <a:r>
              <a:rPr lang="en" sz="1300" b="1">
                <a:latin typeface="Raleway"/>
                <a:ea typeface="Raleway"/>
                <a:cs typeface="Raleway"/>
                <a:sym typeface="Raleway"/>
              </a:rPr>
              <a:t>Liberia had a relationship with US - home for former US Slaves. </a:t>
            </a:r>
            <a:endParaRPr sz="1300" b="1">
              <a:latin typeface="Raleway"/>
              <a:ea typeface="Raleway"/>
              <a:cs typeface="Raleway"/>
              <a:sym typeface="Raleway"/>
            </a:endParaRPr>
          </a:p>
        </p:txBody>
      </p:sp>
      <p:sp>
        <p:nvSpPr>
          <p:cNvPr id="186" name="Google Shape;186;p20"/>
          <p:cNvSpPr txBox="1"/>
          <p:nvPr/>
        </p:nvSpPr>
        <p:spPr>
          <a:xfrm>
            <a:off x="5493000" y="1074350"/>
            <a:ext cx="3651000" cy="32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Raleway"/>
                <a:ea typeface="Raleway"/>
                <a:cs typeface="Raleway"/>
                <a:sym typeface="Raleway"/>
              </a:rPr>
              <a:t>Boer Wars in South Africa</a:t>
            </a:r>
            <a:endParaRPr>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Dutch first colonized South Africa before being push out by British in the Napoleonic Wars (1799 - 1815)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Afrikaners (Dutch descendants) clashed with native populations and British over land.  - Led to </a:t>
            </a:r>
            <a:r>
              <a:rPr lang="en" sz="1300" b="1">
                <a:latin typeface="Raleway"/>
                <a:ea typeface="Raleway"/>
                <a:cs typeface="Raleway"/>
                <a:sym typeface="Raleway"/>
              </a:rPr>
              <a:t>Boer Wars</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Brutal Conflict.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British push natives and Afrikaners from lands, forcing many into </a:t>
            </a:r>
            <a:r>
              <a:rPr lang="en" sz="1300" b="1">
                <a:latin typeface="Raleway"/>
                <a:ea typeface="Raleway"/>
                <a:cs typeface="Raleway"/>
                <a:sym typeface="Raleway"/>
              </a:rPr>
              <a:t>concentration camps</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Angered activists.  </a:t>
            </a:r>
            <a:endParaRPr sz="1300">
              <a:latin typeface="Raleway Light"/>
              <a:ea typeface="Raleway Light"/>
              <a:cs typeface="Raleway Light"/>
              <a:sym typeface="Raleway Light"/>
            </a:endParaRPr>
          </a:p>
          <a:p>
            <a:pPr marL="914400" lvl="1"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15,000 of 100,000 black people interned died.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British absorbed Southern Africa into empire. </a:t>
            </a:r>
            <a:endParaRPr sz="1300">
              <a:latin typeface="Raleway Light"/>
              <a:ea typeface="Raleway Light"/>
              <a:cs typeface="Raleway Light"/>
              <a:sym typeface="Raleway Light"/>
            </a:endParaRPr>
          </a:p>
          <a:p>
            <a:pPr marL="457200" lvl="0" indent="-311150" algn="l" rtl="0">
              <a:spcBef>
                <a:spcPts val="0"/>
              </a:spcBef>
              <a:spcAft>
                <a:spcPts val="0"/>
              </a:spcAft>
              <a:buSzPts val="1300"/>
              <a:buFont typeface="Raleway Light"/>
              <a:buChar char="➔"/>
            </a:pPr>
            <a:r>
              <a:rPr lang="en" sz="1300">
                <a:latin typeface="Raleway Light"/>
                <a:ea typeface="Raleway Light"/>
                <a:cs typeface="Raleway Light"/>
                <a:sym typeface="Raleway Light"/>
              </a:rPr>
              <a:t>Millions of Afrikaner and black African farmers were displaced onto bad farming land making life very hard. </a:t>
            </a:r>
            <a:endParaRPr sz="1300">
              <a:latin typeface="Raleway Light"/>
              <a:ea typeface="Raleway Light"/>
              <a:cs typeface="Raleway Light"/>
              <a:sym typeface="Raleway Light"/>
            </a:endParaRPr>
          </a:p>
        </p:txBody>
      </p:sp>
      <p:sp>
        <p:nvSpPr>
          <p:cNvPr id="187" name="Google Shape;187;p20"/>
          <p:cNvSpPr txBox="1"/>
          <p:nvPr/>
        </p:nvSpPr>
        <p:spPr>
          <a:xfrm>
            <a:off x="7589000" y="-1267675"/>
            <a:ext cx="869400" cy="11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188" name="Google Shape;188;p20"/>
          <p:cNvPicPr preferRelativeResize="0"/>
          <p:nvPr/>
        </p:nvPicPr>
        <p:blipFill>
          <a:blip r:embed="rId4">
            <a:alphaModFix/>
          </a:blip>
          <a:stretch>
            <a:fillRect/>
          </a:stretch>
        </p:blipFill>
        <p:spPr>
          <a:xfrm>
            <a:off x="3701700" y="1147713"/>
            <a:ext cx="1638900" cy="1788743"/>
          </a:xfrm>
          <a:prstGeom prst="rect">
            <a:avLst/>
          </a:prstGeom>
          <a:noFill/>
          <a:ln>
            <a:noFill/>
          </a:ln>
        </p:spPr>
      </p:pic>
      <p:pic>
        <p:nvPicPr>
          <p:cNvPr id="189" name="Google Shape;189;p20"/>
          <p:cNvPicPr preferRelativeResize="0"/>
          <p:nvPr/>
        </p:nvPicPr>
        <p:blipFill>
          <a:blip r:embed="rId5">
            <a:alphaModFix/>
          </a:blip>
          <a:stretch>
            <a:fillRect/>
          </a:stretch>
        </p:blipFill>
        <p:spPr>
          <a:xfrm>
            <a:off x="3963375" y="3183275"/>
            <a:ext cx="1380411" cy="1788723"/>
          </a:xfrm>
          <a:prstGeom prst="rect">
            <a:avLst/>
          </a:prstGeom>
          <a:noFill/>
          <a:ln>
            <a:noFill/>
          </a:ln>
        </p:spPr>
      </p:pic>
      <p:pic>
        <p:nvPicPr>
          <p:cNvPr id="190" name="Google Shape;190;p20"/>
          <p:cNvPicPr preferRelativeResize="0"/>
          <p:nvPr/>
        </p:nvPicPr>
        <p:blipFill>
          <a:blip r:embed="rId6">
            <a:alphaModFix/>
          </a:blip>
          <a:stretch>
            <a:fillRect/>
          </a:stretch>
        </p:blipFill>
        <p:spPr>
          <a:xfrm>
            <a:off x="7797200" y="30907"/>
            <a:ext cx="869400" cy="609932"/>
          </a:xfrm>
          <a:prstGeom prst="rect">
            <a:avLst/>
          </a:prstGeom>
          <a:noFill/>
          <a:ln>
            <a:noFill/>
          </a:ln>
        </p:spPr>
      </p:pic>
      <p:pic>
        <p:nvPicPr>
          <p:cNvPr id="191" name="Google Shape;191;p20"/>
          <p:cNvPicPr preferRelativeResize="0"/>
          <p:nvPr/>
        </p:nvPicPr>
        <p:blipFill>
          <a:blip r:embed="rId7">
            <a:alphaModFix/>
          </a:blip>
          <a:stretch>
            <a:fillRect/>
          </a:stretch>
        </p:blipFill>
        <p:spPr>
          <a:xfrm>
            <a:off x="426275" y="30900"/>
            <a:ext cx="1083665" cy="609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1"/>
          <p:cNvSpPr txBox="1">
            <a:spLocks noGrp="1"/>
          </p:cNvSpPr>
          <p:nvPr>
            <p:ph type="title" idx="4294967295"/>
          </p:nvPr>
        </p:nvSpPr>
        <p:spPr>
          <a:xfrm>
            <a:off x="2279675" y="78150"/>
            <a:ext cx="4747800" cy="4605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European Scramble for Africa</a:t>
            </a:r>
            <a:endParaRPr sz="2000">
              <a:solidFill>
                <a:srgbClr val="FFFFFF"/>
              </a:solidFill>
            </a:endParaRPr>
          </a:p>
        </p:txBody>
      </p:sp>
      <p:sp>
        <p:nvSpPr>
          <p:cNvPr id="197" name="Google Shape;197;p21"/>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198" name="Google Shape;198;p21"/>
          <p:cNvSpPr txBox="1"/>
          <p:nvPr/>
        </p:nvSpPr>
        <p:spPr>
          <a:xfrm>
            <a:off x="-125" y="-1092187"/>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aleway Light"/>
              <a:ea typeface="Raleway Light"/>
              <a:cs typeface="Raleway Light"/>
              <a:sym typeface="Raleway Light"/>
            </a:endParaRPr>
          </a:p>
        </p:txBody>
      </p:sp>
      <p:sp>
        <p:nvSpPr>
          <p:cNvPr id="199" name="Google Shape;199;p21"/>
          <p:cNvSpPr txBox="1"/>
          <p:nvPr/>
        </p:nvSpPr>
        <p:spPr>
          <a:xfrm>
            <a:off x="5937825" y="814725"/>
            <a:ext cx="31122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Light"/>
              <a:ea typeface="Raleway Light"/>
              <a:cs typeface="Raleway Light"/>
              <a:sym typeface="Raleway Light"/>
            </a:endParaRPr>
          </a:p>
        </p:txBody>
      </p:sp>
      <p:sp>
        <p:nvSpPr>
          <p:cNvPr id="200" name="Google Shape;200;p21"/>
          <p:cNvSpPr txBox="1"/>
          <p:nvPr/>
        </p:nvSpPr>
        <p:spPr>
          <a:xfrm>
            <a:off x="169025" y="-1749175"/>
            <a:ext cx="3112200" cy="6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b="1">
              <a:latin typeface="Raleway"/>
              <a:ea typeface="Raleway"/>
              <a:cs typeface="Raleway"/>
              <a:sym typeface="Raleway"/>
            </a:endParaRPr>
          </a:p>
        </p:txBody>
      </p:sp>
      <p:sp>
        <p:nvSpPr>
          <p:cNvPr id="201" name="Google Shape;201;p21"/>
          <p:cNvSpPr txBox="1"/>
          <p:nvPr/>
        </p:nvSpPr>
        <p:spPr>
          <a:xfrm>
            <a:off x="0" y="682850"/>
            <a:ext cx="4747800" cy="42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Raleway"/>
                <a:ea typeface="Raleway"/>
                <a:cs typeface="Raleway"/>
                <a:sym typeface="Raleway"/>
              </a:rPr>
              <a:t>Congo:</a:t>
            </a:r>
            <a:endParaRPr sz="1300">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b="1">
                <a:latin typeface="Raleway"/>
                <a:ea typeface="Raleway"/>
                <a:cs typeface="Raleway"/>
                <a:sym typeface="Raleway"/>
              </a:rPr>
              <a:t>King Leopold II</a:t>
            </a:r>
            <a:r>
              <a:rPr lang="en">
                <a:latin typeface="Raleway Light"/>
                <a:ea typeface="Raleway Light"/>
                <a:cs typeface="Raleway Light"/>
                <a:sym typeface="Raleway Light"/>
              </a:rPr>
              <a:t> wanted </a:t>
            </a:r>
            <a:r>
              <a:rPr lang="en" b="1">
                <a:latin typeface="Raleway"/>
                <a:ea typeface="Raleway"/>
                <a:cs typeface="Raleway"/>
                <a:sym typeface="Raleway"/>
              </a:rPr>
              <a:t>Belgium</a:t>
            </a:r>
            <a:r>
              <a:rPr lang="en">
                <a:latin typeface="Raleway Light"/>
                <a:ea typeface="Raleway Light"/>
                <a:cs typeface="Raleway Light"/>
                <a:sym typeface="Raleway Light"/>
              </a:rPr>
              <a:t> to colonize Africa.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They were resistant, so he used his personal money to invade and colonize </a:t>
            </a:r>
            <a:r>
              <a:rPr lang="en" b="1">
                <a:latin typeface="Raleway"/>
                <a:ea typeface="Raleway"/>
                <a:cs typeface="Raleway"/>
                <a:sym typeface="Raleway"/>
              </a:rPr>
              <a:t>Congo</a:t>
            </a:r>
            <a:r>
              <a:rPr lang="en">
                <a:latin typeface="Raleway Light"/>
                <a:ea typeface="Raleway Light"/>
                <a:cs typeface="Raleway Light"/>
                <a:sym typeface="Raleway Light"/>
              </a:rPr>
              <a:t>.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He personally made </a:t>
            </a:r>
            <a:r>
              <a:rPr lang="en" b="1">
                <a:latin typeface="Raleway"/>
                <a:ea typeface="Raleway"/>
                <a:cs typeface="Raleway"/>
                <a:sym typeface="Raleway"/>
              </a:rPr>
              <a:t>1.1 billion dollars</a:t>
            </a:r>
            <a:r>
              <a:rPr lang="en">
                <a:latin typeface="Raleway Light"/>
                <a:ea typeface="Raleway Light"/>
                <a:cs typeface="Raleway Light"/>
                <a:sym typeface="Raleway Light"/>
              </a:rPr>
              <a:t> (in today’s world through economic imperalization. </a:t>
            </a:r>
            <a:endParaRPr>
              <a:latin typeface="Raleway Light"/>
              <a:ea typeface="Raleway Light"/>
              <a:cs typeface="Raleway Light"/>
              <a:sym typeface="Raleway Light"/>
            </a:endParaRPr>
          </a:p>
          <a:p>
            <a:pPr marL="457200" lvl="0" indent="-317500" algn="l" rtl="0">
              <a:spcBef>
                <a:spcPts val="0"/>
              </a:spcBef>
              <a:spcAft>
                <a:spcPts val="0"/>
              </a:spcAft>
              <a:buSzPts val="1400"/>
              <a:buFont typeface="Raleway Light"/>
              <a:buChar char="❏"/>
            </a:pPr>
            <a:r>
              <a:rPr lang="en">
                <a:latin typeface="Raleway Light"/>
                <a:ea typeface="Raleway Light"/>
                <a:cs typeface="Raleway Light"/>
                <a:sym typeface="Raleway Light"/>
              </a:rPr>
              <a:t>Harvested </a:t>
            </a:r>
            <a:r>
              <a:rPr lang="en" b="1">
                <a:latin typeface="Raleway"/>
                <a:ea typeface="Raleway"/>
                <a:cs typeface="Raleway"/>
                <a:sym typeface="Raleway"/>
              </a:rPr>
              <a:t>ivory</a:t>
            </a:r>
            <a:r>
              <a:rPr lang="en">
                <a:latin typeface="Raleway Light"/>
                <a:ea typeface="Raleway Light"/>
                <a:cs typeface="Raleway Light"/>
                <a:sym typeface="Raleway Light"/>
              </a:rPr>
              <a:t> and </a:t>
            </a:r>
            <a:r>
              <a:rPr lang="en" b="1">
                <a:latin typeface="Raleway"/>
                <a:ea typeface="Raleway"/>
                <a:cs typeface="Raleway"/>
                <a:sym typeface="Raleway"/>
              </a:rPr>
              <a:t>rubber</a:t>
            </a:r>
            <a:endParaRPr b="1">
              <a:latin typeface="Raleway"/>
              <a:ea typeface="Raleway"/>
              <a:cs typeface="Raleway"/>
              <a:sym typeface="Raleway"/>
            </a:endParaRPr>
          </a:p>
          <a:p>
            <a:pPr marL="914400" lvl="1" indent="-317500" algn="l" rtl="0">
              <a:spcBef>
                <a:spcPts val="0"/>
              </a:spcBef>
              <a:spcAft>
                <a:spcPts val="0"/>
              </a:spcAft>
              <a:buSzPts val="1400"/>
              <a:buFont typeface="Raleway Light"/>
              <a:buChar char="❏"/>
            </a:pPr>
            <a:r>
              <a:rPr lang="en" b="1">
                <a:latin typeface="Raleway"/>
                <a:ea typeface="Raleway"/>
                <a:cs typeface="Raleway"/>
                <a:sym typeface="Raleway"/>
              </a:rPr>
              <a:t>Brutal</a:t>
            </a:r>
            <a:r>
              <a:rPr lang="en">
                <a:latin typeface="Raleway Light"/>
                <a:ea typeface="Raleway Light"/>
                <a:cs typeface="Raleway Light"/>
                <a:sym typeface="Raleway Light"/>
              </a:rPr>
              <a:t> working conditions for Africans.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People were beaten and killed, or scared into submission.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Essentially, the workers were </a:t>
            </a:r>
            <a:r>
              <a:rPr lang="en" b="1">
                <a:latin typeface="Raleway"/>
                <a:ea typeface="Raleway"/>
                <a:cs typeface="Raleway"/>
                <a:sym typeface="Raleway"/>
              </a:rPr>
              <a:t>slaves</a:t>
            </a:r>
            <a:r>
              <a:rPr lang="en">
                <a:latin typeface="Raleway Light"/>
                <a:ea typeface="Raleway Light"/>
                <a:cs typeface="Raleway Light"/>
                <a:sym typeface="Raleway Light"/>
              </a:rPr>
              <a:t>, and their spouses were held captive while they worked.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As many as </a:t>
            </a:r>
            <a:r>
              <a:rPr lang="en" b="1">
                <a:latin typeface="Raleway"/>
                <a:ea typeface="Raleway"/>
                <a:cs typeface="Raleway"/>
                <a:sym typeface="Raleway"/>
              </a:rPr>
              <a:t>8 million</a:t>
            </a:r>
            <a:r>
              <a:rPr lang="en">
                <a:latin typeface="Raleway Light"/>
                <a:ea typeface="Raleway Light"/>
                <a:cs typeface="Raleway Light"/>
                <a:sym typeface="Raleway Light"/>
              </a:rPr>
              <a:t> Africans died under King Leopold. </a:t>
            </a:r>
            <a:endParaRPr>
              <a:latin typeface="Raleway Light"/>
              <a:ea typeface="Raleway Light"/>
              <a:cs typeface="Raleway Light"/>
              <a:sym typeface="Raleway Light"/>
            </a:endParaRPr>
          </a:p>
          <a:p>
            <a:pPr marL="914400" lvl="1" indent="-317500" algn="l" rtl="0">
              <a:spcBef>
                <a:spcPts val="0"/>
              </a:spcBef>
              <a:spcAft>
                <a:spcPts val="0"/>
              </a:spcAft>
              <a:buSzPts val="1400"/>
              <a:buFont typeface="Raleway Light"/>
              <a:buChar char="❏"/>
            </a:pPr>
            <a:r>
              <a:rPr lang="en">
                <a:latin typeface="Raleway Light"/>
                <a:ea typeface="Raleway Light"/>
                <a:cs typeface="Raleway Light"/>
                <a:sym typeface="Raleway Light"/>
              </a:rPr>
              <a:t>In </a:t>
            </a:r>
            <a:r>
              <a:rPr lang="en" b="1">
                <a:latin typeface="Raleway"/>
                <a:ea typeface="Raleway"/>
                <a:cs typeface="Raleway"/>
                <a:sym typeface="Raleway"/>
              </a:rPr>
              <a:t>1907</a:t>
            </a:r>
            <a:r>
              <a:rPr lang="en">
                <a:latin typeface="Raleway Light"/>
                <a:ea typeface="Raleway Light"/>
                <a:cs typeface="Raleway Light"/>
                <a:sym typeface="Raleway Light"/>
              </a:rPr>
              <a:t> Belgium took over control of the Congo as a colony and conditions improved. </a:t>
            </a:r>
            <a:endParaRPr>
              <a:latin typeface="Raleway Light"/>
              <a:ea typeface="Raleway Light"/>
              <a:cs typeface="Raleway Light"/>
              <a:sym typeface="Raleway Light"/>
            </a:endParaRPr>
          </a:p>
        </p:txBody>
      </p:sp>
      <p:sp>
        <p:nvSpPr>
          <p:cNvPr id="202" name="Google Shape;202;p21"/>
          <p:cNvSpPr txBox="1"/>
          <p:nvPr/>
        </p:nvSpPr>
        <p:spPr>
          <a:xfrm>
            <a:off x="7589000" y="-1267675"/>
            <a:ext cx="869400" cy="11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203" name="Google Shape;203;p21"/>
          <p:cNvPicPr preferRelativeResize="0"/>
          <p:nvPr/>
        </p:nvPicPr>
        <p:blipFill>
          <a:blip r:embed="rId4">
            <a:alphaModFix/>
          </a:blip>
          <a:stretch>
            <a:fillRect/>
          </a:stretch>
        </p:blipFill>
        <p:spPr>
          <a:xfrm>
            <a:off x="4747800" y="864575"/>
            <a:ext cx="4094126" cy="2183550"/>
          </a:xfrm>
          <a:prstGeom prst="rect">
            <a:avLst/>
          </a:prstGeom>
          <a:noFill/>
          <a:ln>
            <a:noFill/>
          </a:ln>
        </p:spPr>
      </p:pic>
      <p:pic>
        <p:nvPicPr>
          <p:cNvPr id="204" name="Google Shape;204;p21"/>
          <p:cNvPicPr preferRelativeResize="0"/>
          <p:nvPr/>
        </p:nvPicPr>
        <p:blipFill>
          <a:blip r:embed="rId5">
            <a:alphaModFix/>
          </a:blip>
          <a:stretch>
            <a:fillRect/>
          </a:stretch>
        </p:blipFill>
        <p:spPr>
          <a:xfrm>
            <a:off x="7215900" y="3196325"/>
            <a:ext cx="1334275" cy="1751250"/>
          </a:xfrm>
          <a:prstGeom prst="rect">
            <a:avLst/>
          </a:prstGeom>
          <a:noFill/>
          <a:ln>
            <a:noFill/>
          </a:ln>
        </p:spPr>
      </p:pic>
      <p:pic>
        <p:nvPicPr>
          <p:cNvPr id="205" name="Google Shape;205;p21"/>
          <p:cNvPicPr preferRelativeResize="0"/>
          <p:nvPr/>
        </p:nvPicPr>
        <p:blipFill>
          <a:blip r:embed="rId6">
            <a:alphaModFix/>
          </a:blip>
          <a:stretch>
            <a:fillRect/>
          </a:stretch>
        </p:blipFill>
        <p:spPr>
          <a:xfrm>
            <a:off x="5138325" y="3196325"/>
            <a:ext cx="1687055" cy="1751250"/>
          </a:xfrm>
          <a:prstGeom prst="rect">
            <a:avLst/>
          </a:prstGeom>
          <a:noFill/>
          <a:ln>
            <a:noFill/>
          </a:ln>
        </p:spPr>
      </p:pic>
    </p:spTree>
  </p:cSld>
  <p:clrMapOvr>
    <a:masterClrMapping/>
  </p:clrMapOvr>
</p:sld>
</file>

<file path=ppt/theme/theme1.xml><?xml version="1.0" encoding="utf-8"?>
<a:theme xmlns:a="http://schemas.openxmlformats.org/drawingml/2006/main" name="Isabel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7502</Words>
  <Application>Microsoft Office PowerPoint</Application>
  <PresentationFormat>On-screen Show (16:9)</PresentationFormat>
  <Paragraphs>817</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Raleway Light</vt:lpstr>
      <vt:lpstr>Calibri</vt:lpstr>
      <vt:lpstr>Playfair Display</vt:lpstr>
      <vt:lpstr>Arial</vt:lpstr>
      <vt:lpstr>Raleway</vt:lpstr>
      <vt:lpstr>Isabella template</vt:lpstr>
      <vt:lpstr>Unit 6 Review  </vt:lpstr>
      <vt:lpstr> </vt:lpstr>
      <vt:lpstr>6.1 - Motives for Imperialism </vt:lpstr>
      <vt:lpstr>6.1 - Cultural and Religious Motivations for Imperialization </vt:lpstr>
      <vt:lpstr>6.1 - Economic Motivations for Imperialism </vt:lpstr>
      <vt:lpstr> </vt:lpstr>
      <vt:lpstr>Imperialism in Africa </vt:lpstr>
      <vt:lpstr>European Scramble for Africa</vt:lpstr>
      <vt:lpstr>European Scramble for Africa</vt:lpstr>
      <vt:lpstr>Imperialism in Asia </vt:lpstr>
      <vt:lpstr>Imperialism in Southeast Asia </vt:lpstr>
      <vt:lpstr>American Imperialism in Latin America</vt:lpstr>
      <vt:lpstr>Outcomes of Imperialism </vt:lpstr>
      <vt:lpstr> </vt:lpstr>
      <vt:lpstr>6.3 - Balkan Nationalism </vt:lpstr>
      <vt:lpstr>6.3 - Resistance and Rebellion in the Americas  </vt:lpstr>
      <vt:lpstr>6.3 - Resistance and Rebellion in the Americas  </vt:lpstr>
      <vt:lpstr>6.3 - South Asian Movements </vt:lpstr>
      <vt:lpstr>6.3 - Southeast Asian Movements </vt:lpstr>
      <vt:lpstr>6.3 - Resistance in Australia and New Zealand </vt:lpstr>
      <vt:lpstr>6.3 - African Resistance </vt:lpstr>
      <vt:lpstr>6.3 - African Resistance </vt:lpstr>
      <vt:lpstr> </vt:lpstr>
      <vt:lpstr>Technological Advancements </vt:lpstr>
      <vt:lpstr>Raw Materials </vt:lpstr>
      <vt:lpstr>Raw Materials </vt:lpstr>
      <vt:lpstr>Agricultural Products </vt:lpstr>
      <vt:lpstr> </vt:lpstr>
      <vt:lpstr>6.5 - Rise of Economic Imperialism </vt:lpstr>
      <vt:lpstr>6.5 - Economic Imperialism in Asia </vt:lpstr>
      <vt:lpstr>6.5 - Economic Imperialism in China </vt:lpstr>
      <vt:lpstr>6.5 - Economic Imperialism in Africa </vt:lpstr>
      <vt:lpstr>6.5 - Economic Imperialism in Latin America </vt:lpstr>
      <vt:lpstr> </vt:lpstr>
      <vt:lpstr>6.6 - Migration through Labor Systems </vt:lpstr>
      <vt:lpstr>6.6 - Migration through Labor Systems </vt:lpstr>
      <vt:lpstr>6.6 - Migration in the Face of Challenges </vt:lpstr>
      <vt:lpstr>6.6 - Migration in the Face of Challenges </vt:lpstr>
      <vt:lpstr>6.6 - Migration to Settler Colonies </vt:lpstr>
      <vt:lpstr>6.6 - Migration, Transportation, Urbanization </vt:lpstr>
      <vt:lpstr> </vt:lpstr>
      <vt:lpstr>6.7 - Changes in Home Societies</vt:lpstr>
      <vt:lpstr>6.7 - Effects of Migration on Receiving Societies </vt:lpstr>
      <vt:lpstr>PowerPoint Presentation</vt:lpstr>
      <vt:lpstr>6.7 - Effects of Migration on Receiving Societies </vt:lpstr>
      <vt:lpstr>6.7 - Prejudice and Regulation of Immigration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 Review  </dc:title>
  <dc:creator>Mcdaniel, Jennifer</dc:creator>
  <cp:lastModifiedBy>Mcdaniel, Jennifer</cp:lastModifiedBy>
  <cp:revision>1</cp:revision>
  <dcterms:modified xsi:type="dcterms:W3CDTF">2020-02-28T19:49:46Z</dcterms:modified>
</cp:coreProperties>
</file>