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257" r:id="rId3"/>
    <p:sldId id="258" r:id="rId4"/>
    <p:sldId id="280" r:id="rId5"/>
    <p:sldId id="281" r:id="rId6"/>
    <p:sldId id="259" r:id="rId7"/>
    <p:sldId id="260" r:id="rId8"/>
    <p:sldId id="279" r:id="rId9"/>
    <p:sldId id="261" r:id="rId10"/>
    <p:sldId id="262" r:id="rId11"/>
    <p:sldId id="263" r:id="rId12"/>
    <p:sldId id="285" r:id="rId13"/>
    <p:sldId id="286" r:id="rId14"/>
    <p:sldId id="287" r:id="rId15"/>
    <p:sldId id="294" r:id="rId16"/>
    <p:sldId id="288" r:id="rId17"/>
    <p:sldId id="289" r:id="rId18"/>
    <p:sldId id="290" r:id="rId19"/>
    <p:sldId id="291" r:id="rId20"/>
    <p:sldId id="297" r:id="rId21"/>
    <p:sldId id="298" r:id="rId22"/>
    <p:sldId id="271" r:id="rId23"/>
    <p:sldId id="272" r:id="rId24"/>
    <p:sldId id="264" r:id="rId25"/>
    <p:sldId id="265" r:id="rId26"/>
    <p:sldId id="266" r:id="rId27"/>
    <p:sldId id="267" r:id="rId28"/>
    <p:sldId id="268" r:id="rId29"/>
    <p:sldId id="269" r:id="rId30"/>
    <p:sldId id="275" r:id="rId31"/>
    <p:sldId id="270" r:id="rId32"/>
    <p:sldId id="273" r:id="rId33"/>
    <p:sldId id="274" r:id="rId34"/>
    <p:sldId id="276" r:id="rId35"/>
    <p:sldId id="295" r:id="rId36"/>
    <p:sldId id="282" r:id="rId37"/>
    <p:sldId id="283" r:id="rId38"/>
    <p:sldId id="277" r:id="rId39"/>
    <p:sldId id="278" r:id="rId40"/>
    <p:sldId id="292" r:id="rId41"/>
    <p:sldId id="293" r:id="rId42"/>
    <p:sldId id="296" r:id="rId43"/>
    <p:sldId id="284" r:id="rId44"/>
    <p:sldId id="299"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840"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9B3AD0-771B-4E98-9862-87C4556E4BE9}" type="datetimeFigureOut">
              <a:rPr lang="en-US" smtClean="0"/>
              <a:pPr/>
              <a:t>11/1/2016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6C9D38-3A18-4579-8B49-0646023CD58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D6C9D38-3A18-4579-8B49-0646023CD58C}"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0ABB6A-99D7-44A6-8E89-2C413E9EB5D9}" type="datetimeFigureOut">
              <a:rPr lang="en-US" smtClean="0"/>
              <a:pPr/>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3E8BB-999C-4B38-9CAC-AB4A6319351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0ABB6A-99D7-44A6-8E89-2C413E9EB5D9}" type="datetimeFigureOut">
              <a:rPr lang="en-US" smtClean="0"/>
              <a:pPr/>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3E8BB-999C-4B38-9CAC-AB4A6319351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0ABB6A-99D7-44A6-8E89-2C413E9EB5D9}" type="datetimeFigureOut">
              <a:rPr lang="en-US" smtClean="0"/>
              <a:pPr/>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3E8BB-999C-4B38-9CAC-AB4A6319351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0ABB6A-99D7-44A6-8E89-2C413E9EB5D9}" type="datetimeFigureOut">
              <a:rPr lang="en-US" smtClean="0"/>
              <a:pPr/>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3E8BB-999C-4B38-9CAC-AB4A6319351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0ABB6A-99D7-44A6-8E89-2C413E9EB5D9}" type="datetimeFigureOut">
              <a:rPr lang="en-US" smtClean="0"/>
              <a:pPr/>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3E8BB-999C-4B38-9CAC-AB4A6319351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0ABB6A-99D7-44A6-8E89-2C413E9EB5D9}" type="datetimeFigureOut">
              <a:rPr lang="en-US" smtClean="0"/>
              <a:pPr/>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3E8BB-999C-4B38-9CAC-AB4A6319351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0ABB6A-99D7-44A6-8E89-2C413E9EB5D9}" type="datetimeFigureOut">
              <a:rPr lang="en-US" smtClean="0"/>
              <a:pPr/>
              <a:t>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73E8BB-999C-4B38-9CAC-AB4A6319351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0ABB6A-99D7-44A6-8E89-2C413E9EB5D9}" type="datetimeFigureOut">
              <a:rPr lang="en-US" smtClean="0"/>
              <a:pPr/>
              <a:t>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73E8BB-999C-4B38-9CAC-AB4A6319351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0ABB6A-99D7-44A6-8E89-2C413E9EB5D9}" type="datetimeFigureOut">
              <a:rPr lang="en-US" smtClean="0"/>
              <a:pPr/>
              <a:t>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73E8BB-999C-4B38-9CAC-AB4A6319351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0ABB6A-99D7-44A6-8E89-2C413E9EB5D9}" type="datetimeFigureOut">
              <a:rPr lang="en-US" smtClean="0"/>
              <a:pPr/>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3E8BB-999C-4B38-9CAC-AB4A6319351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0ABB6A-99D7-44A6-8E89-2C413E9EB5D9}" type="datetimeFigureOut">
              <a:rPr lang="en-US" smtClean="0"/>
              <a:pPr/>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3E8BB-999C-4B38-9CAC-AB4A6319351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chemeClr val="bg1"/>
            </a:gs>
            <a:gs pos="100000">
              <a:schemeClr val="bg1">
                <a:shade val="30000"/>
                <a:satMod val="20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0ABB6A-99D7-44A6-8E89-2C413E9EB5D9}" type="datetimeFigureOut">
              <a:rPr lang="en-US" smtClean="0"/>
              <a:pPr/>
              <a:t>11/1/2016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73E8BB-999C-4B38-9CAC-AB4A6319351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firstinitallastname@northpanolaschools.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rometheanplanet.com/en-us/resources/"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youtube.com/watch?v=jla6zz6FUWQ" TargetMode="External"/><Relationship Id="rId2" Type="http://schemas.openxmlformats.org/officeDocument/2006/relationships/hyperlink" Target="https://www.youtube.com/watch?v=A9Vxw0OIgHE&amp;noredirect=1"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North Panola School District </a:t>
            </a:r>
            <a:r>
              <a:rPr lang="en-US" sz="4000" b="1" dirty="0" smtClean="0"/>
              <a:t>Technology Department</a:t>
            </a:r>
            <a:endParaRPr lang="en-US" sz="4000" b="1" dirty="0"/>
          </a:p>
        </p:txBody>
      </p:sp>
      <p:sp>
        <p:nvSpPr>
          <p:cNvPr id="3" name="Subtitle 2"/>
          <p:cNvSpPr>
            <a:spLocks noGrp="1"/>
          </p:cNvSpPr>
          <p:nvPr>
            <p:ph type="subTitle" idx="1"/>
          </p:nvPr>
        </p:nvSpPr>
        <p:spPr/>
        <p:txBody>
          <a:bodyPr/>
          <a:lstStyle/>
          <a:p>
            <a:r>
              <a:rPr lang="en-US" b="1" dirty="0" smtClean="0">
                <a:solidFill>
                  <a:srgbClr val="C00000"/>
                </a:solidFill>
              </a:rPr>
              <a:t>2016-2017</a:t>
            </a:r>
            <a:r>
              <a:rPr lang="en-US" dirty="0" smtClean="0"/>
              <a:t> </a:t>
            </a:r>
            <a:endParaRPr lang="en-US" dirty="0"/>
          </a:p>
        </p:txBody>
      </p:sp>
      <p:pic>
        <p:nvPicPr>
          <p:cNvPr id="4" name="Picture 3" descr="cougar_pic.jpg"/>
          <p:cNvPicPr>
            <a:picLocks noChangeAspect="1"/>
          </p:cNvPicPr>
          <p:nvPr/>
        </p:nvPicPr>
        <p:blipFill>
          <a:blip r:embed="rId3" cstate="print"/>
          <a:stretch>
            <a:fillRect/>
          </a:stretch>
        </p:blipFill>
        <p:spPr>
          <a:xfrm>
            <a:off x="8077200" y="5587140"/>
            <a:ext cx="917574" cy="1119752"/>
          </a:xfrm>
          <a:prstGeom prst="round2SameRect">
            <a:avLst/>
          </a:prstGeom>
          <a:ln>
            <a:solidFill>
              <a:srgbClr val="C00000"/>
            </a:solidFill>
          </a:ln>
          <a:effectLst>
            <a:softEdge rad="112500"/>
          </a:effectLst>
        </p:spPr>
      </p:pic>
      <p:sp>
        <p:nvSpPr>
          <p:cNvPr id="5" name="Footer Placeholder 4"/>
          <p:cNvSpPr>
            <a:spLocks noGrp="1"/>
          </p:cNvSpPr>
          <p:nvPr>
            <p:ph type="ftr" sz="quarter" idx="11"/>
          </p:nvPr>
        </p:nvSpPr>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Helpdesk Tips/FAQs</a:t>
            </a:r>
            <a:endParaRPr lang="en-US" dirty="0"/>
          </a:p>
        </p:txBody>
      </p:sp>
      <p:sp>
        <p:nvSpPr>
          <p:cNvPr id="3" name="Content Placeholder 2"/>
          <p:cNvSpPr>
            <a:spLocks noGrp="1"/>
          </p:cNvSpPr>
          <p:nvPr>
            <p:ph idx="1"/>
          </p:nvPr>
        </p:nvSpPr>
        <p:spPr/>
        <p:txBody>
          <a:bodyPr>
            <a:normAutofit/>
          </a:bodyPr>
          <a:lstStyle/>
          <a:p>
            <a:r>
              <a:rPr lang="en-US" dirty="0" smtClean="0"/>
              <a:t>The best way to access the Helpdesk application is from the district website. Click the Helpdesk      icon in the upper left corner on the homepage.</a:t>
            </a:r>
          </a:p>
          <a:p>
            <a:r>
              <a:rPr lang="en-US" dirty="0" smtClean="0"/>
              <a:t>Submitting a ticket/task is the only way to ensure your needs are not forgotten.</a:t>
            </a:r>
          </a:p>
          <a:p>
            <a:r>
              <a:rPr lang="en-US" dirty="0" smtClean="0"/>
              <a:t>Tickets will be closed/resolved by a member of the technology department.</a:t>
            </a:r>
            <a:endParaRPr lang="en-US" dirty="0"/>
          </a:p>
        </p:txBody>
      </p:sp>
      <p:pic>
        <p:nvPicPr>
          <p:cNvPr id="4" name="Picture 3" descr="Helpdesk_rollover.png"/>
          <p:cNvPicPr>
            <a:picLocks noChangeAspect="1"/>
          </p:cNvPicPr>
          <p:nvPr/>
        </p:nvPicPr>
        <p:blipFill>
          <a:blip r:embed="rId2" cstate="print"/>
          <a:stretch>
            <a:fillRect/>
          </a:stretch>
        </p:blipFill>
        <p:spPr>
          <a:xfrm>
            <a:off x="3086152" y="2667000"/>
            <a:ext cx="419048" cy="419048"/>
          </a:xfrm>
          <a:prstGeom prst="rect">
            <a:avLst/>
          </a:prstGeom>
        </p:spPr>
      </p:pic>
      <p:sp>
        <p:nvSpPr>
          <p:cNvPr id="5"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6" name="Picture 5" descr="cougar_pic.jpg"/>
          <p:cNvPicPr>
            <a:picLocks noChangeAspect="1"/>
          </p:cNvPicPr>
          <p:nvPr/>
        </p:nvPicPr>
        <p:blipFill>
          <a:blip r:embed="rId3"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Helpdesk FAQs</a:t>
            </a:r>
            <a:endParaRPr lang="en-US" dirty="0"/>
          </a:p>
        </p:txBody>
      </p:sp>
      <p:sp>
        <p:nvSpPr>
          <p:cNvPr id="3" name="Content Placeholder 2"/>
          <p:cNvSpPr>
            <a:spLocks noGrp="1"/>
          </p:cNvSpPr>
          <p:nvPr>
            <p:ph idx="1"/>
          </p:nvPr>
        </p:nvSpPr>
        <p:spPr/>
        <p:txBody>
          <a:bodyPr>
            <a:normAutofit/>
          </a:bodyPr>
          <a:lstStyle/>
          <a:p>
            <a:r>
              <a:rPr lang="en-US" dirty="0" smtClean="0"/>
              <a:t>How often is the Helpdesk application checked?</a:t>
            </a:r>
          </a:p>
          <a:p>
            <a:pPr lvl="1"/>
            <a:r>
              <a:rPr lang="en-US" dirty="0" smtClean="0"/>
              <a:t>Tickets/Tasks are checked daily.</a:t>
            </a:r>
          </a:p>
          <a:p>
            <a:r>
              <a:rPr lang="en-US" dirty="0" smtClean="0"/>
              <a:t>How long will it take for tickets to be completed?</a:t>
            </a:r>
          </a:p>
          <a:p>
            <a:pPr lvl="1"/>
            <a:r>
              <a:rPr lang="en-US" dirty="0" smtClean="0"/>
              <a:t>Tickets will be completed based on the severity of the issue. </a:t>
            </a:r>
          </a:p>
          <a:p>
            <a:pPr lvl="2"/>
            <a:r>
              <a:rPr lang="en-US" dirty="0" smtClean="0"/>
              <a:t>Minor</a:t>
            </a:r>
          </a:p>
          <a:p>
            <a:pPr lvl="2"/>
            <a:r>
              <a:rPr lang="en-US" smtClean="0"/>
              <a:t>Major</a:t>
            </a:r>
            <a:endParaRPr lang="en-US" dirty="0" smtClean="0"/>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EMAIL, and Media Streaming</a:t>
            </a:r>
            <a:endParaRPr lang="en-US" dirty="0"/>
          </a:p>
        </p:txBody>
      </p:sp>
      <p:sp>
        <p:nvSpPr>
          <p:cNvPr id="3" name="Text Placeholder 2"/>
          <p:cNvSpPr>
            <a:spLocks noGrp="1"/>
          </p:cNvSpPr>
          <p:nvPr>
            <p:ph type="body" idx="1"/>
          </p:nvPr>
        </p:nvSpPr>
        <p:spPr/>
        <p:txBody>
          <a:bodyPr/>
          <a:lstStyle/>
          <a:p>
            <a:endParaRPr lang="en-US"/>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Network Login</a:t>
            </a:r>
          </a:p>
          <a:p>
            <a:pPr lvl="1"/>
            <a:r>
              <a:rPr lang="en-US" dirty="0" smtClean="0"/>
              <a:t>Always use </a:t>
            </a:r>
            <a:r>
              <a:rPr lang="en-US" b="1" dirty="0" smtClean="0"/>
              <a:t>CTRL-ALT-DEL</a:t>
            </a:r>
            <a:r>
              <a:rPr lang="en-US" dirty="0" smtClean="0"/>
              <a:t> to login and the domain should always say :”</a:t>
            </a:r>
            <a:r>
              <a:rPr lang="en-US" b="1" dirty="0" smtClean="0"/>
              <a:t>NPSD</a:t>
            </a:r>
            <a:r>
              <a:rPr lang="en-US" dirty="0" smtClean="0"/>
              <a:t>.” The same sequence can be used to lock your screen and change your network password.</a:t>
            </a:r>
          </a:p>
          <a:p>
            <a:pPr lvl="1"/>
            <a:r>
              <a:rPr lang="en-US" dirty="0" smtClean="0"/>
              <a:t>Username are typically your first initial and last name and the default password is “</a:t>
            </a:r>
            <a:r>
              <a:rPr lang="en-US" b="1" dirty="0" smtClean="0"/>
              <a:t>npsd2016</a:t>
            </a:r>
            <a:r>
              <a:rPr lang="en-US" dirty="0" smtClean="0"/>
              <a:t>.”</a:t>
            </a:r>
          </a:p>
          <a:p>
            <a:pPr lvl="1"/>
            <a:r>
              <a:rPr lang="en-US" dirty="0" smtClean="0"/>
              <a:t>The system will lock you out for 2 minutes if you use the wrong password 3 times in a row. The lockout will automatically clear itself after 2 minutes have elapsed..</a:t>
            </a:r>
          </a:p>
          <a:p>
            <a:pPr lvl="2"/>
            <a:r>
              <a:rPr lang="en-US" dirty="0" smtClean="0"/>
              <a:t>Do not create a task/ticket for this.</a:t>
            </a:r>
          </a:p>
          <a:p>
            <a:pPr lvl="2"/>
            <a:r>
              <a:rPr lang="en-US" dirty="0" smtClean="0"/>
              <a:t>Always check to make sure your CAPS or NUMLOCK is not on.</a:t>
            </a:r>
          </a:p>
          <a:p>
            <a:pPr lvl="1"/>
            <a:endParaRPr lang="en-US" dirty="0" smtClean="0"/>
          </a:p>
          <a:p>
            <a:endParaRPr lang="en-US" dirty="0"/>
          </a:p>
        </p:txBody>
      </p:sp>
      <p:pic>
        <p:nvPicPr>
          <p:cNvPr id="4" name="Picture 3"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
        <p:nvSpPr>
          <p:cNvPr id="5"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Email</a:t>
            </a:r>
            <a:endParaRPr lang="en-US" dirty="0"/>
          </a:p>
        </p:txBody>
      </p:sp>
      <p:sp>
        <p:nvSpPr>
          <p:cNvPr id="3" name="Content Placeholder 2"/>
          <p:cNvSpPr>
            <a:spLocks noGrp="1"/>
          </p:cNvSpPr>
          <p:nvPr>
            <p:ph idx="1"/>
          </p:nvPr>
        </p:nvSpPr>
        <p:spPr/>
        <p:txBody>
          <a:bodyPr/>
          <a:lstStyle/>
          <a:p>
            <a:r>
              <a:rPr lang="en-US" dirty="0" smtClean="0"/>
              <a:t>NPSD uses the Gmail system for email. </a:t>
            </a:r>
          </a:p>
          <a:p>
            <a:pPr lvl="1"/>
            <a:r>
              <a:rPr lang="en-US" dirty="0" smtClean="0"/>
              <a:t>You can access it from the district webpage or from </a:t>
            </a:r>
            <a:r>
              <a:rPr lang="en-US" dirty="0" err="1" smtClean="0"/>
              <a:t>gmail</a:t>
            </a:r>
            <a:r>
              <a:rPr lang="en-US" dirty="0" smtClean="0"/>
              <a:t>.</a:t>
            </a:r>
          </a:p>
          <a:p>
            <a:pPr lvl="1"/>
            <a:r>
              <a:rPr lang="en-US" dirty="0" smtClean="0"/>
              <a:t>If you access it from </a:t>
            </a:r>
            <a:r>
              <a:rPr lang="en-US" dirty="0" err="1" smtClean="0"/>
              <a:t>gmail</a:t>
            </a:r>
            <a:r>
              <a:rPr lang="en-US" dirty="0" smtClean="0"/>
              <a:t>, you must enter </a:t>
            </a:r>
            <a:r>
              <a:rPr lang="en-US" dirty="0" smtClean="0">
                <a:hlinkClick r:id="rId2"/>
              </a:rPr>
              <a:t>firstinitallastname@northpanolaschools.org</a:t>
            </a:r>
            <a:r>
              <a:rPr lang="en-US" dirty="0" smtClean="0"/>
              <a:t> and your password. </a:t>
            </a:r>
          </a:p>
          <a:p>
            <a:pPr lvl="1"/>
            <a:r>
              <a:rPr lang="en-US" dirty="0" smtClean="0"/>
              <a:t>You have 25 GB of storage capacity.</a:t>
            </a:r>
          </a:p>
          <a:p>
            <a:pPr lvl="1"/>
            <a:r>
              <a:rPr lang="en-US" dirty="0" smtClean="0"/>
              <a:t>You also have access to Google Apps</a:t>
            </a:r>
          </a:p>
          <a:p>
            <a:pPr lvl="2"/>
            <a:endParaRPr lang="en-US" dirty="0" smtClean="0"/>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3"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Email (cont’d)</a:t>
            </a:r>
            <a:endParaRPr lang="en-US" dirty="0"/>
          </a:p>
        </p:txBody>
      </p:sp>
      <p:sp>
        <p:nvSpPr>
          <p:cNvPr id="3" name="Content Placeholder 2"/>
          <p:cNvSpPr>
            <a:spLocks noGrp="1"/>
          </p:cNvSpPr>
          <p:nvPr>
            <p:ph idx="1"/>
          </p:nvPr>
        </p:nvSpPr>
        <p:spPr/>
        <p:txBody>
          <a:bodyPr/>
          <a:lstStyle/>
          <a:p>
            <a:r>
              <a:rPr lang="en-US" dirty="0" smtClean="0"/>
              <a:t>All student grades 6-12 have their own Gmail logins.</a:t>
            </a:r>
          </a:p>
          <a:p>
            <a:pPr lvl="1"/>
            <a:r>
              <a:rPr lang="en-US" dirty="0" smtClean="0"/>
              <a:t>Their logins are typically their first initial and </a:t>
            </a:r>
            <a:r>
              <a:rPr lang="en-US" dirty="0" err="1" smtClean="0"/>
              <a:t>lastname</a:t>
            </a:r>
            <a:r>
              <a:rPr lang="en-US" dirty="0" smtClean="0"/>
              <a:t> followed by the last 4-digits of their MSIS numbers. </a:t>
            </a:r>
          </a:p>
          <a:p>
            <a:pPr lvl="1"/>
            <a:r>
              <a:rPr lang="en-US" dirty="0" smtClean="0"/>
              <a:t>This allows them to use </a:t>
            </a:r>
            <a:r>
              <a:rPr lang="en-US" dirty="0" err="1" smtClean="0"/>
              <a:t>Chromebooks</a:t>
            </a:r>
            <a:r>
              <a:rPr lang="en-US" dirty="0" smtClean="0"/>
              <a:t>.</a:t>
            </a:r>
          </a:p>
          <a:p>
            <a:pPr lvl="2"/>
            <a:endParaRPr lang="en-US" dirty="0" smtClean="0"/>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 Streaming</a:t>
            </a:r>
            <a:endParaRPr lang="en-US" dirty="0"/>
          </a:p>
        </p:txBody>
      </p:sp>
      <p:sp>
        <p:nvSpPr>
          <p:cNvPr id="3" name="Content Placeholder 2"/>
          <p:cNvSpPr>
            <a:spLocks noGrp="1"/>
          </p:cNvSpPr>
          <p:nvPr>
            <p:ph idx="1"/>
          </p:nvPr>
        </p:nvSpPr>
        <p:spPr/>
        <p:txBody>
          <a:bodyPr>
            <a:normAutofit lnSpcReduction="10000"/>
          </a:bodyPr>
          <a:lstStyle/>
          <a:p>
            <a:r>
              <a:rPr lang="en-US" dirty="0" smtClean="0"/>
              <a:t>In an effort to limit the amount of bandwidth that each schools demands from the District Office, we block high traffic/streaming sites such as:</a:t>
            </a:r>
          </a:p>
          <a:p>
            <a:pPr lvl="1"/>
            <a:r>
              <a:rPr lang="en-US" dirty="0" smtClean="0"/>
              <a:t>YouTube</a:t>
            </a:r>
          </a:p>
          <a:p>
            <a:pPr lvl="1"/>
            <a:r>
              <a:rPr lang="en-US" dirty="0" smtClean="0"/>
              <a:t>Netflix</a:t>
            </a:r>
          </a:p>
          <a:p>
            <a:pPr lvl="1"/>
            <a:r>
              <a:rPr lang="en-US" dirty="0" smtClean="0"/>
              <a:t>Internet Radio Sites (Pandora, </a:t>
            </a:r>
            <a:r>
              <a:rPr lang="en-US" dirty="0" err="1" smtClean="0"/>
              <a:t>iHeart</a:t>
            </a:r>
            <a:r>
              <a:rPr lang="en-US" dirty="0" smtClean="0"/>
              <a:t>, etc.)</a:t>
            </a:r>
          </a:p>
          <a:p>
            <a:pPr lvl="1"/>
            <a:r>
              <a:rPr lang="en-US" dirty="0" smtClean="0"/>
              <a:t>Graphic intensive game sites</a:t>
            </a:r>
          </a:p>
          <a:p>
            <a:pPr lvl="1"/>
            <a:r>
              <a:rPr lang="en-US" dirty="0" smtClean="0"/>
              <a:t>Any site that does not have an educational use.</a:t>
            </a:r>
            <a:endParaRPr lang="en-US" dirty="0"/>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 Streaming (cont’d)</a:t>
            </a:r>
            <a:endParaRPr lang="en-US" dirty="0"/>
          </a:p>
        </p:txBody>
      </p:sp>
      <p:sp>
        <p:nvSpPr>
          <p:cNvPr id="3" name="Content Placeholder 2"/>
          <p:cNvSpPr>
            <a:spLocks noGrp="1"/>
          </p:cNvSpPr>
          <p:nvPr>
            <p:ph idx="1"/>
          </p:nvPr>
        </p:nvSpPr>
        <p:spPr/>
        <p:txBody>
          <a:bodyPr>
            <a:normAutofit/>
          </a:bodyPr>
          <a:lstStyle/>
          <a:p>
            <a:r>
              <a:rPr lang="en-US" dirty="0" smtClean="0"/>
              <a:t>Why do we block sites?</a:t>
            </a:r>
          </a:p>
          <a:p>
            <a:pPr lvl="0"/>
            <a:r>
              <a:rPr lang="en-US" b="1" dirty="0" smtClean="0">
                <a:latin typeface="Arial"/>
                <a:ea typeface="Arial"/>
                <a:cs typeface="Arial"/>
                <a:sym typeface="Arial"/>
              </a:rPr>
              <a:t>CIPA = Children’s Internet Protection</a:t>
            </a:r>
          </a:p>
          <a:p>
            <a:pPr lvl="1"/>
            <a:r>
              <a:rPr lang="en-US" dirty="0" smtClean="0">
                <a:latin typeface="Arial"/>
                <a:ea typeface="Arial"/>
                <a:cs typeface="Arial"/>
                <a:sym typeface="Arial"/>
              </a:rPr>
              <a:t>CIPA governs the use of technology in schools and libraries in the United States that receive federal funding.  It states that schools must take measures to prevent any harmful or inappropriate internet activity by students (and staff).  It was recently amended to include cyber-bullying.</a:t>
            </a:r>
          </a:p>
          <a:p>
            <a:endParaRPr lang="en-US" dirty="0"/>
          </a:p>
        </p:txBody>
      </p:sp>
      <p:pic>
        <p:nvPicPr>
          <p:cNvPr id="4" name="Picture 3"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
        <p:nvSpPr>
          <p:cNvPr id="5"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 Streaming (cont’d)</a:t>
            </a:r>
            <a:endParaRPr lang="en-US" dirty="0"/>
          </a:p>
        </p:txBody>
      </p:sp>
      <p:sp>
        <p:nvSpPr>
          <p:cNvPr id="3" name="Content Placeholder 2"/>
          <p:cNvSpPr>
            <a:spLocks noGrp="1"/>
          </p:cNvSpPr>
          <p:nvPr>
            <p:ph idx="1"/>
          </p:nvPr>
        </p:nvSpPr>
        <p:spPr/>
        <p:txBody>
          <a:bodyPr>
            <a:normAutofit lnSpcReduction="10000"/>
          </a:bodyPr>
          <a:lstStyle/>
          <a:p>
            <a:r>
              <a:rPr lang="en-US" dirty="0" err="1" smtClean="0"/>
              <a:t>iBoss</a:t>
            </a:r>
            <a:endParaRPr lang="en-US" dirty="0" smtClean="0"/>
          </a:p>
          <a:p>
            <a:pPr lvl="1"/>
            <a:r>
              <a:rPr lang="en-US" dirty="0" smtClean="0"/>
              <a:t>The NPSD network uses </a:t>
            </a:r>
            <a:r>
              <a:rPr lang="en-US" dirty="0" err="1" smtClean="0"/>
              <a:t>iBoss</a:t>
            </a:r>
            <a:r>
              <a:rPr lang="en-US" dirty="0" smtClean="0"/>
              <a:t> network filtering to provide for CIPA compliance. When using a school district Windows computer, the </a:t>
            </a:r>
            <a:r>
              <a:rPr lang="en-US" dirty="0" err="1" smtClean="0"/>
              <a:t>iBoss</a:t>
            </a:r>
            <a:r>
              <a:rPr lang="en-US" dirty="0" smtClean="0"/>
              <a:t> can identify that you are a teacher and will allow you to visit more sites than a regular student.</a:t>
            </a:r>
          </a:p>
          <a:p>
            <a:pPr lvl="1"/>
            <a:r>
              <a:rPr lang="en-US" dirty="0" smtClean="0"/>
              <a:t>If you are using a non Active Directory machine (Apple, </a:t>
            </a:r>
            <a:r>
              <a:rPr lang="en-US" dirty="0" err="1" smtClean="0"/>
              <a:t>Chromebooks</a:t>
            </a:r>
            <a:r>
              <a:rPr lang="en-US" dirty="0" smtClean="0"/>
              <a:t>, etc) then you may have to use a secondary login. Otherwise you will be placed on a more restrictive allow list.</a:t>
            </a:r>
          </a:p>
          <a:p>
            <a:pPr lvl="1"/>
            <a:endParaRPr lang="en-US" dirty="0" smtClean="0"/>
          </a:p>
          <a:p>
            <a:endParaRPr lang="en-US" dirty="0"/>
          </a:p>
        </p:txBody>
      </p:sp>
      <p:pic>
        <p:nvPicPr>
          <p:cNvPr id="4" name="Picture 3"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
        <p:nvSpPr>
          <p:cNvPr id="5"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 Streaming (cont’d)</a:t>
            </a:r>
            <a:endParaRPr lang="en-US" dirty="0"/>
          </a:p>
        </p:txBody>
      </p:sp>
      <p:sp>
        <p:nvSpPr>
          <p:cNvPr id="5" name="Footer Placeholder 4"/>
          <p:cNvSpPr>
            <a:spLocks noGrp="1"/>
          </p:cNvSpPr>
          <p:nvPr>
            <p:ph type="ftr" sz="quarter" idx="11"/>
          </p:nvPr>
        </p:nvSpPr>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4" name="Picture 3"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pic>
        <p:nvPicPr>
          <p:cNvPr id="6" name="Picture 5" descr="iBoss.png"/>
          <p:cNvPicPr>
            <a:picLocks noChangeAspect="1"/>
          </p:cNvPicPr>
          <p:nvPr/>
        </p:nvPicPr>
        <p:blipFill>
          <a:blip r:embed="rId3" cstate="print"/>
          <a:stretch>
            <a:fillRect/>
          </a:stretch>
        </p:blipFill>
        <p:spPr>
          <a:xfrm>
            <a:off x="1299682" y="1746422"/>
            <a:ext cx="6472718" cy="3892378"/>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 Staff</a:t>
            </a:r>
            <a:endParaRPr lang="en-US" dirty="0"/>
          </a:p>
        </p:txBody>
      </p:sp>
      <p:sp>
        <p:nvSpPr>
          <p:cNvPr id="3" name="Text Placeholder 2"/>
          <p:cNvSpPr>
            <a:spLocks noGrp="1"/>
          </p:cNvSpPr>
          <p:nvPr>
            <p:ph type="body" idx="1"/>
          </p:nvPr>
        </p:nvSpPr>
        <p:spPr/>
        <p:txBody>
          <a:bodyPr/>
          <a:lstStyle/>
          <a:p>
            <a:r>
              <a:rPr lang="en-US" smtClean="0"/>
              <a:t>Carla Malone</a:t>
            </a:r>
            <a:endParaRPr lang="en-US" dirty="0"/>
          </a:p>
        </p:txBody>
      </p:sp>
      <p:sp>
        <p:nvSpPr>
          <p:cNvPr id="4" name="Content Placeholder 3"/>
          <p:cNvSpPr>
            <a:spLocks noGrp="1"/>
          </p:cNvSpPr>
          <p:nvPr>
            <p:ph sz="half" idx="2"/>
          </p:nvPr>
        </p:nvSpPr>
        <p:spPr/>
        <p:txBody>
          <a:bodyPr/>
          <a:lstStyle/>
          <a:p>
            <a:r>
              <a:rPr lang="en-US" dirty="0" smtClean="0"/>
              <a:t>Director of Technology</a:t>
            </a:r>
          </a:p>
          <a:p>
            <a:r>
              <a:rPr lang="en-US" dirty="0" smtClean="0"/>
              <a:t>Hardware/Software</a:t>
            </a:r>
          </a:p>
          <a:p>
            <a:pPr>
              <a:buNone/>
            </a:pPr>
            <a:endParaRPr lang="en-US" dirty="0"/>
          </a:p>
        </p:txBody>
      </p:sp>
      <p:sp>
        <p:nvSpPr>
          <p:cNvPr id="5" name="Text Placeholder 4"/>
          <p:cNvSpPr>
            <a:spLocks noGrp="1"/>
          </p:cNvSpPr>
          <p:nvPr>
            <p:ph type="body" sz="quarter" idx="3"/>
          </p:nvPr>
        </p:nvSpPr>
        <p:spPr/>
        <p:txBody>
          <a:bodyPr/>
          <a:lstStyle/>
          <a:p>
            <a:r>
              <a:rPr lang="en-US" dirty="0" err="1" smtClean="0"/>
              <a:t>Tanisha</a:t>
            </a:r>
            <a:r>
              <a:rPr lang="en-US" dirty="0" smtClean="0"/>
              <a:t> Hurt</a:t>
            </a:r>
            <a:endParaRPr lang="en-US" dirty="0"/>
          </a:p>
        </p:txBody>
      </p:sp>
      <p:sp>
        <p:nvSpPr>
          <p:cNvPr id="6" name="Content Placeholder 5"/>
          <p:cNvSpPr>
            <a:spLocks noGrp="1"/>
          </p:cNvSpPr>
          <p:nvPr>
            <p:ph sz="quarter" idx="4"/>
          </p:nvPr>
        </p:nvSpPr>
        <p:spPr/>
        <p:txBody>
          <a:bodyPr/>
          <a:lstStyle/>
          <a:p>
            <a:r>
              <a:rPr lang="en-US" dirty="0" smtClean="0"/>
              <a:t>Technology Integration Specialist</a:t>
            </a:r>
          </a:p>
          <a:p>
            <a:r>
              <a:rPr lang="en-US" dirty="0" smtClean="0"/>
              <a:t>Software</a:t>
            </a:r>
          </a:p>
        </p:txBody>
      </p:sp>
      <p:pic>
        <p:nvPicPr>
          <p:cNvPr id="7" name="Picture 6" descr="Tanisha.jpg"/>
          <p:cNvPicPr>
            <a:picLocks noChangeAspect="1"/>
          </p:cNvPicPr>
          <p:nvPr/>
        </p:nvPicPr>
        <p:blipFill>
          <a:blip r:embed="rId2" cstate="print"/>
          <a:stretch>
            <a:fillRect/>
          </a:stretch>
        </p:blipFill>
        <p:spPr>
          <a:xfrm>
            <a:off x="5638800" y="3657600"/>
            <a:ext cx="1931469" cy="2514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8" name="Picture 7" descr="165c040.jpg"/>
          <p:cNvPicPr>
            <a:picLocks noChangeAspect="1"/>
          </p:cNvPicPr>
          <p:nvPr/>
        </p:nvPicPr>
        <p:blipFill>
          <a:blip r:embed="rId3" cstate="print"/>
          <a:stretch>
            <a:fillRect/>
          </a:stretch>
        </p:blipFill>
        <p:spPr>
          <a:xfrm>
            <a:off x="1219200" y="3733800"/>
            <a:ext cx="2133600" cy="2133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9" name="Picture 8" descr="cougar_pic.jpg"/>
          <p:cNvPicPr>
            <a:picLocks noChangeAspect="1"/>
          </p:cNvPicPr>
          <p:nvPr/>
        </p:nvPicPr>
        <p:blipFill>
          <a:blip r:embed="rId4" cstate="print"/>
          <a:stretch>
            <a:fillRect/>
          </a:stretch>
        </p:blipFill>
        <p:spPr>
          <a:xfrm>
            <a:off x="8077200" y="5587140"/>
            <a:ext cx="917574" cy="1119752"/>
          </a:xfrm>
          <a:prstGeom prst="round2SameRect">
            <a:avLst/>
          </a:prstGeom>
          <a:ln>
            <a:solidFill>
              <a:srgbClr val="C00000"/>
            </a:solidFill>
          </a:ln>
          <a:effectLst>
            <a:softEdge rad="112500"/>
          </a:effectLst>
        </p:spPr>
      </p:pic>
      <p:sp>
        <p:nvSpPr>
          <p:cNvPr id="10"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Media</a:t>
            </a:r>
            <a:endParaRPr lang="en-US" dirty="0"/>
          </a:p>
        </p:txBody>
      </p:sp>
      <p:sp>
        <p:nvSpPr>
          <p:cNvPr id="3" name="Text Placeholder 2"/>
          <p:cNvSpPr>
            <a:spLocks noGrp="1"/>
          </p:cNvSpPr>
          <p:nvPr>
            <p:ph type="body" idx="1"/>
          </p:nvPr>
        </p:nvSpPr>
        <p:spPr/>
        <p:txBody>
          <a:bodyPr/>
          <a:lstStyle/>
          <a:p>
            <a:endParaRPr lang="en-US"/>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Media</a:t>
            </a:r>
            <a:endParaRPr lang="en-US" dirty="0"/>
          </a:p>
        </p:txBody>
      </p:sp>
      <p:sp>
        <p:nvSpPr>
          <p:cNvPr id="3" name="Content Placeholder 2"/>
          <p:cNvSpPr>
            <a:spLocks noGrp="1"/>
          </p:cNvSpPr>
          <p:nvPr>
            <p:ph idx="1"/>
          </p:nvPr>
        </p:nvSpPr>
        <p:spPr/>
        <p:txBody>
          <a:bodyPr>
            <a:normAutofit/>
          </a:bodyPr>
          <a:lstStyle/>
          <a:p>
            <a:r>
              <a:rPr lang="en-US" dirty="0" smtClean="0"/>
              <a:t>It is the opinion of the District Office that teachers are not to be ‘friends” or otherwise interact with their students through social media sites.</a:t>
            </a:r>
          </a:p>
          <a:p>
            <a:r>
              <a:rPr lang="en-US" dirty="0" smtClean="0"/>
              <a:t>Do not place pictures or videos of students on a public website without approval/permission.</a:t>
            </a:r>
            <a:endParaRPr lang="en-US" dirty="0"/>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Purchases</a:t>
            </a:r>
            <a:endParaRPr lang="en-US" dirty="0"/>
          </a:p>
        </p:txBody>
      </p:sp>
      <p:sp>
        <p:nvSpPr>
          <p:cNvPr id="3" name="Text Placeholder 2"/>
          <p:cNvSpPr>
            <a:spLocks noGrp="1"/>
          </p:cNvSpPr>
          <p:nvPr>
            <p:ph type="body" idx="1"/>
          </p:nvPr>
        </p:nvSpPr>
        <p:spPr/>
        <p:txBody>
          <a:bodyPr/>
          <a:lstStyle/>
          <a:p>
            <a:endParaRPr lang="en-US"/>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Classroom Materials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do not purchase classroom materials.</a:t>
            </a:r>
          </a:p>
          <a:p>
            <a:pPr lvl="1"/>
            <a:r>
              <a:rPr lang="en-US" dirty="0" smtClean="0"/>
              <a:t>VGA splitters</a:t>
            </a:r>
          </a:p>
          <a:p>
            <a:pPr lvl="1"/>
            <a:r>
              <a:rPr lang="en-US" dirty="0" smtClean="0"/>
              <a:t>Monitors</a:t>
            </a:r>
          </a:p>
          <a:p>
            <a:pPr lvl="1"/>
            <a:r>
              <a:rPr lang="en-US" dirty="0" smtClean="0"/>
              <a:t>CPUs</a:t>
            </a:r>
          </a:p>
          <a:p>
            <a:pPr lvl="1"/>
            <a:r>
              <a:rPr lang="en-US" dirty="0" smtClean="0"/>
              <a:t>Printers and printer parts</a:t>
            </a:r>
          </a:p>
          <a:p>
            <a:r>
              <a:rPr lang="en-US" dirty="0" smtClean="0"/>
              <a:t>We will provide a list of what needs to be purchased to each principal.</a:t>
            </a:r>
          </a:p>
          <a:p>
            <a:r>
              <a:rPr lang="en-US" dirty="0" smtClean="0"/>
              <a:t>Contact your school office for any equipment needs. </a:t>
            </a:r>
          </a:p>
          <a:p>
            <a:pPr lvl="1"/>
            <a:r>
              <a:rPr lang="en-US" dirty="0" smtClean="0"/>
              <a:t>This includes ink and toner for printers.</a:t>
            </a:r>
            <a:endParaRPr lang="en-US" dirty="0"/>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Site Software </a:t>
            </a:r>
            <a:r>
              <a:rPr lang="en-US" dirty="0" err="1" smtClean="0"/>
              <a:t>AdminIstrators</a:t>
            </a:r>
            <a:endParaRPr lang="en-US" dirty="0"/>
          </a:p>
        </p:txBody>
      </p:sp>
      <p:sp>
        <p:nvSpPr>
          <p:cNvPr id="3" name="Text Placeholder 2"/>
          <p:cNvSpPr>
            <a:spLocks noGrp="1"/>
          </p:cNvSpPr>
          <p:nvPr>
            <p:ph type="body" idx="1"/>
          </p:nvPr>
        </p:nvSpPr>
        <p:spPr/>
        <p:txBody>
          <a:bodyPr/>
          <a:lstStyle/>
          <a:p>
            <a:endParaRPr lang="en-US"/>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6" name="Picture 5"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Crenshaw</a:t>
            </a:r>
            <a:endParaRPr lang="en-US" dirty="0"/>
          </a:p>
        </p:txBody>
      </p:sp>
      <p:sp>
        <p:nvSpPr>
          <p:cNvPr id="3" name="Content Placeholder 2"/>
          <p:cNvSpPr>
            <a:spLocks noGrp="1"/>
          </p:cNvSpPr>
          <p:nvPr>
            <p:ph idx="1"/>
          </p:nvPr>
        </p:nvSpPr>
        <p:spPr/>
        <p:txBody>
          <a:bodyPr>
            <a:normAutofit/>
          </a:bodyPr>
          <a:lstStyle/>
          <a:p>
            <a:r>
              <a:rPr lang="en-US" dirty="0" smtClean="0"/>
              <a:t>Mrs. Prince</a:t>
            </a:r>
          </a:p>
          <a:p>
            <a:pPr lvl="1"/>
            <a:r>
              <a:rPr lang="en-US" dirty="0" err="1" smtClean="0"/>
              <a:t>iReady</a:t>
            </a:r>
            <a:endParaRPr lang="en-US" dirty="0" smtClean="0"/>
          </a:p>
          <a:p>
            <a:pPr lvl="1"/>
            <a:r>
              <a:rPr lang="en-US" dirty="0" smtClean="0"/>
              <a:t>STAR</a:t>
            </a:r>
          </a:p>
          <a:p>
            <a:pPr lvl="1"/>
            <a:r>
              <a:rPr lang="en-US" dirty="0" smtClean="0"/>
              <a:t>Case 21</a:t>
            </a:r>
          </a:p>
          <a:p>
            <a:pPr lvl="1"/>
            <a:r>
              <a:rPr lang="en-US" dirty="0" smtClean="0"/>
              <a:t>ELS</a:t>
            </a:r>
          </a:p>
          <a:p>
            <a:r>
              <a:rPr lang="en-US" dirty="0" smtClean="0"/>
              <a:t>Mrs. Hooper</a:t>
            </a:r>
          </a:p>
          <a:p>
            <a:pPr lvl="1"/>
            <a:r>
              <a:rPr lang="en-US" dirty="0" smtClean="0"/>
              <a:t>Webmaster </a:t>
            </a:r>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Greenhill</a:t>
            </a:r>
            <a:endParaRPr lang="en-US" dirty="0"/>
          </a:p>
        </p:txBody>
      </p:sp>
      <p:sp>
        <p:nvSpPr>
          <p:cNvPr id="3" name="Content Placeholder 2"/>
          <p:cNvSpPr>
            <a:spLocks noGrp="1"/>
          </p:cNvSpPr>
          <p:nvPr>
            <p:ph idx="1"/>
          </p:nvPr>
        </p:nvSpPr>
        <p:spPr/>
        <p:txBody>
          <a:bodyPr/>
          <a:lstStyle/>
          <a:p>
            <a:r>
              <a:rPr lang="en-US" dirty="0" smtClean="0"/>
              <a:t>Mrs. </a:t>
            </a:r>
            <a:r>
              <a:rPr lang="en-US" dirty="0" err="1" smtClean="0"/>
              <a:t>Birge</a:t>
            </a:r>
            <a:r>
              <a:rPr lang="en-US" dirty="0" smtClean="0"/>
              <a:t> and Mrs. Henson</a:t>
            </a:r>
          </a:p>
          <a:p>
            <a:pPr lvl="1"/>
            <a:r>
              <a:rPr lang="en-US" dirty="0" err="1" smtClean="0"/>
              <a:t>iReady</a:t>
            </a:r>
            <a:endParaRPr lang="en-US" dirty="0" smtClean="0"/>
          </a:p>
          <a:p>
            <a:pPr lvl="1"/>
            <a:r>
              <a:rPr lang="en-US" dirty="0" smtClean="0"/>
              <a:t>ELS</a:t>
            </a:r>
          </a:p>
          <a:p>
            <a:pPr lvl="1"/>
            <a:r>
              <a:rPr lang="en-US" dirty="0" smtClean="0"/>
              <a:t>STAR</a:t>
            </a:r>
          </a:p>
          <a:p>
            <a:r>
              <a:rPr lang="en-US" dirty="0" smtClean="0"/>
              <a:t>Mrs. Williams</a:t>
            </a:r>
          </a:p>
          <a:p>
            <a:pPr lvl="1"/>
            <a:r>
              <a:rPr lang="en-US" dirty="0" smtClean="0"/>
              <a:t>Case 21</a:t>
            </a:r>
          </a:p>
          <a:p>
            <a:r>
              <a:rPr lang="en-US" dirty="0" smtClean="0"/>
              <a:t>Mr. </a:t>
            </a:r>
            <a:r>
              <a:rPr lang="en-US" dirty="0" err="1" smtClean="0"/>
              <a:t>Chadd</a:t>
            </a:r>
            <a:endParaRPr lang="en-US" dirty="0" smtClean="0"/>
          </a:p>
          <a:p>
            <a:pPr lvl="1"/>
            <a:r>
              <a:rPr lang="en-US" dirty="0" smtClean="0"/>
              <a:t>Webmaster</a:t>
            </a:r>
            <a:endParaRPr lang="en-US" dirty="0"/>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Como Elementary</a:t>
            </a:r>
            <a:endParaRPr lang="en-US" dirty="0"/>
          </a:p>
        </p:txBody>
      </p:sp>
      <p:sp>
        <p:nvSpPr>
          <p:cNvPr id="3" name="Content Placeholder 2"/>
          <p:cNvSpPr>
            <a:spLocks noGrp="1"/>
          </p:cNvSpPr>
          <p:nvPr>
            <p:ph idx="1"/>
          </p:nvPr>
        </p:nvSpPr>
        <p:spPr/>
        <p:txBody>
          <a:bodyPr/>
          <a:lstStyle/>
          <a:p>
            <a:r>
              <a:rPr lang="en-US" dirty="0" smtClean="0"/>
              <a:t>Mr. Walker</a:t>
            </a:r>
          </a:p>
          <a:p>
            <a:pPr lvl="1"/>
            <a:r>
              <a:rPr lang="en-US" dirty="0" err="1" smtClean="0"/>
              <a:t>iReady</a:t>
            </a:r>
            <a:endParaRPr lang="en-US" dirty="0" smtClean="0"/>
          </a:p>
          <a:p>
            <a:pPr lvl="1"/>
            <a:r>
              <a:rPr lang="en-US" dirty="0" smtClean="0"/>
              <a:t>STAR</a:t>
            </a:r>
          </a:p>
          <a:p>
            <a:pPr lvl="1"/>
            <a:r>
              <a:rPr lang="en-US" dirty="0" smtClean="0"/>
              <a:t>ELS</a:t>
            </a:r>
          </a:p>
          <a:p>
            <a:pPr lvl="1"/>
            <a:r>
              <a:rPr lang="en-US" dirty="0" smtClean="0"/>
              <a:t>Case 21</a:t>
            </a:r>
          </a:p>
          <a:p>
            <a:pPr lvl="1"/>
            <a:r>
              <a:rPr lang="en-US" dirty="0" smtClean="0"/>
              <a:t>Webmaster</a:t>
            </a:r>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Junior High</a:t>
            </a:r>
            <a:endParaRPr lang="en-US" dirty="0"/>
          </a:p>
        </p:txBody>
      </p:sp>
      <p:sp>
        <p:nvSpPr>
          <p:cNvPr id="3" name="Content Placeholder 2"/>
          <p:cNvSpPr>
            <a:spLocks noGrp="1"/>
          </p:cNvSpPr>
          <p:nvPr>
            <p:ph idx="1"/>
          </p:nvPr>
        </p:nvSpPr>
        <p:spPr/>
        <p:txBody>
          <a:bodyPr/>
          <a:lstStyle/>
          <a:p>
            <a:r>
              <a:rPr lang="en-US" dirty="0" smtClean="0"/>
              <a:t>Mrs. Gardner and Mrs. Berry</a:t>
            </a:r>
          </a:p>
          <a:p>
            <a:pPr lvl="1"/>
            <a:r>
              <a:rPr lang="en-US" dirty="0" err="1" smtClean="0"/>
              <a:t>iReady</a:t>
            </a:r>
            <a:endParaRPr lang="en-US" dirty="0" smtClean="0"/>
          </a:p>
          <a:p>
            <a:pPr lvl="1"/>
            <a:r>
              <a:rPr lang="en-US" dirty="0" smtClean="0"/>
              <a:t>STAR</a:t>
            </a:r>
          </a:p>
          <a:p>
            <a:pPr lvl="1"/>
            <a:r>
              <a:rPr lang="en-US" dirty="0" smtClean="0"/>
              <a:t>Webmaster</a:t>
            </a:r>
          </a:p>
          <a:p>
            <a:r>
              <a:rPr lang="en-US" dirty="0" smtClean="0"/>
              <a:t>Mrs. </a:t>
            </a:r>
            <a:r>
              <a:rPr lang="en-US" dirty="0" err="1" smtClean="0"/>
              <a:t>Oatis</a:t>
            </a:r>
            <a:r>
              <a:rPr lang="en-US" dirty="0" smtClean="0"/>
              <a:t> and Mrs. Edwards</a:t>
            </a:r>
          </a:p>
          <a:p>
            <a:pPr lvl="1"/>
            <a:r>
              <a:rPr lang="en-US" dirty="0" smtClean="0"/>
              <a:t>ELS</a:t>
            </a:r>
          </a:p>
          <a:p>
            <a:pPr lvl="1"/>
            <a:r>
              <a:rPr lang="en-US" dirty="0" smtClean="0"/>
              <a:t>Case 21</a:t>
            </a:r>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School</a:t>
            </a:r>
            <a:endParaRPr lang="en-US" dirty="0"/>
          </a:p>
        </p:txBody>
      </p:sp>
      <p:sp>
        <p:nvSpPr>
          <p:cNvPr id="3" name="Content Placeholder 2"/>
          <p:cNvSpPr>
            <a:spLocks noGrp="1"/>
          </p:cNvSpPr>
          <p:nvPr>
            <p:ph idx="1"/>
          </p:nvPr>
        </p:nvSpPr>
        <p:spPr/>
        <p:txBody>
          <a:bodyPr/>
          <a:lstStyle/>
          <a:p>
            <a:r>
              <a:rPr lang="en-US" dirty="0" smtClean="0"/>
              <a:t>Mrs. Taylor and Mrs. Lowe</a:t>
            </a:r>
          </a:p>
          <a:p>
            <a:pPr lvl="1"/>
            <a:r>
              <a:rPr lang="en-US" dirty="0" err="1" smtClean="0"/>
              <a:t>iReady</a:t>
            </a:r>
            <a:endParaRPr lang="en-US" dirty="0" smtClean="0"/>
          </a:p>
          <a:p>
            <a:pPr lvl="1"/>
            <a:r>
              <a:rPr lang="en-US" dirty="0" smtClean="0"/>
              <a:t>STAR</a:t>
            </a:r>
          </a:p>
          <a:p>
            <a:pPr lvl="1"/>
            <a:r>
              <a:rPr lang="en-US" dirty="0" smtClean="0"/>
              <a:t>ELS</a:t>
            </a:r>
          </a:p>
          <a:p>
            <a:pPr lvl="1"/>
            <a:r>
              <a:rPr lang="en-US" dirty="0" smtClean="0"/>
              <a:t>Credit Recovery</a:t>
            </a:r>
          </a:p>
          <a:p>
            <a:pPr lvl="1"/>
            <a:r>
              <a:rPr lang="en-US" dirty="0" smtClean="0"/>
              <a:t>Webmaster</a:t>
            </a:r>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 Vision</a:t>
            </a:r>
            <a:endParaRPr lang="en-US" dirty="0"/>
          </a:p>
        </p:txBody>
      </p:sp>
      <p:sp>
        <p:nvSpPr>
          <p:cNvPr id="3" name="Content Placeholder 2"/>
          <p:cNvSpPr>
            <a:spLocks noGrp="1"/>
          </p:cNvSpPr>
          <p:nvPr>
            <p:ph idx="1"/>
          </p:nvPr>
        </p:nvSpPr>
        <p:spPr/>
        <p:txBody>
          <a:bodyPr/>
          <a:lstStyle/>
          <a:p>
            <a:r>
              <a:rPr lang="en-US" dirty="0" smtClean="0"/>
              <a:t>To be a technology driven district that fosters a creative and innovative learning environment that provides students with career and/or college-ready skills for success.</a:t>
            </a:r>
            <a:endParaRPr lang="en-US" dirty="0"/>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CTC</a:t>
            </a:r>
            <a:endParaRPr lang="en-US" dirty="0"/>
          </a:p>
        </p:txBody>
      </p:sp>
      <p:sp>
        <p:nvSpPr>
          <p:cNvPr id="3" name="Content Placeholder 2"/>
          <p:cNvSpPr>
            <a:spLocks noGrp="1"/>
          </p:cNvSpPr>
          <p:nvPr>
            <p:ph idx="1"/>
          </p:nvPr>
        </p:nvSpPr>
        <p:spPr/>
        <p:txBody>
          <a:bodyPr/>
          <a:lstStyle/>
          <a:p>
            <a:r>
              <a:rPr lang="en-US" dirty="0" smtClean="0"/>
              <a:t>Mrs. King</a:t>
            </a:r>
          </a:p>
          <a:p>
            <a:pPr lvl="1"/>
            <a:r>
              <a:rPr lang="en-US" dirty="0" smtClean="0"/>
              <a:t>All instructional programs</a:t>
            </a:r>
          </a:p>
          <a:p>
            <a:pPr lvl="1"/>
            <a:r>
              <a:rPr lang="en-US" dirty="0" smtClean="0"/>
              <a:t>Webmaster</a:t>
            </a:r>
            <a:endParaRPr lang="en-US" dirty="0"/>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Resources</a:t>
            </a:r>
            <a:endParaRPr lang="en-US" dirty="0"/>
          </a:p>
        </p:txBody>
      </p:sp>
      <p:sp>
        <p:nvSpPr>
          <p:cNvPr id="3" name="Content Placeholder 2"/>
          <p:cNvSpPr>
            <a:spLocks noGrp="1"/>
          </p:cNvSpPr>
          <p:nvPr>
            <p:ph idx="1"/>
          </p:nvPr>
        </p:nvSpPr>
        <p:spPr/>
        <p:txBody>
          <a:bodyPr/>
          <a:lstStyle/>
          <a:p>
            <a:r>
              <a:rPr lang="en-US" dirty="0" smtClean="0"/>
              <a:t>Contact: Faye Robertson</a:t>
            </a:r>
          </a:p>
          <a:p>
            <a:pPr lvl="1"/>
            <a:r>
              <a:rPr lang="en-US" dirty="0" smtClean="0"/>
              <a:t>You </a:t>
            </a:r>
            <a:r>
              <a:rPr lang="en-US" b="1" dirty="0" smtClean="0"/>
              <a:t>cannot </a:t>
            </a:r>
            <a:r>
              <a:rPr lang="en-US" dirty="0" smtClean="0"/>
              <a:t>access Active Resources from home. </a:t>
            </a:r>
          </a:p>
          <a:p>
            <a:pPr lvl="1"/>
            <a:r>
              <a:rPr lang="en-US" dirty="0" smtClean="0"/>
              <a:t>You </a:t>
            </a:r>
            <a:r>
              <a:rPr lang="en-US" b="1" dirty="0" smtClean="0"/>
              <a:t>must</a:t>
            </a:r>
            <a:r>
              <a:rPr lang="en-US" dirty="0" smtClean="0"/>
              <a:t> be in the district to access Active Resources.</a:t>
            </a:r>
          </a:p>
          <a:p>
            <a:pPr lvl="1"/>
            <a:r>
              <a:rPr lang="en-US" dirty="0" smtClean="0"/>
              <a:t>You can access Active Resources through the district website by clicking the Active Resources icon. </a:t>
            </a:r>
          </a:p>
        </p:txBody>
      </p:sp>
      <p:pic>
        <p:nvPicPr>
          <p:cNvPr id="4" name="Picture 3" descr="activeresources_rollover.png"/>
          <p:cNvPicPr>
            <a:picLocks noChangeAspect="1"/>
          </p:cNvPicPr>
          <p:nvPr/>
        </p:nvPicPr>
        <p:blipFill>
          <a:blip r:embed="rId2" cstate="print"/>
          <a:stretch>
            <a:fillRect/>
          </a:stretch>
        </p:blipFill>
        <p:spPr>
          <a:xfrm>
            <a:off x="8191552" y="4114800"/>
            <a:ext cx="419048" cy="419048"/>
          </a:xfrm>
          <a:prstGeom prst="rect">
            <a:avLst/>
          </a:prstGeom>
        </p:spPr>
      </p:pic>
      <p:sp>
        <p:nvSpPr>
          <p:cNvPr id="5"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6" name="Picture 5" descr="cougar_pic.jpg"/>
          <p:cNvPicPr>
            <a:picLocks noChangeAspect="1"/>
          </p:cNvPicPr>
          <p:nvPr/>
        </p:nvPicPr>
        <p:blipFill>
          <a:blip r:embed="rId3"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Promethean BOARDS</a:t>
            </a:r>
            <a:endParaRPr lang="en-US" dirty="0"/>
          </a:p>
        </p:txBody>
      </p:sp>
      <p:sp>
        <p:nvSpPr>
          <p:cNvPr id="3" name="Text Placeholder 2"/>
          <p:cNvSpPr>
            <a:spLocks noGrp="1"/>
          </p:cNvSpPr>
          <p:nvPr>
            <p:ph type="body" idx="1"/>
          </p:nvPr>
        </p:nvSpPr>
        <p:spPr/>
        <p:txBody>
          <a:bodyPr/>
          <a:lstStyle/>
          <a:p>
            <a:endParaRPr lang="en-US"/>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Do’s and Don’ts</a:t>
            </a:r>
            <a:endParaRPr lang="en-US" dirty="0"/>
          </a:p>
        </p:txBody>
      </p:sp>
      <p:sp>
        <p:nvSpPr>
          <p:cNvPr id="3" name="Text Placeholder 2"/>
          <p:cNvSpPr>
            <a:spLocks noGrp="1"/>
          </p:cNvSpPr>
          <p:nvPr>
            <p:ph type="body" idx="1"/>
          </p:nvPr>
        </p:nvSpPr>
        <p:spPr/>
        <p:txBody>
          <a:bodyPr/>
          <a:lstStyle/>
          <a:p>
            <a:r>
              <a:rPr lang="en-US" dirty="0" smtClean="0"/>
              <a:t>Do’s</a:t>
            </a:r>
            <a:endParaRPr lang="en-US" dirty="0"/>
          </a:p>
        </p:txBody>
      </p:sp>
      <p:sp>
        <p:nvSpPr>
          <p:cNvPr id="4" name="Content Placeholder 3"/>
          <p:cNvSpPr>
            <a:spLocks noGrp="1"/>
          </p:cNvSpPr>
          <p:nvPr>
            <p:ph sz="half" idx="2"/>
          </p:nvPr>
        </p:nvSpPr>
        <p:spPr/>
        <p:txBody>
          <a:bodyPr/>
          <a:lstStyle/>
          <a:p>
            <a:r>
              <a:rPr lang="en-US" b="1" dirty="0" smtClean="0"/>
              <a:t>Do</a:t>
            </a:r>
            <a:r>
              <a:rPr lang="en-US" dirty="0" smtClean="0"/>
              <a:t> calibrate your board daily.</a:t>
            </a:r>
          </a:p>
          <a:p>
            <a:r>
              <a:rPr lang="en-US" b="1" dirty="0" smtClean="0"/>
              <a:t>Do</a:t>
            </a:r>
            <a:r>
              <a:rPr lang="en-US" dirty="0" smtClean="0"/>
              <a:t> turn your board off when it will not be used for more than 30 minutes. This will help preserve bulb life.</a:t>
            </a:r>
          </a:p>
          <a:p>
            <a:r>
              <a:rPr lang="en-US" b="1" dirty="0" smtClean="0"/>
              <a:t>Do</a:t>
            </a:r>
            <a:r>
              <a:rPr lang="en-US" dirty="0" smtClean="0"/>
              <a:t> turn your boards off daily before leaving work</a:t>
            </a:r>
          </a:p>
          <a:p>
            <a:pPr>
              <a:buNone/>
            </a:pPr>
            <a:endParaRPr lang="en-US" dirty="0" smtClean="0"/>
          </a:p>
          <a:p>
            <a:endParaRPr lang="en-US" dirty="0"/>
          </a:p>
        </p:txBody>
      </p:sp>
      <p:sp>
        <p:nvSpPr>
          <p:cNvPr id="5" name="Text Placeholder 4"/>
          <p:cNvSpPr>
            <a:spLocks noGrp="1"/>
          </p:cNvSpPr>
          <p:nvPr>
            <p:ph type="body" sz="quarter" idx="3"/>
          </p:nvPr>
        </p:nvSpPr>
        <p:spPr/>
        <p:txBody>
          <a:bodyPr/>
          <a:lstStyle/>
          <a:p>
            <a:r>
              <a:rPr lang="en-US" dirty="0" smtClean="0"/>
              <a:t>Don’t</a:t>
            </a:r>
            <a:endParaRPr lang="en-US" dirty="0"/>
          </a:p>
        </p:txBody>
      </p:sp>
      <p:sp>
        <p:nvSpPr>
          <p:cNvPr id="6" name="Content Placeholder 5"/>
          <p:cNvSpPr>
            <a:spLocks noGrp="1"/>
          </p:cNvSpPr>
          <p:nvPr>
            <p:ph sz="quarter" idx="4"/>
          </p:nvPr>
        </p:nvSpPr>
        <p:spPr/>
        <p:txBody>
          <a:bodyPr/>
          <a:lstStyle/>
          <a:p>
            <a:r>
              <a:rPr lang="en-US" b="1" dirty="0" smtClean="0"/>
              <a:t>Do not </a:t>
            </a:r>
            <a:r>
              <a:rPr lang="en-US" dirty="0" smtClean="0"/>
              <a:t>tape any paper to the board.</a:t>
            </a:r>
          </a:p>
          <a:p>
            <a:r>
              <a:rPr lang="en-US" b="1" dirty="0" smtClean="0"/>
              <a:t>Do not </a:t>
            </a:r>
            <a:r>
              <a:rPr lang="en-US" dirty="0" smtClean="0"/>
              <a:t>use anything sticky on the board</a:t>
            </a:r>
          </a:p>
          <a:p>
            <a:r>
              <a:rPr lang="en-US" b="1" dirty="0" smtClean="0"/>
              <a:t>Do not </a:t>
            </a:r>
            <a:r>
              <a:rPr lang="en-US" dirty="0" smtClean="0"/>
              <a:t>write on the boards or allow students to write on the board with markers or pens.</a:t>
            </a:r>
          </a:p>
        </p:txBody>
      </p:sp>
      <p:sp>
        <p:nvSpPr>
          <p:cNvPr id="7"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8" name="Picture 7"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Classroom Usage</a:t>
            </a:r>
            <a:endParaRPr lang="en-US" dirty="0"/>
          </a:p>
        </p:txBody>
      </p:sp>
      <p:sp>
        <p:nvSpPr>
          <p:cNvPr id="3" name="Content Placeholder 2"/>
          <p:cNvSpPr>
            <a:spLocks noGrp="1"/>
          </p:cNvSpPr>
          <p:nvPr>
            <p:ph idx="1"/>
          </p:nvPr>
        </p:nvSpPr>
        <p:spPr/>
        <p:txBody>
          <a:bodyPr>
            <a:normAutofit lnSpcReduction="10000"/>
          </a:bodyPr>
          <a:lstStyle/>
          <a:p>
            <a:r>
              <a:rPr lang="en-US" dirty="0" smtClean="0"/>
              <a:t>The board should be used for more than a display. </a:t>
            </a:r>
          </a:p>
          <a:p>
            <a:r>
              <a:rPr lang="en-US" dirty="0" smtClean="0"/>
              <a:t>Allow the students to interact with the board. </a:t>
            </a:r>
          </a:p>
          <a:p>
            <a:r>
              <a:rPr lang="en-US" dirty="0" smtClean="0"/>
              <a:t>Promethean Planet </a:t>
            </a:r>
          </a:p>
          <a:p>
            <a:pPr lvl="1"/>
            <a:r>
              <a:rPr lang="en-US" dirty="0" smtClean="0">
                <a:hlinkClick r:id="rId2"/>
              </a:rPr>
              <a:t>http://www.prometheanplanet.com/en-us/resources/</a:t>
            </a:r>
            <a:r>
              <a:rPr lang="en-US" dirty="0" smtClean="0"/>
              <a:t> </a:t>
            </a:r>
          </a:p>
          <a:p>
            <a:pPr lvl="1"/>
            <a:r>
              <a:rPr lang="en-US" dirty="0" smtClean="0"/>
              <a:t>Provides pre-built lesson by subject area and grade level.</a:t>
            </a:r>
          </a:p>
          <a:p>
            <a:pPr lvl="1"/>
            <a:r>
              <a:rPr lang="en-US" dirty="0" smtClean="0"/>
              <a:t>Create an account</a:t>
            </a:r>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3"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Promethean Filters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It is the responsibility of the teacher or school staff to clean the filters on the projectors.</a:t>
            </a:r>
          </a:p>
          <a:p>
            <a:r>
              <a:rPr lang="en-US" dirty="0" smtClean="0"/>
              <a:t>They need to be cleaned weekly.</a:t>
            </a:r>
          </a:p>
          <a:p>
            <a:pPr lvl="1"/>
            <a:r>
              <a:rPr lang="en-US" dirty="0" smtClean="0"/>
              <a:t>Due to the number of board in the district, monthly will suffice.</a:t>
            </a:r>
          </a:p>
          <a:p>
            <a:r>
              <a:rPr lang="en-US" dirty="0" smtClean="0"/>
              <a:t>We are happy to demonstrate the procedure.</a:t>
            </a:r>
          </a:p>
          <a:p>
            <a:pPr lvl="1"/>
            <a:r>
              <a:rPr lang="en-US" dirty="0" smtClean="0"/>
              <a:t>This can be done by the janitorial staff.</a:t>
            </a:r>
          </a:p>
          <a:p>
            <a:pPr lvl="2"/>
            <a:r>
              <a:rPr lang="en-US" dirty="0" smtClean="0">
                <a:hlinkClick r:id="rId2"/>
              </a:rPr>
              <a:t>How to Clean Promethean Projector Filters [1:11]</a:t>
            </a:r>
            <a:endParaRPr lang="en-US" dirty="0" smtClean="0"/>
          </a:p>
          <a:p>
            <a:pPr lvl="3"/>
            <a:r>
              <a:rPr lang="en-US" dirty="0" smtClean="0"/>
              <a:t>Black/gray</a:t>
            </a:r>
          </a:p>
          <a:p>
            <a:pPr lvl="2"/>
            <a:r>
              <a:rPr lang="en-US" dirty="0" smtClean="0">
                <a:hlinkClick r:id="rId3"/>
              </a:rPr>
              <a:t>Promethean Projector Cleaning Demo [5:01]</a:t>
            </a:r>
            <a:endParaRPr lang="en-US" dirty="0" smtClean="0"/>
          </a:p>
          <a:p>
            <a:pPr lvl="3"/>
            <a:r>
              <a:rPr lang="en-US" dirty="0" smtClean="0"/>
              <a:t>Orange</a:t>
            </a:r>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4"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 Lessons</a:t>
            </a:r>
            <a:endParaRPr lang="en-US" dirty="0"/>
          </a:p>
        </p:txBody>
      </p:sp>
      <p:sp>
        <p:nvSpPr>
          <p:cNvPr id="3" name="Text Placeholder 2"/>
          <p:cNvSpPr>
            <a:spLocks noGrp="1"/>
          </p:cNvSpPr>
          <p:nvPr>
            <p:ph type="body" idx="1"/>
          </p:nvPr>
        </p:nvSpPr>
        <p:spPr/>
        <p:txBody>
          <a:bodyPr/>
          <a:lstStyle/>
          <a:p>
            <a:endParaRPr lang="en-US"/>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Preparation</a:t>
            </a:r>
            <a:endParaRPr lang="en-US" dirty="0"/>
          </a:p>
        </p:txBody>
      </p:sp>
      <p:sp>
        <p:nvSpPr>
          <p:cNvPr id="3" name="Content Placeholder 2"/>
          <p:cNvSpPr>
            <a:spLocks noGrp="1"/>
          </p:cNvSpPr>
          <p:nvPr>
            <p:ph idx="1"/>
          </p:nvPr>
        </p:nvSpPr>
        <p:spPr/>
        <p:txBody>
          <a:bodyPr>
            <a:normAutofit lnSpcReduction="10000"/>
          </a:bodyPr>
          <a:lstStyle/>
          <a:p>
            <a:r>
              <a:rPr lang="en-US" dirty="0" smtClean="0"/>
              <a:t>Please test all technology needed for lessons before class time.</a:t>
            </a:r>
          </a:p>
          <a:p>
            <a:r>
              <a:rPr lang="en-US" dirty="0" smtClean="0"/>
              <a:t>Always have a backup lesson in case there are issues with technology.</a:t>
            </a:r>
          </a:p>
          <a:p>
            <a:r>
              <a:rPr lang="en-US" dirty="0" smtClean="0"/>
              <a:t>If you need videos from YouTube for your lesson, check to see if they are on </a:t>
            </a:r>
            <a:r>
              <a:rPr lang="en-US" b="1" i="1" dirty="0" err="1" smtClean="0"/>
              <a:t>TeacherTube</a:t>
            </a:r>
            <a:r>
              <a:rPr lang="en-US" dirty="0" smtClean="0"/>
              <a:t> or download them by using the </a:t>
            </a:r>
            <a:r>
              <a:rPr lang="en-US" b="1" i="1" dirty="0" smtClean="0"/>
              <a:t>Easy YouTube Downloader </a:t>
            </a:r>
            <a:r>
              <a:rPr lang="en-US" dirty="0" smtClean="0"/>
              <a:t>add-on for </a:t>
            </a:r>
            <a:r>
              <a:rPr lang="en-US" b="1" i="1" dirty="0" smtClean="0"/>
              <a:t>Firefox</a:t>
            </a:r>
            <a:r>
              <a:rPr lang="en-US" dirty="0" smtClean="0"/>
              <a:t> and save them to a USB drive.</a:t>
            </a:r>
            <a:endParaRPr lang="en-US" dirty="0"/>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Toolbox</a:t>
            </a:r>
            <a:endParaRPr lang="en-US" dirty="0"/>
          </a:p>
        </p:txBody>
      </p:sp>
      <p:sp>
        <p:nvSpPr>
          <p:cNvPr id="3" name="Text Placeholder 2"/>
          <p:cNvSpPr>
            <a:spLocks noGrp="1"/>
          </p:cNvSpPr>
          <p:nvPr>
            <p:ph type="body" idx="1"/>
          </p:nvPr>
        </p:nvSpPr>
        <p:spPr/>
        <p:txBody>
          <a:bodyPr/>
          <a:lstStyle/>
          <a:p>
            <a:endParaRPr lang="en-US"/>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Web Toolbox?</a:t>
            </a:r>
            <a:endParaRPr lang="en-US" dirty="0"/>
          </a:p>
        </p:txBody>
      </p:sp>
      <p:sp>
        <p:nvSpPr>
          <p:cNvPr id="3" name="Content Placeholder 2"/>
          <p:cNvSpPr>
            <a:spLocks noGrp="1"/>
          </p:cNvSpPr>
          <p:nvPr>
            <p:ph idx="1"/>
          </p:nvPr>
        </p:nvSpPr>
        <p:spPr/>
        <p:txBody>
          <a:bodyPr/>
          <a:lstStyle/>
          <a:p>
            <a:r>
              <a:rPr lang="en-US" dirty="0" smtClean="0"/>
              <a:t>A web toolbox is a personal box of web tools that you have to pull from for classroom activities.</a:t>
            </a:r>
          </a:p>
          <a:p>
            <a:r>
              <a:rPr lang="en-US" dirty="0" smtClean="0"/>
              <a:t>Your toolbox should include:</a:t>
            </a:r>
          </a:p>
          <a:p>
            <a:pPr lvl="1"/>
            <a:r>
              <a:rPr lang="en-US" dirty="0" smtClean="0"/>
              <a:t>Lessons</a:t>
            </a:r>
          </a:p>
          <a:p>
            <a:pPr lvl="1"/>
            <a:r>
              <a:rPr lang="en-US" dirty="0" smtClean="0"/>
              <a:t>Activities</a:t>
            </a:r>
          </a:p>
          <a:p>
            <a:pPr lvl="1"/>
            <a:r>
              <a:rPr lang="en-US" dirty="0" smtClean="0"/>
              <a:t>Educational Games</a:t>
            </a:r>
          </a:p>
          <a:p>
            <a:pPr lvl="1"/>
            <a:r>
              <a:rPr lang="en-US" dirty="0" smtClean="0"/>
              <a:t>Web 2.0 tools</a:t>
            </a:r>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1027" name="Picture 3" descr="C:\Users\cmalone\AppData\Local\Microsoft\Windows\INetCache\IE\AIGN9DIE\Toolbox_com_Logo[1].png"/>
          <p:cNvPicPr>
            <a:picLocks noChangeAspect="1" noChangeArrowheads="1"/>
          </p:cNvPicPr>
          <p:nvPr/>
        </p:nvPicPr>
        <p:blipFill>
          <a:blip r:embed="rId2" cstate="print"/>
          <a:srcRect/>
          <a:stretch>
            <a:fillRect/>
          </a:stretch>
        </p:blipFill>
        <p:spPr bwMode="auto">
          <a:xfrm>
            <a:off x="6324600" y="2667000"/>
            <a:ext cx="2057400" cy="2057400"/>
          </a:xfrm>
          <a:prstGeom prst="rect">
            <a:avLst/>
          </a:prstGeom>
          <a:noFill/>
        </p:spPr>
      </p:pic>
      <p:pic>
        <p:nvPicPr>
          <p:cNvPr id="7" name="Picture 6" descr="cougar_pic.jpg"/>
          <p:cNvPicPr>
            <a:picLocks noChangeAspect="1"/>
          </p:cNvPicPr>
          <p:nvPr/>
        </p:nvPicPr>
        <p:blipFill>
          <a:blip r:embed="rId3"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a:t>
            </a:r>
            <a:endParaRPr lang="en-US" dirty="0"/>
          </a:p>
        </p:txBody>
      </p:sp>
      <p:sp>
        <p:nvSpPr>
          <p:cNvPr id="3" name="Text Placeholder 2"/>
          <p:cNvSpPr>
            <a:spLocks noGrp="1"/>
          </p:cNvSpPr>
          <p:nvPr>
            <p:ph type="body" idx="1"/>
          </p:nvPr>
        </p:nvSpPr>
        <p:spPr/>
        <p:txBody>
          <a:bodyPr/>
          <a:lstStyle/>
          <a:p>
            <a:endParaRPr lang="en-US"/>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HouseKeeping</a:t>
            </a:r>
            <a:endParaRPr lang="en-US" dirty="0"/>
          </a:p>
        </p:txBody>
      </p:sp>
      <p:sp>
        <p:nvSpPr>
          <p:cNvPr id="3" name="Text Placeholder 2"/>
          <p:cNvSpPr>
            <a:spLocks noGrp="1"/>
          </p:cNvSpPr>
          <p:nvPr>
            <p:ph type="body" idx="1"/>
          </p:nvPr>
        </p:nvSpPr>
        <p:spPr/>
        <p:txBody>
          <a:bodyPr/>
          <a:lstStyle/>
          <a:p>
            <a:endParaRPr lang="en-US"/>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Housekeeping</a:t>
            </a:r>
            <a:endParaRPr lang="en-US" dirty="0"/>
          </a:p>
        </p:txBody>
      </p:sp>
      <p:sp>
        <p:nvSpPr>
          <p:cNvPr id="3" name="Content Placeholder 2"/>
          <p:cNvSpPr>
            <a:spLocks noGrp="1"/>
          </p:cNvSpPr>
          <p:nvPr>
            <p:ph idx="1"/>
          </p:nvPr>
        </p:nvSpPr>
        <p:spPr/>
        <p:txBody>
          <a:bodyPr/>
          <a:lstStyle/>
          <a:p>
            <a:r>
              <a:rPr lang="en-US" dirty="0" smtClean="0"/>
              <a:t>AUP = Acceptable Use Policy</a:t>
            </a:r>
          </a:p>
          <a:p>
            <a:pPr lvl="1"/>
            <a:r>
              <a:rPr lang="en-US" dirty="0" smtClean="0"/>
              <a:t>You must have one on file. A grace period has been provided. </a:t>
            </a:r>
          </a:p>
          <a:p>
            <a:pPr lvl="1"/>
            <a:r>
              <a:rPr lang="en-US" b="1" dirty="0" smtClean="0"/>
              <a:t>Deadline: September 20</a:t>
            </a:r>
            <a:r>
              <a:rPr lang="en-US" b="1" baseline="30000" dirty="0" smtClean="0"/>
              <a:t>th</a:t>
            </a:r>
            <a:r>
              <a:rPr lang="en-US" b="1" dirty="0" smtClean="0"/>
              <a:t> </a:t>
            </a:r>
          </a:p>
          <a:p>
            <a:r>
              <a:rPr lang="en-US" dirty="0" smtClean="0"/>
              <a:t>Computers are assigned to rooms, not teachers. </a:t>
            </a:r>
            <a:r>
              <a:rPr lang="en-US" b="1" dirty="0" smtClean="0"/>
              <a:t>Do not </a:t>
            </a:r>
            <a:r>
              <a:rPr lang="en-US" dirty="0" smtClean="0"/>
              <a:t>move computers between rooms. </a:t>
            </a:r>
          </a:p>
          <a:p>
            <a:pPr lvl="1"/>
            <a:r>
              <a:rPr lang="en-US" dirty="0" smtClean="0"/>
              <a:t>The tech staff does not move computers.</a:t>
            </a:r>
          </a:p>
          <a:p>
            <a:endParaRPr lang="en-US" dirty="0" smtClean="0"/>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7" name="Picture 6"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Housekeeping</a:t>
            </a:r>
            <a:endParaRPr lang="en-US" dirty="0"/>
          </a:p>
        </p:txBody>
      </p:sp>
      <p:sp>
        <p:nvSpPr>
          <p:cNvPr id="3" name="Content Placeholder 2"/>
          <p:cNvSpPr>
            <a:spLocks noGrp="1"/>
          </p:cNvSpPr>
          <p:nvPr>
            <p:ph idx="1"/>
          </p:nvPr>
        </p:nvSpPr>
        <p:spPr/>
        <p:txBody>
          <a:bodyPr/>
          <a:lstStyle/>
          <a:p>
            <a:r>
              <a:rPr lang="en-US" dirty="0" smtClean="0"/>
              <a:t>Do not plug any unauthorized device the school computer network.</a:t>
            </a:r>
          </a:p>
          <a:p>
            <a:pPr lvl="1"/>
            <a:r>
              <a:rPr lang="en-US" dirty="0" smtClean="0"/>
              <a:t>Specifically unsecured routers.</a:t>
            </a:r>
          </a:p>
          <a:p>
            <a:pPr lvl="1"/>
            <a:r>
              <a:rPr lang="en-US" dirty="0" smtClean="0"/>
              <a:t>This is a CIPA violation and can cause the district federal funding.</a:t>
            </a:r>
          </a:p>
          <a:p>
            <a:endParaRPr lang="en-US" dirty="0" smtClean="0"/>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7" name="Picture 6"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
        <p:nvSpPr>
          <p:cNvPr id="3"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3075" name="Picture 3" descr="C:\Users\cmalone\AppData\Local\Microsoft\Windows\INetCache\IE\AIGN9DIE\SAP-HANA-Questions[1].jpg"/>
          <p:cNvPicPr>
            <a:picLocks noChangeAspect="1" noChangeArrowheads="1"/>
          </p:cNvPicPr>
          <p:nvPr/>
        </p:nvPicPr>
        <p:blipFill>
          <a:blip r:embed="rId3" cstate="print"/>
          <a:srcRect/>
          <a:stretch>
            <a:fillRect/>
          </a:stretch>
        </p:blipFill>
        <p:spPr bwMode="auto">
          <a:xfrm>
            <a:off x="1752600" y="1219200"/>
            <a:ext cx="5604483" cy="3718739"/>
          </a:xfrm>
          <a:prstGeom prst="rect">
            <a:avLst/>
          </a:prstGeom>
          <a:noFill/>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Have a Great Year!</a:t>
            </a:r>
            <a:endParaRPr lang="en-US" dirty="0"/>
          </a:p>
        </p:txBody>
      </p:sp>
      <p:pic>
        <p:nvPicPr>
          <p:cNvPr id="4100" name="Picture 4" descr="C:\Users\cmalone\AppData\Local\Microsoft\Windows\INetCache\IE\3CYLU8L8\apple-heart1[1].jpg"/>
          <p:cNvPicPr>
            <a:picLocks noChangeAspect="1" noChangeArrowheads="1"/>
          </p:cNvPicPr>
          <p:nvPr/>
        </p:nvPicPr>
        <p:blipFill>
          <a:blip r:embed="rId2" cstate="print"/>
          <a:srcRect/>
          <a:stretch>
            <a:fillRect/>
          </a:stretch>
        </p:blipFill>
        <p:spPr bwMode="auto">
          <a:xfrm>
            <a:off x="2743200" y="1905000"/>
            <a:ext cx="3666363" cy="4040069"/>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Contacting the </a:t>
            </a:r>
            <a:br>
              <a:rPr lang="en-US" dirty="0" smtClean="0"/>
            </a:br>
            <a:r>
              <a:rPr lang="en-US" dirty="0" smtClean="0"/>
              <a:t>Technology Department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All request for help must be submitted through the Helpdesk application.</a:t>
            </a:r>
          </a:p>
          <a:p>
            <a:pPr lvl="1"/>
            <a:r>
              <a:rPr lang="en-US" dirty="0" smtClean="0"/>
              <a:t>No emails or phone calls</a:t>
            </a:r>
          </a:p>
          <a:p>
            <a:r>
              <a:rPr lang="en-US" dirty="0" smtClean="0"/>
              <a:t>Unless you are a school or district administrator, please </a:t>
            </a:r>
            <a:r>
              <a:rPr lang="en-US" b="1" i="1" dirty="0" smtClean="0"/>
              <a:t>do not </a:t>
            </a:r>
            <a:r>
              <a:rPr lang="en-US" dirty="0" smtClean="0"/>
              <a:t>call our cell phones for help. That is reserved for administration </a:t>
            </a:r>
            <a:r>
              <a:rPr lang="en-US" b="1" i="1" dirty="0" smtClean="0"/>
              <a:t>only</a:t>
            </a:r>
            <a:r>
              <a:rPr lang="en-US" dirty="0" smtClean="0"/>
              <a:t>. If you have a dire emergency, contact your principal and he/she will contact us.</a:t>
            </a:r>
          </a:p>
          <a:p>
            <a:pPr lvl="1"/>
            <a:r>
              <a:rPr lang="en-US" dirty="0" smtClean="0"/>
              <a:t>We will more than likely be in your building at least once a week.</a:t>
            </a:r>
          </a:p>
          <a:p>
            <a:pPr>
              <a:buNone/>
            </a:pPr>
            <a:endParaRPr lang="en-US" dirty="0" smtClean="0"/>
          </a:p>
          <a:p>
            <a:endParaRPr lang="en-US" dirty="0" smtClean="0"/>
          </a:p>
          <a:p>
            <a:endParaRPr lang="en-US" dirty="0"/>
          </a:p>
        </p:txBody>
      </p:sp>
      <p:pic>
        <p:nvPicPr>
          <p:cNvPr id="4" name="Picture 3"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
        <p:nvSpPr>
          <p:cNvPr id="5"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HELPDesk</a:t>
            </a:r>
            <a:endParaRPr lang="en-US" dirty="0"/>
          </a:p>
        </p:txBody>
      </p:sp>
      <p:sp>
        <p:nvSpPr>
          <p:cNvPr id="3" name="Text Placeholder 2"/>
          <p:cNvSpPr>
            <a:spLocks noGrp="1"/>
          </p:cNvSpPr>
          <p:nvPr>
            <p:ph type="body" idx="1"/>
          </p:nvPr>
        </p:nvSpPr>
        <p:spPr/>
        <p:txBody>
          <a:bodyPr/>
          <a:lstStyle/>
          <a:p>
            <a:endParaRPr lang="en-US" dirty="0"/>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Account Registration</a:t>
            </a:r>
            <a:endParaRPr lang="en-US" dirty="0"/>
          </a:p>
        </p:txBody>
      </p:sp>
      <p:sp>
        <p:nvSpPr>
          <p:cNvPr id="5" name="Content Placeholder 4"/>
          <p:cNvSpPr>
            <a:spLocks noGrp="1"/>
          </p:cNvSpPr>
          <p:nvPr>
            <p:ph idx="1"/>
          </p:nvPr>
        </p:nvSpPr>
        <p:spPr/>
        <p:txBody>
          <a:bodyPr/>
          <a:lstStyle/>
          <a:p>
            <a:r>
              <a:rPr lang="en-US" dirty="0" smtClean="0"/>
              <a:t>If you do not currently have an account with Helpdesk, you must create one before you can submit a ticket.</a:t>
            </a:r>
          </a:p>
        </p:txBody>
      </p:sp>
      <p:sp>
        <p:nvSpPr>
          <p:cNvPr id="6"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7" name="Picture 6"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Helpdesk Account</a:t>
            </a:r>
            <a:endParaRPr lang="en-US" dirty="0"/>
          </a:p>
        </p:txBody>
      </p:sp>
      <p:sp>
        <p:nvSpPr>
          <p:cNvPr id="3" name="Content Placeholder 2"/>
          <p:cNvSpPr>
            <a:spLocks noGrp="1"/>
          </p:cNvSpPr>
          <p:nvPr>
            <p:ph idx="1"/>
          </p:nvPr>
        </p:nvSpPr>
        <p:spPr/>
        <p:txBody>
          <a:bodyPr/>
          <a:lstStyle/>
          <a:p>
            <a:r>
              <a:rPr lang="en-US" dirty="0" smtClean="0"/>
              <a:t>To register for an account: </a:t>
            </a:r>
          </a:p>
          <a:p>
            <a:pPr marL="914400" lvl="1" indent="-514350">
              <a:buFont typeface="+mj-lt"/>
              <a:buAutoNum type="arabicPeriod"/>
            </a:pPr>
            <a:r>
              <a:rPr lang="en-US" dirty="0" smtClean="0"/>
              <a:t>Click the Helpdesk      icon in the upper left corner on the homepage and complete the “</a:t>
            </a:r>
            <a:r>
              <a:rPr lang="en-US" b="1" i="1" dirty="0" smtClean="0"/>
              <a:t>Register-Required</a:t>
            </a:r>
            <a:r>
              <a:rPr lang="en-US" dirty="0" smtClean="0"/>
              <a:t>” section and the “</a:t>
            </a:r>
            <a:r>
              <a:rPr lang="en-US" b="1" i="1" dirty="0" smtClean="0"/>
              <a:t>Password Retrieval-Required</a:t>
            </a:r>
            <a:r>
              <a:rPr lang="en-US" dirty="0" smtClean="0"/>
              <a:t>” section.</a:t>
            </a:r>
          </a:p>
          <a:p>
            <a:pPr marL="914400" lvl="1" indent="-514350">
              <a:buFont typeface="+mj-lt"/>
              <a:buAutoNum type="arabicPeriod"/>
            </a:pPr>
            <a:r>
              <a:rPr lang="en-US" dirty="0" smtClean="0"/>
              <a:t> Click “</a:t>
            </a:r>
            <a:r>
              <a:rPr lang="en-US" b="1" i="1" dirty="0" smtClean="0"/>
              <a:t>Register</a:t>
            </a:r>
            <a:r>
              <a:rPr lang="en-US" dirty="0" smtClean="0"/>
              <a:t>.”</a:t>
            </a:r>
          </a:p>
          <a:p>
            <a:r>
              <a:rPr lang="en-US" dirty="0" smtClean="0"/>
              <a:t>You have successfully created a helpdesk user account.</a:t>
            </a:r>
          </a:p>
          <a:p>
            <a:endParaRPr lang="en-US" dirty="0"/>
          </a:p>
        </p:txBody>
      </p:sp>
      <p:pic>
        <p:nvPicPr>
          <p:cNvPr id="4" name="Picture 3" descr="Helpdesk_rollover.png"/>
          <p:cNvPicPr>
            <a:picLocks noChangeAspect="1"/>
          </p:cNvPicPr>
          <p:nvPr/>
        </p:nvPicPr>
        <p:blipFill>
          <a:blip r:embed="rId2" cstate="print"/>
          <a:stretch>
            <a:fillRect/>
          </a:stretch>
        </p:blipFill>
        <p:spPr>
          <a:xfrm>
            <a:off x="4114800" y="2209800"/>
            <a:ext cx="381000" cy="381000"/>
          </a:xfrm>
          <a:prstGeom prst="rect">
            <a:avLst/>
          </a:prstGeom>
        </p:spPr>
      </p:pic>
      <p:sp>
        <p:nvSpPr>
          <p:cNvPr id="5"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6" name="Picture 5" descr="cougar_pic.jpg"/>
          <p:cNvPicPr>
            <a:picLocks noChangeAspect="1"/>
          </p:cNvPicPr>
          <p:nvPr/>
        </p:nvPicPr>
        <p:blipFill>
          <a:blip r:embed="rId3"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Ticket/Task</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buFont typeface="+mj-lt"/>
              <a:buAutoNum type="arabicPeriod"/>
            </a:pPr>
            <a:r>
              <a:rPr lang="en-US" dirty="0" smtClean="0"/>
              <a:t>Login to the Helpdesk application.</a:t>
            </a:r>
          </a:p>
          <a:p>
            <a:pPr marL="914400" lvl="1" indent="-514350">
              <a:buFont typeface="+mj-lt"/>
              <a:buAutoNum type="alphaLcPeriod"/>
            </a:pPr>
            <a:r>
              <a:rPr lang="en-US" dirty="0" smtClean="0"/>
              <a:t>Access from the district website.</a:t>
            </a:r>
          </a:p>
          <a:p>
            <a:pPr marL="514350" indent="-514350">
              <a:buFont typeface="+mj-lt"/>
              <a:buAutoNum type="arabicPeriod"/>
            </a:pPr>
            <a:r>
              <a:rPr lang="en-US" dirty="0" smtClean="0"/>
              <a:t>Click “</a:t>
            </a:r>
            <a:r>
              <a:rPr lang="en-US" b="1" i="1" dirty="0" smtClean="0"/>
              <a:t>Create Task</a:t>
            </a:r>
            <a:r>
              <a:rPr lang="en-US" dirty="0" smtClean="0"/>
              <a:t>.”</a:t>
            </a:r>
          </a:p>
          <a:p>
            <a:pPr marL="514350" indent="-514350">
              <a:buFont typeface="+mj-lt"/>
              <a:buAutoNum type="arabicPeriod"/>
            </a:pPr>
            <a:r>
              <a:rPr lang="en-US" dirty="0" smtClean="0"/>
              <a:t>Select your location from the “</a:t>
            </a:r>
            <a:r>
              <a:rPr lang="en-US" b="1" dirty="0" smtClean="0"/>
              <a:t>Task Manager Group</a:t>
            </a:r>
            <a:r>
              <a:rPr lang="en-US" dirty="0" smtClean="0"/>
              <a:t>.”</a:t>
            </a:r>
          </a:p>
          <a:p>
            <a:pPr marL="514350" indent="-514350">
              <a:buFont typeface="+mj-lt"/>
              <a:buAutoNum type="arabicPeriod"/>
            </a:pPr>
            <a:r>
              <a:rPr lang="en-US" dirty="0" smtClean="0"/>
              <a:t>Select the “</a:t>
            </a:r>
            <a:r>
              <a:rPr lang="en-US" b="1" dirty="0" smtClean="0"/>
              <a:t>Priority</a:t>
            </a:r>
            <a:r>
              <a:rPr lang="en-US" dirty="0" smtClean="0"/>
              <a:t>” level.</a:t>
            </a:r>
          </a:p>
          <a:p>
            <a:pPr marL="514350" indent="-514350">
              <a:buFont typeface="+mj-lt"/>
              <a:buAutoNum type="arabicPeriod"/>
            </a:pPr>
            <a:r>
              <a:rPr lang="en-US" dirty="0" smtClean="0"/>
              <a:t>Change the status to “</a:t>
            </a:r>
            <a:r>
              <a:rPr lang="en-US" b="1" dirty="0" smtClean="0"/>
              <a:t>Open</a:t>
            </a:r>
            <a:r>
              <a:rPr lang="en-US" dirty="0" smtClean="0"/>
              <a:t>.”</a:t>
            </a:r>
          </a:p>
          <a:p>
            <a:pPr marL="514350" indent="-514350">
              <a:buFont typeface="+mj-lt"/>
              <a:buAutoNum type="arabicPeriod"/>
            </a:pPr>
            <a:r>
              <a:rPr lang="en-US" dirty="0" smtClean="0"/>
              <a:t>Enter your information in the “</a:t>
            </a:r>
            <a:r>
              <a:rPr lang="en-US" b="1" dirty="0" smtClean="0"/>
              <a:t>User Info</a:t>
            </a:r>
            <a:r>
              <a:rPr lang="en-US" dirty="0" smtClean="0"/>
              <a:t>” section.</a:t>
            </a:r>
          </a:p>
          <a:p>
            <a:pPr marL="514350" indent="-514350">
              <a:buFont typeface="+mj-lt"/>
              <a:buAutoNum type="arabicPeriod"/>
            </a:pPr>
            <a:r>
              <a:rPr lang="en-US" dirty="0" smtClean="0"/>
              <a:t>Select the “</a:t>
            </a:r>
            <a:r>
              <a:rPr lang="en-US" b="1" dirty="0" smtClean="0"/>
              <a:t>Task Group</a:t>
            </a:r>
            <a:r>
              <a:rPr lang="en-US" dirty="0" smtClean="0"/>
              <a:t>,” “</a:t>
            </a:r>
            <a:r>
              <a:rPr lang="en-US" b="1" dirty="0" smtClean="0"/>
              <a:t>Category</a:t>
            </a:r>
            <a:r>
              <a:rPr lang="en-US" dirty="0" smtClean="0"/>
              <a:t>,” and provide a description of the problem.</a:t>
            </a:r>
          </a:p>
          <a:p>
            <a:pPr marL="514350" indent="-514350">
              <a:buFont typeface="+mj-lt"/>
              <a:buAutoNum type="arabicPeriod"/>
            </a:pPr>
            <a:r>
              <a:rPr lang="en-US" dirty="0" smtClean="0"/>
              <a:t>Click “</a:t>
            </a:r>
            <a:r>
              <a:rPr lang="en-US" b="1" dirty="0" smtClean="0"/>
              <a:t>Create Task</a:t>
            </a:r>
            <a:r>
              <a:rPr lang="en-US" dirty="0" smtClean="0"/>
              <a:t>.”</a:t>
            </a:r>
          </a:p>
        </p:txBody>
      </p:sp>
      <p:sp>
        <p:nvSpPr>
          <p:cNvPr id="4" name="Footer Placeholder 4"/>
          <p:cNvSpPr>
            <a:spLocks noGrp="1"/>
          </p:cNvSpPr>
          <p:nvPr>
            <p:ph type="ftr" sz="quarter" idx="11"/>
          </p:nvPr>
        </p:nvSpPr>
        <p:spPr>
          <a:xfrm>
            <a:off x="3124200" y="6356350"/>
            <a:ext cx="2895600" cy="365125"/>
          </a:xfrm>
        </p:spPr>
        <p:txBody>
          <a:bodyPr/>
          <a:lstStyle/>
          <a:p>
            <a:r>
              <a:rPr lang="en-US" b="1" dirty="0" smtClean="0">
                <a:ln w="3175">
                  <a:noFill/>
                </a:ln>
                <a:solidFill>
                  <a:schemeClr val="tx1"/>
                </a:solidFill>
              </a:rPr>
              <a:t>North Panola School District</a:t>
            </a:r>
            <a:endParaRPr lang="en-US" b="1" dirty="0">
              <a:ln w="3175">
                <a:noFill/>
              </a:ln>
              <a:solidFill>
                <a:schemeClr val="tx1"/>
              </a:solidFill>
            </a:endParaRPr>
          </a:p>
        </p:txBody>
      </p:sp>
      <p:pic>
        <p:nvPicPr>
          <p:cNvPr id="5" name="Picture 4" descr="cougar_pic.jpg"/>
          <p:cNvPicPr>
            <a:picLocks noChangeAspect="1"/>
          </p:cNvPicPr>
          <p:nvPr/>
        </p:nvPicPr>
        <p:blipFill>
          <a:blip r:embed="rId2" cstate="print"/>
          <a:stretch>
            <a:fillRect/>
          </a:stretch>
        </p:blipFill>
        <p:spPr>
          <a:xfrm>
            <a:off x="8077200" y="5587140"/>
            <a:ext cx="917574" cy="1119752"/>
          </a:xfrm>
          <a:prstGeom prst="round2SameRect">
            <a:avLst/>
          </a:prstGeom>
          <a:ln>
            <a:solidFill>
              <a:srgbClr val="C00000"/>
            </a:solidFill>
          </a:ln>
          <a:effectLst>
            <a:softEdge rad="112500"/>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7644</TotalTime>
  <Words>1547</Words>
  <Application>Microsoft Office PowerPoint</Application>
  <PresentationFormat>On-screen Show (4:3)</PresentationFormat>
  <Paragraphs>240</Paragraphs>
  <Slides>44</Slides>
  <Notes>1</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North Panola School District Technology Department</vt:lpstr>
      <vt:lpstr>Technology Staff</vt:lpstr>
      <vt:lpstr>Technology Vision</vt:lpstr>
      <vt:lpstr>Communication</vt:lpstr>
      <vt:lpstr>Contacting the  Technology Department</vt:lpstr>
      <vt:lpstr>HELPDesk</vt:lpstr>
      <vt:lpstr>Account Registration</vt:lpstr>
      <vt:lpstr>Creating a Helpdesk Account</vt:lpstr>
      <vt:lpstr>Creating a Ticket/Task</vt:lpstr>
      <vt:lpstr>Helpdesk Tips/FAQs</vt:lpstr>
      <vt:lpstr>Helpdesk FAQs</vt:lpstr>
      <vt:lpstr>Network, EMAIL, and Media Streaming</vt:lpstr>
      <vt:lpstr>Network</vt:lpstr>
      <vt:lpstr>Email</vt:lpstr>
      <vt:lpstr>Email (cont’d)</vt:lpstr>
      <vt:lpstr>Media Streaming</vt:lpstr>
      <vt:lpstr>Media Streaming (cont’d)</vt:lpstr>
      <vt:lpstr>Media Streaming (cont’d)</vt:lpstr>
      <vt:lpstr>Media Streaming (cont’d)</vt:lpstr>
      <vt:lpstr>Social Media</vt:lpstr>
      <vt:lpstr>Social Media</vt:lpstr>
      <vt:lpstr>Purchases</vt:lpstr>
      <vt:lpstr>Classroom Materials</vt:lpstr>
      <vt:lpstr>Site Software AdminIstrators</vt:lpstr>
      <vt:lpstr>Crenshaw</vt:lpstr>
      <vt:lpstr>Greenhill</vt:lpstr>
      <vt:lpstr>Como Elementary</vt:lpstr>
      <vt:lpstr>Junior High</vt:lpstr>
      <vt:lpstr>High School</vt:lpstr>
      <vt:lpstr>CTC</vt:lpstr>
      <vt:lpstr>Active Resources</vt:lpstr>
      <vt:lpstr>Promethean BOARDS</vt:lpstr>
      <vt:lpstr>Do’s and Don’ts</vt:lpstr>
      <vt:lpstr>Classroom Usage</vt:lpstr>
      <vt:lpstr>Promethean Filters</vt:lpstr>
      <vt:lpstr>Technology Lessons</vt:lpstr>
      <vt:lpstr>Preparation</vt:lpstr>
      <vt:lpstr>Web Toolbox</vt:lpstr>
      <vt:lpstr>What is a Web Toolbox?</vt:lpstr>
      <vt:lpstr>HouseKeeping</vt:lpstr>
      <vt:lpstr>Housekeeping</vt:lpstr>
      <vt:lpstr>Housekeeping</vt:lpstr>
      <vt:lpstr>Slide 43</vt:lpstr>
      <vt:lpstr>Have a Great Year!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 Panola School District Technology Department</dc:title>
  <dc:creator>cmalone</dc:creator>
  <cp:lastModifiedBy>cmalone</cp:lastModifiedBy>
  <cp:revision>664</cp:revision>
  <dcterms:created xsi:type="dcterms:W3CDTF">2016-09-02T17:22:28Z</dcterms:created>
  <dcterms:modified xsi:type="dcterms:W3CDTF">2016-11-01T20:30:26Z</dcterms:modified>
</cp:coreProperties>
</file>