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3" r:id="rId19"/>
    <p:sldId id="272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0C297-94F9-A541-9475-05F05739D91F}" type="datetimeFigureOut">
              <a:rPr lang="en-US" smtClean="0"/>
              <a:t>2/8/16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58D68-0957-684A-904E-C7E262E76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9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Healthy Relationships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relationships in your life are most important?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836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Skills for Building</a:t>
            </a:r>
            <a:br>
              <a:rPr lang="en-US" dirty="0"/>
            </a:br>
            <a:r>
              <a:rPr lang="en-US" dirty="0"/>
              <a:t>Healthy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39333"/>
            <a:ext cx="7770813" cy="5122333"/>
          </a:xfrm>
        </p:spPr>
        <p:txBody>
          <a:bodyPr>
            <a:noAutofit/>
          </a:bodyPr>
          <a:lstStyle/>
          <a:p>
            <a:r>
              <a:rPr lang="en-US" sz="3100" dirty="0" smtClean="0">
                <a:solidFill>
                  <a:srgbClr val="F6C16A"/>
                </a:solidFill>
              </a:rPr>
              <a:t>Cooperation</a:t>
            </a:r>
            <a:r>
              <a:rPr lang="en-US" sz="3100" dirty="0" smtClean="0"/>
              <a:t>- working together for the good of all. * When cooperating occurs others help each other to achieve a common goal whether it’s short term or long term.* This can help strengthen a relationship </a:t>
            </a:r>
          </a:p>
          <a:p>
            <a:r>
              <a:rPr lang="en-US" sz="3100" dirty="0" smtClean="0">
                <a:solidFill>
                  <a:srgbClr val="F6C16A"/>
                </a:solidFill>
              </a:rPr>
              <a:t>Compromise</a:t>
            </a:r>
            <a:r>
              <a:rPr lang="en-US" sz="3100" dirty="0" smtClean="0"/>
              <a:t>- is a problem-solving method in which each participant gives up something to reach a solution that satisfies everyone. *Give-and-take helps to resolve conflicts.*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991227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Characters for a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Healthy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71083"/>
            <a:ext cx="7770813" cy="5154084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>
                <a:solidFill>
                  <a:srgbClr val="F6C16A"/>
                </a:solidFill>
              </a:rPr>
              <a:t>Trustworthiness</a:t>
            </a:r>
            <a:r>
              <a:rPr lang="en-US" sz="3500" dirty="0" smtClean="0"/>
              <a:t>-  Keep promises and follow through on your word</a:t>
            </a:r>
          </a:p>
          <a:p>
            <a:r>
              <a:rPr lang="en-US" sz="3500" dirty="0" smtClean="0">
                <a:solidFill>
                  <a:srgbClr val="F6C16A"/>
                </a:solidFill>
              </a:rPr>
              <a:t>Respect</a:t>
            </a:r>
            <a:r>
              <a:rPr lang="en-US" sz="3500" dirty="0" smtClean="0"/>
              <a:t>- Listen when someone else is talking and avoid interrupting </a:t>
            </a:r>
          </a:p>
          <a:p>
            <a:r>
              <a:rPr lang="en-US" sz="3500" dirty="0" smtClean="0">
                <a:solidFill>
                  <a:srgbClr val="F6C16A"/>
                </a:solidFill>
              </a:rPr>
              <a:t>Responsibility</a:t>
            </a:r>
            <a:r>
              <a:rPr lang="en-US" sz="3500" dirty="0" smtClean="0"/>
              <a:t>- Takes blame for your behavior and willing to apologize plus fix it</a:t>
            </a:r>
          </a:p>
          <a:p>
            <a:r>
              <a:rPr lang="en-US" sz="3500" dirty="0" smtClean="0">
                <a:solidFill>
                  <a:srgbClr val="F6C16A"/>
                </a:solidFill>
              </a:rPr>
              <a:t>Fairness</a:t>
            </a:r>
            <a:r>
              <a:rPr lang="en-US" sz="3500" dirty="0" smtClean="0"/>
              <a:t>- willingness to put others feelings above your own, as well as sharing your property</a:t>
            </a:r>
            <a:endParaRPr lang="en-US" sz="3500" dirty="0" smtClean="0">
              <a:solidFill>
                <a:srgbClr val="FF0000"/>
              </a:solidFill>
            </a:endParaRP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05624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Characters for a </a:t>
            </a:r>
            <a:br>
              <a:rPr lang="en-US" dirty="0"/>
            </a:br>
            <a:r>
              <a:rPr lang="en-US" dirty="0"/>
              <a:t>Healthy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6C16A"/>
                </a:solidFill>
              </a:rPr>
              <a:t>Caring</a:t>
            </a:r>
            <a:r>
              <a:rPr lang="en-US" sz="3200" dirty="0" smtClean="0">
                <a:solidFill>
                  <a:srgbClr val="FFFFFF"/>
                </a:solidFill>
              </a:rPr>
              <a:t>- Help when someone needs your help</a:t>
            </a:r>
          </a:p>
          <a:p>
            <a:r>
              <a:rPr lang="en-US" sz="3200" dirty="0" smtClean="0">
                <a:solidFill>
                  <a:srgbClr val="F6C16A"/>
                </a:solidFill>
              </a:rPr>
              <a:t>Citizenship</a:t>
            </a:r>
            <a:r>
              <a:rPr lang="en-US" sz="3200" dirty="0" smtClean="0">
                <a:solidFill>
                  <a:srgbClr val="FFFFFF"/>
                </a:solidFill>
              </a:rPr>
              <a:t>- Helps to solve your problem in the community peacefully as well as someone else’s problem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06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Respect Yourself and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97000"/>
            <a:ext cx="7770813" cy="4729163"/>
          </a:xfrm>
        </p:spPr>
        <p:txBody>
          <a:bodyPr>
            <a:noAutofit/>
          </a:bodyPr>
          <a:lstStyle/>
          <a:p>
            <a:r>
              <a:rPr lang="en-US" sz="3300" dirty="0" smtClean="0"/>
              <a:t>Need for strong values: </a:t>
            </a:r>
            <a:r>
              <a:rPr lang="en-US" sz="3300" dirty="0" smtClean="0">
                <a:solidFill>
                  <a:srgbClr val="F6C16A"/>
                </a:solidFill>
              </a:rPr>
              <a:t>so you can have self-respect which you will be in a relationship where others treat you with respect</a:t>
            </a:r>
            <a:r>
              <a:rPr lang="en-US" sz="3300" dirty="0" smtClean="0"/>
              <a:t>. Self- respect makes you less likely to have someone to talk you into taking risks that could harm your health. </a:t>
            </a:r>
          </a:p>
          <a:p>
            <a:r>
              <a:rPr lang="en-US" sz="3300" dirty="0" smtClean="0">
                <a:solidFill>
                  <a:srgbClr val="F6C16A"/>
                </a:solidFill>
              </a:rPr>
              <a:t>Personal Identity</a:t>
            </a:r>
            <a:r>
              <a:rPr lang="en-US" sz="3300" dirty="0" smtClean="0"/>
              <a:t>- sense of who you are and where you belong in the world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786056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Respect Yourself and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38250"/>
            <a:ext cx="7770813" cy="5196417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6C16A"/>
                </a:solidFill>
              </a:rPr>
              <a:t>Value</a:t>
            </a:r>
            <a:r>
              <a:rPr lang="en-US" sz="3600" dirty="0" smtClean="0"/>
              <a:t>- beliefs, ideas, and attitudes about what is important you.</a:t>
            </a:r>
          </a:p>
          <a:p>
            <a:pPr lvl="1"/>
            <a:r>
              <a:rPr lang="en-US" sz="3600" dirty="0" smtClean="0"/>
              <a:t>Strengthen your relationships</a:t>
            </a:r>
          </a:p>
          <a:p>
            <a:pPr lvl="1"/>
            <a:r>
              <a:rPr lang="en-US" sz="3600" dirty="0" smtClean="0"/>
              <a:t>People will know what’s important to you</a:t>
            </a:r>
          </a:p>
          <a:p>
            <a:pPr lvl="1"/>
            <a:r>
              <a:rPr lang="en-US" sz="3600" dirty="0" smtClean="0"/>
              <a:t>Shows respect for yourself</a:t>
            </a:r>
          </a:p>
          <a:p>
            <a:pPr lvl="1"/>
            <a:r>
              <a:rPr lang="en-US" sz="3600" dirty="0" smtClean="0"/>
              <a:t>Communicate values to others they respect you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31172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Respect Yourself and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0894"/>
            <a:ext cx="7770813" cy="4575269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Prejudice</a:t>
            </a:r>
            <a:r>
              <a:rPr lang="en-US" sz="3600" dirty="0" smtClean="0">
                <a:solidFill>
                  <a:srgbClr val="FFFFFF"/>
                </a:solidFill>
              </a:rPr>
              <a:t>-</a:t>
            </a:r>
            <a:r>
              <a:rPr lang="en-US" sz="3600" dirty="0" smtClean="0"/>
              <a:t> is an unfair opinion or judgment of a particular group of people. </a:t>
            </a:r>
          </a:p>
          <a:p>
            <a:r>
              <a:rPr lang="en-US" sz="3600" dirty="0" smtClean="0">
                <a:solidFill>
                  <a:srgbClr val="F6C16A"/>
                </a:solidFill>
              </a:rPr>
              <a:t>Stereotype</a:t>
            </a:r>
            <a:r>
              <a:rPr lang="en-US" sz="3600" dirty="0" smtClean="0"/>
              <a:t>- an exaggerated or oversimplified belief about people who belong to a certain group</a:t>
            </a:r>
          </a:p>
          <a:p>
            <a:r>
              <a:rPr lang="en-US" sz="3600" dirty="0" smtClean="0">
                <a:solidFill>
                  <a:srgbClr val="F6C16A"/>
                </a:solidFill>
              </a:rPr>
              <a:t>Tolerance</a:t>
            </a:r>
            <a:r>
              <a:rPr lang="en-US" sz="3600" dirty="0" smtClean="0"/>
              <a:t>- the ability to accept others’ differences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2931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Disrespectful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38249"/>
            <a:ext cx="7770813" cy="4887913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6C16A"/>
                </a:solidFill>
              </a:rPr>
              <a:t>Bullying</a:t>
            </a:r>
            <a:r>
              <a:rPr lang="en-US" sz="3200" dirty="0" smtClean="0"/>
              <a:t>- deliberately harming or threatening other people who can’t defend themselves</a:t>
            </a:r>
          </a:p>
          <a:p>
            <a:pPr lvl="1" algn="ctr"/>
            <a:r>
              <a:rPr lang="en-US" sz="3200" b="1" dirty="0" smtClean="0"/>
              <a:t>Forms of Bullying</a:t>
            </a:r>
          </a:p>
          <a:p>
            <a:pPr lvl="1"/>
            <a:r>
              <a:rPr lang="en-US" sz="3200" dirty="0" smtClean="0">
                <a:solidFill>
                  <a:srgbClr val="F6C16A"/>
                </a:solidFill>
              </a:rPr>
              <a:t>1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r>
              <a:rPr lang="en-US" sz="3200" dirty="0" smtClean="0"/>
              <a:t> Name calling </a:t>
            </a:r>
            <a:r>
              <a:rPr lang="en-US" sz="3200" dirty="0" smtClean="0">
                <a:solidFill>
                  <a:srgbClr val="F6C16A"/>
                </a:solidFill>
              </a:rPr>
              <a:t>2.</a:t>
            </a:r>
            <a:r>
              <a:rPr lang="en-US" sz="3200" dirty="0" smtClean="0"/>
              <a:t> Threaten with physical violence </a:t>
            </a:r>
            <a:r>
              <a:rPr lang="en-US" sz="3200" dirty="0" smtClean="0">
                <a:solidFill>
                  <a:srgbClr val="F6C16A"/>
                </a:solidFill>
              </a:rPr>
              <a:t>3.</a:t>
            </a:r>
            <a:r>
              <a:rPr lang="en-US" sz="3200" dirty="0" smtClean="0"/>
              <a:t>  Physical violence </a:t>
            </a:r>
            <a:r>
              <a:rPr lang="en-US" sz="3200" dirty="0" smtClean="0">
                <a:solidFill>
                  <a:srgbClr val="F6C16A"/>
                </a:solidFill>
              </a:rPr>
              <a:t>4.</a:t>
            </a:r>
            <a:r>
              <a:rPr lang="en-US" sz="3200" dirty="0" smtClean="0"/>
              <a:t> Spreading rumors</a:t>
            </a:r>
          </a:p>
          <a:p>
            <a:pPr lvl="1" algn="ctr"/>
            <a:r>
              <a:rPr lang="en-US" sz="3200" b="1" dirty="0" smtClean="0"/>
              <a:t>Reason people Bully</a:t>
            </a:r>
          </a:p>
          <a:p>
            <a:pPr lvl="1"/>
            <a:r>
              <a:rPr lang="en-US" sz="3200" dirty="0" smtClean="0">
                <a:solidFill>
                  <a:srgbClr val="F6C16A"/>
                </a:solidFill>
              </a:rPr>
              <a:t>1.</a:t>
            </a:r>
            <a:r>
              <a:rPr lang="en-US" sz="3200" dirty="0" smtClean="0"/>
              <a:t> To feel superior  </a:t>
            </a:r>
            <a:r>
              <a:rPr lang="en-US" sz="3200" dirty="0" smtClean="0">
                <a:solidFill>
                  <a:srgbClr val="F6C16A"/>
                </a:solidFill>
              </a:rPr>
              <a:t>2.</a:t>
            </a:r>
            <a:r>
              <a:rPr lang="en-US" sz="3200" dirty="0" smtClean="0"/>
              <a:t> Feel part of a group, </a:t>
            </a:r>
            <a:r>
              <a:rPr lang="en-US" sz="3200" dirty="0" smtClean="0">
                <a:solidFill>
                  <a:srgbClr val="F6C16A"/>
                </a:solidFill>
              </a:rPr>
              <a:t>3.</a:t>
            </a:r>
            <a:r>
              <a:rPr lang="en-US" sz="3200" dirty="0" smtClean="0"/>
              <a:t> To keep from getting bullied themselves</a:t>
            </a:r>
          </a:p>
        </p:txBody>
      </p:sp>
    </p:spTree>
    <p:extLst>
      <p:ext uri="{BB962C8B-B14F-4D97-AF65-F5344CB8AC3E}">
        <p14:creationId xmlns:p14="http://schemas.microsoft.com/office/powerpoint/2010/main" val="2400772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Disrespectful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32417"/>
            <a:ext cx="7770813" cy="499374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dirty="0" smtClean="0">
                <a:solidFill>
                  <a:srgbClr val="F6C16A"/>
                </a:solidFill>
              </a:rPr>
              <a:t>How to Stop Bullying</a:t>
            </a:r>
          </a:p>
          <a:p>
            <a:r>
              <a:rPr lang="en-US" sz="3600" dirty="0" smtClean="0">
                <a:solidFill>
                  <a:srgbClr val="F6C16A"/>
                </a:solidFill>
              </a:rPr>
              <a:t>Take immediate action</a:t>
            </a:r>
          </a:p>
          <a:p>
            <a:r>
              <a:rPr lang="en-US" sz="3600" dirty="0" smtClean="0"/>
              <a:t>Tell them to stop and mean it</a:t>
            </a:r>
          </a:p>
          <a:p>
            <a:r>
              <a:rPr lang="en-US" sz="3600" dirty="0" smtClean="0"/>
              <a:t>Tell a supervisor or adult</a:t>
            </a:r>
          </a:p>
          <a:p>
            <a:r>
              <a:rPr lang="en-US" sz="3600" dirty="0" smtClean="0"/>
              <a:t>Walk away</a:t>
            </a:r>
          </a:p>
          <a:p>
            <a:r>
              <a:rPr lang="en-US" sz="3600" dirty="0" smtClean="0"/>
              <a:t>Take up for others if you witness bullying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2203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Disrespectful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54667"/>
            <a:ext cx="7770813" cy="4771496"/>
          </a:xfrm>
        </p:spPr>
        <p:txBody>
          <a:bodyPr>
            <a:noAutofit/>
          </a:bodyPr>
          <a:lstStyle/>
          <a:p>
            <a:r>
              <a:rPr lang="en-US" sz="3600" dirty="0" smtClean="0"/>
              <a:t>In 2005, 28% of teens </a:t>
            </a:r>
            <a:r>
              <a:rPr lang="en-US" sz="3600" dirty="0" smtClean="0"/>
              <a:t>were </a:t>
            </a:r>
            <a:r>
              <a:rPr lang="en-US" sz="3600" dirty="0" smtClean="0"/>
              <a:t>bullied at school within the previous six months</a:t>
            </a:r>
          </a:p>
          <a:p>
            <a:r>
              <a:rPr lang="en-US" sz="3600" dirty="0" smtClean="0"/>
              <a:t>15% of teens are the subject of rumors</a:t>
            </a:r>
          </a:p>
          <a:p>
            <a:r>
              <a:rPr lang="en-US" sz="3600" dirty="0" smtClean="0"/>
              <a:t>9% of teens admitted to being </a:t>
            </a:r>
            <a:r>
              <a:rPr lang="en-US" sz="3600" dirty="0" smtClean="0"/>
              <a:t>pushed, </a:t>
            </a:r>
            <a:r>
              <a:rPr lang="en-US" sz="3600" dirty="0" smtClean="0"/>
              <a:t>shoved, tripped or spat 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870787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Disrespectful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80582"/>
            <a:ext cx="7770813" cy="5291667"/>
          </a:xfrm>
        </p:spPr>
        <p:txBody>
          <a:bodyPr>
            <a:noAutofit/>
          </a:bodyPr>
          <a:lstStyle/>
          <a:p>
            <a:r>
              <a:rPr lang="en-US" sz="3300" dirty="0">
                <a:solidFill>
                  <a:srgbClr val="F6C16A"/>
                </a:solidFill>
              </a:rPr>
              <a:t>Hazing</a:t>
            </a:r>
            <a:r>
              <a:rPr lang="en-US" sz="3300" dirty="0"/>
              <a:t>- making others perform certain tasks in order to join the </a:t>
            </a:r>
            <a:r>
              <a:rPr lang="en-US" sz="3300" dirty="0" smtClean="0"/>
              <a:t>group</a:t>
            </a:r>
          </a:p>
          <a:p>
            <a:pPr lvl="1" algn="ctr"/>
            <a:r>
              <a:rPr lang="en-US" sz="3300" b="1" dirty="0" smtClean="0"/>
              <a:t>Forms of Hazing</a:t>
            </a:r>
            <a:endParaRPr lang="en-US" sz="3300" dirty="0"/>
          </a:p>
          <a:p>
            <a:r>
              <a:rPr lang="en-US" sz="3300" dirty="0" smtClean="0"/>
              <a:t>Physically or Emotionally	</a:t>
            </a:r>
          </a:p>
          <a:p>
            <a:pPr lvl="1"/>
            <a:r>
              <a:rPr lang="en-US" sz="3300" dirty="0" smtClean="0"/>
              <a:t>Yelling, Swearing, Sleep deprivation, Forced to drink alcohol</a:t>
            </a:r>
          </a:p>
          <a:p>
            <a:pPr lvl="1"/>
            <a:r>
              <a:rPr lang="en-US" sz="3300" dirty="0" smtClean="0"/>
              <a:t>Used to humiliate new members or prove they are inferior to existing members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737513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Healthy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0894"/>
            <a:ext cx="7770813" cy="5307106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F6C16A"/>
                </a:solidFill>
              </a:rPr>
              <a:t>Relationship </a:t>
            </a:r>
            <a:r>
              <a:rPr lang="en-US" sz="3500" dirty="0" smtClean="0"/>
              <a:t>is a bond or connection you have with other people</a:t>
            </a:r>
          </a:p>
          <a:p>
            <a:pPr lvl="1"/>
            <a:r>
              <a:rPr lang="en-US" sz="3500" dirty="0" smtClean="0"/>
              <a:t>Building and maintaining healthy relationships helps to fulfill a basic need</a:t>
            </a:r>
          </a:p>
          <a:p>
            <a:pPr lvl="1"/>
            <a:r>
              <a:rPr lang="en-US" sz="3500" dirty="0" smtClean="0"/>
              <a:t>Relationships involve family, friends, community,</a:t>
            </a:r>
            <a:r>
              <a:rPr lang="en-US" sz="3500" dirty="0"/>
              <a:t> </a:t>
            </a:r>
            <a:r>
              <a:rPr lang="en-US" sz="3500" dirty="0" smtClean="0"/>
              <a:t>and more.</a:t>
            </a:r>
          </a:p>
          <a:p>
            <a:pPr lvl="1"/>
            <a:r>
              <a:rPr lang="en-US" sz="3500" dirty="0" smtClean="0"/>
              <a:t>Relationship can have a negative and positive effect on your life</a:t>
            </a:r>
          </a:p>
        </p:txBody>
      </p:sp>
    </p:spTree>
    <p:extLst>
      <p:ext uri="{BB962C8B-B14F-4D97-AF65-F5344CB8AC3E}">
        <p14:creationId xmlns:p14="http://schemas.microsoft.com/office/powerpoint/2010/main" val="1622011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Disrespectful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7666"/>
            <a:ext cx="7770813" cy="5312833"/>
          </a:xfrm>
        </p:spPr>
        <p:txBody>
          <a:bodyPr>
            <a:noAutofit/>
          </a:bodyPr>
          <a:lstStyle/>
          <a:p>
            <a:r>
              <a:rPr lang="en-US" sz="3300" dirty="0" smtClean="0"/>
              <a:t>1.5 million High School Students are hazed yearly</a:t>
            </a:r>
          </a:p>
          <a:p>
            <a:r>
              <a:rPr lang="en-US" sz="3300" dirty="0" smtClean="0"/>
              <a:t>79% of NCAA athletes report being Hazed beginning in HS</a:t>
            </a:r>
          </a:p>
          <a:p>
            <a:r>
              <a:rPr lang="en-US" sz="3300" dirty="0" smtClean="0"/>
              <a:t>92% of people in HS don’t report Hazing</a:t>
            </a:r>
          </a:p>
          <a:p>
            <a:r>
              <a:rPr lang="en-US" sz="3300" dirty="0" smtClean="0"/>
              <a:t>59% know of Hazing </a:t>
            </a:r>
          </a:p>
          <a:p>
            <a:r>
              <a:rPr lang="en-US" sz="3300" dirty="0" smtClean="0"/>
              <a:t>21% admit to being involved in Hazing 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4220110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Healthy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12332"/>
            <a:ext cx="7770813" cy="5386917"/>
          </a:xfrm>
        </p:spPr>
        <p:txBody>
          <a:bodyPr>
            <a:noAutofit/>
          </a:bodyPr>
          <a:lstStyle/>
          <a:p>
            <a:r>
              <a:rPr lang="en-US" sz="3100" dirty="0" smtClean="0">
                <a:solidFill>
                  <a:srgbClr val="F6C16A"/>
                </a:solidFill>
              </a:rPr>
              <a:t>Family relationships </a:t>
            </a:r>
            <a:r>
              <a:rPr lang="en-US" sz="3100" dirty="0" smtClean="0"/>
              <a:t>generally last a lifetime. </a:t>
            </a:r>
            <a:r>
              <a:rPr lang="en-US" sz="3100" dirty="0">
                <a:solidFill>
                  <a:srgbClr val="F6C16A"/>
                </a:solidFill>
              </a:rPr>
              <a:t>Healthy Triangle</a:t>
            </a:r>
            <a:endParaRPr lang="en-US" sz="3100" dirty="0" smtClean="0">
              <a:solidFill>
                <a:srgbClr val="F6C16A"/>
              </a:solidFill>
            </a:endParaRPr>
          </a:p>
          <a:p>
            <a:r>
              <a:rPr lang="en-US" sz="3100" dirty="0" smtClean="0"/>
              <a:t>Strengthen</a:t>
            </a:r>
            <a:endParaRPr lang="en-US" sz="3100" dirty="0" smtClean="0">
              <a:solidFill>
                <a:srgbClr val="FF0000"/>
              </a:solidFill>
            </a:endParaRPr>
          </a:p>
          <a:p>
            <a:pPr lvl="1"/>
            <a:r>
              <a:rPr lang="en-US" sz="3100" dirty="0" smtClean="0"/>
              <a:t>Parents and guardians takes care of your </a:t>
            </a:r>
            <a:r>
              <a:rPr lang="en-US" sz="3100" dirty="0" smtClean="0">
                <a:solidFill>
                  <a:srgbClr val="F6C16A"/>
                </a:solidFill>
              </a:rPr>
              <a:t>physical needs </a:t>
            </a:r>
            <a:r>
              <a:rPr lang="en-US" sz="3100" dirty="0" smtClean="0"/>
              <a:t>such as food, clothing, and shelter. </a:t>
            </a:r>
          </a:p>
          <a:p>
            <a:pPr lvl="1"/>
            <a:r>
              <a:rPr lang="en-US" sz="3100" dirty="0" smtClean="0"/>
              <a:t>Love, care, and encouragement provide </a:t>
            </a:r>
            <a:r>
              <a:rPr lang="en-US" sz="3100" dirty="0" smtClean="0">
                <a:solidFill>
                  <a:srgbClr val="F6C16A"/>
                </a:solidFill>
              </a:rPr>
              <a:t>mental &amp; emotional health</a:t>
            </a:r>
          </a:p>
          <a:p>
            <a:pPr lvl="1"/>
            <a:r>
              <a:rPr lang="en-US" sz="3100" dirty="0" smtClean="0">
                <a:solidFill>
                  <a:srgbClr val="F6C16A"/>
                </a:solidFill>
              </a:rPr>
              <a:t>Social health </a:t>
            </a:r>
            <a:r>
              <a:rPr lang="en-US" sz="3100" dirty="0" smtClean="0"/>
              <a:t>teach you values and social skills that help you all relationships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571975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Healthy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97000"/>
            <a:ext cx="7770813" cy="5196417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6C16A"/>
                </a:solidFill>
              </a:rPr>
              <a:t>Friendship </a:t>
            </a:r>
            <a:r>
              <a:rPr lang="en-US" sz="3600" dirty="0" smtClean="0"/>
              <a:t>is a significant relationship between two people that is based on trust, caring, and consideration.</a:t>
            </a:r>
          </a:p>
          <a:p>
            <a:pPr lvl="1"/>
            <a:r>
              <a:rPr lang="en-US" sz="3600" dirty="0" smtClean="0"/>
              <a:t>Develop by: Similar values, interest, or living proximity.</a:t>
            </a:r>
          </a:p>
          <a:p>
            <a:pPr lvl="1"/>
            <a:r>
              <a:rPr lang="en-US" sz="3600" dirty="0" smtClean="0"/>
              <a:t>Benefit by: positive influence on self-esteem, help resist harmful behavior, and provide support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10384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Healthy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22917"/>
            <a:ext cx="7770813" cy="4803246"/>
          </a:xfrm>
        </p:spPr>
        <p:txBody>
          <a:bodyPr>
            <a:noAutofit/>
          </a:bodyPr>
          <a:lstStyle/>
          <a:p>
            <a:r>
              <a:rPr lang="en-US" sz="3600" dirty="0" smtClean="0"/>
              <a:t>Strong </a:t>
            </a:r>
            <a:r>
              <a:rPr lang="en-US" sz="3600" dirty="0" smtClean="0">
                <a:solidFill>
                  <a:srgbClr val="F6C16A"/>
                </a:solidFill>
              </a:rPr>
              <a:t>Community</a:t>
            </a:r>
            <a:r>
              <a:rPr lang="en-US" sz="3600" dirty="0" smtClean="0"/>
              <a:t> has a positive impact on aspect of health. </a:t>
            </a:r>
          </a:p>
          <a:p>
            <a:pPr lvl="1"/>
            <a:r>
              <a:rPr lang="en-US" sz="3600" dirty="0" smtClean="0"/>
              <a:t>Good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6C16A"/>
                </a:solidFill>
              </a:rPr>
              <a:t>Citizenship</a:t>
            </a:r>
            <a:r>
              <a:rPr lang="en-US" sz="3600" dirty="0" smtClean="0"/>
              <a:t>- the way you conduct yourself as a member of the community</a:t>
            </a:r>
          </a:p>
          <a:p>
            <a:pPr lvl="2"/>
            <a:r>
              <a:rPr lang="en-US" sz="3600" dirty="0" smtClean="0"/>
              <a:t>Obey the law</a:t>
            </a:r>
          </a:p>
          <a:p>
            <a:pPr lvl="2"/>
            <a:r>
              <a:rPr lang="en-US" sz="3600" dirty="0" smtClean="0"/>
              <a:t>Friendly to neighbors</a:t>
            </a:r>
          </a:p>
          <a:p>
            <a:pPr lvl="2"/>
            <a:r>
              <a:rPr lang="en-US" sz="3600" dirty="0" smtClean="0"/>
              <a:t>Improve the neighborhood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1844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Healthy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5833"/>
            <a:ext cx="7770813" cy="475033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6C16A"/>
                </a:solidFill>
              </a:rPr>
              <a:t>Roles</a:t>
            </a:r>
            <a:r>
              <a:rPr lang="en-US" sz="3600" dirty="0" smtClean="0"/>
              <a:t> is a part you play in your relationships</a:t>
            </a:r>
          </a:p>
          <a:p>
            <a:pPr lvl="1"/>
            <a:r>
              <a:rPr lang="en-US" sz="3600" dirty="0" smtClean="0"/>
              <a:t>Assuming different roles in a day: son or daughter, student, friend to hang out with, and a teammate.</a:t>
            </a:r>
          </a:p>
          <a:p>
            <a:pPr lvl="1"/>
            <a:r>
              <a:rPr lang="en-US" sz="3600" dirty="0" smtClean="0"/>
              <a:t>Can play more than one role with the same person</a:t>
            </a:r>
          </a:p>
          <a:p>
            <a:pPr marL="349250" lvl="1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66552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Traits of</a:t>
            </a:r>
            <a:br>
              <a:rPr lang="en-US" dirty="0" smtClean="0"/>
            </a:br>
            <a:r>
              <a:rPr lang="en-US" dirty="0" smtClean="0"/>
              <a:t>Healthy Relationships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9917"/>
            <a:ext cx="7770813" cy="4676246"/>
          </a:xfrm>
        </p:spPr>
        <p:txBody>
          <a:bodyPr>
            <a:noAutofit/>
          </a:bodyPr>
          <a:lstStyle/>
          <a:p>
            <a:r>
              <a:rPr lang="en-US" sz="3200" dirty="0" smtClean="0"/>
              <a:t>Healthy relationships should nurture you and bring out the best in you.</a:t>
            </a:r>
          </a:p>
          <a:p>
            <a:pPr algn="ctr"/>
            <a:r>
              <a:rPr lang="en-US" sz="3200" dirty="0" smtClean="0">
                <a:solidFill>
                  <a:srgbClr val="F6C16A"/>
                </a:solidFill>
              </a:rPr>
              <a:t>4 Quality Relationships </a:t>
            </a:r>
            <a:r>
              <a:rPr lang="en-US" sz="3200" dirty="0" smtClean="0"/>
              <a:t>are:  </a:t>
            </a:r>
          </a:p>
          <a:p>
            <a:r>
              <a:rPr lang="en-US" sz="3200" dirty="0" smtClean="0">
                <a:solidFill>
                  <a:srgbClr val="F6C16A"/>
                </a:solidFill>
              </a:rPr>
              <a:t>Mutual Respect</a:t>
            </a:r>
            <a:r>
              <a:rPr lang="en-US" sz="3200" dirty="0" smtClean="0"/>
              <a:t>- you respect others &amp; they respect you in return. You accept each other’s opinions, tastes, &amp; traditions.</a:t>
            </a:r>
          </a:p>
          <a:p>
            <a:r>
              <a:rPr lang="en-US" sz="3200" dirty="0" smtClean="0">
                <a:solidFill>
                  <a:srgbClr val="F6C16A"/>
                </a:solidFill>
              </a:rPr>
              <a:t>Caring</a:t>
            </a:r>
            <a:r>
              <a:rPr lang="en-US" sz="3200" dirty="0" smtClean="0"/>
              <a:t>- You treat other people with kindness and consideration. Willing to help others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29654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Traits of</a:t>
            </a:r>
            <a:br>
              <a:rPr lang="en-US" dirty="0"/>
            </a:br>
            <a:r>
              <a:rPr lang="en-US" dirty="0"/>
              <a:t>Healthy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6C16A"/>
                </a:solidFill>
              </a:rPr>
              <a:t>Honesty</a:t>
            </a:r>
            <a:r>
              <a:rPr lang="en-US" sz="3600" dirty="0" smtClean="0"/>
              <a:t>- You are honest and open with others rather than conceal your thoughts and feelings</a:t>
            </a:r>
          </a:p>
          <a:p>
            <a:r>
              <a:rPr lang="en-US" sz="3600" dirty="0" smtClean="0">
                <a:solidFill>
                  <a:srgbClr val="F6C16A"/>
                </a:solidFill>
              </a:rPr>
              <a:t>Commitment</a:t>
            </a:r>
            <a:r>
              <a:rPr lang="en-US" sz="3600" dirty="0" smtClean="0"/>
              <a:t>- You contribute to the relationship and work to keep it strong, even making sacrifices. Handle problems positively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50541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Skills for Building</a:t>
            </a:r>
            <a:br>
              <a:rPr lang="en-US" dirty="0" smtClean="0"/>
            </a:br>
            <a:r>
              <a:rPr lang="en-US" dirty="0" smtClean="0"/>
              <a:t>Healthy </a:t>
            </a:r>
            <a:r>
              <a:rPr lang="en-US" dirty="0"/>
              <a:t>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07583"/>
            <a:ext cx="7770813" cy="5365750"/>
          </a:xfrm>
        </p:spPr>
        <p:txBody>
          <a:bodyPr>
            <a:noAutofit/>
          </a:bodyPr>
          <a:lstStyle/>
          <a:p>
            <a:r>
              <a:rPr lang="en-US" sz="3200" dirty="0" smtClean="0"/>
              <a:t>It takes work to maintain a healthy relationship. You must make an effort to understand each other and get along.</a:t>
            </a:r>
          </a:p>
          <a:p>
            <a:pPr algn="ctr"/>
            <a:r>
              <a:rPr lang="en-US" sz="3200" dirty="0" smtClean="0">
                <a:solidFill>
                  <a:srgbClr val="F6C16A"/>
                </a:solidFill>
              </a:rPr>
              <a:t>The 3 Cs of a healthy relationship</a:t>
            </a:r>
            <a:r>
              <a:rPr lang="en-US" sz="3200" dirty="0" smtClean="0"/>
              <a:t>:</a:t>
            </a:r>
          </a:p>
          <a:p>
            <a:r>
              <a:rPr lang="en-US" sz="3200" dirty="0" smtClean="0">
                <a:solidFill>
                  <a:srgbClr val="F6C16A"/>
                </a:solidFill>
              </a:rPr>
              <a:t>Communication</a:t>
            </a:r>
            <a:r>
              <a:rPr lang="en-US" sz="3200" dirty="0" smtClean="0"/>
              <a:t>- interpersonal communication is the exchange of thoughts, feelings, &amp; beliefs between 2 or more people. This involves both </a:t>
            </a:r>
            <a:r>
              <a:rPr lang="en-US" sz="3200" dirty="0" smtClean="0">
                <a:solidFill>
                  <a:srgbClr val="F6C16A"/>
                </a:solidFill>
              </a:rPr>
              <a:t>talking </a:t>
            </a:r>
            <a:r>
              <a:rPr lang="en-US" sz="3200" dirty="0" smtClean="0"/>
              <a:t>and </a:t>
            </a:r>
            <a:r>
              <a:rPr lang="en-US" sz="3200" dirty="0" smtClean="0">
                <a:solidFill>
                  <a:srgbClr val="F6C16A"/>
                </a:solidFill>
              </a:rPr>
              <a:t>listening</a:t>
            </a:r>
            <a:r>
              <a:rPr lang="en-US" sz="3200" dirty="0" smtClean="0"/>
              <a:t>. *In relationships people need to understand each other*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056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563</TotalTime>
  <Words>912</Words>
  <Application>Microsoft Macintosh PowerPoint</Application>
  <PresentationFormat>On-screen Show (4:3)</PresentationFormat>
  <Paragraphs>92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Story</vt:lpstr>
      <vt:lpstr>Healthy Relationships</vt:lpstr>
      <vt:lpstr>Healthy Relationships</vt:lpstr>
      <vt:lpstr>Healthy Relationships</vt:lpstr>
      <vt:lpstr>Healthy Relationships</vt:lpstr>
      <vt:lpstr>Healthy Relationships</vt:lpstr>
      <vt:lpstr>Healthy Relationships</vt:lpstr>
      <vt:lpstr> Traits of Healthy Relationships </vt:lpstr>
      <vt:lpstr>Traits of Healthy Relationships</vt:lpstr>
      <vt:lpstr>Skills for Building Healthy Relationships</vt:lpstr>
      <vt:lpstr>Skills for Building Healthy Relationships</vt:lpstr>
      <vt:lpstr>Characters for a  Healthy Relationships</vt:lpstr>
      <vt:lpstr>Characters for a  Healthy Relationships</vt:lpstr>
      <vt:lpstr>Respect Yourself and Others</vt:lpstr>
      <vt:lpstr>Respect Yourself and Others</vt:lpstr>
      <vt:lpstr>Respect Yourself and Others</vt:lpstr>
      <vt:lpstr>Disrespectful Behavior</vt:lpstr>
      <vt:lpstr>Disrespectful Behavior</vt:lpstr>
      <vt:lpstr>Disrespectful Behavior</vt:lpstr>
      <vt:lpstr>Disrespectful Behavior</vt:lpstr>
      <vt:lpstr>Disrespectful Behavior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Relationships</dc:title>
  <dc:creator>Leon Cunningham</dc:creator>
  <cp:lastModifiedBy>Leon Cunningham</cp:lastModifiedBy>
  <cp:revision>49</cp:revision>
  <cp:lastPrinted>2016-02-02T17:08:24Z</cp:lastPrinted>
  <dcterms:created xsi:type="dcterms:W3CDTF">2015-09-08T00:23:42Z</dcterms:created>
  <dcterms:modified xsi:type="dcterms:W3CDTF">2016-02-08T14:24:39Z</dcterms:modified>
</cp:coreProperties>
</file>