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39"/>
  </p:notesMasterIdLst>
  <p:handoutMasterIdLst>
    <p:handoutMasterId r:id="rId40"/>
  </p:handoutMasterIdLst>
  <p:sldIdLst>
    <p:sldId id="2630" r:id="rId3"/>
    <p:sldId id="2552" r:id="rId4"/>
    <p:sldId id="2553" r:id="rId5"/>
    <p:sldId id="2323" r:id="rId6"/>
    <p:sldId id="2324" r:id="rId7"/>
    <p:sldId id="2344" r:id="rId8"/>
    <p:sldId id="1106" r:id="rId9"/>
    <p:sldId id="1107" r:id="rId10"/>
    <p:sldId id="1098" r:id="rId11"/>
    <p:sldId id="1099" r:id="rId12"/>
    <p:sldId id="1108" r:id="rId13"/>
    <p:sldId id="1100" r:id="rId14"/>
    <p:sldId id="1109" r:id="rId15"/>
    <p:sldId id="1110" r:id="rId16"/>
    <p:sldId id="1102" r:id="rId17"/>
    <p:sldId id="2638" r:id="rId18"/>
    <p:sldId id="2588" r:id="rId19"/>
    <p:sldId id="2460" r:id="rId20"/>
    <p:sldId id="2634" r:id="rId21"/>
    <p:sldId id="1181" r:id="rId22"/>
    <p:sldId id="2440" r:id="rId23"/>
    <p:sldId id="827" r:id="rId24"/>
    <p:sldId id="2628" r:id="rId25"/>
    <p:sldId id="2636" r:id="rId26"/>
    <p:sldId id="2637" r:id="rId27"/>
    <p:sldId id="2509" r:id="rId28"/>
    <p:sldId id="2510" r:id="rId29"/>
    <p:sldId id="2511" r:id="rId30"/>
    <p:sldId id="2512" r:id="rId31"/>
    <p:sldId id="2513" r:id="rId32"/>
    <p:sldId id="2514" r:id="rId33"/>
    <p:sldId id="2631" r:id="rId34"/>
    <p:sldId id="2635" r:id="rId35"/>
    <p:sldId id="2516" r:id="rId36"/>
    <p:sldId id="2476" r:id="rId37"/>
    <p:sldId id="33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55" autoAdjust="0"/>
  </p:normalViewPr>
  <p:slideViewPr>
    <p:cSldViewPr>
      <p:cViewPr varScale="1">
        <p:scale>
          <a:sx n="73" d="100"/>
          <a:sy n="73" d="100"/>
        </p:scale>
        <p:origin x="10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September 26, 2019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7D624-760A-4C92-A4CD-52C00B5A6407}"/>
              </a:ext>
            </a:extLst>
          </p:cNvPr>
          <p:cNvSpPr txBox="1"/>
          <p:nvPr/>
        </p:nvSpPr>
        <p:spPr>
          <a:xfrm>
            <a:off x="4419600" y="1295108"/>
            <a:ext cx="4267201" cy="489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Thursday: </a:t>
            </a:r>
            <a:r>
              <a:rPr lang="en-US" sz="2400" b="1" dirty="0" err="1"/>
              <a:t>Classworks</a:t>
            </a:r>
            <a:endParaRPr lang="en-US" sz="2400" b="1" dirty="0"/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Amiyah - 1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Erin - 2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Jaiden – 3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Kaylah - 4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Jaylie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</a:t>
            </a: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Kaylee</a:t>
            </a:r>
            <a:r>
              <a:rPr lang="en-US" sz="3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Jearon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– Carleen - 9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50" t="21000" r="41250" b="9000"/>
          <a:stretch/>
        </p:blipFill>
        <p:spPr>
          <a:xfrm>
            <a:off x="152400" y="1295108"/>
            <a:ext cx="3793170" cy="474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18875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LLI – Landon &amp; Macon (Mrs. Thompson)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1222"/>
            <a:ext cx="4267200" cy="5427178"/>
          </a:xfrm>
        </p:spPr>
        <p:txBody>
          <a:bodyPr/>
          <a:lstStyle/>
          <a:p>
            <a:r>
              <a:rPr lang="en-US" dirty="0"/>
              <a:t>Let’s listen – I will not show you the illustrations today.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 you know about Grace?  What does she say, do, or think that helped you figure that out? 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</a:p>
        </p:txBody>
      </p:sp>
      <p:pic>
        <p:nvPicPr>
          <p:cNvPr id="5" name="Picture 2" descr="Image result for mary hoffman boundless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048000" cy="38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our web!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27" t="18520" r="17380" b="7401"/>
          <a:stretch/>
        </p:blipFill>
        <p:spPr>
          <a:xfrm>
            <a:off x="609600" y="1295400"/>
            <a:ext cx="7696200" cy="53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35622"/>
            <a:ext cx="4114800" cy="2925763"/>
          </a:xfrm>
        </p:spPr>
        <p:txBody>
          <a:bodyPr/>
          <a:lstStyle/>
          <a:p>
            <a:r>
              <a:rPr lang="en-US" dirty="0"/>
              <a:t>What is one thing you and your partner know about Grace?  </a:t>
            </a:r>
            <a:r>
              <a:rPr lang="en-US" b="1" i="1" dirty="0">
                <a:solidFill>
                  <a:srgbClr val="FF0000"/>
                </a:solidFill>
              </a:rPr>
              <a:t>Turn to your Partner</a:t>
            </a:r>
          </a:p>
        </p:txBody>
      </p:sp>
      <p:pic>
        <p:nvPicPr>
          <p:cNvPr id="5" name="Picture 2" descr="Image result for mary hoffman boundless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048000" cy="38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dirty="0"/>
              <a:t>Let’s add your inferences to the web!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27" t="18520" r="17380" b="7401"/>
          <a:stretch/>
        </p:blipFill>
        <p:spPr>
          <a:xfrm>
            <a:off x="609600" y="1295400"/>
            <a:ext cx="7696200" cy="53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325562"/>
          </a:xfrm>
        </p:spPr>
        <p:txBody>
          <a:bodyPr/>
          <a:lstStyle/>
          <a:p>
            <a:r>
              <a:rPr lang="en-US" dirty="0"/>
              <a:t>Turn to MM Student Response book page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complete a character web for Grace by each writing two inferences that are different from what we have discussed as a class.</a:t>
            </a:r>
          </a:p>
          <a:p>
            <a:r>
              <a:rPr lang="en-US" dirty="0"/>
              <a:t>Be prepared to share with the class the clues in the story that helped you make your inferences.</a:t>
            </a:r>
          </a:p>
        </p:txBody>
      </p:sp>
    </p:spTree>
    <p:extLst>
      <p:ext uri="{BB962C8B-B14F-4D97-AF65-F5344CB8AC3E}">
        <p14:creationId xmlns:p14="http://schemas.microsoft.com/office/powerpoint/2010/main" val="2790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write about Grace on your web?  What clues in the story helped you figure that out?</a:t>
            </a:r>
          </a:p>
          <a:p>
            <a:r>
              <a:rPr lang="en-US" dirty="0"/>
              <a:t>Do you agree?  Why or why not?</a:t>
            </a:r>
          </a:p>
        </p:txBody>
      </p:sp>
      <p:pic>
        <p:nvPicPr>
          <p:cNvPr id="5" name="Picture 2" descr="Image result for mary hoffman boundless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2297"/>
            <a:ext cx="1522482" cy="19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62" y="4066840"/>
            <a:ext cx="3085276" cy="21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9:45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0823" y="240786"/>
            <a:ext cx="3802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01" y="3287774"/>
            <a:ext cx="2481992" cy="2300899"/>
          </a:xfrm>
          <a:prstGeom prst="rect">
            <a:avLst/>
          </a:prstGeom>
        </p:spPr>
      </p:pic>
      <p:sp>
        <p:nvSpPr>
          <p:cNvPr id="6" name="Subtitle 5"/>
          <p:cNvSpPr txBox="1">
            <a:spLocks/>
          </p:cNvSpPr>
          <p:nvPr/>
        </p:nvSpPr>
        <p:spPr bwMode="auto">
          <a:xfrm>
            <a:off x="200815" y="262150"/>
            <a:ext cx="2694658" cy="5174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–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Khamani - 1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Katelynn -2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McKenzie - 3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Elin - 4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Noah - 5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Jaiden - 7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Paisleigh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- 8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-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Caydance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9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– Kaylee - TC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132DFD-7134-475F-A684-340ADCAF8EA1}"/>
              </a:ext>
            </a:extLst>
          </p:cNvPr>
          <p:cNvSpPr/>
          <p:nvPr/>
        </p:nvSpPr>
        <p:spPr>
          <a:xfrm>
            <a:off x="2969623" y="552242"/>
            <a:ext cx="1981200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Roby: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IDR check in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Aiden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Alexis</a:t>
            </a:r>
          </a:p>
          <a:p>
            <a:pPr marL="0" lvl="1">
              <a:defRPr/>
            </a:pP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Cayli</a:t>
            </a: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Khamani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2FBC5-D06E-4771-8C04-1E825E1CEA1E}"/>
              </a:ext>
            </a:extLst>
          </p:cNvPr>
          <p:cNvSpPr/>
          <p:nvPr/>
        </p:nvSpPr>
        <p:spPr>
          <a:xfrm>
            <a:off x="3280087" y="3657600"/>
            <a:ext cx="1981200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Thompson:</a:t>
            </a:r>
          </a:p>
          <a:p>
            <a:pPr marL="0" lvl="1">
              <a:defRPr/>
            </a:pP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defRPr/>
            </a:pPr>
            <a:r>
              <a:rPr lang="en-US" sz="2400" dirty="0"/>
              <a:t>Amiyah</a:t>
            </a:r>
          </a:p>
          <a:p>
            <a:pPr marL="0" lvl="1">
              <a:defRPr/>
            </a:pPr>
            <a:r>
              <a:rPr lang="en-US" sz="2400" dirty="0" err="1"/>
              <a:t>Jaylie</a:t>
            </a:r>
            <a:endParaRPr lang="en-US" sz="2400" dirty="0"/>
          </a:p>
          <a:p>
            <a:pPr marL="0" lvl="1">
              <a:defRPr/>
            </a:pPr>
            <a:r>
              <a:rPr lang="en-US" sz="2400" dirty="0" err="1"/>
              <a:t>Jearon</a:t>
            </a:r>
            <a:endParaRPr lang="en-US" sz="2400" dirty="0"/>
          </a:p>
          <a:p>
            <a:pPr marL="0" lvl="1">
              <a:defRPr/>
            </a:pPr>
            <a:r>
              <a:rPr lang="en-US" sz="2400" dirty="0"/>
              <a:t>Cohen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200813" y="5588673"/>
            <a:ext cx="27709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</a:t>
            </a:r>
          </a:p>
        </p:txBody>
      </p:sp>
    </p:spTree>
    <p:extLst>
      <p:ext uri="{BB962C8B-B14F-4D97-AF65-F5344CB8AC3E}">
        <p14:creationId xmlns:p14="http://schemas.microsoft.com/office/powerpoint/2010/main" val="25193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70773"/>
            <a:ext cx="65532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&amp; Grammar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5648" y="6096000"/>
            <a:ext cx="2528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990433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0" y="4724400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6" y="347881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4267200" cy="7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 Time </a:t>
            </a:r>
          </a:p>
        </p:txBody>
      </p:sp>
    </p:spTree>
    <p:extLst>
      <p:ext uri="{BB962C8B-B14F-4D97-AF65-F5344CB8AC3E}">
        <p14:creationId xmlns:p14="http://schemas.microsoft.com/office/powerpoint/2010/main" val="11061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D231-CB69-4616-B7FD-196FD603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CC2E7-D5D8-4411-8C79-5FA058206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94" t="23571" r="35795" b="12452"/>
          <a:stretch/>
        </p:blipFill>
        <p:spPr>
          <a:xfrm>
            <a:off x="2286000" y="274638"/>
            <a:ext cx="4876800" cy="6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F4AD8-6310-4C31-903B-E88AAE5AB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8519" r="31667" b="5556"/>
          <a:stretch/>
        </p:blipFill>
        <p:spPr>
          <a:xfrm>
            <a:off x="4455814" y="175333"/>
            <a:ext cx="4648200" cy="61271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19AAB-4AE8-48E0-A3C8-0ABCCE58D3EB}"/>
              </a:ext>
            </a:extLst>
          </p:cNvPr>
          <p:cNvSpPr/>
          <p:nvPr/>
        </p:nvSpPr>
        <p:spPr>
          <a:xfrm>
            <a:off x="6781538" y="3246267"/>
            <a:ext cx="2252834" cy="3056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B7D8A9-C312-4CC7-8BA3-035A392A69F3}"/>
              </a:ext>
            </a:extLst>
          </p:cNvPr>
          <p:cNvSpPr txBox="1">
            <a:spLocks/>
          </p:cNvSpPr>
          <p:nvPr/>
        </p:nvSpPr>
        <p:spPr bwMode="auto">
          <a:xfrm>
            <a:off x="284825" y="6054572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i="1"/>
              <a:t>Reading Homework</a:t>
            </a:r>
            <a:endParaRPr lang="en-US" b="1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F47F67-6940-4C21-9B36-95210B424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13000" r="41250" b="7000"/>
          <a:stretch/>
        </p:blipFill>
        <p:spPr>
          <a:xfrm>
            <a:off x="85296" y="175333"/>
            <a:ext cx="4409429" cy="58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10:40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47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87381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11:55</a:t>
            </a:r>
          </a:p>
        </p:txBody>
      </p:sp>
    </p:spTree>
    <p:extLst>
      <p:ext uri="{BB962C8B-B14F-4D97-AF65-F5344CB8AC3E}">
        <p14:creationId xmlns:p14="http://schemas.microsoft.com/office/powerpoint/2010/main" val="25482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Application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 Brown bought 4 packs of yogurt.  She had exactly enough to give each of her 24 students 1 yogurt cup.  How many yogurt cups are there in 1 pack?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72000"/>
            <a:ext cx="5981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RDW = Read, Draw, Write</a:t>
            </a:r>
          </a:p>
          <a:p>
            <a:pPr marL="457200" indent="-457200">
              <a:buAutoNum type="arabicPeriod"/>
            </a:pPr>
            <a:r>
              <a:rPr lang="en-US" sz="2400" b="1" dirty="0"/>
              <a:t>Read the problem</a:t>
            </a:r>
          </a:p>
          <a:p>
            <a:pPr marL="457200" indent="-457200">
              <a:buAutoNum type="arabicPeriod"/>
            </a:pPr>
            <a:r>
              <a:rPr lang="en-US" sz="2400" b="1" dirty="0"/>
              <a:t>Draw and label items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Write an equation.</a:t>
            </a:r>
          </a:p>
          <a:p>
            <a:pPr marL="457200" indent="-457200">
              <a:buAutoNum type="arabicPeriod"/>
            </a:pPr>
            <a:r>
              <a:rPr lang="en-US" sz="2400" b="1" dirty="0"/>
              <a:t>Write a word sentence (statement). </a:t>
            </a:r>
          </a:p>
        </p:txBody>
      </p:sp>
    </p:spTree>
    <p:extLst>
      <p:ext uri="{BB962C8B-B14F-4D97-AF65-F5344CB8AC3E}">
        <p14:creationId xmlns:p14="http://schemas.microsoft.com/office/powerpoint/2010/main" val="11187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7F01-24D6-4924-924D-122A906B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4" t="33672" r="43476" b="34507"/>
          <a:stretch/>
        </p:blipFill>
        <p:spPr>
          <a:xfrm>
            <a:off x="609600" y="274638"/>
            <a:ext cx="7924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750" t="21000" r="41250" b="9000"/>
          <a:stretch/>
        </p:blipFill>
        <p:spPr>
          <a:xfrm>
            <a:off x="76200" y="381000"/>
            <a:ext cx="4779010" cy="597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000" t="21000" r="42500" b="9000"/>
          <a:stretch/>
        </p:blipFill>
        <p:spPr>
          <a:xfrm>
            <a:off x="4610553" y="380999"/>
            <a:ext cx="4437653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46" t="21887" r="41582" b="7401"/>
          <a:stretch/>
        </p:blipFill>
        <p:spPr>
          <a:xfrm>
            <a:off x="990600" y="152399"/>
            <a:ext cx="4953000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solidFill>
            <a:schemeClr val="accent3"/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Rotations 1 &amp;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032875"/>
            <a:ext cx="8458200" cy="2971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#1 - 11:55 – 12:15</a:t>
            </a:r>
          </a:p>
          <a:p>
            <a:r>
              <a:rPr lang="en-US" sz="2400" b="1" dirty="0"/>
              <a:t>Group 1 – Computers (TC, A, B, C, D):  </a:t>
            </a:r>
            <a:r>
              <a:rPr lang="en-US" sz="2400" b="1" dirty="0" err="1" smtClean="0"/>
              <a:t>Classworks</a:t>
            </a:r>
            <a:r>
              <a:rPr lang="en-US" sz="2400" b="1" dirty="0" smtClean="0"/>
              <a:t> Reading</a:t>
            </a:r>
            <a:endParaRPr lang="en-US" sz="2400" b="1" dirty="0"/>
          </a:p>
          <a:p>
            <a:r>
              <a:rPr lang="en-US" sz="2400" b="1" dirty="0"/>
              <a:t>Group 2 – Mrs. Roby: </a:t>
            </a:r>
            <a:r>
              <a:rPr lang="en-US" sz="2400" b="1" dirty="0" smtClean="0"/>
              <a:t>Lesson 4-4</a:t>
            </a:r>
            <a:endParaRPr lang="en-US" sz="2400" b="1" dirty="0"/>
          </a:p>
          <a:p>
            <a:r>
              <a:rPr lang="en-US" sz="2400" b="1" dirty="0"/>
              <a:t>Group 3 – Computers (E, F, G, H, I): Imagine Math</a:t>
            </a:r>
          </a:p>
          <a:p>
            <a:r>
              <a:rPr lang="en-US" sz="2400" b="1" dirty="0"/>
              <a:t>Group 4 – Mrs. Thompson: Math Practice</a:t>
            </a:r>
          </a:p>
          <a:p>
            <a:r>
              <a:rPr lang="en-US" sz="2400" b="1" dirty="0"/>
              <a:t>Group 5 – Independent Practice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087659"/>
            <a:ext cx="8458200" cy="2667000"/>
          </a:xfrm>
          <a:solidFill>
            <a:srgbClr val="92D05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#2 - 12:15 – 12:35</a:t>
            </a:r>
          </a:p>
          <a:p>
            <a:r>
              <a:rPr lang="en-US" sz="2400" b="1" dirty="0"/>
              <a:t>Group 5 – Computers (TC, A, B, C, D): </a:t>
            </a:r>
            <a:r>
              <a:rPr lang="en-US" sz="2400" b="1" dirty="0" err="1" smtClean="0"/>
              <a:t>Classworks</a:t>
            </a:r>
            <a:r>
              <a:rPr lang="en-US" sz="2400" b="1" dirty="0" smtClean="0"/>
              <a:t> Reading</a:t>
            </a:r>
            <a:endParaRPr lang="en-US" sz="2400" b="1" dirty="0"/>
          </a:p>
          <a:p>
            <a:r>
              <a:rPr lang="en-US" sz="2400" b="1" dirty="0"/>
              <a:t>Group 1 – Mrs. Roby: </a:t>
            </a:r>
            <a:r>
              <a:rPr lang="en-US" sz="2400" b="1" dirty="0" smtClean="0"/>
              <a:t>Lesson 4-4</a:t>
            </a:r>
            <a:endParaRPr lang="en-US" sz="2400" b="1" dirty="0"/>
          </a:p>
          <a:p>
            <a:r>
              <a:rPr lang="en-US" sz="2400" b="1" dirty="0"/>
              <a:t>Group 2 – Computers (E, F, G, H, I): Imagine Math</a:t>
            </a:r>
          </a:p>
          <a:p>
            <a:r>
              <a:rPr lang="en-US" sz="2400" b="1" dirty="0"/>
              <a:t>Group 3 – Mrs. Thompson: Math Practice</a:t>
            </a:r>
          </a:p>
          <a:p>
            <a:r>
              <a:rPr lang="en-US" sz="2400" b="1" dirty="0"/>
              <a:t>Group 4 –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8988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099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D74CC-55C0-48DC-9D82-D0B8A7579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8518" r="31667" b="7037"/>
          <a:stretch/>
        </p:blipFill>
        <p:spPr>
          <a:xfrm>
            <a:off x="305540" y="159958"/>
            <a:ext cx="5164584" cy="6690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00200"/>
            <a:ext cx="3200400" cy="3048000"/>
          </a:xfrm>
        </p:spPr>
        <p:txBody>
          <a:bodyPr/>
          <a:lstStyle/>
          <a:p>
            <a:r>
              <a:rPr lang="en-US" sz="3200" b="1" i="1" dirty="0"/>
              <a:t>Math Homework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4E941-9F80-480A-8223-314DE683DC8F}"/>
              </a:ext>
            </a:extLst>
          </p:cNvPr>
          <p:cNvSpPr/>
          <p:nvPr/>
        </p:nvSpPr>
        <p:spPr>
          <a:xfrm>
            <a:off x="4114800" y="381000"/>
            <a:ext cx="12192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934230"/>
            <a:ext cx="8382000" cy="2971800"/>
          </a:xfrm>
          <a:solidFill>
            <a:srgbClr val="FFFF0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#3 - 1:55 – 2:15</a:t>
            </a:r>
          </a:p>
          <a:p>
            <a:r>
              <a:rPr lang="en-US" sz="2400" dirty="0"/>
              <a:t>Group 4 – Computers (TC, A, B, C, D): </a:t>
            </a:r>
            <a:r>
              <a:rPr lang="en-US" sz="2400" b="1" dirty="0" err="1" smtClean="0"/>
              <a:t>Classworks</a:t>
            </a:r>
            <a:r>
              <a:rPr lang="en-US" sz="2400" b="1" dirty="0" smtClean="0"/>
              <a:t> Reading</a:t>
            </a:r>
            <a:endParaRPr lang="en-US" sz="2400" dirty="0"/>
          </a:p>
          <a:p>
            <a:r>
              <a:rPr lang="en-US" sz="2400" dirty="0"/>
              <a:t>Group 5 – Mrs. Roby</a:t>
            </a:r>
            <a:r>
              <a:rPr lang="en-US" sz="2400" b="1" dirty="0"/>
              <a:t> </a:t>
            </a:r>
            <a:r>
              <a:rPr lang="en-US" sz="2400" b="1" dirty="0" smtClean="0"/>
              <a:t>Lesson 4-4</a:t>
            </a:r>
            <a:endParaRPr lang="en-US" sz="2400" b="1" dirty="0"/>
          </a:p>
          <a:p>
            <a:r>
              <a:rPr lang="en-US" sz="2400" dirty="0"/>
              <a:t>Group 1 – Computers (E, F, G, H, I):</a:t>
            </a:r>
            <a:r>
              <a:rPr lang="en-US" sz="2400" b="1" dirty="0"/>
              <a:t> Imagine Math</a:t>
            </a:r>
            <a:endParaRPr lang="en-US" sz="2400" dirty="0"/>
          </a:p>
          <a:p>
            <a:r>
              <a:rPr lang="en-US" sz="2400" dirty="0"/>
              <a:t>Group 2 – Mrs. Thompson:</a:t>
            </a:r>
            <a:r>
              <a:rPr lang="en-US" sz="2400" b="1" dirty="0"/>
              <a:t> Math Practice</a:t>
            </a:r>
            <a:endParaRPr lang="en-US" sz="2400" dirty="0"/>
          </a:p>
          <a:p>
            <a:r>
              <a:rPr lang="en-US" sz="2400" dirty="0"/>
              <a:t>Group 3 – Independent Practice</a:t>
            </a:r>
            <a:endParaRPr lang="en-US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981" y="228600"/>
            <a:ext cx="8229600" cy="609600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Small Group Rotations 3 &amp; 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6490" y="3711462"/>
            <a:ext cx="8300581" cy="29519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#4 - 2:15 – 2:35</a:t>
            </a:r>
          </a:p>
          <a:p>
            <a:r>
              <a:rPr lang="en-US" sz="2400" dirty="0"/>
              <a:t>Group 3 – Computers (TC, A, B, C, D): </a:t>
            </a:r>
            <a:r>
              <a:rPr lang="en-US" sz="2400" b="1" dirty="0" err="1" smtClean="0"/>
              <a:t>Classworks</a:t>
            </a:r>
            <a:r>
              <a:rPr lang="en-US" sz="2400" b="1" dirty="0" smtClean="0"/>
              <a:t> Reading</a:t>
            </a:r>
            <a:endParaRPr lang="en-US" sz="2400" dirty="0"/>
          </a:p>
          <a:p>
            <a:r>
              <a:rPr lang="en-US" sz="2400" dirty="0"/>
              <a:t>Group 4 – Mrs. Roby</a:t>
            </a:r>
            <a:r>
              <a:rPr lang="en-US" sz="2400" b="1" dirty="0"/>
              <a:t> </a:t>
            </a:r>
            <a:r>
              <a:rPr lang="en-US" sz="2400" b="1" dirty="0" smtClean="0"/>
              <a:t>Lesson 4-4</a:t>
            </a:r>
            <a:endParaRPr lang="en-US" sz="2400" dirty="0"/>
          </a:p>
          <a:p>
            <a:r>
              <a:rPr lang="en-US" sz="2400" dirty="0"/>
              <a:t>Group 5 – Computers (E, F, G, H, I):</a:t>
            </a:r>
            <a:r>
              <a:rPr lang="en-US" sz="2400" b="1" dirty="0"/>
              <a:t> Imagine Math</a:t>
            </a:r>
            <a:endParaRPr lang="en-US" sz="2400" dirty="0"/>
          </a:p>
          <a:p>
            <a:r>
              <a:rPr lang="en-US" sz="2400" dirty="0"/>
              <a:t>Group 1 – Mrs. Thompson:</a:t>
            </a:r>
            <a:r>
              <a:rPr lang="en-US" sz="2400" b="1" dirty="0"/>
              <a:t> Math Practice</a:t>
            </a:r>
            <a:endParaRPr lang="en-US" sz="2400" dirty="0"/>
          </a:p>
          <a:p>
            <a:r>
              <a:rPr lang="en-US" sz="2400" dirty="0"/>
              <a:t>Group 2 – Independent Practice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23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048000"/>
          </a:xfrm>
          <a:solidFill>
            <a:srgbClr val="B319B7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#5 - 2:35 – 2:55</a:t>
            </a:r>
          </a:p>
          <a:p>
            <a:r>
              <a:rPr lang="en-US" sz="2400" dirty="0"/>
              <a:t>Group 2 – Computers (TC, A, B, C, D): </a:t>
            </a:r>
            <a:r>
              <a:rPr lang="en-US" sz="2400" b="1" dirty="0" err="1" smtClean="0"/>
              <a:t>Classworks</a:t>
            </a:r>
            <a:r>
              <a:rPr lang="en-US" sz="2400" b="1" dirty="0" smtClean="0"/>
              <a:t> Reading</a:t>
            </a:r>
            <a:endParaRPr lang="en-US" sz="2400" dirty="0"/>
          </a:p>
          <a:p>
            <a:r>
              <a:rPr lang="en-US" sz="2400" dirty="0"/>
              <a:t>Group 3 – Mrs. Roby</a:t>
            </a:r>
            <a:r>
              <a:rPr lang="en-US" sz="2400" b="1" dirty="0"/>
              <a:t> </a:t>
            </a:r>
            <a:r>
              <a:rPr lang="en-US" sz="2400" b="1" dirty="0" smtClean="0"/>
              <a:t>Lesson 4-4</a:t>
            </a:r>
            <a:endParaRPr lang="en-US" sz="2400" dirty="0"/>
          </a:p>
          <a:p>
            <a:r>
              <a:rPr lang="en-US" sz="2400" dirty="0"/>
              <a:t>Group 4 – Computers (E, F, G, H, I):</a:t>
            </a:r>
            <a:r>
              <a:rPr lang="en-US" sz="2400" b="1" dirty="0"/>
              <a:t> Imagine Math</a:t>
            </a:r>
            <a:endParaRPr lang="en-US" sz="2400" dirty="0"/>
          </a:p>
          <a:p>
            <a:r>
              <a:rPr lang="en-US" sz="2400" dirty="0"/>
              <a:t>Group 5 – Mrs. Thompson:</a:t>
            </a:r>
            <a:r>
              <a:rPr lang="en-US" sz="2400" b="1" dirty="0"/>
              <a:t> Math Practice</a:t>
            </a:r>
            <a:endParaRPr lang="en-US" sz="2400" dirty="0"/>
          </a:p>
          <a:p>
            <a:r>
              <a:rPr lang="en-US" sz="2400" dirty="0"/>
              <a:t>Group 1 – Independent Practice</a:t>
            </a:r>
            <a:endParaRPr lang="en-US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Small Group Rotation 5</a:t>
            </a:r>
          </a:p>
        </p:txBody>
      </p:sp>
    </p:spTree>
    <p:extLst>
      <p:ext uri="{BB962C8B-B14F-4D97-AF65-F5344CB8AC3E}">
        <p14:creationId xmlns:p14="http://schemas.microsoft.com/office/powerpoint/2010/main" val="1376708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Exit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parking structure has 10 levels.  There are 3 cars parked on each level.  How many cars are parked in the structure?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595" y="4270627"/>
            <a:ext cx="5981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RDW = Read, Draw, Write</a:t>
            </a:r>
          </a:p>
          <a:p>
            <a:pPr marL="457200" indent="-457200">
              <a:buAutoNum type="arabicPeriod"/>
            </a:pPr>
            <a:r>
              <a:rPr lang="en-US" sz="2400" b="1" dirty="0"/>
              <a:t>Read the problem</a:t>
            </a:r>
          </a:p>
          <a:p>
            <a:pPr marL="457200" indent="-457200">
              <a:buAutoNum type="arabicPeriod"/>
            </a:pPr>
            <a:r>
              <a:rPr lang="en-US" sz="2400" b="1" dirty="0"/>
              <a:t>Draw and label items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Write an equation.</a:t>
            </a:r>
          </a:p>
          <a:p>
            <a:pPr marL="457200" indent="-457200">
              <a:buAutoNum type="arabicPeriod"/>
            </a:pPr>
            <a:r>
              <a:rPr lang="en-US" sz="2400" b="1" dirty="0"/>
              <a:t>Write a word sentence (statement). </a:t>
            </a:r>
          </a:p>
        </p:txBody>
      </p:sp>
    </p:spTree>
    <p:extLst>
      <p:ext uri="{BB962C8B-B14F-4D97-AF65-F5344CB8AC3E}">
        <p14:creationId xmlns:p14="http://schemas.microsoft.com/office/powerpoint/2010/main" val="4277948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9" t="31989" r="30007" b="27604"/>
          <a:stretch/>
        </p:blipFill>
        <p:spPr>
          <a:xfrm>
            <a:off x="226451" y="285524"/>
            <a:ext cx="8691098" cy="3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5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152400"/>
            <a:ext cx="8229600" cy="137693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/>
              <a:t>Compare your answers with your partner’s answers</a:t>
            </a:r>
          </a:p>
          <a:p>
            <a:r>
              <a:rPr lang="en-US" sz="2800" dirty="0"/>
              <a:t>Who would like to share what they noticed?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4521636" cy="34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29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82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3:10 – 3:15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</a:t>
            </a:r>
            <a:r>
              <a:rPr lang="en-US"/>
              <a:t>around 3:20</a:t>
            </a: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196614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950" y="5672331"/>
            <a:ext cx="494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Landon to Ms. Page for Phonics First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06D77-9A6D-4EFD-81F2-20E9EADA7C7C}"/>
              </a:ext>
            </a:extLst>
          </p:cNvPr>
          <p:cNvSpPr txBox="1"/>
          <p:nvPr/>
        </p:nvSpPr>
        <p:spPr>
          <a:xfrm>
            <a:off x="775607" y="6162299"/>
            <a:ext cx="494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Macon to Ms. Bess for SIPPS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93748F-016A-46DA-824E-CC033D691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18971"/>
              </p:ext>
            </p:extLst>
          </p:nvPr>
        </p:nvGraphicFramePr>
        <p:xfrm>
          <a:off x="460375" y="1136616"/>
          <a:ext cx="7997826" cy="4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5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9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Computers –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rgbClr val="FFFF00"/>
                          </a:solidFill>
                        </a:rPr>
                        <a:t>Classworks</a:t>
                      </a:r>
                      <a:r>
                        <a:rPr lang="en-US" baseline="0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Aiden- 1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- Erin</a:t>
                      </a: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- 2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Kaylah - 4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Emma – 5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– Adalyn - 6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Alexis - 7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 - Carleen – 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Roby: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Thompson: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SIPPS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Paired Partners Book Club: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Khamani - 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 - Elin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Noah - </a:t>
                      </a:r>
                      <a:r>
                        <a:rPr lang="en-US" baseline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359" y="1744856"/>
            <a:ext cx="8319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Objective:  RL.3.5 </a:t>
            </a:r>
          </a:p>
          <a:p>
            <a:r>
              <a:rPr lang="en-US" sz="2400" b="1" i="1" dirty="0"/>
              <a:t>I can refer to parts of stories, dramas, and poems when writing or speaking about a text, using terms such as chapter, scene, and stanza; I can also describe how each successive part builds on earlier sections..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717" y="160338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6" y="314658"/>
            <a:ext cx="1591885" cy="13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4080" y="1744856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9:45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3589" y="4614048"/>
            <a:ext cx="8550582" cy="21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Objective:  SL.3.1c </a:t>
            </a:r>
          </a:p>
          <a:p>
            <a:pPr algn="l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ask questions to check understanding of information presented, stay on topic, and link my comments to the remarks of others.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E2CF3-7859-4FFC-940C-8780309D498D}"/>
              </a:ext>
            </a:extLst>
          </p:cNvPr>
          <p:cNvSpPr txBox="1"/>
          <p:nvPr/>
        </p:nvSpPr>
        <p:spPr>
          <a:xfrm>
            <a:off x="396036" y="3581400"/>
            <a:ext cx="83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Objective:  RL.3.7 </a:t>
            </a:r>
          </a:p>
          <a:p>
            <a:r>
              <a:rPr lang="en-US" sz="2400" b="1" i="1" dirty="0"/>
              <a:t>I can explain how specific images and illustrations contribute to or clarify a story.</a:t>
            </a:r>
          </a:p>
        </p:txBody>
      </p:sp>
    </p:spTree>
    <p:extLst>
      <p:ext uri="{BB962C8B-B14F-4D97-AF65-F5344CB8AC3E}">
        <p14:creationId xmlns:p14="http://schemas.microsoft.com/office/powerpoint/2010/main" val="3787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935162"/>
          </a:xfrm>
          <a:solidFill>
            <a:srgbClr val="0070C0"/>
          </a:solidFill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 at the Carpet with your MM student response book.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419600" cy="31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00200" y="5893289"/>
            <a:ext cx="5943600" cy="792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/>
              <a:t>Are we still the best?</a:t>
            </a:r>
          </a:p>
        </p:txBody>
      </p:sp>
    </p:spTree>
    <p:extLst>
      <p:ext uri="{BB962C8B-B14F-4D97-AF65-F5344CB8AC3E}">
        <p14:creationId xmlns:p14="http://schemas.microsoft.com/office/powerpoint/2010/main" val="29201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64225"/>
            <a:ext cx="2971800" cy="3763962"/>
          </a:xfrm>
        </p:spPr>
        <p:txBody>
          <a:bodyPr/>
          <a:lstStyle/>
          <a:p>
            <a:r>
              <a:rPr lang="en-US" sz="2800" dirty="0"/>
              <a:t>Last week we completed a character web for Lilly, the main character in </a:t>
            </a:r>
            <a:r>
              <a:rPr lang="en-US" sz="2800" i="1" u="sng" dirty="0"/>
              <a:t>Julius, the Baby of the World</a:t>
            </a:r>
            <a:r>
              <a:rPr lang="en-US" sz="2800" dirty="0"/>
              <a:t>.</a:t>
            </a:r>
          </a:p>
        </p:txBody>
      </p:sp>
      <p:pic>
        <p:nvPicPr>
          <p:cNvPr id="2050" name="Picture 2" descr="Image result for character 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105399" cy="65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ry hoffman boundless gr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891"/>
            <a:ext cx="4572000" cy="57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9200" y="914400"/>
            <a:ext cx="3657600" cy="5334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Today, we will listen to the story </a:t>
            </a:r>
            <a:r>
              <a:rPr lang="en-US" sz="2800" b="1" i="1" u="sng" dirty="0">
                <a:solidFill>
                  <a:srgbClr val="FF0000"/>
                </a:solidFill>
              </a:rPr>
              <a:t>Boundless Grace </a:t>
            </a:r>
            <a:r>
              <a:rPr lang="en-US" sz="2800" b="1" dirty="0">
                <a:solidFill>
                  <a:srgbClr val="FF0000"/>
                </a:solidFill>
              </a:rPr>
              <a:t>again</a:t>
            </a:r>
            <a:r>
              <a:rPr lang="en-US" sz="2800" dirty="0"/>
              <a:t>; </a:t>
            </a:r>
            <a:r>
              <a:rPr lang="en-US" sz="2800" b="1" dirty="0">
                <a:solidFill>
                  <a:srgbClr val="00B0F0"/>
                </a:solidFill>
              </a:rPr>
              <a:t>think and talk more about the main character, Grace</a:t>
            </a:r>
            <a:r>
              <a:rPr lang="en-US" sz="2800" dirty="0"/>
              <a:t>; </a:t>
            </a:r>
            <a:r>
              <a:rPr lang="en-US" sz="2800" b="1" dirty="0">
                <a:solidFill>
                  <a:srgbClr val="00B050"/>
                </a:solidFill>
              </a:rPr>
              <a:t>and create your own character web for her </a:t>
            </a:r>
            <a:r>
              <a:rPr lang="en-US" sz="2800" dirty="0"/>
              <a:t>–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with a focus on how she feels and evidence to back it up or support your inference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8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48683</TotalTime>
  <Words>1169</Words>
  <Application>Microsoft Office PowerPoint</Application>
  <PresentationFormat>On-screen Show (4:3)</PresentationFormat>
  <Paragraphs>182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1_Office Theme</vt:lpstr>
      <vt:lpstr>5_Office Theme</vt:lpstr>
      <vt:lpstr>PowerPoint Presentation</vt:lpstr>
      <vt:lpstr>PowerPoint Presentation</vt:lpstr>
      <vt:lpstr>Math Homework </vt:lpstr>
      <vt:lpstr>CHOMP TIME F.A.S.T.  Groups Focused Academic Support Time</vt:lpstr>
      <vt:lpstr>F.A.S.T. Designations</vt:lpstr>
      <vt:lpstr>Reading Time </vt:lpstr>
      <vt:lpstr>Gather at the Carpet with your MM student response book.</vt:lpstr>
      <vt:lpstr>Last week we completed a character web for Lilly, the main character in Julius, the Baby of the World.</vt:lpstr>
      <vt:lpstr>Today, we will listen to the story Boundless Grace again; think and talk more about the main character, Grace; and create your own character web for her – with a focus on how she feels and evidence to back it up or support your inference.</vt:lpstr>
      <vt:lpstr>PowerPoint Presentation</vt:lpstr>
      <vt:lpstr>Let’s start our web!</vt:lpstr>
      <vt:lpstr>PowerPoint Presentation</vt:lpstr>
      <vt:lpstr>Let’s add your inferences to the web!</vt:lpstr>
      <vt:lpstr>Turn to MM Student Response book page 7</vt:lpstr>
      <vt:lpstr>Classroom Discussion</vt:lpstr>
      <vt:lpstr>Restroom Break</vt:lpstr>
      <vt:lpstr>PowerPoint Presentation</vt:lpstr>
      <vt:lpstr>Vocabulary &amp; Grammar Time</vt:lpstr>
      <vt:lpstr>PowerPoint Presentation</vt:lpstr>
      <vt:lpstr>Out of Classroom!</vt:lpstr>
      <vt:lpstr>Math Fluency &amp; Focus Lesson!</vt:lpstr>
      <vt:lpstr>Application Problem</vt:lpstr>
      <vt:lpstr>PowerPoint Presentation</vt:lpstr>
      <vt:lpstr>PowerPoint Presentation</vt:lpstr>
      <vt:lpstr>PowerPoint Presentation</vt:lpstr>
      <vt:lpstr>Small Group Rotations 1 &amp; 2</vt:lpstr>
      <vt:lpstr>Out of Classroom!</vt:lpstr>
      <vt:lpstr>Restroom Break</vt:lpstr>
      <vt:lpstr>Out of Classroom!</vt:lpstr>
      <vt:lpstr>Small Group Rotations 3 &amp; 4</vt:lpstr>
      <vt:lpstr>Small Group Rotation 5</vt:lpstr>
      <vt:lpstr>Exit Problem</vt:lpstr>
      <vt:lpstr>PowerPoint Presentation</vt:lpstr>
      <vt:lpstr>Student Debrief</vt:lpstr>
      <vt:lpstr>Restroom Break</vt:lpstr>
      <vt:lpstr>3:10 – 3:15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1554</cp:revision>
  <cp:lastPrinted>2019-09-26T12:00:59Z</cp:lastPrinted>
  <dcterms:created xsi:type="dcterms:W3CDTF">2014-06-10T16:20:56Z</dcterms:created>
  <dcterms:modified xsi:type="dcterms:W3CDTF">2019-09-26T18:15:56Z</dcterms:modified>
</cp:coreProperties>
</file>