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90"/>
  </p:normalViewPr>
  <p:slideViewPr>
    <p:cSldViewPr snapToGrid="0" snapToObjects="1">
      <p:cViewPr>
        <p:scale>
          <a:sx n="113" d="100"/>
          <a:sy n="113" d="100"/>
        </p:scale>
        <p:origin x="14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27A48-36E2-1A48-BED0-AA7B869EBABA}" type="datetimeFigureOut">
              <a:rPr lang="en-US" smtClean="0"/>
              <a:t>9/25/20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F1CBF-5472-F24F-9E86-16ADFD24E57B}" type="slidenum">
              <a:rPr lang="en-US" smtClean="0"/>
              <a:t>‹#›</a:t>
            </a:fld>
            <a:endParaRPr lang="en-US"/>
          </a:p>
        </p:txBody>
      </p:sp>
    </p:spTree>
    <p:extLst>
      <p:ext uri="{BB962C8B-B14F-4D97-AF65-F5344CB8AC3E}">
        <p14:creationId xmlns:p14="http://schemas.microsoft.com/office/powerpoint/2010/main" val="170280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1</a:t>
            </a:fld>
            <a:endParaRPr lang="en-US"/>
          </a:p>
        </p:txBody>
      </p:sp>
    </p:spTree>
    <p:extLst>
      <p:ext uri="{BB962C8B-B14F-4D97-AF65-F5344CB8AC3E}">
        <p14:creationId xmlns:p14="http://schemas.microsoft.com/office/powerpoint/2010/main" val="383944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2</a:t>
            </a:fld>
            <a:endParaRPr lang="en-US"/>
          </a:p>
        </p:txBody>
      </p:sp>
    </p:spTree>
    <p:extLst>
      <p:ext uri="{BB962C8B-B14F-4D97-AF65-F5344CB8AC3E}">
        <p14:creationId xmlns:p14="http://schemas.microsoft.com/office/powerpoint/2010/main" val="273264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3</a:t>
            </a:fld>
            <a:endParaRPr lang="en-US"/>
          </a:p>
        </p:txBody>
      </p:sp>
    </p:spTree>
    <p:extLst>
      <p:ext uri="{BB962C8B-B14F-4D97-AF65-F5344CB8AC3E}">
        <p14:creationId xmlns:p14="http://schemas.microsoft.com/office/powerpoint/2010/main" val="394290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4</a:t>
            </a:fld>
            <a:endParaRPr lang="en-US"/>
          </a:p>
        </p:txBody>
      </p:sp>
    </p:spTree>
    <p:extLst>
      <p:ext uri="{BB962C8B-B14F-4D97-AF65-F5344CB8AC3E}">
        <p14:creationId xmlns:p14="http://schemas.microsoft.com/office/powerpoint/2010/main" val="376649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5</a:t>
            </a:fld>
            <a:endParaRPr lang="en-US"/>
          </a:p>
        </p:txBody>
      </p:sp>
    </p:spTree>
    <p:extLst>
      <p:ext uri="{BB962C8B-B14F-4D97-AF65-F5344CB8AC3E}">
        <p14:creationId xmlns:p14="http://schemas.microsoft.com/office/powerpoint/2010/main" val="314385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6</a:t>
            </a:fld>
            <a:endParaRPr lang="en-US"/>
          </a:p>
        </p:txBody>
      </p:sp>
    </p:spTree>
    <p:extLst>
      <p:ext uri="{BB962C8B-B14F-4D97-AF65-F5344CB8AC3E}">
        <p14:creationId xmlns:p14="http://schemas.microsoft.com/office/powerpoint/2010/main" val="2763650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7</a:t>
            </a:fld>
            <a:endParaRPr lang="en-US"/>
          </a:p>
        </p:txBody>
      </p:sp>
    </p:spTree>
    <p:extLst>
      <p:ext uri="{BB962C8B-B14F-4D97-AF65-F5344CB8AC3E}">
        <p14:creationId xmlns:p14="http://schemas.microsoft.com/office/powerpoint/2010/main" val="289017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8F1CBF-5472-F24F-9E86-16ADFD24E57B}" type="slidenum">
              <a:rPr lang="en-US" smtClean="0"/>
              <a:t>8</a:t>
            </a:fld>
            <a:endParaRPr lang="en-US"/>
          </a:p>
        </p:txBody>
      </p:sp>
    </p:spTree>
    <p:extLst>
      <p:ext uri="{BB962C8B-B14F-4D97-AF65-F5344CB8AC3E}">
        <p14:creationId xmlns:p14="http://schemas.microsoft.com/office/powerpoint/2010/main" val="260727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9/24/20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57861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863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361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12676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9/24/20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047610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2427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7758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573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1602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9/24/20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00769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9/24/20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8428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9/24/20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23978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63" r:id="rId4"/>
    <p:sldLayoutId id="2147483664" r:id="rId5"/>
    <p:sldLayoutId id="2147483670" r:id="rId6"/>
    <p:sldLayoutId id="2147483665" r:id="rId7"/>
    <p:sldLayoutId id="2147483666" r:id="rId8"/>
    <p:sldLayoutId id="2147483667" r:id="rId9"/>
    <p:sldLayoutId id="2147483668" r:id="rId10"/>
    <p:sldLayoutId id="2147483669"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orldbuilding.stackexchange.com/questions/55054/the-bering-land-bridge-open-for-permanent-busines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Mammoth_cloning" TargetMode="External"/><Relationship Id="rId5" Type="http://schemas.openxmlformats.org/officeDocument/2006/relationships/image" Target="../media/image5.jpg"/><Relationship Id="rId4" Type="http://schemas.openxmlformats.org/officeDocument/2006/relationships/hyperlink" Target="http://en.m.wikipedia.org/wiki/paleoamerican"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www.flickr.com/photos/baggis/3049794552/" TargetMode="External"/><Relationship Id="rId3" Type="http://schemas.openxmlformats.org/officeDocument/2006/relationships/image" Target="../media/image6.jpg"/><Relationship Id="rId7" Type="http://schemas.openxmlformats.org/officeDocument/2006/relationships/image" Target="../media/image8.jpg"/><Relationship Id="rId12" Type="http://schemas.openxmlformats.org/officeDocument/2006/relationships/hyperlink" Target="https://www.wallpaperflare.com/two-brown-horses-wild-horses-digital-art-nature-landscape-wallpaper-uiza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n.wikipedia.org/wiki/List_of_museums_and_colleges_with_mastodon_fossils_on_display" TargetMode="External"/><Relationship Id="rId11" Type="http://schemas.openxmlformats.org/officeDocument/2006/relationships/image" Target="../media/image10.jpg"/><Relationship Id="rId5" Type="http://schemas.openxmlformats.org/officeDocument/2006/relationships/image" Target="../media/image7.jpg"/><Relationship Id="rId10" Type="http://schemas.openxmlformats.org/officeDocument/2006/relationships/hyperlink" Target="http://frankyhome2010.blogspot.com/2011/05/megafauna.html" TargetMode="External"/><Relationship Id="rId4" Type="http://schemas.openxmlformats.org/officeDocument/2006/relationships/hyperlink" Target="http://shroomery.org/forums/showflat.php/number/22316662" TargetMode="External"/><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mmons.wikimedia.org/wiki/File:Bowls,_cup,_and_ladle,_Transitional_Archaic_Phase,_c._4000-2700_years_ago,_steatite_(soapstone)_-_Robbins_Museum_-_Middleborough,_Massachusetts_-_DSC03696.jpg" TargetMode="External"/><Relationship Id="rId5" Type="http://schemas.openxmlformats.org/officeDocument/2006/relationships/image" Target="../media/image12.jpg"/><Relationship Id="rId4" Type="http://schemas.openxmlformats.org/officeDocument/2006/relationships/hyperlink" Target="http://www.archaeowiki.com/index.php/Nettl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n.wikipedia.org/wiki/Moundville_Archaeological_Site" TargetMode="External"/><Relationship Id="rId5" Type="http://schemas.openxmlformats.org/officeDocument/2006/relationships/image" Target="../media/image14.jpg"/><Relationship Id="rId4" Type="http://schemas.openxmlformats.org/officeDocument/2006/relationships/hyperlink" Target="https://en.wikipedia.org/wiki/Russell_Cave_National_Monument"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Bare_Island_projectile_point" TargetMode="External"/><Relationship Id="rId3" Type="http://schemas.openxmlformats.org/officeDocument/2006/relationships/image" Target="../media/image15.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flickr.com/photos/uicdigital/4387523896/" TargetMode="External"/><Relationship Id="rId5" Type="http://schemas.openxmlformats.org/officeDocument/2006/relationships/image" Target="../media/image16.jpg"/><Relationship Id="rId4" Type="http://schemas.openxmlformats.org/officeDocument/2006/relationships/hyperlink" Target="https://en.wikipedia.org/wiki/Hopewell_potte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jmflseixalbo.blogspot.com/2011/08/moundville-una-sociedad-precolombina.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B8207E67-80F3-42A2-8424-0B4D80F7F8F0}"/>
              </a:ext>
            </a:extLst>
          </p:cNvPr>
          <p:cNvPicPr>
            <a:picLocks noChangeAspect="1"/>
          </p:cNvPicPr>
          <p:nvPr/>
        </p:nvPicPr>
        <p:blipFill rotWithShape="1">
          <a:blip r:embed="rId3"/>
          <a:srcRect t="8592" b="7139"/>
          <a:stretch/>
        </p:blipFill>
        <p:spPr>
          <a:xfrm>
            <a:off x="20" y="10"/>
            <a:ext cx="12191979" cy="6857990"/>
          </a:xfrm>
          <a:prstGeom prst="rect">
            <a:avLst/>
          </a:prstGeom>
        </p:spPr>
      </p:pic>
      <p:sp>
        <p:nvSpPr>
          <p:cNvPr id="16" name="Rectangle 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alpha val="30000"/>
            </a:schemeClr>
          </a:solidFill>
          <a:ln w="6350" cap="sq" cmpd="sng" algn="ctr">
            <a:noFill/>
            <a:prstDash val="solid"/>
            <a:miter lim="800000"/>
          </a:ln>
          <a:effectLst/>
        </p:spPr>
      </p:sp>
      <p:sp>
        <p:nvSpPr>
          <p:cNvPr id="17" name="Rectangle 10">
            <a:extLst>
              <a:ext uri="{FF2B5EF4-FFF2-40B4-BE49-F238E27FC236}">
                <a16:creationId xmlns:a16="http://schemas.microsoft.com/office/drawing/2014/main" id="{D58B5B03-F558-411B-B23E-B65754A8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rgbClr val="5EB246">
              <a:alpha val="40000"/>
            </a:srgbClr>
          </a:solidFill>
          <a:ln w="6350" cap="sq" cmpd="sng" algn="ctr">
            <a:noFill/>
            <a:prstDash val="solid"/>
            <a:miter lim="800000"/>
          </a:ln>
          <a:effectLst/>
        </p:spPr>
      </p:sp>
      <p:sp>
        <p:nvSpPr>
          <p:cNvPr id="13" name="Rectangle 12">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036D766D-5AB9-304F-B207-685DCCBC5233}"/>
              </a:ext>
            </a:extLst>
          </p:cNvPr>
          <p:cNvSpPr>
            <a:spLocks noGrp="1"/>
          </p:cNvSpPr>
          <p:nvPr>
            <p:ph type="ctrTitle"/>
          </p:nvPr>
        </p:nvSpPr>
        <p:spPr>
          <a:xfrm>
            <a:off x="1276055" y="2350017"/>
            <a:ext cx="4775075" cy="1630906"/>
          </a:xfrm>
        </p:spPr>
        <p:txBody>
          <a:bodyPr>
            <a:normAutofit/>
          </a:bodyPr>
          <a:lstStyle/>
          <a:p>
            <a:r>
              <a:rPr lang="en-US" sz="4400" dirty="0">
                <a:solidFill>
                  <a:schemeClr val="tx1"/>
                </a:solidFill>
              </a:rPr>
              <a:t>The First Alabamians</a:t>
            </a:r>
          </a:p>
        </p:txBody>
      </p:sp>
      <p:sp>
        <p:nvSpPr>
          <p:cNvPr id="3" name="Subtitle 2">
            <a:extLst>
              <a:ext uri="{FF2B5EF4-FFF2-40B4-BE49-F238E27FC236}">
                <a16:creationId xmlns:a16="http://schemas.microsoft.com/office/drawing/2014/main" id="{0ECDC46A-D7E0-B54B-843F-F5916A4A884C}"/>
              </a:ext>
            </a:extLst>
          </p:cNvPr>
          <p:cNvSpPr>
            <a:spLocks noGrp="1"/>
          </p:cNvSpPr>
          <p:nvPr>
            <p:ph type="subTitle" idx="1"/>
          </p:nvPr>
        </p:nvSpPr>
        <p:spPr>
          <a:xfrm>
            <a:off x="1276055" y="3429000"/>
            <a:ext cx="4775075" cy="1121202"/>
          </a:xfrm>
        </p:spPr>
        <p:txBody>
          <a:bodyPr>
            <a:normAutofit fontScale="85000" lnSpcReduction="10000"/>
          </a:bodyPr>
          <a:lstStyle/>
          <a:p>
            <a:r>
              <a:rPr lang="en-US" dirty="0">
                <a:solidFill>
                  <a:schemeClr val="tx1"/>
                </a:solidFill>
              </a:rPr>
              <a:t>From about 11, 000 BC to AD 1700</a:t>
            </a:r>
          </a:p>
          <a:p>
            <a:endParaRPr lang="en-US" dirty="0">
              <a:solidFill>
                <a:schemeClr val="tx1"/>
              </a:solidFill>
            </a:endParaRPr>
          </a:p>
          <a:p>
            <a:r>
              <a:rPr lang="en-US" dirty="0">
                <a:solidFill>
                  <a:schemeClr val="tx1"/>
                </a:solidFill>
              </a:rPr>
              <a:t>Source: Alabama –The Making of an American State</a:t>
            </a:r>
          </a:p>
          <a:p>
            <a:r>
              <a:rPr lang="en-US" dirty="0">
                <a:solidFill>
                  <a:schemeClr val="tx1"/>
                </a:solidFill>
              </a:rPr>
              <a:t>By Edwin C. Bridges</a:t>
            </a:r>
          </a:p>
        </p:txBody>
      </p:sp>
      <p:sp>
        <p:nvSpPr>
          <p:cNvPr id="15" name="Oval 14">
            <a:extLst>
              <a:ext uri="{FF2B5EF4-FFF2-40B4-BE49-F238E27FC236}">
                <a16:creationId xmlns:a16="http://schemas.microsoft.com/office/drawing/2014/main" id="{E96F2174-E60F-47D9-9BF3-8B9E7EF54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5814" y="5852160"/>
            <a:ext cx="548640" cy="548640"/>
          </a:xfrm>
          <a:prstGeom prst="ellipse">
            <a:avLst/>
          </a:prstGeom>
          <a:solidFill>
            <a:srgbClr val="5EB24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74780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2D1A828B-15D2-9447-B47D-3FFF26DC5025}"/>
              </a:ext>
            </a:extLst>
          </p:cNvPr>
          <p:cNvSpPr>
            <a:spLocks noGrp="1"/>
          </p:cNvSpPr>
          <p:nvPr>
            <p:ph type="title"/>
          </p:nvPr>
        </p:nvSpPr>
        <p:spPr>
          <a:xfrm>
            <a:off x="1175512" y="870132"/>
            <a:ext cx="9792208" cy="1527078"/>
          </a:xfrm>
        </p:spPr>
        <p:txBody>
          <a:bodyPr>
            <a:normAutofit/>
          </a:bodyPr>
          <a:lstStyle/>
          <a:p>
            <a:pPr algn="ctr"/>
            <a:r>
              <a:rPr lang="en-US" dirty="0"/>
              <a:t>First Arrival in Alabama</a:t>
            </a:r>
          </a:p>
        </p:txBody>
      </p:sp>
      <p:sp>
        <p:nvSpPr>
          <p:cNvPr id="3" name="Content Placeholder 2">
            <a:extLst>
              <a:ext uri="{FF2B5EF4-FFF2-40B4-BE49-F238E27FC236}">
                <a16:creationId xmlns:a16="http://schemas.microsoft.com/office/drawing/2014/main" id="{E45785EF-A974-EA4C-840B-6EFCDD93B112}"/>
              </a:ext>
            </a:extLst>
          </p:cNvPr>
          <p:cNvSpPr>
            <a:spLocks noGrp="1"/>
          </p:cNvSpPr>
          <p:nvPr>
            <p:ph idx="1"/>
          </p:nvPr>
        </p:nvSpPr>
        <p:spPr>
          <a:xfrm>
            <a:off x="1175512" y="2557849"/>
            <a:ext cx="5696776" cy="3407862"/>
          </a:xfrm>
        </p:spPr>
        <p:txBody>
          <a:bodyPr>
            <a:normAutofit fontScale="92500" lnSpcReduction="10000"/>
          </a:bodyPr>
          <a:lstStyle/>
          <a:p>
            <a:pPr>
              <a:buFont typeface="Arial" panose="020B0604020202020204" pitchFamily="34" charset="0"/>
              <a:buChar char="•"/>
            </a:pPr>
            <a:r>
              <a:rPr lang="en-US" dirty="0"/>
              <a:t>Asiatic people crossing through Alaska were the first settlers of the Western Hemisphere. </a:t>
            </a:r>
          </a:p>
          <a:p>
            <a:pPr>
              <a:buFont typeface="Arial" panose="020B0604020202020204" pitchFamily="34" charset="0"/>
              <a:buChar char="•"/>
            </a:pPr>
            <a:r>
              <a:rPr lang="en-US" dirty="0"/>
              <a:t>The first Alabamians arrived during the Ice Age</a:t>
            </a:r>
          </a:p>
          <a:p>
            <a:pPr>
              <a:buFont typeface="Arial" panose="020B0604020202020204" pitchFamily="34" charset="0"/>
              <a:buChar char="•"/>
            </a:pPr>
            <a:r>
              <a:rPr lang="en-US" dirty="0"/>
              <a:t>Their story resembles that of people in other parts of the world where life progressed from a Stone Age Culture to an agriculture- based civilization. </a:t>
            </a:r>
          </a:p>
          <a:p>
            <a:pPr>
              <a:buFont typeface="Arial" panose="020B0604020202020204" pitchFamily="34" charset="0"/>
              <a:buChar char="•"/>
            </a:pPr>
            <a:r>
              <a:rPr lang="en-US" dirty="0"/>
              <a:t>During the Ice Age, oceans levels were much lower than they are today because so much water was locked in huge glacial masses. The shallower seas exposed a large land area between Siberia and Alaska that is called Beringia. People from Asia moved into Beringia and lived there for thousands of years., and from them migrated from there into the Americas. </a:t>
            </a:r>
          </a:p>
        </p:txBody>
      </p:sp>
      <p:pic>
        <p:nvPicPr>
          <p:cNvPr id="5" name="Picture 4" descr="Map&#10;&#10;Description automatically generated">
            <a:extLst>
              <a:ext uri="{FF2B5EF4-FFF2-40B4-BE49-F238E27FC236}">
                <a16:creationId xmlns:a16="http://schemas.microsoft.com/office/drawing/2014/main" id="{5F060A6F-F6A3-8142-B96B-B0D1DEDC6E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82600" y="2768743"/>
            <a:ext cx="4639945" cy="2613836"/>
          </a:xfrm>
          <a:prstGeom prst="rect">
            <a:avLst/>
          </a:prstGeom>
        </p:spPr>
      </p:pic>
    </p:spTree>
    <p:extLst>
      <p:ext uri="{BB962C8B-B14F-4D97-AF65-F5344CB8AC3E}">
        <p14:creationId xmlns:p14="http://schemas.microsoft.com/office/powerpoint/2010/main" val="4283047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011D64F6-48D4-E94E-AFEF-AF2E0A406811}"/>
              </a:ext>
            </a:extLst>
          </p:cNvPr>
          <p:cNvSpPr>
            <a:spLocks noGrp="1"/>
          </p:cNvSpPr>
          <p:nvPr>
            <p:ph type="title"/>
          </p:nvPr>
        </p:nvSpPr>
        <p:spPr>
          <a:xfrm>
            <a:off x="764191" y="441422"/>
            <a:ext cx="8640001" cy="1527078"/>
          </a:xfrm>
        </p:spPr>
        <p:txBody>
          <a:bodyPr>
            <a:normAutofit/>
          </a:bodyPr>
          <a:lstStyle/>
          <a:p>
            <a:pPr algn="ctr"/>
            <a:r>
              <a:rPr lang="en-US" dirty="0"/>
              <a:t>The Paleo Period </a:t>
            </a:r>
            <a:br>
              <a:rPr lang="en-US" dirty="0"/>
            </a:br>
            <a:r>
              <a:rPr lang="en-US" dirty="0"/>
              <a:t>(11,000 BC to 8,000 BC)</a:t>
            </a:r>
          </a:p>
        </p:txBody>
      </p:sp>
      <p:pic>
        <p:nvPicPr>
          <p:cNvPr id="5" name="Content Placeholder 4" descr="A picture containing sitting, piece, table, holding&#10;&#10;Description automatically generated">
            <a:extLst>
              <a:ext uri="{FF2B5EF4-FFF2-40B4-BE49-F238E27FC236}">
                <a16:creationId xmlns:a16="http://schemas.microsoft.com/office/drawing/2014/main" id="{15EC758F-BC7C-6A4F-BD31-DC7655A98F7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306312" y="2222415"/>
            <a:ext cx="1638300" cy="2921000"/>
          </a:xfrm>
        </p:spPr>
      </p:pic>
      <p:sp>
        <p:nvSpPr>
          <p:cNvPr id="7" name="TextBox 6">
            <a:extLst>
              <a:ext uri="{FF2B5EF4-FFF2-40B4-BE49-F238E27FC236}">
                <a16:creationId xmlns:a16="http://schemas.microsoft.com/office/drawing/2014/main" id="{A4ED6CF3-8B8B-E249-AC6C-BFCEF47988EA}"/>
              </a:ext>
            </a:extLst>
          </p:cNvPr>
          <p:cNvSpPr txBox="1"/>
          <p:nvPr/>
        </p:nvSpPr>
        <p:spPr>
          <a:xfrm>
            <a:off x="885825" y="2183257"/>
            <a:ext cx="5210175"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Archaeologists refer to the earliest settlers as </a:t>
            </a:r>
            <a:r>
              <a:rPr lang="en-US" b="1" dirty="0"/>
              <a:t>Paleo </a:t>
            </a:r>
            <a:r>
              <a:rPr lang="en-US" dirty="0"/>
              <a:t>(from the Greek word old)</a:t>
            </a:r>
          </a:p>
          <a:p>
            <a:pPr marL="285750" indent="-285750">
              <a:buFont typeface="Arial" panose="020B0604020202020204" pitchFamily="34" charset="0"/>
              <a:buChar char="•"/>
            </a:pPr>
            <a:r>
              <a:rPr lang="en-US" dirty="0"/>
              <a:t>They were Stone Age people. </a:t>
            </a:r>
          </a:p>
          <a:p>
            <a:pPr marL="285750" indent="-285750">
              <a:buFont typeface="Arial" panose="020B0604020202020204" pitchFamily="34" charset="0"/>
              <a:buChar char="•"/>
            </a:pPr>
            <a:r>
              <a:rPr lang="en-US" dirty="0"/>
              <a:t>Lived in small bands, ranging from 20 to 50 or more people and composed mostly of extended family members. </a:t>
            </a:r>
          </a:p>
          <a:p>
            <a:pPr marL="285750" indent="-285750">
              <a:buFont typeface="Arial" panose="020B0604020202020204" pitchFamily="34" charset="0"/>
              <a:buChar char="•"/>
            </a:pPr>
            <a:r>
              <a:rPr lang="en-US" dirty="0"/>
              <a:t>Bands met together for trade, ceremonial occasions, hunting , and finding mates. </a:t>
            </a:r>
          </a:p>
          <a:p>
            <a:pPr marL="285750" indent="-285750">
              <a:buFont typeface="Arial" panose="020B0604020202020204" pitchFamily="34" charset="0"/>
              <a:buChar char="•"/>
            </a:pPr>
            <a:r>
              <a:rPr lang="en-US" dirty="0"/>
              <a:t>They also fought against different bands over territory etc. </a:t>
            </a:r>
          </a:p>
          <a:p>
            <a:pPr marL="285750" indent="-285750">
              <a:buFont typeface="Arial" panose="020B0604020202020204" pitchFamily="34" charset="0"/>
              <a:buChar char="•"/>
            </a:pPr>
            <a:r>
              <a:rPr lang="en-US" dirty="0"/>
              <a:t>Were foragers and hunters- moving seasonally to take advantage of food sources. </a:t>
            </a:r>
          </a:p>
          <a:p>
            <a:pPr marL="285750" indent="-285750">
              <a:buFont typeface="Arial" panose="020B0604020202020204" pitchFamily="34" charset="0"/>
              <a:buChar char="•"/>
            </a:pPr>
            <a:r>
              <a:rPr lang="en-US" dirty="0"/>
              <a:t>In Alabama, their numbers would have been in the thousands rather than tens of thousands. </a:t>
            </a:r>
          </a:p>
        </p:txBody>
      </p:sp>
      <p:sp>
        <p:nvSpPr>
          <p:cNvPr id="9" name="TextBox 8">
            <a:extLst>
              <a:ext uri="{FF2B5EF4-FFF2-40B4-BE49-F238E27FC236}">
                <a16:creationId xmlns:a16="http://schemas.microsoft.com/office/drawing/2014/main" id="{B85A44D3-B449-3C4C-86BD-1FD22CD74BA1}"/>
              </a:ext>
            </a:extLst>
          </p:cNvPr>
          <p:cNvSpPr txBox="1"/>
          <p:nvPr/>
        </p:nvSpPr>
        <p:spPr>
          <a:xfrm>
            <a:off x="8266652" y="550777"/>
            <a:ext cx="3371850" cy="923330"/>
          </a:xfrm>
          <a:prstGeom prst="rect">
            <a:avLst/>
          </a:prstGeom>
          <a:noFill/>
        </p:spPr>
        <p:txBody>
          <a:bodyPr wrap="square" rtlCol="0">
            <a:spAutoFit/>
          </a:bodyPr>
          <a:lstStyle/>
          <a:p>
            <a:r>
              <a:rPr lang="en-US" dirty="0"/>
              <a:t>Projectile points are large pieces, sharp enough to pierce the thick hide of mammoths. </a:t>
            </a:r>
          </a:p>
        </p:txBody>
      </p:sp>
      <p:pic>
        <p:nvPicPr>
          <p:cNvPr id="12" name="Picture 11" descr="A picture containing outdoor, bovine, grass, standing&#10;&#10;Description automatically generated">
            <a:extLst>
              <a:ext uri="{FF2B5EF4-FFF2-40B4-BE49-F238E27FC236}">
                <a16:creationId xmlns:a16="http://schemas.microsoft.com/office/drawing/2014/main" id="{253E0D59-CB9D-E044-B48A-764F1A7BA51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82920" y="1583462"/>
            <a:ext cx="3111437" cy="2074291"/>
          </a:xfrm>
          <a:prstGeom prst="rect">
            <a:avLst/>
          </a:prstGeom>
        </p:spPr>
      </p:pic>
      <p:sp>
        <p:nvSpPr>
          <p:cNvPr id="14" name="TextBox 13">
            <a:extLst>
              <a:ext uri="{FF2B5EF4-FFF2-40B4-BE49-F238E27FC236}">
                <a16:creationId xmlns:a16="http://schemas.microsoft.com/office/drawing/2014/main" id="{E10EE74D-86E6-484A-B961-D9926F0A38B2}"/>
              </a:ext>
            </a:extLst>
          </p:cNvPr>
          <p:cNvSpPr txBox="1"/>
          <p:nvPr/>
        </p:nvSpPr>
        <p:spPr>
          <a:xfrm>
            <a:off x="8382920" y="4329113"/>
            <a:ext cx="3125375" cy="1754326"/>
          </a:xfrm>
          <a:prstGeom prst="rect">
            <a:avLst/>
          </a:prstGeom>
          <a:noFill/>
        </p:spPr>
        <p:txBody>
          <a:bodyPr wrap="square" rtlCol="0">
            <a:spAutoFit/>
          </a:bodyPr>
          <a:lstStyle/>
          <a:p>
            <a:r>
              <a:rPr lang="en-US" dirty="0"/>
              <a:t>North America was then home to many different kinds of large animals including mammoths, mastodons, giant bison, ground sloths, saber-toothed cats, camels, and wild horses. </a:t>
            </a:r>
          </a:p>
        </p:txBody>
      </p:sp>
    </p:spTree>
    <p:extLst>
      <p:ext uri="{BB962C8B-B14F-4D97-AF65-F5344CB8AC3E}">
        <p14:creationId xmlns:p14="http://schemas.microsoft.com/office/powerpoint/2010/main" val="3160337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011D64F6-48D4-E94E-AFEF-AF2E0A406811}"/>
              </a:ext>
            </a:extLst>
          </p:cNvPr>
          <p:cNvSpPr>
            <a:spLocks noGrp="1"/>
          </p:cNvSpPr>
          <p:nvPr>
            <p:ph type="title"/>
          </p:nvPr>
        </p:nvSpPr>
        <p:spPr>
          <a:xfrm>
            <a:off x="7251003" y="436311"/>
            <a:ext cx="4681917" cy="5425645"/>
          </a:xfrm>
        </p:spPr>
        <p:txBody>
          <a:bodyPr>
            <a:normAutofit/>
          </a:bodyPr>
          <a:lstStyle/>
          <a:p>
            <a:pPr algn="ctr"/>
            <a:r>
              <a:rPr lang="en-US" dirty="0"/>
              <a:t>The Paleo Period </a:t>
            </a:r>
            <a:br>
              <a:rPr lang="en-US" dirty="0"/>
            </a:br>
            <a:r>
              <a:rPr lang="en-US" dirty="0"/>
              <a:t>(11,000 BC to 8,000 BC)</a:t>
            </a:r>
          </a:p>
        </p:txBody>
      </p:sp>
      <p:pic>
        <p:nvPicPr>
          <p:cNvPr id="17" name="Picture 16" descr="A herd of animals walking across a dry grass field&#10;&#10;Description automatically generated">
            <a:extLst>
              <a:ext uri="{FF2B5EF4-FFF2-40B4-BE49-F238E27FC236}">
                <a16:creationId xmlns:a16="http://schemas.microsoft.com/office/drawing/2014/main" id="{F45069A6-5B6E-F54E-9EAB-AD8AD1B907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6398" y="413470"/>
            <a:ext cx="3156406" cy="2274887"/>
          </a:xfrm>
          <a:prstGeom prst="rect">
            <a:avLst/>
          </a:prstGeom>
        </p:spPr>
      </p:pic>
      <p:pic>
        <p:nvPicPr>
          <p:cNvPr id="20" name="Picture 19" descr="A elephant that is standing in the grass&#10;&#10;Description automatically generated">
            <a:extLst>
              <a:ext uri="{FF2B5EF4-FFF2-40B4-BE49-F238E27FC236}">
                <a16:creationId xmlns:a16="http://schemas.microsoft.com/office/drawing/2014/main" id="{CC99E978-AAC9-2944-AABF-ED1ECEEF937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854310" y="403499"/>
            <a:ext cx="3525042" cy="2215391"/>
          </a:xfrm>
          <a:prstGeom prst="rect">
            <a:avLst/>
          </a:prstGeom>
        </p:spPr>
      </p:pic>
      <p:pic>
        <p:nvPicPr>
          <p:cNvPr id="23" name="Picture 22" descr="A close up&#10;&#10;Description automatically generated">
            <a:extLst>
              <a:ext uri="{FF2B5EF4-FFF2-40B4-BE49-F238E27FC236}">
                <a16:creationId xmlns:a16="http://schemas.microsoft.com/office/drawing/2014/main" id="{D5573B7B-5F92-DF47-A738-74DEDB3D79F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81118" y="3178628"/>
            <a:ext cx="1862138" cy="2149952"/>
          </a:xfrm>
          <a:prstGeom prst="rect">
            <a:avLst/>
          </a:prstGeom>
        </p:spPr>
      </p:pic>
      <p:pic>
        <p:nvPicPr>
          <p:cNvPr id="29" name="Picture 28" descr="A close up&#10;&#10;Description automatically generated">
            <a:extLst>
              <a:ext uri="{FF2B5EF4-FFF2-40B4-BE49-F238E27FC236}">
                <a16:creationId xmlns:a16="http://schemas.microsoft.com/office/drawing/2014/main" id="{CA38E048-7616-344A-9B07-07E54DC58CD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23457" y="3149133"/>
            <a:ext cx="2331328" cy="1865062"/>
          </a:xfrm>
          <a:prstGeom prst="rect">
            <a:avLst/>
          </a:prstGeom>
        </p:spPr>
      </p:pic>
      <p:pic>
        <p:nvPicPr>
          <p:cNvPr id="32" name="Picture 31" descr="A horse running down a dirt road&#10;&#10;Description automatically generated">
            <a:extLst>
              <a:ext uri="{FF2B5EF4-FFF2-40B4-BE49-F238E27FC236}">
                <a16:creationId xmlns:a16="http://schemas.microsoft.com/office/drawing/2014/main" id="{C5D2A95D-D41C-1F4B-A0CE-F9186333EB89}"/>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2669586" y="4160239"/>
            <a:ext cx="2423831" cy="1819205"/>
          </a:xfrm>
          <a:prstGeom prst="rect">
            <a:avLst/>
          </a:prstGeom>
        </p:spPr>
      </p:pic>
    </p:spTree>
    <p:extLst>
      <p:ext uri="{BB962C8B-B14F-4D97-AF65-F5344CB8AC3E}">
        <p14:creationId xmlns:p14="http://schemas.microsoft.com/office/powerpoint/2010/main" val="3665658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011D64F6-48D4-E94E-AFEF-AF2E0A406811}"/>
              </a:ext>
            </a:extLst>
          </p:cNvPr>
          <p:cNvSpPr>
            <a:spLocks noGrp="1"/>
          </p:cNvSpPr>
          <p:nvPr>
            <p:ph type="title"/>
          </p:nvPr>
        </p:nvSpPr>
        <p:spPr>
          <a:xfrm>
            <a:off x="957591" y="473957"/>
            <a:ext cx="7180187" cy="923330"/>
          </a:xfrm>
        </p:spPr>
        <p:txBody>
          <a:bodyPr>
            <a:normAutofit fontScale="90000"/>
          </a:bodyPr>
          <a:lstStyle/>
          <a:p>
            <a:pPr algn="ctr"/>
            <a:r>
              <a:rPr lang="en-US" dirty="0"/>
              <a:t>The Archaic Period</a:t>
            </a:r>
            <a:br>
              <a:rPr lang="en-US" dirty="0"/>
            </a:br>
            <a:r>
              <a:rPr lang="en-US" dirty="0"/>
              <a:t>(8,000 BC to 1,000 BC)</a:t>
            </a:r>
          </a:p>
        </p:txBody>
      </p:sp>
      <p:sp>
        <p:nvSpPr>
          <p:cNvPr id="7" name="TextBox 6">
            <a:extLst>
              <a:ext uri="{FF2B5EF4-FFF2-40B4-BE49-F238E27FC236}">
                <a16:creationId xmlns:a16="http://schemas.microsoft.com/office/drawing/2014/main" id="{A4ED6CF3-8B8B-E249-AC6C-BFCEF47988EA}"/>
              </a:ext>
            </a:extLst>
          </p:cNvPr>
          <p:cNvSpPr txBox="1"/>
          <p:nvPr/>
        </p:nvSpPr>
        <p:spPr>
          <a:xfrm>
            <a:off x="442609" y="1559124"/>
            <a:ext cx="521017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By 8,000 BC temperatures began to warm and the climate changed to something like what it is now. This brought changes to the lives of the American Indians</a:t>
            </a:r>
          </a:p>
          <a:p>
            <a:pPr marL="285750" indent="-285750">
              <a:buFont typeface="Arial" panose="020B0604020202020204" pitchFamily="34" charset="0"/>
              <a:buChar char="•"/>
            </a:pPr>
            <a:r>
              <a:rPr lang="en-US" dirty="0"/>
              <a:t>New plant life and animal life began to emerge</a:t>
            </a:r>
          </a:p>
          <a:p>
            <a:pPr marL="285750" indent="-285750">
              <a:buFont typeface="Arial" panose="020B0604020202020204" pitchFamily="34" charset="0"/>
              <a:buChar char="•"/>
            </a:pPr>
            <a:r>
              <a:rPr lang="en-US" dirty="0"/>
              <a:t>Melting icepacks caused a rise in sea levels that covered Beringia. </a:t>
            </a:r>
          </a:p>
          <a:p>
            <a:pPr marL="285750" indent="-285750">
              <a:buFont typeface="Arial" panose="020B0604020202020204" pitchFamily="34" charset="0"/>
              <a:buChar char="•"/>
            </a:pPr>
            <a:r>
              <a:rPr lang="en-US" dirty="0"/>
              <a:t>The great animals of the Ice Age are gone but the new climate supported species of smaller animals.</a:t>
            </a:r>
          </a:p>
          <a:p>
            <a:pPr marL="285750" indent="-285750">
              <a:buFont typeface="Arial" panose="020B0604020202020204" pitchFamily="34" charset="0"/>
              <a:buChar char="•"/>
            </a:pPr>
            <a:r>
              <a:rPr lang="en-US" dirty="0"/>
              <a:t>Meat sources now included deer, rabbits, turkeys, squirrels, raccoons, ducks and turtles. </a:t>
            </a:r>
          </a:p>
          <a:p>
            <a:pPr marL="285750" indent="-285750">
              <a:buFont typeface="Arial" panose="020B0604020202020204" pitchFamily="34" charset="0"/>
              <a:buChar char="•"/>
            </a:pPr>
            <a:r>
              <a:rPr lang="en-US" dirty="0"/>
              <a:t>Streams and rivers yielded fish and mussels. </a:t>
            </a:r>
          </a:p>
          <a:p>
            <a:pPr marL="285750" indent="-285750">
              <a:buFont typeface="Arial" panose="020B0604020202020204" pitchFamily="34" charset="0"/>
              <a:buChar char="•"/>
            </a:pPr>
            <a:r>
              <a:rPr lang="en-US" dirty="0"/>
              <a:t>Plant food consisted of nuts, acorns, berries, roots, and greens. They also planted squash, sunflowers and even some grains. </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B85A44D3-B449-3C4C-86BD-1FD22CD74BA1}"/>
              </a:ext>
            </a:extLst>
          </p:cNvPr>
          <p:cNvSpPr txBox="1"/>
          <p:nvPr/>
        </p:nvSpPr>
        <p:spPr>
          <a:xfrm>
            <a:off x="5506119" y="1807404"/>
            <a:ext cx="2631659" cy="1200329"/>
          </a:xfrm>
          <a:prstGeom prst="rect">
            <a:avLst/>
          </a:prstGeom>
          <a:noFill/>
        </p:spPr>
        <p:txBody>
          <a:bodyPr wrap="square" rtlCol="0">
            <a:spAutoFit/>
          </a:bodyPr>
          <a:lstStyle/>
          <a:p>
            <a:pPr algn="ctr"/>
            <a:r>
              <a:rPr lang="en-US" dirty="0"/>
              <a:t>Projectile points are large pieces, sharp enough to pierce the thick hide of mammoths. </a:t>
            </a:r>
          </a:p>
        </p:txBody>
      </p:sp>
      <p:pic>
        <p:nvPicPr>
          <p:cNvPr id="4" name="Picture 3" descr="A picture containing blue, piece, holding, table&#10;&#10;Description automatically generated">
            <a:extLst>
              <a:ext uri="{FF2B5EF4-FFF2-40B4-BE49-F238E27FC236}">
                <a16:creationId xmlns:a16="http://schemas.microsoft.com/office/drawing/2014/main" id="{86562E2D-B630-BB45-B94E-8AE1F2B5B8C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06120" y="3169570"/>
            <a:ext cx="2631658" cy="2631658"/>
          </a:xfrm>
          <a:prstGeom prst="rect">
            <a:avLst/>
          </a:prstGeom>
        </p:spPr>
      </p:pic>
      <p:pic>
        <p:nvPicPr>
          <p:cNvPr id="18" name="Picture 17" descr="A picture containing indoor, doughnut, table, box&#10;&#10;Description automatically generated">
            <a:extLst>
              <a:ext uri="{FF2B5EF4-FFF2-40B4-BE49-F238E27FC236}">
                <a16:creationId xmlns:a16="http://schemas.microsoft.com/office/drawing/2014/main" id="{8D2CC557-FA92-284E-A264-15407316D55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596722" y="1540210"/>
            <a:ext cx="2872949" cy="2033378"/>
          </a:xfrm>
          <a:prstGeom prst="rect">
            <a:avLst/>
          </a:prstGeom>
        </p:spPr>
      </p:pic>
      <p:sp>
        <p:nvSpPr>
          <p:cNvPr id="20" name="TextBox 19">
            <a:extLst>
              <a:ext uri="{FF2B5EF4-FFF2-40B4-BE49-F238E27FC236}">
                <a16:creationId xmlns:a16="http://schemas.microsoft.com/office/drawing/2014/main" id="{D498E209-FD45-5443-976C-AA54BA04D106}"/>
              </a:ext>
            </a:extLst>
          </p:cNvPr>
          <p:cNvSpPr txBox="1"/>
          <p:nvPr/>
        </p:nvSpPr>
        <p:spPr>
          <a:xfrm>
            <a:off x="8302938" y="3885234"/>
            <a:ext cx="3401301" cy="1200329"/>
          </a:xfrm>
          <a:prstGeom prst="rect">
            <a:avLst/>
          </a:prstGeom>
          <a:noFill/>
        </p:spPr>
        <p:txBody>
          <a:bodyPr wrap="square" rtlCol="0">
            <a:spAutoFit/>
          </a:bodyPr>
          <a:lstStyle/>
          <a:p>
            <a:r>
              <a:rPr lang="en-US" dirty="0"/>
              <a:t>Paleo Indians developed new and better vessels for cooking foods. They used soapstone to make many of their tools. </a:t>
            </a:r>
          </a:p>
        </p:txBody>
      </p:sp>
    </p:spTree>
    <p:extLst>
      <p:ext uri="{BB962C8B-B14F-4D97-AF65-F5344CB8AC3E}">
        <p14:creationId xmlns:p14="http://schemas.microsoft.com/office/powerpoint/2010/main" val="429015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011D64F6-48D4-E94E-AFEF-AF2E0A406811}"/>
              </a:ext>
            </a:extLst>
          </p:cNvPr>
          <p:cNvSpPr>
            <a:spLocks noGrp="1"/>
          </p:cNvSpPr>
          <p:nvPr>
            <p:ph type="title"/>
          </p:nvPr>
        </p:nvSpPr>
        <p:spPr>
          <a:xfrm>
            <a:off x="445707" y="472426"/>
            <a:ext cx="6267703" cy="923330"/>
          </a:xfrm>
        </p:spPr>
        <p:txBody>
          <a:bodyPr>
            <a:normAutofit fontScale="90000"/>
          </a:bodyPr>
          <a:lstStyle/>
          <a:p>
            <a:pPr algn="ctr"/>
            <a:r>
              <a:rPr lang="en-US" dirty="0"/>
              <a:t>The Archaic Period</a:t>
            </a:r>
            <a:br>
              <a:rPr lang="en-US" dirty="0"/>
            </a:br>
            <a:r>
              <a:rPr lang="en-US" dirty="0"/>
              <a:t>(8,000 BC to 1,000 BC)</a:t>
            </a:r>
          </a:p>
        </p:txBody>
      </p:sp>
      <p:sp>
        <p:nvSpPr>
          <p:cNvPr id="7" name="TextBox 6">
            <a:extLst>
              <a:ext uri="{FF2B5EF4-FFF2-40B4-BE49-F238E27FC236}">
                <a16:creationId xmlns:a16="http://schemas.microsoft.com/office/drawing/2014/main" id="{A4ED6CF3-8B8B-E249-AC6C-BFCEF47988EA}"/>
              </a:ext>
            </a:extLst>
          </p:cNvPr>
          <p:cNvSpPr txBox="1"/>
          <p:nvPr/>
        </p:nvSpPr>
        <p:spPr>
          <a:xfrm>
            <a:off x="442610" y="1644579"/>
            <a:ext cx="4896834"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Changes in weapons and tools</a:t>
            </a:r>
          </a:p>
          <a:p>
            <a:pPr marL="285750" indent="-285750">
              <a:buFont typeface="Arial" panose="020B0604020202020204" pitchFamily="34" charset="0"/>
              <a:buChar char="•"/>
            </a:pPr>
            <a:r>
              <a:rPr lang="en-US" dirty="0"/>
              <a:t>No longer needed the projectile points for piercing a  mammoth’s hide. A throwing device called an </a:t>
            </a:r>
            <a:r>
              <a:rPr lang="en-US" b="1" dirty="0"/>
              <a:t>atlatl. </a:t>
            </a:r>
            <a:r>
              <a:rPr lang="en-US" dirty="0"/>
              <a:t>It added range and power to the thrust of Indian spears. </a:t>
            </a:r>
          </a:p>
          <a:p>
            <a:pPr marL="285750" indent="-285750">
              <a:buFont typeface="Arial" panose="020B0604020202020204" pitchFamily="34" charset="0"/>
              <a:buChar char="•"/>
            </a:pPr>
            <a:r>
              <a:rPr lang="en-US" dirty="0"/>
              <a:t>Other tools were fashioned from bone, hide and wood. </a:t>
            </a:r>
          </a:p>
          <a:p>
            <a:pPr marL="285750" indent="-285750">
              <a:buFont typeface="Arial" panose="020B0604020202020204" pitchFamily="34" charset="0"/>
              <a:buChar char="•"/>
            </a:pPr>
            <a:r>
              <a:rPr lang="en-US" dirty="0"/>
              <a:t>These supplies also helped the Indians with preparing and cooking food, as well as making clothing, and building shelters.</a:t>
            </a:r>
          </a:p>
        </p:txBody>
      </p:sp>
      <p:pic>
        <p:nvPicPr>
          <p:cNvPr id="5" name="Picture 4" descr="A river running through a forest&#10;&#10;Description automatically generated">
            <a:extLst>
              <a:ext uri="{FF2B5EF4-FFF2-40B4-BE49-F238E27FC236}">
                <a16:creationId xmlns:a16="http://schemas.microsoft.com/office/drawing/2014/main" id="{7F40C738-885E-8645-BCC5-D16649818C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72491" y="473957"/>
            <a:ext cx="3983980" cy="2987985"/>
          </a:xfrm>
          <a:prstGeom prst="rect">
            <a:avLst/>
          </a:prstGeom>
        </p:spPr>
      </p:pic>
      <p:sp>
        <p:nvSpPr>
          <p:cNvPr id="11" name="TextBox 10">
            <a:extLst>
              <a:ext uri="{FF2B5EF4-FFF2-40B4-BE49-F238E27FC236}">
                <a16:creationId xmlns:a16="http://schemas.microsoft.com/office/drawing/2014/main" id="{3D4BF490-262D-4049-9A19-01DDE582BC03}"/>
              </a:ext>
            </a:extLst>
          </p:cNvPr>
          <p:cNvSpPr txBox="1"/>
          <p:nvPr/>
        </p:nvSpPr>
        <p:spPr>
          <a:xfrm>
            <a:off x="1143001" y="4506901"/>
            <a:ext cx="419644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As Archaic Indians gained greater mastery over the environment, their numbers increased and their lives more comfortable.</a:t>
            </a:r>
          </a:p>
          <a:p>
            <a:pPr marL="285750" indent="-285750">
              <a:buFont typeface="Arial" panose="020B0604020202020204" pitchFamily="34" charset="0"/>
              <a:buChar char="•"/>
            </a:pPr>
            <a:r>
              <a:rPr lang="en-US" dirty="0"/>
              <a:t>Tools became more sophisticated as their system of trading brought good from miles away</a:t>
            </a:r>
          </a:p>
        </p:txBody>
      </p:sp>
      <p:sp>
        <p:nvSpPr>
          <p:cNvPr id="14" name="TextBox 13">
            <a:extLst>
              <a:ext uri="{FF2B5EF4-FFF2-40B4-BE49-F238E27FC236}">
                <a16:creationId xmlns:a16="http://schemas.microsoft.com/office/drawing/2014/main" id="{3E780588-8AD3-A346-BD67-EE35E3F84A8E}"/>
              </a:ext>
            </a:extLst>
          </p:cNvPr>
          <p:cNvSpPr txBox="1"/>
          <p:nvPr/>
        </p:nvSpPr>
        <p:spPr>
          <a:xfrm>
            <a:off x="6340355" y="3709234"/>
            <a:ext cx="4196443"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Archaic Indians also built earthen mounds for both ceremonial and burial purposes. </a:t>
            </a:r>
          </a:p>
        </p:txBody>
      </p:sp>
      <p:pic>
        <p:nvPicPr>
          <p:cNvPr id="13" name="Picture 12" descr="A close up of a lush green field&#10;&#10;Description automatically generated">
            <a:extLst>
              <a:ext uri="{FF2B5EF4-FFF2-40B4-BE49-F238E27FC236}">
                <a16:creationId xmlns:a16="http://schemas.microsoft.com/office/drawing/2014/main" id="{BAEDE07D-20EC-4147-A521-177157C7A08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559813" y="4436469"/>
            <a:ext cx="2886833" cy="1929095"/>
          </a:xfrm>
          <a:prstGeom prst="rect">
            <a:avLst/>
          </a:prstGeom>
        </p:spPr>
      </p:pic>
    </p:spTree>
    <p:extLst>
      <p:ext uri="{BB962C8B-B14F-4D97-AF65-F5344CB8AC3E}">
        <p14:creationId xmlns:p14="http://schemas.microsoft.com/office/powerpoint/2010/main" val="2293991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011D64F6-48D4-E94E-AFEF-AF2E0A406811}"/>
              </a:ext>
            </a:extLst>
          </p:cNvPr>
          <p:cNvSpPr>
            <a:spLocks noGrp="1"/>
          </p:cNvSpPr>
          <p:nvPr>
            <p:ph type="title"/>
          </p:nvPr>
        </p:nvSpPr>
        <p:spPr>
          <a:xfrm>
            <a:off x="445706" y="412770"/>
            <a:ext cx="6267703" cy="923330"/>
          </a:xfrm>
        </p:spPr>
        <p:txBody>
          <a:bodyPr>
            <a:normAutofit fontScale="90000"/>
          </a:bodyPr>
          <a:lstStyle/>
          <a:p>
            <a:pPr algn="ctr"/>
            <a:r>
              <a:rPr lang="en-US" dirty="0"/>
              <a:t>The Woodland Period</a:t>
            </a:r>
            <a:br>
              <a:rPr lang="en-US" dirty="0"/>
            </a:br>
            <a:r>
              <a:rPr lang="en-US" dirty="0"/>
              <a:t>(1,000 BC to AD 1000)</a:t>
            </a:r>
          </a:p>
        </p:txBody>
      </p:sp>
      <p:sp>
        <p:nvSpPr>
          <p:cNvPr id="7" name="TextBox 6">
            <a:extLst>
              <a:ext uri="{FF2B5EF4-FFF2-40B4-BE49-F238E27FC236}">
                <a16:creationId xmlns:a16="http://schemas.microsoft.com/office/drawing/2014/main" id="{A4ED6CF3-8B8B-E249-AC6C-BFCEF47988EA}"/>
              </a:ext>
            </a:extLst>
          </p:cNvPr>
          <p:cNvSpPr txBox="1"/>
          <p:nvPr/>
        </p:nvSpPr>
        <p:spPr>
          <a:xfrm>
            <a:off x="416233" y="1459095"/>
            <a:ext cx="4896834"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Changes all around: more people, more tools, more systematic agriculture, and more settled community life</a:t>
            </a:r>
          </a:p>
          <a:p>
            <a:pPr marL="285750" indent="-285750">
              <a:buFont typeface="Arial" panose="020B0604020202020204" pitchFamily="34" charset="0"/>
              <a:buChar char="•"/>
            </a:pPr>
            <a:r>
              <a:rPr lang="en-US" dirty="0"/>
              <a:t>Pottery making was the standard of life and included different vessels, ornamental styles, and clay. </a:t>
            </a:r>
          </a:p>
          <a:p>
            <a:pPr marL="285750" indent="-285750">
              <a:buFont typeface="Arial" panose="020B0604020202020204" pitchFamily="34" charset="0"/>
              <a:buChar char="•"/>
            </a:pPr>
            <a:r>
              <a:rPr lang="en-US" dirty="0"/>
              <a:t>The variety of motifs and increased beauty of design showed an expanded aesthetic consciousness. </a:t>
            </a: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3D4BF490-262D-4049-9A19-01DDE582BC03}"/>
              </a:ext>
            </a:extLst>
          </p:cNvPr>
          <p:cNvSpPr txBox="1"/>
          <p:nvPr/>
        </p:nvSpPr>
        <p:spPr>
          <a:xfrm>
            <a:off x="7224943" y="487652"/>
            <a:ext cx="4196443" cy="3139321"/>
          </a:xfrm>
          <a:prstGeom prst="rect">
            <a:avLst/>
          </a:prstGeom>
          <a:noFill/>
        </p:spPr>
        <p:txBody>
          <a:bodyPr wrap="square" rtlCol="0">
            <a:spAutoFit/>
          </a:bodyPr>
          <a:lstStyle/>
          <a:p>
            <a:pPr algn="ctr"/>
            <a:r>
              <a:rPr lang="en-US" b="1" u="sng" dirty="0"/>
              <a:t>Food and Lifestyle</a:t>
            </a:r>
          </a:p>
          <a:p>
            <a:pPr marL="285750" indent="-285750">
              <a:buFont typeface="Arial" panose="020B0604020202020204" pitchFamily="34" charset="0"/>
              <a:buChar char="•"/>
            </a:pPr>
            <a:r>
              <a:rPr lang="en-US" dirty="0"/>
              <a:t>Woodland people kept regular gardens </a:t>
            </a:r>
          </a:p>
          <a:p>
            <a:pPr marL="285750" indent="-285750">
              <a:buFont typeface="Arial" panose="020B0604020202020204" pitchFamily="34" charset="0"/>
              <a:buChar char="•"/>
            </a:pPr>
            <a:r>
              <a:rPr lang="en-US" dirty="0"/>
              <a:t>They grew plants such as: beans and grains</a:t>
            </a:r>
          </a:p>
          <a:p>
            <a:pPr marL="285750" indent="-285750">
              <a:buFont typeface="Arial" panose="020B0604020202020204" pitchFamily="34" charset="0"/>
              <a:buChar char="•"/>
            </a:pPr>
            <a:r>
              <a:rPr lang="en-US" dirty="0"/>
              <a:t>Their reliance on plants for food increased because both their need and their ability to stay longer in the same place. </a:t>
            </a:r>
          </a:p>
          <a:p>
            <a:pPr marL="285750" indent="-285750">
              <a:buFont typeface="Arial" panose="020B0604020202020204" pitchFamily="34" charset="0"/>
              <a:buChar char="•"/>
            </a:pPr>
            <a:r>
              <a:rPr lang="en-US" dirty="0"/>
              <a:t>A more settled lifestyle allowed them to build larger and more long-lasting structures for home and community life. </a:t>
            </a:r>
          </a:p>
        </p:txBody>
      </p:sp>
      <p:pic>
        <p:nvPicPr>
          <p:cNvPr id="4" name="Picture 3" descr="A picture containing indoor, sitting, table, brown&#10;&#10;Description automatically generated">
            <a:extLst>
              <a:ext uri="{FF2B5EF4-FFF2-40B4-BE49-F238E27FC236}">
                <a16:creationId xmlns:a16="http://schemas.microsoft.com/office/drawing/2014/main" id="{B192D9C9-0D44-D04D-9445-B4953C092F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6233" y="4302774"/>
            <a:ext cx="2006600" cy="2082800"/>
          </a:xfrm>
          <a:prstGeom prst="rect">
            <a:avLst/>
          </a:prstGeom>
        </p:spPr>
      </p:pic>
      <p:sp>
        <p:nvSpPr>
          <p:cNvPr id="16" name="TextBox 15">
            <a:extLst>
              <a:ext uri="{FF2B5EF4-FFF2-40B4-BE49-F238E27FC236}">
                <a16:creationId xmlns:a16="http://schemas.microsoft.com/office/drawing/2014/main" id="{E43A04BC-24FF-6D44-A018-78B4A818AF3B}"/>
              </a:ext>
            </a:extLst>
          </p:cNvPr>
          <p:cNvSpPr txBox="1"/>
          <p:nvPr/>
        </p:nvSpPr>
        <p:spPr>
          <a:xfrm>
            <a:off x="7310396" y="3853638"/>
            <a:ext cx="4196443" cy="2308324"/>
          </a:xfrm>
          <a:prstGeom prst="rect">
            <a:avLst/>
          </a:prstGeom>
          <a:noFill/>
        </p:spPr>
        <p:txBody>
          <a:bodyPr wrap="square" rtlCol="0">
            <a:spAutoFit/>
          </a:bodyPr>
          <a:lstStyle/>
          <a:p>
            <a:pPr algn="ctr"/>
            <a:r>
              <a:rPr lang="en-US" b="1" u="sng" dirty="0"/>
              <a:t>Woodland Innovations</a:t>
            </a:r>
          </a:p>
          <a:p>
            <a:pPr marL="285750" indent="-285750">
              <a:buFont typeface="Arial" panose="020B0604020202020204" pitchFamily="34" charset="0"/>
              <a:buChar char="•"/>
            </a:pPr>
            <a:r>
              <a:rPr lang="en-US" dirty="0"/>
              <a:t>Two significant innovations were cloth and the bow and arrow.</a:t>
            </a:r>
          </a:p>
          <a:p>
            <a:pPr marL="285750" indent="-285750">
              <a:buFont typeface="Arial" panose="020B0604020202020204" pitchFamily="34" charset="0"/>
              <a:buChar char="•"/>
            </a:pPr>
            <a:r>
              <a:rPr lang="en-US" dirty="0"/>
              <a:t>Woodland women learned how to dry, work, and then hand-spin vegetable fibers into thread. </a:t>
            </a:r>
          </a:p>
          <a:p>
            <a:pPr marL="285750" indent="-285750">
              <a:buFont typeface="Arial" panose="020B0604020202020204" pitchFamily="34" charset="0"/>
              <a:buChar char="•"/>
            </a:pPr>
            <a:r>
              <a:rPr lang="en-US" dirty="0"/>
              <a:t>The bow and arrow increased the hunter ability to kill game. </a:t>
            </a:r>
          </a:p>
        </p:txBody>
      </p:sp>
      <p:pic>
        <p:nvPicPr>
          <p:cNvPr id="12" name="Picture 11" descr="A picture containing outdoor, building, photo, person&#10;&#10;Description automatically generated">
            <a:extLst>
              <a:ext uri="{FF2B5EF4-FFF2-40B4-BE49-F238E27FC236}">
                <a16:creationId xmlns:a16="http://schemas.microsoft.com/office/drawing/2014/main" id="{DF76B56F-4771-8646-AB6E-373ED609C6F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61909" y="3967744"/>
            <a:ext cx="2092480" cy="2563602"/>
          </a:xfrm>
          <a:prstGeom prst="rect">
            <a:avLst/>
          </a:prstGeom>
        </p:spPr>
      </p:pic>
      <p:pic>
        <p:nvPicPr>
          <p:cNvPr id="19" name="Picture 18" descr="A picture containing snow, sitting, skiing, holding&#10;&#10;Description automatically generated">
            <a:extLst>
              <a:ext uri="{FF2B5EF4-FFF2-40B4-BE49-F238E27FC236}">
                <a16:creationId xmlns:a16="http://schemas.microsoft.com/office/drawing/2014/main" id="{D2E0B35F-5E85-044F-A3B0-CAEDA3F8A41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558622" y="2841089"/>
            <a:ext cx="1650301" cy="3690257"/>
          </a:xfrm>
          <a:prstGeom prst="rect">
            <a:avLst/>
          </a:prstGeom>
        </p:spPr>
      </p:pic>
    </p:spTree>
    <p:extLst>
      <p:ext uri="{BB962C8B-B14F-4D97-AF65-F5344CB8AC3E}">
        <p14:creationId xmlns:p14="http://schemas.microsoft.com/office/powerpoint/2010/main" val="1525897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011D64F6-48D4-E94E-AFEF-AF2E0A406811}"/>
              </a:ext>
            </a:extLst>
          </p:cNvPr>
          <p:cNvSpPr>
            <a:spLocks noGrp="1"/>
          </p:cNvSpPr>
          <p:nvPr>
            <p:ph type="title"/>
          </p:nvPr>
        </p:nvSpPr>
        <p:spPr>
          <a:xfrm>
            <a:off x="445706" y="412770"/>
            <a:ext cx="6267703" cy="923330"/>
          </a:xfrm>
        </p:spPr>
        <p:txBody>
          <a:bodyPr>
            <a:normAutofit fontScale="90000"/>
          </a:bodyPr>
          <a:lstStyle/>
          <a:p>
            <a:pPr algn="ctr"/>
            <a:r>
              <a:rPr lang="en-US" dirty="0"/>
              <a:t>The Mississippian Period</a:t>
            </a:r>
            <a:br>
              <a:rPr lang="en-US" dirty="0"/>
            </a:br>
            <a:r>
              <a:rPr lang="en-US" dirty="0"/>
              <a:t>(AD 1000 to AD 1550)</a:t>
            </a:r>
          </a:p>
        </p:txBody>
      </p:sp>
      <p:sp>
        <p:nvSpPr>
          <p:cNvPr id="7" name="TextBox 6">
            <a:extLst>
              <a:ext uri="{FF2B5EF4-FFF2-40B4-BE49-F238E27FC236}">
                <a16:creationId xmlns:a16="http://schemas.microsoft.com/office/drawing/2014/main" id="{A4ED6CF3-8B8B-E249-AC6C-BFCEF47988EA}"/>
              </a:ext>
            </a:extLst>
          </p:cNvPr>
          <p:cNvSpPr txBox="1"/>
          <p:nvPr/>
        </p:nvSpPr>
        <p:spPr>
          <a:xfrm>
            <a:off x="416233" y="1459095"/>
            <a:ext cx="4896834" cy="4801314"/>
          </a:xfrm>
          <a:prstGeom prst="rect">
            <a:avLst/>
          </a:prstGeom>
          <a:noFill/>
        </p:spPr>
        <p:txBody>
          <a:bodyPr wrap="square" rtlCol="0">
            <a:spAutoFit/>
          </a:bodyPr>
          <a:lstStyle/>
          <a:p>
            <a:pPr marL="285750" indent="-285750">
              <a:buFont typeface="Arial" panose="020B0604020202020204" pitchFamily="34" charset="0"/>
              <a:buChar char="•"/>
            </a:pPr>
            <a:r>
              <a:rPr lang="en-US" dirty="0"/>
              <a:t>The people of the Mississippian period built on the achievements of their Woodland ancestors, creating a substantial and prosperous society.</a:t>
            </a:r>
          </a:p>
          <a:p>
            <a:pPr marL="285750" indent="-285750">
              <a:buFont typeface="Arial" panose="020B0604020202020204" pitchFamily="34" charset="0"/>
              <a:buChar char="•"/>
            </a:pPr>
            <a:r>
              <a:rPr lang="en-US" dirty="0"/>
              <a:t>Major increase of corn production</a:t>
            </a:r>
          </a:p>
          <a:p>
            <a:pPr marL="285750" indent="-285750">
              <a:buFont typeface="Arial" panose="020B0604020202020204" pitchFamily="34" charset="0"/>
              <a:buChar char="•"/>
            </a:pPr>
            <a:r>
              <a:rPr lang="en-US" dirty="0"/>
              <a:t>The ability to produce and accumulate surpluses of food that could be stored and used whenever was HUGE!!</a:t>
            </a:r>
          </a:p>
          <a:p>
            <a:pPr marL="285750" indent="-285750">
              <a:buFont typeface="Arial" panose="020B0604020202020204" pitchFamily="34" charset="0"/>
              <a:buChar char="•"/>
            </a:pPr>
            <a:r>
              <a:rPr lang="en-US" b="1" u="sng" dirty="0"/>
              <a:t>Agricultural Revolution- </a:t>
            </a:r>
            <a:r>
              <a:rPr lang="en-US" dirty="0"/>
              <a:t>production of corn and other food through systematic planting. </a:t>
            </a:r>
          </a:p>
          <a:p>
            <a:pPr marL="285750" indent="-285750">
              <a:buFont typeface="Arial" panose="020B0604020202020204" pitchFamily="34" charset="0"/>
              <a:buChar char="•"/>
            </a:pPr>
            <a:r>
              <a:rPr lang="en-US" dirty="0"/>
              <a:t>Increased production of food led to increased population, and growth of the first towns and cities.</a:t>
            </a:r>
          </a:p>
          <a:p>
            <a:pPr marL="285750" indent="-285750">
              <a:buFont typeface="Arial" panose="020B0604020202020204" pitchFamily="34" charset="0"/>
              <a:buChar char="•"/>
            </a:pPr>
            <a:r>
              <a:rPr lang="en-US" dirty="0"/>
              <a:t>Lack of larger beasts for hunting but many areas were rich with forests and rivers nearby. They continued to hunt, fished, and ate nuts berries and greens they gathered. </a:t>
            </a: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3D4BF490-262D-4049-9A19-01DDE582BC03}"/>
              </a:ext>
            </a:extLst>
          </p:cNvPr>
          <p:cNvSpPr txBox="1"/>
          <p:nvPr/>
        </p:nvSpPr>
        <p:spPr>
          <a:xfrm>
            <a:off x="6333121" y="443432"/>
            <a:ext cx="4196443" cy="1754326"/>
          </a:xfrm>
          <a:prstGeom prst="rect">
            <a:avLst/>
          </a:prstGeom>
          <a:noFill/>
        </p:spPr>
        <p:txBody>
          <a:bodyPr wrap="square" rtlCol="0">
            <a:spAutoFit/>
          </a:bodyPr>
          <a:lstStyle/>
          <a:p>
            <a:pPr algn="ctr"/>
            <a:r>
              <a:rPr lang="en-US" b="1" u="sng" dirty="0"/>
              <a:t>Food and Lifestyle</a:t>
            </a:r>
          </a:p>
          <a:p>
            <a:pPr marL="285750" indent="-285750">
              <a:buFont typeface="Arial" panose="020B0604020202020204" pitchFamily="34" charset="0"/>
              <a:buChar char="•"/>
            </a:pPr>
            <a:r>
              <a:rPr lang="en-US" dirty="0"/>
              <a:t>Populations increased </a:t>
            </a:r>
          </a:p>
          <a:p>
            <a:pPr marL="285750" indent="-285750">
              <a:buFont typeface="Arial" panose="020B0604020202020204" pitchFamily="34" charset="0"/>
              <a:buChar char="•"/>
            </a:pPr>
            <a:r>
              <a:rPr lang="en-US" dirty="0"/>
              <a:t>Less time for full time food gathering and more time for leisure activities and family</a:t>
            </a:r>
          </a:p>
          <a:p>
            <a:pPr marL="285750" indent="-285750">
              <a:buFont typeface="Arial" panose="020B0604020202020204" pitchFamily="34" charset="0"/>
              <a:buChar char="•"/>
            </a:pPr>
            <a:r>
              <a:rPr lang="en-US" dirty="0"/>
              <a:t>Lived in small, one-room houses. </a:t>
            </a:r>
          </a:p>
        </p:txBody>
      </p:sp>
      <p:sp>
        <p:nvSpPr>
          <p:cNvPr id="16" name="TextBox 15">
            <a:extLst>
              <a:ext uri="{FF2B5EF4-FFF2-40B4-BE49-F238E27FC236}">
                <a16:creationId xmlns:a16="http://schemas.microsoft.com/office/drawing/2014/main" id="{E43A04BC-24FF-6D44-A018-78B4A818AF3B}"/>
              </a:ext>
            </a:extLst>
          </p:cNvPr>
          <p:cNvSpPr txBox="1"/>
          <p:nvPr/>
        </p:nvSpPr>
        <p:spPr>
          <a:xfrm>
            <a:off x="5313067" y="2411789"/>
            <a:ext cx="4196443" cy="3970318"/>
          </a:xfrm>
          <a:prstGeom prst="rect">
            <a:avLst/>
          </a:prstGeom>
          <a:noFill/>
        </p:spPr>
        <p:txBody>
          <a:bodyPr wrap="square" rtlCol="0">
            <a:spAutoFit/>
          </a:bodyPr>
          <a:lstStyle/>
          <a:p>
            <a:pPr algn="ctr"/>
            <a:r>
              <a:rPr lang="en-US" b="1" u="sng" dirty="0"/>
              <a:t>Mississippian towns in Alabama: </a:t>
            </a:r>
          </a:p>
          <a:p>
            <a:pPr marL="285750" indent="-285750">
              <a:buFont typeface="Arial" panose="020B0604020202020204" pitchFamily="34" charset="0"/>
              <a:buChar char="•"/>
            </a:pPr>
            <a:r>
              <a:rPr lang="en-US" dirty="0"/>
              <a:t>Moundville, (along the Black Warrior River) estimated at 1,000 living there. At one time Moundville was one of the largest Mississippian towns in North America. </a:t>
            </a:r>
          </a:p>
          <a:p>
            <a:pPr algn="ctr"/>
            <a:r>
              <a:rPr lang="en-US" b="1" u="sng" dirty="0"/>
              <a:t>Other towns in Alabama: </a:t>
            </a:r>
          </a:p>
          <a:p>
            <a:pPr marL="285750" indent="-285750">
              <a:buFont typeface="Arial" panose="020B0604020202020204" pitchFamily="34" charset="0"/>
              <a:buChar char="•"/>
            </a:pPr>
            <a:r>
              <a:rPr lang="en-US" dirty="0"/>
              <a:t>Bessemer, Bottle Creek in Mobile, Florence and Hobbs Island in the Tennessee Valley</a:t>
            </a:r>
          </a:p>
          <a:p>
            <a:pPr marL="285750" indent="-285750">
              <a:buFont typeface="Arial" panose="020B0604020202020204" pitchFamily="34" charset="0"/>
              <a:buChar char="•"/>
            </a:pPr>
            <a:r>
              <a:rPr lang="en-US" dirty="0"/>
              <a:t>All these towns were located along streams or rivers rich in alluvial soil </a:t>
            </a:r>
          </a:p>
          <a:p>
            <a:pPr marL="285750" indent="-285750">
              <a:buFont typeface="Arial" panose="020B0604020202020204" pitchFamily="34" charset="0"/>
              <a:buChar char="•"/>
            </a:pPr>
            <a:r>
              <a:rPr lang="en-US" dirty="0"/>
              <a:t>Some towns were surrounded by protective walls. </a:t>
            </a:r>
          </a:p>
        </p:txBody>
      </p:sp>
      <p:pic>
        <p:nvPicPr>
          <p:cNvPr id="5" name="Picture 4" descr="A large green field with trees in the background&#10;&#10;Description automatically generated">
            <a:extLst>
              <a:ext uri="{FF2B5EF4-FFF2-40B4-BE49-F238E27FC236}">
                <a16:creationId xmlns:a16="http://schemas.microsoft.com/office/drawing/2014/main" id="{BB569C55-C45A-174A-8782-EC76EDE8E5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71373" y="3859752"/>
            <a:ext cx="2704394" cy="1584088"/>
          </a:xfrm>
          <a:prstGeom prst="rect">
            <a:avLst/>
          </a:prstGeom>
        </p:spPr>
      </p:pic>
    </p:spTree>
    <p:extLst>
      <p:ext uri="{BB962C8B-B14F-4D97-AF65-F5344CB8AC3E}">
        <p14:creationId xmlns:p14="http://schemas.microsoft.com/office/powerpoint/2010/main" val="7072266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DarkSeedLeftStep">
      <a:dk1>
        <a:srgbClr val="000000"/>
      </a:dk1>
      <a:lt1>
        <a:srgbClr val="FFFFFF"/>
      </a:lt1>
      <a:dk2>
        <a:srgbClr val="413324"/>
      </a:dk2>
      <a:lt2>
        <a:srgbClr val="E7E2E8"/>
      </a:lt2>
      <a:accent1>
        <a:srgbClr val="5EB246"/>
      </a:accent1>
      <a:accent2>
        <a:srgbClr val="85AF3A"/>
      </a:accent2>
      <a:accent3>
        <a:srgbClr val="A9A342"/>
      </a:accent3>
      <a:accent4>
        <a:srgbClr val="B1793B"/>
      </a:accent4>
      <a:accent5>
        <a:srgbClr val="C3594D"/>
      </a:accent5>
      <a:accent6>
        <a:srgbClr val="B13B5F"/>
      </a:accent6>
      <a:hlink>
        <a:srgbClr val="C16745"/>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1002</Words>
  <Application>Microsoft Macintosh PowerPoint</Application>
  <PresentationFormat>Widescreen</PresentationFormat>
  <Paragraphs>77</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Garamond</vt:lpstr>
      <vt:lpstr>Goudy Old Style</vt:lpstr>
      <vt:lpstr>SavonVTI</vt:lpstr>
      <vt:lpstr>The First Alabamians</vt:lpstr>
      <vt:lpstr>First Arrival in Alabama</vt:lpstr>
      <vt:lpstr>The Paleo Period  (11,000 BC to 8,000 BC)</vt:lpstr>
      <vt:lpstr>The Paleo Period  (11,000 BC to 8,000 BC)</vt:lpstr>
      <vt:lpstr>The Archaic Period (8,000 BC to 1,000 BC)</vt:lpstr>
      <vt:lpstr>The Archaic Period (8,000 BC to 1,000 BC)</vt:lpstr>
      <vt:lpstr>The Woodland Period (1,000 BC to AD 1000)</vt:lpstr>
      <vt:lpstr>The Mississippian Period (AD 1000 to AD 1550)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First Alabamians</dc:title>
  <dc:creator>Microsoft Office User</dc:creator>
  <cp:lastModifiedBy>Microsoft Office User</cp:lastModifiedBy>
  <cp:revision>16</cp:revision>
  <cp:lastPrinted>2020-09-25T23:16:12Z</cp:lastPrinted>
  <dcterms:created xsi:type="dcterms:W3CDTF">2020-09-25T15:48:42Z</dcterms:created>
  <dcterms:modified xsi:type="dcterms:W3CDTF">2020-09-26T01:16:50Z</dcterms:modified>
</cp:coreProperties>
</file>