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Amatic SC" pitchFamily="2" charset="-79"/>
      <p:regular r:id="rId42"/>
      <p:bold r:id="rId43"/>
    </p:embeddedFont>
    <p:embeddedFont>
      <p:font typeface="Source Code Pro" panose="020B0509030403020204" pitchFamily="49"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94690"/>
  </p:normalViewPr>
  <p:slideViewPr>
    <p:cSldViewPr snapToGrid="0">
      <p:cViewPr varScale="1">
        <p:scale>
          <a:sx n="122" d="100"/>
          <a:sy n="122" d="100"/>
        </p:scale>
        <p:origin x="4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1c6780b8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1c6780b8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bcfc669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3bcfc66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474c4215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474c421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a94c5f6cf21ac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5a94c5f6cf21ac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2640c601aa9210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2640c601aa9210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1a2fdf24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1a2fdf2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2897eb48b5f35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2897eb48b5f35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9578a4608890f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9578a4608890f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1a2fdf24a_17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1a2fdf24a_1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1a2fdf24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1a2fdf2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1a2fdf2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1a2fdf2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7ceaf07719c34d6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7ceaf07719c34d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1a2fdf24a_1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1a2fdf24a_1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5a21f4c4ef57f8c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5a21f4c4ef57f8c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5a21f4c4ef57f8c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5a21f4c4ef57f8c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1a2fdf24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1a2fdf24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25f805d5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25f805d5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5f805d58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25f805d5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25f805d5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25f805d5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408fe00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408fe00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c76b945df642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8c76b945df64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4bd3ffbb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4bd3ffbb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30fa21b99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30fa21b99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408fe00e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408fe00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4eb3aad3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4eb3aad3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f91bbb12df6ecd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0f91bbb12df6ec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0f91bbb12df6ecd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0f91bbb12df6ec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0f91bbb12df6ecd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0f91bbb12df6ecd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8efc4e1164a04c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8efc4e1164a0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25fa24a46f61a2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25fa24a46f61a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1a2fdf24a_17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1a2fdf24a_17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7ceaf07719c34d6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67ceaf07719c34d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1a2fdf24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1a2fdf2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1c6780b8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1c6780b8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1c6780b8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1c6780b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1c6780b8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1c6780b8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1c6780b8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1c6780b8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1c6780b8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1c6780b8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drive.google.com/file/d/1EXOdr7lvAkN9_Sqh8T-YBJSglUims7OK/view?usp=sharing" TargetMode="External"/><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hyperlink" Target="https://drive.google.com/file/d/1uL_4BUnbClUdr0cQL7-K9BySp2cPQW_E/view?usp=sharing" TargetMode="External"/><Relationship Id="rId4" Type="http://schemas.openxmlformats.org/officeDocument/2006/relationships/hyperlink" Target="https://drive.google.com/file/d/1evi4GacLNfh2qD01wsboM4zH7tDD6mYN/view?usp=sha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drive.google.com/file/d/1zHqrl9SwsAPJrAmDxQkg_r1AY62JJbah/view?usp=sharing" TargetMode="External"/><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hyperlink" Target="https://drive.google.com/file/d/149wP9M-PoMH1GPSg6ktExW-366rhftQI/view?usp=sharing" TargetMode="External"/><Relationship Id="rId4" Type="http://schemas.openxmlformats.org/officeDocument/2006/relationships/hyperlink" Target="https://drive.google.com/file/d/1bnTGXJuLdy7HITPJPaAhwTVjjAer6AaV/view?usp=sharin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drive.google.com/file/d/1ndZEYCYEOo3a9zTlBntIhYfsFgkBrSwi/view?usp=sharing" TargetMode="External"/><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hyperlink" Target="https://drive.google.com/file/d/1fx_f2xqlAPGKmy_Y5XEKJgKD98u6VIYR/view?usp=sharing" TargetMode="External"/><Relationship Id="rId4" Type="http://schemas.openxmlformats.org/officeDocument/2006/relationships/hyperlink" Target="https://drive.google.com/file/d/1AGjNapo1rJmL8qnpi7z11lWyE5aQW1xe/view?usp=shar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1eETw0uV7MFeyJE_U3SkAenCFsUBSD1TO/view?usp=sharing"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drive.google.com/file/d/1UzslHWb4okMso-XwsUsYdDTrJeLjYk3N/view?usp=sharing" TargetMode="Externa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hyperlink" Target="http://www.dcsdms.org/ll/" TargetMode="External"/><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LZHXK4wNq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youtube.com/watch?v=75NQK-Sm1Y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O-YRyTy8FI"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879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9900"/>
                </a:solidFill>
              </a:rPr>
              <a:t>GES Kindergarten</a:t>
            </a:r>
            <a:endParaRPr>
              <a:solidFill>
                <a:srgbClr val="FF9900"/>
              </a:solidFill>
            </a:endParaRPr>
          </a:p>
        </p:txBody>
      </p:sp>
      <p:sp>
        <p:nvSpPr>
          <p:cNvPr id="57" name="Google Shape;57;p13"/>
          <p:cNvSpPr txBox="1">
            <a:spLocks noGrp="1"/>
          </p:cNvSpPr>
          <p:nvPr>
            <p:ph type="subTitle" idx="1"/>
          </p:nvPr>
        </p:nvSpPr>
        <p:spPr>
          <a:xfrm>
            <a:off x="0" y="3511800"/>
            <a:ext cx="8520600" cy="16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9900"/>
                </a:solidFill>
              </a:rPr>
              <a:t>Week 7- May 4 - May 8</a:t>
            </a:r>
            <a:endParaRPr>
              <a:solidFill>
                <a:srgbClr val="FF9900"/>
              </a:solidFill>
            </a:endParaRPr>
          </a:p>
        </p:txBody>
      </p:sp>
      <p:pic>
        <p:nvPicPr>
          <p:cNvPr id="58" name="Google Shape;58;p13"/>
          <p:cNvPicPr preferRelativeResize="0"/>
          <p:nvPr/>
        </p:nvPicPr>
        <p:blipFill>
          <a:blip r:embed="rId3">
            <a:alphaModFix/>
          </a:blip>
          <a:stretch>
            <a:fillRect/>
          </a:stretch>
        </p:blipFill>
        <p:spPr>
          <a:xfrm>
            <a:off x="311701" y="392152"/>
            <a:ext cx="1548231" cy="1231198"/>
          </a:xfrm>
          <a:prstGeom prst="rect">
            <a:avLst/>
          </a:prstGeom>
          <a:noFill/>
          <a:ln>
            <a:noFill/>
          </a:ln>
        </p:spPr>
      </p:pic>
      <p:pic>
        <p:nvPicPr>
          <p:cNvPr id="59" name="Google Shape;59;p13"/>
          <p:cNvPicPr preferRelativeResize="0"/>
          <p:nvPr/>
        </p:nvPicPr>
        <p:blipFill>
          <a:blip r:embed="rId4">
            <a:alphaModFix/>
          </a:blip>
          <a:stretch>
            <a:fillRect/>
          </a:stretch>
        </p:blipFill>
        <p:spPr>
          <a:xfrm>
            <a:off x="6989825" y="2363718"/>
            <a:ext cx="1842474" cy="10238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5</a:t>
            </a:r>
            <a:endParaRPr/>
          </a:p>
          <a:p>
            <a:pPr marL="0" lvl="0" indent="0" algn="ctr" rtl="0">
              <a:spcBef>
                <a:spcPts val="0"/>
              </a:spcBef>
              <a:spcAft>
                <a:spcPts val="0"/>
              </a:spcAft>
              <a:buNone/>
            </a:pPr>
            <a:endParaRPr/>
          </a:p>
        </p:txBody>
      </p:sp>
      <p:sp>
        <p:nvSpPr>
          <p:cNvPr id="118" name="Google Shape;118;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Wrap up:</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Discussion:  Restate the life cycle of butterflies.</a:t>
            </a: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Journal Prompt: What kind of butterfly would you like to be?</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Science</a:t>
            </a:r>
            <a:endParaRPr/>
          </a:p>
        </p:txBody>
      </p:sp>
      <p:sp>
        <p:nvSpPr>
          <p:cNvPr id="124" name="Google Shape;124;p23"/>
          <p:cNvSpPr txBox="1">
            <a:spLocks noGrp="1"/>
          </p:cNvSpPr>
          <p:nvPr>
            <p:ph type="body" idx="1"/>
          </p:nvPr>
        </p:nvSpPr>
        <p:spPr>
          <a:xfrm>
            <a:off x="311700" y="12421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ic Sans MS"/>
                <a:ea typeface="Comic Sans MS"/>
                <a:cs typeface="Comic Sans MS"/>
                <a:sym typeface="Comic Sans MS"/>
              </a:rPr>
              <a:t>Make the life cycle of a butterfly.</a:t>
            </a:r>
            <a:endParaRPr b="1">
              <a:latin typeface="Comic Sans MS"/>
              <a:ea typeface="Comic Sans MS"/>
              <a:cs typeface="Comic Sans MS"/>
              <a:sym typeface="Comic Sans MS"/>
            </a:endParaRPr>
          </a:p>
          <a:p>
            <a:pPr marL="0" lvl="0" indent="0" algn="l" rtl="0">
              <a:spcBef>
                <a:spcPts val="1600"/>
              </a:spcBef>
              <a:spcAft>
                <a:spcPts val="0"/>
              </a:spcAft>
              <a:buNone/>
            </a:pPr>
            <a:r>
              <a:rPr lang="en" b="1">
                <a:latin typeface="Comic Sans MS"/>
                <a:ea typeface="Comic Sans MS"/>
                <a:cs typeface="Comic Sans MS"/>
                <a:sym typeface="Comic Sans MS"/>
              </a:rPr>
              <a:t>Materials:</a:t>
            </a:r>
            <a:endParaRPr b="1">
              <a:latin typeface="Comic Sans MS"/>
              <a:ea typeface="Comic Sans MS"/>
              <a:cs typeface="Comic Sans MS"/>
              <a:sym typeface="Comic Sans MS"/>
            </a:endParaRPr>
          </a:p>
          <a:p>
            <a:pPr marL="0" lvl="0" indent="0" algn="l" rtl="0">
              <a:spcBef>
                <a:spcPts val="1600"/>
              </a:spcBef>
              <a:spcAft>
                <a:spcPts val="0"/>
              </a:spcAft>
              <a:buNone/>
            </a:pPr>
            <a:r>
              <a:rPr lang="en" b="1">
                <a:latin typeface="Comic Sans MS"/>
                <a:ea typeface="Comic Sans MS"/>
                <a:cs typeface="Comic Sans MS"/>
                <a:sym typeface="Comic Sans MS"/>
              </a:rPr>
              <a:t>Paper plate      Various colors of construction paper</a:t>
            </a:r>
            <a:endParaRPr b="1">
              <a:latin typeface="Comic Sans MS"/>
              <a:ea typeface="Comic Sans MS"/>
              <a:cs typeface="Comic Sans MS"/>
              <a:sym typeface="Comic Sans MS"/>
            </a:endParaRPr>
          </a:p>
          <a:p>
            <a:pPr marL="0" lvl="0" indent="0" algn="l" rtl="0">
              <a:spcBef>
                <a:spcPts val="1600"/>
              </a:spcBef>
              <a:spcAft>
                <a:spcPts val="0"/>
              </a:spcAft>
              <a:buNone/>
            </a:pPr>
            <a:r>
              <a:rPr lang="en" b="1">
                <a:latin typeface="Comic Sans MS"/>
                <a:ea typeface="Comic Sans MS"/>
                <a:cs typeface="Comic Sans MS"/>
                <a:sym typeface="Comic Sans MS"/>
              </a:rPr>
              <a:t>Directions:</a:t>
            </a:r>
            <a:endParaRPr b="1">
              <a:latin typeface="Comic Sans MS"/>
              <a:ea typeface="Comic Sans MS"/>
              <a:cs typeface="Comic Sans MS"/>
              <a:sym typeface="Comic Sans MS"/>
            </a:endParaRPr>
          </a:p>
          <a:p>
            <a:pPr marL="457200" lvl="0" indent="-342900" algn="l" rtl="0">
              <a:spcBef>
                <a:spcPts val="1600"/>
              </a:spcBef>
              <a:spcAft>
                <a:spcPts val="0"/>
              </a:spcAft>
              <a:buSzPts val="1800"/>
              <a:buFont typeface="Comic Sans MS"/>
              <a:buAutoNum type="arabicPeriod"/>
            </a:pPr>
            <a:r>
              <a:rPr lang="en" b="1">
                <a:latin typeface="Comic Sans MS"/>
                <a:ea typeface="Comic Sans MS"/>
                <a:cs typeface="Comic Sans MS"/>
                <a:sym typeface="Comic Sans MS"/>
              </a:rPr>
              <a:t>Cur dime size pieces of construction paper to make eggs and laeva.</a:t>
            </a:r>
            <a:endParaRPr b="1">
              <a:latin typeface="Comic Sans MS"/>
              <a:ea typeface="Comic Sans MS"/>
              <a:cs typeface="Comic Sans MS"/>
              <a:sym typeface="Comic Sans MS"/>
            </a:endParaRPr>
          </a:p>
          <a:p>
            <a:pPr marL="457200" lvl="0" indent="-342900" algn="l" rtl="0">
              <a:spcBef>
                <a:spcPts val="0"/>
              </a:spcBef>
              <a:spcAft>
                <a:spcPts val="0"/>
              </a:spcAft>
              <a:buSzPts val="1800"/>
              <a:buFont typeface="Comic Sans MS"/>
              <a:buAutoNum type="arabicPeriod"/>
            </a:pPr>
            <a:r>
              <a:rPr lang="en" b="1">
                <a:latin typeface="Comic Sans MS"/>
                <a:ea typeface="Comic Sans MS"/>
                <a:cs typeface="Comic Sans MS"/>
                <a:sym typeface="Comic Sans MS"/>
              </a:rPr>
              <a:t>Cut an oval piece of brown paper to be the pupa.</a:t>
            </a:r>
            <a:endParaRPr b="1">
              <a:latin typeface="Comic Sans MS"/>
              <a:ea typeface="Comic Sans MS"/>
              <a:cs typeface="Comic Sans MS"/>
              <a:sym typeface="Comic Sans MS"/>
            </a:endParaRPr>
          </a:p>
          <a:p>
            <a:pPr marL="457200" lvl="0" indent="-342900" algn="l" rtl="0">
              <a:spcBef>
                <a:spcPts val="0"/>
              </a:spcBef>
              <a:spcAft>
                <a:spcPts val="0"/>
              </a:spcAft>
              <a:buSzPts val="1800"/>
              <a:buFont typeface="Comic Sans MS"/>
              <a:buAutoNum type="arabicPeriod"/>
            </a:pPr>
            <a:r>
              <a:rPr lang="en" b="1">
                <a:latin typeface="Comic Sans MS"/>
                <a:ea typeface="Comic Sans MS"/>
                <a:cs typeface="Comic Sans MS"/>
                <a:sym typeface="Comic Sans MS"/>
              </a:rPr>
              <a:t>Use different colors to make your butterfly.</a:t>
            </a:r>
            <a:endParaRPr b="1">
              <a:latin typeface="Comic Sans MS"/>
              <a:ea typeface="Comic Sans MS"/>
              <a:cs typeface="Comic Sans MS"/>
              <a:sym typeface="Comic Sans MS"/>
            </a:endParaRPr>
          </a:p>
          <a:p>
            <a:pPr marL="457200" lvl="0" indent="-342900" algn="l" rtl="0">
              <a:spcBef>
                <a:spcPts val="0"/>
              </a:spcBef>
              <a:spcAft>
                <a:spcPts val="0"/>
              </a:spcAft>
              <a:buSzPts val="1800"/>
              <a:buFont typeface="Comic Sans MS"/>
              <a:buAutoNum type="arabicPeriod"/>
            </a:pPr>
            <a:r>
              <a:rPr lang="en" b="1">
                <a:latin typeface="Comic Sans MS"/>
                <a:ea typeface="Comic Sans MS"/>
                <a:cs typeface="Comic Sans MS"/>
                <a:sym typeface="Comic Sans MS"/>
              </a:rPr>
              <a:t>Draw arrows to connect the life life sycle</a:t>
            </a:r>
            <a:endParaRPr b="1">
              <a:latin typeface="Comic Sans MS"/>
              <a:ea typeface="Comic Sans MS"/>
              <a:cs typeface="Comic Sans MS"/>
              <a:sym typeface="Comic Sans MS"/>
            </a:endParaRPr>
          </a:p>
          <a:p>
            <a:pPr marL="457200" lvl="0" indent="0" algn="l" rtl="0">
              <a:spcBef>
                <a:spcPts val="1600"/>
              </a:spcBef>
              <a:spcAft>
                <a:spcPts val="0"/>
              </a:spcAft>
              <a:buNone/>
            </a:pPr>
            <a:r>
              <a:rPr lang="en" b="1">
                <a:solidFill>
                  <a:srgbClr val="000000"/>
                </a:solidFill>
                <a:latin typeface="Comic Sans MS"/>
                <a:ea typeface="Comic Sans MS"/>
                <a:cs typeface="Comic Sans MS"/>
                <a:sym typeface="Comic Sans MS"/>
              </a:rPr>
              <a:t>See next slide for examlpe.</a:t>
            </a:r>
            <a:endParaRPr b="1">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endParaRPr b="1">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Life Cycle of a ButterFly</a:t>
            </a:r>
            <a:endParaRPr/>
          </a:p>
        </p:txBody>
      </p:sp>
      <p:sp>
        <p:nvSpPr>
          <p:cNvPr id="130" name="Google Shape;130;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1" name="Google Shape;131;p24" descr="Image result for paper plate butterfly life cycle craft"/>
          <p:cNvPicPr preferRelativeResize="0"/>
          <p:nvPr/>
        </p:nvPicPr>
        <p:blipFill>
          <a:blip r:embed="rId3">
            <a:alphaModFix/>
          </a:blip>
          <a:stretch>
            <a:fillRect/>
          </a:stretch>
        </p:blipFill>
        <p:spPr>
          <a:xfrm>
            <a:off x="2416500" y="1363500"/>
            <a:ext cx="4401000" cy="31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5"/>
        <p:cNvGrpSpPr/>
        <p:nvPr/>
      </p:nvGrpSpPr>
      <p:grpSpPr>
        <a:xfrm>
          <a:off x="0" y="0"/>
          <a:ext cx="0" cy="0"/>
          <a:chOff x="0" y="0"/>
          <a:chExt cx="0" cy="0"/>
        </a:xfrm>
      </p:grpSpPr>
      <p:sp>
        <p:nvSpPr>
          <p:cNvPr id="136" name="Google Shape;136;p25"/>
          <p:cNvSpPr txBox="1"/>
          <p:nvPr/>
        </p:nvSpPr>
        <p:spPr>
          <a:xfrm>
            <a:off x="203970" y="1292625"/>
            <a:ext cx="9144000" cy="493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MATH:</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a:t>Get 6 pieces of paper- write 3 subtraction problems and 3 addition problems, crumble the papers up like a ball and throw them in the air. Pick a “ball” and solve the problem.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37" name="Google Shape;137;p25"/>
          <p:cNvPicPr preferRelativeResize="0"/>
          <p:nvPr/>
        </p:nvPicPr>
        <p:blipFill>
          <a:blip r:embed="rId3">
            <a:alphaModFix/>
          </a:blip>
          <a:stretch>
            <a:fillRect/>
          </a:stretch>
        </p:blipFill>
        <p:spPr>
          <a:xfrm>
            <a:off x="6503928" y="2571750"/>
            <a:ext cx="1577000" cy="2381250"/>
          </a:xfrm>
          <a:prstGeom prst="rect">
            <a:avLst/>
          </a:prstGeom>
          <a:noFill/>
          <a:ln>
            <a:noFill/>
          </a:ln>
        </p:spPr>
      </p:pic>
      <p:pic>
        <p:nvPicPr>
          <p:cNvPr id="138" name="Google Shape;138;p25"/>
          <p:cNvPicPr preferRelativeResize="0"/>
          <p:nvPr/>
        </p:nvPicPr>
        <p:blipFill>
          <a:blip r:embed="rId4">
            <a:alphaModFix/>
          </a:blip>
          <a:stretch>
            <a:fillRect/>
          </a:stretch>
        </p:blipFill>
        <p:spPr>
          <a:xfrm>
            <a:off x="581439" y="2571750"/>
            <a:ext cx="3076150" cy="216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152400" y="152400"/>
            <a:ext cx="3629027" cy="4838702"/>
          </a:xfrm>
          <a:prstGeom prst="rect">
            <a:avLst/>
          </a:prstGeom>
          <a:noFill/>
          <a:ln>
            <a:noFill/>
          </a:ln>
        </p:spPr>
      </p:pic>
      <p:pic>
        <p:nvPicPr>
          <p:cNvPr id="144" name="Google Shape;144;p26"/>
          <p:cNvPicPr preferRelativeResize="0"/>
          <p:nvPr/>
        </p:nvPicPr>
        <p:blipFill>
          <a:blip r:embed="rId4">
            <a:alphaModFix/>
          </a:blip>
          <a:stretch>
            <a:fillRect/>
          </a:stretch>
        </p:blipFill>
        <p:spPr>
          <a:xfrm>
            <a:off x="3933827" y="152400"/>
            <a:ext cx="3629027" cy="4838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Writing</a:t>
            </a:r>
            <a:endParaRPr b="0"/>
          </a:p>
        </p:txBody>
      </p:sp>
      <p:sp>
        <p:nvSpPr>
          <p:cNvPr id="150" name="Google Shape;150;p27"/>
          <p:cNvSpPr txBox="1">
            <a:spLocks noGrp="1"/>
          </p:cNvSpPr>
          <p:nvPr>
            <p:ph type="body" idx="1"/>
          </p:nvPr>
        </p:nvSpPr>
        <p:spPr>
          <a:xfrm>
            <a:off x="735689" y="1177550"/>
            <a:ext cx="7530000" cy="370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a:t>
            </a:r>
            <a:endParaRPr/>
          </a:p>
          <a:p>
            <a:pPr marL="0" lvl="0" indent="0" algn="l" rtl="0">
              <a:spcBef>
                <a:spcPts val="1600"/>
              </a:spcBef>
              <a:spcAft>
                <a:spcPts val="0"/>
              </a:spcAft>
              <a:buNone/>
            </a:pPr>
            <a:r>
              <a:rPr lang="en"/>
              <a:t>Choose 1:</a:t>
            </a:r>
            <a:endParaRPr/>
          </a:p>
          <a:p>
            <a:pPr marL="457200" lvl="0" indent="-342900" algn="l" rtl="0">
              <a:spcBef>
                <a:spcPts val="1600"/>
              </a:spcBef>
              <a:spcAft>
                <a:spcPts val="0"/>
              </a:spcAft>
              <a:buSzPts val="1800"/>
              <a:buChar char="●"/>
            </a:pPr>
            <a:r>
              <a:rPr lang="en"/>
              <a:t>Write whether you like butterflies or grasshoppers more.(opinion)</a:t>
            </a:r>
            <a:endParaRPr/>
          </a:p>
          <a:p>
            <a:pPr marL="457200" lvl="0" indent="-342900" algn="l" rtl="0">
              <a:spcBef>
                <a:spcPts val="0"/>
              </a:spcBef>
              <a:spcAft>
                <a:spcPts val="0"/>
              </a:spcAft>
              <a:buSzPts val="1800"/>
              <a:buChar char="●"/>
            </a:pPr>
            <a:r>
              <a:rPr lang="en"/>
              <a:t>Write about  where you would fly and what you could see if you were able to fly. (narrative)</a:t>
            </a:r>
            <a:endParaRPr/>
          </a:p>
          <a:p>
            <a:pPr marL="457200" lvl="0" indent="-342900" algn="l" rtl="0">
              <a:spcBef>
                <a:spcPts val="0"/>
              </a:spcBef>
              <a:spcAft>
                <a:spcPts val="0"/>
              </a:spcAft>
              <a:buSzPts val="1800"/>
              <a:buChar char="●"/>
            </a:pPr>
            <a:r>
              <a:rPr lang="en"/>
              <a:t>Write about the stages in the lifecycle of a butterfly.(informative)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8"/>
          <p:cNvPicPr preferRelativeResize="0"/>
          <p:nvPr/>
        </p:nvPicPr>
        <p:blipFill>
          <a:blip r:embed="rId3">
            <a:alphaModFix/>
          </a:blip>
          <a:stretch>
            <a:fillRect/>
          </a:stretch>
        </p:blipFill>
        <p:spPr>
          <a:xfrm>
            <a:off x="2140226" y="0"/>
            <a:ext cx="3996724"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9"/>
        <p:cNvGrpSpPr/>
        <p:nvPr/>
      </p:nvGrpSpPr>
      <p:grpSpPr>
        <a:xfrm>
          <a:off x="0" y="0"/>
          <a:ext cx="0" cy="0"/>
          <a:chOff x="0" y="0"/>
          <a:chExt cx="0" cy="0"/>
        </a:xfrm>
      </p:grpSpPr>
      <p:pic>
        <p:nvPicPr>
          <p:cNvPr id="160" name="Google Shape;160;p29"/>
          <p:cNvPicPr preferRelativeResize="0"/>
          <p:nvPr/>
        </p:nvPicPr>
        <p:blipFill>
          <a:blip r:embed="rId3">
            <a:alphaModFix/>
          </a:blip>
          <a:stretch>
            <a:fillRect/>
          </a:stretch>
        </p:blipFill>
        <p:spPr>
          <a:xfrm>
            <a:off x="2464550" y="0"/>
            <a:ext cx="4214895" cy="4838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4"/>
        <p:cNvGrpSpPr/>
        <p:nvPr/>
      </p:nvGrpSpPr>
      <p:grpSpPr>
        <a:xfrm>
          <a:off x="0" y="0"/>
          <a:ext cx="0" cy="0"/>
          <a:chOff x="0" y="0"/>
          <a:chExt cx="0" cy="0"/>
        </a:xfrm>
      </p:grpSpPr>
      <p:pic>
        <p:nvPicPr>
          <p:cNvPr id="165" name="Google Shape;165;p30"/>
          <p:cNvPicPr preferRelativeResize="0"/>
          <p:nvPr/>
        </p:nvPicPr>
        <p:blipFill>
          <a:blip r:embed="rId3">
            <a:alphaModFix/>
          </a:blip>
          <a:stretch>
            <a:fillRect/>
          </a:stretch>
        </p:blipFill>
        <p:spPr>
          <a:xfrm>
            <a:off x="2697425" y="146425"/>
            <a:ext cx="374915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Phonics- Short Vowel Review week 2</a:t>
            </a:r>
            <a:endParaRPr/>
          </a:p>
        </p:txBody>
      </p:sp>
      <p:sp>
        <p:nvSpPr>
          <p:cNvPr id="171" name="Google Shape;171;p31"/>
          <p:cNvSpPr txBox="1"/>
          <p:nvPr/>
        </p:nvSpPr>
        <p:spPr>
          <a:xfrm>
            <a:off x="311700" y="1335225"/>
            <a:ext cx="8832300" cy="3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This week is our second week to review short vowels. There will not be a set of 10 words to study and quiz. </a:t>
            </a:r>
            <a:endParaRPr sz="1800"/>
          </a:p>
          <a:p>
            <a:pPr marL="0" lvl="0" indent="0" algn="l" rtl="0">
              <a:spcBef>
                <a:spcPts val="0"/>
              </a:spcBef>
              <a:spcAft>
                <a:spcPts val="0"/>
              </a:spcAft>
              <a:buNone/>
            </a:pPr>
            <a:r>
              <a:rPr lang="en" sz="1800"/>
              <a:t>This week Instead of a spelling word list we are giving you the following short vowel CVC Bingo word list (see following phonics slides). The students may write 24 words on their bingo card. Encourage siblings and parents to make a card and join in. At the end of the week parents can take their student’s bingo card and quiz them on some of the 24 words. Differentiating between short vowel sounds can be a tricky skill for young readers, so the more practice the better.</a:t>
            </a:r>
            <a:endParaRPr sz="1800"/>
          </a:p>
          <a:p>
            <a:pPr marL="0" lvl="0" indent="0" algn="l" rtl="0">
              <a:spcBef>
                <a:spcPts val="0"/>
              </a:spcBef>
              <a:spcAft>
                <a:spcPts val="0"/>
              </a:spcAft>
              <a:buNone/>
            </a:pPr>
            <a:r>
              <a:rPr lang="en" sz="1800"/>
              <a:t>For extra fun and practice reading, let the student take turns being the Bingo caller! </a:t>
            </a:r>
            <a:endParaRPr sz="1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68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Standards</a:t>
            </a:r>
            <a:endParaRPr/>
          </a:p>
        </p:txBody>
      </p:sp>
      <p:sp>
        <p:nvSpPr>
          <p:cNvPr id="65" name="Google Shape;65;p14"/>
          <p:cNvSpPr txBox="1">
            <a:spLocks noGrp="1"/>
          </p:cNvSpPr>
          <p:nvPr>
            <p:ph type="body" idx="1"/>
          </p:nvPr>
        </p:nvSpPr>
        <p:spPr>
          <a:xfrm>
            <a:off x="311706" y="471495"/>
            <a:ext cx="8520600" cy="49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t>Reading:</a:t>
            </a:r>
            <a:endParaRPr sz="1200" b="1"/>
          </a:p>
          <a:p>
            <a:pPr marL="457200" lvl="0" indent="-304800" algn="l" rtl="0">
              <a:lnSpc>
                <a:spcPct val="100000"/>
              </a:lnSpc>
              <a:spcBef>
                <a:spcPts val="1600"/>
              </a:spcBef>
              <a:spcAft>
                <a:spcPts val="0"/>
              </a:spcAft>
              <a:buSzPts val="1200"/>
              <a:buChar char="●"/>
            </a:pPr>
            <a:r>
              <a:rPr lang="en" sz="1200" b="1"/>
              <a:t>R.I.8- Identify Main Idea and key details in a text</a:t>
            </a:r>
            <a:endParaRPr sz="1200" b="1"/>
          </a:p>
          <a:p>
            <a:pPr marL="0" lvl="0" indent="0" algn="l" rtl="0">
              <a:lnSpc>
                <a:spcPct val="100000"/>
              </a:lnSpc>
              <a:spcBef>
                <a:spcPts val="1600"/>
              </a:spcBef>
              <a:spcAft>
                <a:spcPts val="0"/>
              </a:spcAft>
              <a:buNone/>
            </a:pPr>
            <a:r>
              <a:rPr lang="en" sz="1200" b="1"/>
              <a:t>Writing:</a:t>
            </a:r>
            <a:endParaRPr sz="1200" b="1"/>
          </a:p>
          <a:p>
            <a:pPr marL="457200" lvl="0" indent="-304800" algn="l" rtl="0">
              <a:lnSpc>
                <a:spcPct val="100000"/>
              </a:lnSpc>
              <a:spcBef>
                <a:spcPts val="1600"/>
              </a:spcBef>
              <a:spcAft>
                <a:spcPts val="0"/>
              </a:spcAft>
              <a:buSzPts val="1200"/>
              <a:buChar char="●"/>
            </a:pPr>
            <a:r>
              <a:rPr lang="en" sz="1200" b="1"/>
              <a:t>W.K.1: Use a combination of drawing, dictating, and writing when composing opinion, narratives, and informative texts. </a:t>
            </a:r>
            <a:endParaRPr sz="1200" b="1"/>
          </a:p>
          <a:p>
            <a:pPr marL="457200" lvl="0" indent="-304800" algn="l" rtl="0">
              <a:lnSpc>
                <a:spcPct val="100000"/>
              </a:lnSpc>
              <a:spcBef>
                <a:spcPts val="0"/>
              </a:spcBef>
              <a:spcAft>
                <a:spcPts val="0"/>
              </a:spcAft>
              <a:buSzPts val="1200"/>
              <a:buChar char="●"/>
            </a:pPr>
            <a:r>
              <a:rPr lang="en" sz="1200" b="1"/>
              <a:t>L.K.2: Use g appropriate capitalization, punctuation, and spelling when writing.</a:t>
            </a:r>
            <a:endParaRPr sz="1200" b="1"/>
          </a:p>
          <a:p>
            <a:pPr marL="0" lvl="0" indent="0" algn="l" rtl="0">
              <a:lnSpc>
                <a:spcPct val="100000"/>
              </a:lnSpc>
              <a:spcBef>
                <a:spcPts val="1600"/>
              </a:spcBef>
              <a:spcAft>
                <a:spcPts val="0"/>
              </a:spcAft>
              <a:buNone/>
            </a:pPr>
            <a:r>
              <a:rPr lang="en" sz="1200" b="1"/>
              <a:t>Phonics:</a:t>
            </a:r>
            <a:endParaRPr sz="1200" b="1"/>
          </a:p>
          <a:p>
            <a:pPr marL="457200" lvl="0" indent="-304800" algn="l" rtl="0">
              <a:lnSpc>
                <a:spcPct val="100000"/>
              </a:lnSpc>
              <a:spcBef>
                <a:spcPts val="1600"/>
              </a:spcBef>
              <a:spcAft>
                <a:spcPts val="0"/>
              </a:spcAft>
              <a:buSzPts val="1200"/>
              <a:buChar char="●"/>
            </a:pPr>
            <a:r>
              <a:rPr lang="en" sz="1200" b="1"/>
              <a:t>R.F.K.2: Demonstrate understanding of sounds (middle sounds, short vowels).</a:t>
            </a:r>
            <a:endParaRPr sz="1200" b="1"/>
          </a:p>
          <a:p>
            <a:pPr marL="0" lvl="0" indent="0" algn="l" rtl="0">
              <a:lnSpc>
                <a:spcPct val="100000"/>
              </a:lnSpc>
              <a:spcBef>
                <a:spcPts val="1600"/>
              </a:spcBef>
              <a:spcAft>
                <a:spcPts val="0"/>
              </a:spcAft>
              <a:buNone/>
            </a:pPr>
            <a:r>
              <a:rPr lang="en" sz="1200" b="1"/>
              <a:t>Sight Words:</a:t>
            </a:r>
            <a:endParaRPr sz="1200" b="1"/>
          </a:p>
          <a:p>
            <a:pPr marL="457200" lvl="0" indent="-304800" algn="l" rtl="0">
              <a:lnSpc>
                <a:spcPct val="100000"/>
              </a:lnSpc>
              <a:spcBef>
                <a:spcPts val="1600"/>
              </a:spcBef>
              <a:spcAft>
                <a:spcPts val="0"/>
              </a:spcAft>
              <a:buSzPts val="1200"/>
              <a:buChar char="●"/>
            </a:pPr>
            <a:r>
              <a:rPr lang="en" sz="1200" b="1"/>
              <a:t>R.F.K.3: Read common high frequency sight words.</a:t>
            </a:r>
            <a:endParaRPr sz="1200" b="1"/>
          </a:p>
          <a:p>
            <a:pPr marL="0" lvl="0" indent="0" algn="l" rtl="0">
              <a:lnSpc>
                <a:spcPct val="100000"/>
              </a:lnSpc>
              <a:spcBef>
                <a:spcPts val="1600"/>
              </a:spcBef>
              <a:spcAft>
                <a:spcPts val="0"/>
              </a:spcAft>
              <a:buNone/>
            </a:pPr>
            <a:r>
              <a:rPr lang="en" sz="1200" b="1"/>
              <a:t>Math: </a:t>
            </a:r>
            <a:endParaRPr sz="1200" b="1"/>
          </a:p>
          <a:p>
            <a:pPr marL="457200" lvl="0" indent="-304800" algn="l" rtl="0">
              <a:lnSpc>
                <a:spcPct val="100000"/>
              </a:lnSpc>
              <a:spcBef>
                <a:spcPts val="1600"/>
              </a:spcBef>
              <a:spcAft>
                <a:spcPts val="0"/>
              </a:spcAft>
              <a:buSzPts val="1200"/>
              <a:buChar char="●"/>
            </a:pPr>
            <a:r>
              <a:rPr lang="en" sz="1200" b="1"/>
              <a:t>KOA1 add/subtract in many ways within 10</a:t>
            </a:r>
            <a:endParaRPr sz="1200" b="1"/>
          </a:p>
        </p:txBody>
      </p:sp>
      <p:sp>
        <p:nvSpPr>
          <p:cNvPr id="66" name="Google Shape;66;p14"/>
          <p:cNvSpPr txBox="1"/>
          <p:nvPr/>
        </p:nvSpPr>
        <p:spPr>
          <a:xfrm rot="10800000" flipH="1">
            <a:off x="1004725" y="3111100"/>
            <a:ext cx="73152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4"/>
          <p:cNvSpPr txBox="1"/>
          <p:nvPr/>
        </p:nvSpPr>
        <p:spPr>
          <a:xfrm>
            <a:off x="6755650" y="268700"/>
            <a:ext cx="2264700" cy="8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75"/>
        <p:cNvGrpSpPr/>
        <p:nvPr/>
      </p:nvGrpSpPr>
      <p:grpSpPr>
        <a:xfrm>
          <a:off x="0" y="0"/>
          <a:ext cx="0" cy="0"/>
          <a:chOff x="0" y="0"/>
          <a:chExt cx="0" cy="0"/>
        </a:xfrm>
      </p:grpSpPr>
      <p:pic>
        <p:nvPicPr>
          <p:cNvPr id="176" name="Google Shape;176;p32"/>
          <p:cNvPicPr preferRelativeResize="0"/>
          <p:nvPr/>
        </p:nvPicPr>
        <p:blipFill>
          <a:blip r:embed="rId3">
            <a:alphaModFix/>
          </a:blip>
          <a:stretch>
            <a:fillRect/>
          </a:stretch>
        </p:blipFill>
        <p:spPr>
          <a:xfrm>
            <a:off x="2790500" y="152400"/>
            <a:ext cx="3562999" cy="48387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80"/>
        <p:cNvGrpSpPr/>
        <p:nvPr/>
      </p:nvGrpSpPr>
      <p:grpSpPr>
        <a:xfrm>
          <a:off x="0" y="0"/>
          <a:ext cx="0" cy="0"/>
          <a:chOff x="0" y="0"/>
          <a:chExt cx="0" cy="0"/>
        </a:xfrm>
      </p:grpSpPr>
      <p:pic>
        <p:nvPicPr>
          <p:cNvPr id="181" name="Google Shape;181;p33"/>
          <p:cNvPicPr preferRelativeResize="0"/>
          <p:nvPr/>
        </p:nvPicPr>
        <p:blipFill>
          <a:blip r:embed="rId3">
            <a:alphaModFix/>
          </a:blip>
          <a:stretch>
            <a:fillRect/>
          </a:stretch>
        </p:blipFill>
        <p:spPr>
          <a:xfrm>
            <a:off x="2658770" y="152400"/>
            <a:ext cx="3826467"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5"/>
        <p:cNvGrpSpPr/>
        <p:nvPr/>
      </p:nvGrpSpPr>
      <p:grpSpPr>
        <a:xfrm>
          <a:off x="0" y="0"/>
          <a:ext cx="0" cy="0"/>
          <a:chOff x="0" y="0"/>
          <a:chExt cx="0" cy="0"/>
        </a:xfrm>
      </p:grpSpPr>
      <p:pic>
        <p:nvPicPr>
          <p:cNvPr id="186" name="Google Shape;186;p34"/>
          <p:cNvPicPr preferRelativeResize="0"/>
          <p:nvPr/>
        </p:nvPicPr>
        <p:blipFill>
          <a:blip r:embed="rId3">
            <a:alphaModFix/>
          </a:blip>
          <a:stretch>
            <a:fillRect/>
          </a:stretch>
        </p:blipFill>
        <p:spPr>
          <a:xfrm>
            <a:off x="152400" y="152400"/>
            <a:ext cx="3703505" cy="4838698"/>
          </a:xfrm>
          <a:prstGeom prst="rect">
            <a:avLst/>
          </a:prstGeom>
          <a:noFill/>
          <a:ln>
            <a:noFill/>
          </a:ln>
        </p:spPr>
      </p:pic>
      <p:pic>
        <p:nvPicPr>
          <p:cNvPr id="187" name="Google Shape;187;p34"/>
          <p:cNvPicPr preferRelativeResize="0"/>
          <p:nvPr/>
        </p:nvPicPr>
        <p:blipFill>
          <a:blip r:embed="rId4">
            <a:alphaModFix/>
          </a:blip>
          <a:stretch>
            <a:fillRect/>
          </a:stretch>
        </p:blipFill>
        <p:spPr>
          <a:xfrm>
            <a:off x="4572005" y="152400"/>
            <a:ext cx="3636863"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1"/>
        <p:cNvGrpSpPr/>
        <p:nvPr/>
      </p:nvGrpSpPr>
      <p:grpSpPr>
        <a:xfrm>
          <a:off x="0" y="0"/>
          <a:ext cx="0" cy="0"/>
          <a:chOff x="0" y="0"/>
          <a:chExt cx="0" cy="0"/>
        </a:xfrm>
      </p:grpSpPr>
      <p:pic>
        <p:nvPicPr>
          <p:cNvPr id="192" name="Google Shape;192;p35"/>
          <p:cNvPicPr preferRelativeResize="0"/>
          <p:nvPr/>
        </p:nvPicPr>
        <p:blipFill>
          <a:blip r:embed="rId3">
            <a:alphaModFix/>
          </a:blip>
          <a:stretch>
            <a:fillRect/>
          </a:stretch>
        </p:blipFill>
        <p:spPr>
          <a:xfrm>
            <a:off x="2537791" y="152400"/>
            <a:ext cx="4466492"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Sight Words</a:t>
            </a:r>
            <a:endParaRPr/>
          </a:p>
        </p:txBody>
      </p:sp>
      <p:sp>
        <p:nvSpPr>
          <p:cNvPr id="198" name="Google Shape;198;p3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000000"/>
                </a:solidFill>
                <a:latin typeface="Comic Sans MS"/>
                <a:ea typeface="Comic Sans MS"/>
                <a:cs typeface="Comic Sans MS"/>
                <a:sym typeface="Comic Sans MS"/>
              </a:rPr>
              <a:t>Sight Words:</a:t>
            </a:r>
            <a:r>
              <a:rPr lang="en" sz="2400">
                <a:solidFill>
                  <a:srgbClr val="000000"/>
                </a:solidFill>
                <a:latin typeface="Comic Sans MS"/>
                <a:ea typeface="Comic Sans MS"/>
                <a:cs typeface="Comic Sans MS"/>
                <a:sym typeface="Comic Sans MS"/>
              </a:rPr>
              <a:t> </a:t>
            </a:r>
            <a:r>
              <a:rPr lang="en" sz="3000">
                <a:solidFill>
                  <a:srgbClr val="000000"/>
                </a:solidFill>
                <a:latin typeface="Comic Sans MS"/>
                <a:ea typeface="Comic Sans MS"/>
                <a:cs typeface="Comic Sans MS"/>
                <a:sym typeface="Comic Sans MS"/>
              </a:rPr>
              <a:t>sit, day, come, love</a:t>
            </a:r>
            <a:endParaRPr sz="3000">
              <a:solidFill>
                <a:srgbClr val="000000"/>
              </a:solidFill>
              <a:latin typeface="Comic Sans MS"/>
              <a:ea typeface="Comic Sans MS"/>
              <a:cs typeface="Comic Sans MS"/>
              <a:sym typeface="Comic Sans MS"/>
            </a:endParaRPr>
          </a:p>
          <a:p>
            <a:pPr marL="457200" lvl="0" indent="-381000" algn="l" rtl="0">
              <a:spcBef>
                <a:spcPts val="0"/>
              </a:spcBef>
              <a:spcAft>
                <a:spcPts val="0"/>
              </a:spcAft>
              <a:buClr>
                <a:srgbClr val="000000"/>
              </a:buClr>
              <a:buSzPts val="2400"/>
              <a:buFont typeface="Arial"/>
              <a:buChar char="➔"/>
            </a:pPr>
            <a:r>
              <a:rPr lang="en" sz="2400" b="1">
                <a:solidFill>
                  <a:srgbClr val="000000"/>
                </a:solidFill>
                <a:latin typeface="Comic Sans MS"/>
                <a:ea typeface="Comic Sans MS"/>
                <a:cs typeface="Comic Sans MS"/>
                <a:sym typeface="Comic Sans MS"/>
              </a:rPr>
              <a:t>Activity:</a:t>
            </a:r>
            <a:r>
              <a:rPr lang="en" sz="2400">
                <a:solidFill>
                  <a:srgbClr val="000000"/>
                </a:solidFill>
                <a:latin typeface="Comic Sans MS"/>
                <a:ea typeface="Comic Sans MS"/>
                <a:cs typeface="Comic Sans MS"/>
                <a:sym typeface="Comic Sans MS"/>
              </a:rPr>
              <a:t> Find words that rhyme with each sight word, and write them on a piece of paper. </a:t>
            </a:r>
            <a:endParaRPr sz="2400">
              <a:solidFill>
                <a:srgbClr val="000000"/>
              </a:solidFill>
              <a:latin typeface="Comic Sans MS"/>
              <a:ea typeface="Comic Sans MS"/>
              <a:cs typeface="Comic Sans MS"/>
              <a:sym typeface="Comic Sans MS"/>
            </a:endParaRPr>
          </a:p>
          <a:p>
            <a:pPr marL="457200" lvl="0" indent="0" algn="l" rtl="0">
              <a:spcBef>
                <a:spcPts val="0"/>
              </a:spcBef>
              <a:spcAft>
                <a:spcPts val="0"/>
              </a:spcAft>
              <a:buNone/>
            </a:pPr>
            <a:r>
              <a:rPr lang="en" sz="2400">
                <a:solidFill>
                  <a:srgbClr val="000000"/>
                </a:solidFill>
                <a:latin typeface="Comic Sans MS"/>
                <a:ea typeface="Comic Sans MS"/>
                <a:cs typeface="Comic Sans MS"/>
                <a:sym typeface="Comic Sans MS"/>
              </a:rPr>
              <a:t>After you rhymed each word, use the </a:t>
            </a:r>
            <a:endParaRPr sz="2400">
              <a:solidFill>
                <a:srgbClr val="000000"/>
              </a:solidFill>
              <a:latin typeface="Comic Sans MS"/>
              <a:ea typeface="Comic Sans MS"/>
              <a:cs typeface="Comic Sans MS"/>
              <a:sym typeface="Comic Sans MS"/>
            </a:endParaRPr>
          </a:p>
          <a:p>
            <a:pPr marL="457200" lvl="0" indent="0" algn="l" rtl="0">
              <a:spcBef>
                <a:spcPts val="0"/>
              </a:spcBef>
              <a:spcAft>
                <a:spcPts val="0"/>
              </a:spcAft>
              <a:buNone/>
            </a:pPr>
            <a:r>
              <a:rPr lang="en" sz="2400">
                <a:solidFill>
                  <a:srgbClr val="000000"/>
                </a:solidFill>
                <a:latin typeface="Comic Sans MS"/>
                <a:ea typeface="Comic Sans MS"/>
                <a:cs typeface="Comic Sans MS"/>
                <a:sym typeface="Comic Sans MS"/>
              </a:rPr>
              <a:t>rhyming words to make a song.</a:t>
            </a:r>
            <a:endParaRPr sz="2400">
              <a:solidFill>
                <a:srgbClr val="000000"/>
              </a:solidFill>
              <a:latin typeface="Comic Sans MS"/>
              <a:ea typeface="Comic Sans MS"/>
              <a:cs typeface="Comic Sans MS"/>
              <a:sym typeface="Comic Sans MS"/>
            </a:endParaRPr>
          </a:p>
          <a:p>
            <a:pPr marL="457200" lvl="0" indent="0" algn="l" rtl="0">
              <a:spcBef>
                <a:spcPts val="0"/>
              </a:spcBef>
              <a:spcAft>
                <a:spcPts val="0"/>
              </a:spcAft>
              <a:buNone/>
            </a:pPr>
            <a:endParaRPr sz="2400">
              <a:solidFill>
                <a:srgbClr val="000000"/>
              </a:solidFill>
              <a:latin typeface="Comic Sans MS"/>
              <a:ea typeface="Comic Sans MS"/>
              <a:cs typeface="Comic Sans MS"/>
              <a:sym typeface="Comic Sans MS"/>
            </a:endParaRPr>
          </a:p>
        </p:txBody>
      </p:sp>
      <p:pic>
        <p:nvPicPr>
          <p:cNvPr id="199" name="Google Shape;199;p36"/>
          <p:cNvPicPr preferRelativeResize="0"/>
          <p:nvPr/>
        </p:nvPicPr>
        <p:blipFill>
          <a:blip r:embed="rId3">
            <a:alphaModFix/>
          </a:blip>
          <a:stretch>
            <a:fillRect/>
          </a:stretch>
        </p:blipFill>
        <p:spPr>
          <a:xfrm>
            <a:off x="6419525" y="2415900"/>
            <a:ext cx="2308849" cy="23088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3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6" name="Google Shape;206;p37"/>
          <p:cNvPicPr preferRelativeResize="0"/>
          <p:nvPr/>
        </p:nvPicPr>
        <p:blipFill>
          <a:blip r:embed="rId3">
            <a:alphaModFix/>
          </a:blip>
          <a:stretch>
            <a:fillRect/>
          </a:stretch>
        </p:blipFill>
        <p:spPr>
          <a:xfrm>
            <a:off x="2664036" y="0"/>
            <a:ext cx="3815929" cy="51435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3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3" name="Google Shape;213;p38"/>
          <p:cNvPicPr preferRelativeResize="0"/>
          <p:nvPr/>
        </p:nvPicPr>
        <p:blipFill>
          <a:blip r:embed="rId3">
            <a:alphaModFix/>
          </a:blip>
          <a:stretch>
            <a:fillRect/>
          </a:stretch>
        </p:blipFill>
        <p:spPr>
          <a:xfrm>
            <a:off x="2642243" y="0"/>
            <a:ext cx="3859511" cy="51434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3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0" name="Google Shape;220;p39"/>
          <p:cNvPicPr preferRelativeResize="0"/>
          <p:nvPr/>
        </p:nvPicPr>
        <p:blipFill>
          <a:blip r:embed="rId3">
            <a:alphaModFix/>
          </a:blip>
          <a:stretch>
            <a:fillRect/>
          </a:stretch>
        </p:blipFill>
        <p:spPr>
          <a:xfrm>
            <a:off x="2645146" y="0"/>
            <a:ext cx="3853707" cy="51434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7" name="Google Shape;227;p40"/>
          <p:cNvPicPr preferRelativeResize="0"/>
          <p:nvPr/>
        </p:nvPicPr>
        <p:blipFill>
          <a:blip r:embed="rId3">
            <a:alphaModFix/>
          </a:blip>
          <a:stretch>
            <a:fillRect/>
          </a:stretch>
        </p:blipFill>
        <p:spPr>
          <a:xfrm>
            <a:off x="2684714" y="0"/>
            <a:ext cx="3774574" cy="51435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31"/>
        <p:cNvGrpSpPr/>
        <p:nvPr/>
      </p:nvGrpSpPr>
      <p:grpSpPr>
        <a:xfrm>
          <a:off x="0" y="0"/>
          <a:ext cx="0" cy="0"/>
          <a:chOff x="0" y="0"/>
          <a:chExt cx="0" cy="0"/>
        </a:xfrm>
      </p:grpSpPr>
      <p:sp>
        <p:nvSpPr>
          <p:cNvPr id="232" name="Google Shape;232;p41"/>
          <p:cNvSpPr txBox="1">
            <a:spLocks noGrp="1"/>
          </p:cNvSpPr>
          <p:nvPr>
            <p:ph type="body" idx="1"/>
          </p:nvPr>
        </p:nvSpPr>
        <p:spPr>
          <a:xfrm>
            <a:off x="159750" y="4238513"/>
            <a:ext cx="8824500" cy="72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These are review videos of our sight words with flash cards. Remember, though some words can be sounded out, you should remember these words and read them automatically. 😊</a:t>
            </a:r>
            <a:endParaRPr/>
          </a:p>
        </p:txBody>
      </p:sp>
      <p:sp>
        <p:nvSpPr>
          <p:cNvPr id="233" name="Google Shape;233;p41"/>
          <p:cNvSpPr txBox="1"/>
          <p:nvPr/>
        </p:nvSpPr>
        <p:spPr>
          <a:xfrm>
            <a:off x="0" y="3415200"/>
            <a:ext cx="28992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Comic Sans MS"/>
                <a:ea typeface="Comic Sans MS"/>
                <a:cs typeface="Comic Sans MS"/>
                <a:sym typeface="Comic Sans MS"/>
                <a:hlinkClick r:id="rId3"/>
              </a:rPr>
              <a:t>Baseball Words.mp4</a:t>
            </a:r>
            <a:endParaRPr sz="1800">
              <a:latin typeface="Comic Sans MS"/>
              <a:ea typeface="Comic Sans MS"/>
              <a:cs typeface="Comic Sans MS"/>
              <a:sym typeface="Comic Sans MS"/>
            </a:endParaRPr>
          </a:p>
        </p:txBody>
      </p:sp>
      <p:sp>
        <p:nvSpPr>
          <p:cNvPr id="234" name="Google Shape;234;p41"/>
          <p:cNvSpPr txBox="1"/>
          <p:nvPr/>
        </p:nvSpPr>
        <p:spPr>
          <a:xfrm>
            <a:off x="3239175" y="3415200"/>
            <a:ext cx="27459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Comic Sans MS"/>
                <a:ea typeface="Comic Sans MS"/>
                <a:cs typeface="Comic Sans MS"/>
                <a:sym typeface="Comic Sans MS"/>
                <a:hlinkClick r:id="rId4"/>
              </a:rPr>
              <a:t>Basketball words.mp4</a:t>
            </a:r>
            <a:endParaRPr sz="1800">
              <a:latin typeface="Comic Sans MS"/>
              <a:ea typeface="Comic Sans MS"/>
              <a:cs typeface="Comic Sans MS"/>
              <a:sym typeface="Comic Sans MS"/>
            </a:endParaRPr>
          </a:p>
        </p:txBody>
      </p:sp>
      <p:sp>
        <p:nvSpPr>
          <p:cNvPr id="235" name="Google Shape;235;p41"/>
          <p:cNvSpPr txBox="1"/>
          <p:nvPr/>
        </p:nvSpPr>
        <p:spPr>
          <a:xfrm>
            <a:off x="6325050" y="3415200"/>
            <a:ext cx="26592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Comic Sans MS"/>
                <a:ea typeface="Comic Sans MS"/>
                <a:cs typeface="Comic Sans MS"/>
                <a:sym typeface="Comic Sans MS"/>
                <a:hlinkClick r:id="rId5"/>
              </a:rPr>
              <a:t>Soccer ball words.mp4</a:t>
            </a:r>
            <a:endParaRPr sz="1800">
              <a:latin typeface="Comic Sans MS"/>
              <a:ea typeface="Comic Sans MS"/>
              <a:cs typeface="Comic Sans MS"/>
              <a:sym typeface="Comic Sans MS"/>
            </a:endParaRPr>
          </a:p>
        </p:txBody>
      </p:sp>
      <p:pic>
        <p:nvPicPr>
          <p:cNvPr id="236" name="Google Shape;236;p41"/>
          <p:cNvPicPr preferRelativeResize="0"/>
          <p:nvPr/>
        </p:nvPicPr>
        <p:blipFill>
          <a:blip r:embed="rId6">
            <a:alphaModFix/>
          </a:blip>
          <a:stretch>
            <a:fillRect/>
          </a:stretch>
        </p:blipFill>
        <p:spPr>
          <a:xfrm>
            <a:off x="68750" y="863275"/>
            <a:ext cx="2549250" cy="2496025"/>
          </a:xfrm>
          <a:prstGeom prst="rect">
            <a:avLst/>
          </a:prstGeom>
          <a:noFill/>
          <a:ln>
            <a:noFill/>
          </a:ln>
        </p:spPr>
      </p:pic>
      <p:pic>
        <p:nvPicPr>
          <p:cNvPr id="237" name="Google Shape;237;p41"/>
          <p:cNvPicPr preferRelativeResize="0"/>
          <p:nvPr/>
        </p:nvPicPr>
        <p:blipFill>
          <a:blip r:embed="rId7">
            <a:alphaModFix/>
          </a:blip>
          <a:stretch>
            <a:fillRect/>
          </a:stretch>
        </p:blipFill>
        <p:spPr>
          <a:xfrm>
            <a:off x="3103075" y="863275"/>
            <a:ext cx="2522828" cy="2496026"/>
          </a:xfrm>
          <a:prstGeom prst="rect">
            <a:avLst/>
          </a:prstGeom>
          <a:noFill/>
          <a:ln>
            <a:noFill/>
          </a:ln>
        </p:spPr>
      </p:pic>
      <p:pic>
        <p:nvPicPr>
          <p:cNvPr id="238" name="Google Shape;238;p41"/>
          <p:cNvPicPr preferRelativeResize="0"/>
          <p:nvPr/>
        </p:nvPicPr>
        <p:blipFill>
          <a:blip r:embed="rId8">
            <a:alphaModFix/>
          </a:blip>
          <a:stretch>
            <a:fillRect/>
          </a:stretch>
        </p:blipFill>
        <p:spPr>
          <a:xfrm>
            <a:off x="5866225" y="472400"/>
            <a:ext cx="3277775" cy="327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168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Standards</a:t>
            </a:r>
            <a:endParaRPr/>
          </a:p>
        </p:txBody>
      </p:sp>
      <p:sp>
        <p:nvSpPr>
          <p:cNvPr id="73" name="Google Shape;73;p15"/>
          <p:cNvSpPr txBox="1">
            <a:spLocks noGrp="1"/>
          </p:cNvSpPr>
          <p:nvPr>
            <p:ph type="body" idx="1"/>
          </p:nvPr>
        </p:nvSpPr>
        <p:spPr>
          <a:xfrm>
            <a:off x="402031" y="444495"/>
            <a:ext cx="8520600" cy="49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b="1"/>
          </a:p>
          <a:p>
            <a:pPr marL="0" lvl="0" indent="0" algn="l" rtl="0">
              <a:lnSpc>
                <a:spcPct val="100000"/>
              </a:lnSpc>
              <a:spcBef>
                <a:spcPts val="1600"/>
              </a:spcBef>
              <a:spcAft>
                <a:spcPts val="0"/>
              </a:spcAft>
              <a:buNone/>
            </a:pPr>
            <a:r>
              <a:rPr lang="en" sz="1200" b="1"/>
              <a:t>Science:</a:t>
            </a:r>
            <a:endParaRPr sz="1200" b="1"/>
          </a:p>
          <a:p>
            <a:pPr marL="457200" lvl="0" indent="-304800" algn="l" rtl="0">
              <a:lnSpc>
                <a:spcPct val="100000"/>
              </a:lnSpc>
              <a:spcBef>
                <a:spcPts val="1600"/>
              </a:spcBef>
              <a:spcAft>
                <a:spcPts val="0"/>
              </a:spcAft>
              <a:buSzPts val="1200"/>
              <a:buChar char="●"/>
            </a:pPr>
            <a:r>
              <a:rPr lang="en" sz="1200" b="1"/>
              <a:t>L.K.2 Students will demonstrate an understanding of how living things change in form as they go through the general stages of a life cycle.</a:t>
            </a:r>
            <a:endParaRPr sz="1200" b="1"/>
          </a:p>
          <a:p>
            <a:pPr marL="457200" lvl="0" indent="-304800" algn="l" rtl="0">
              <a:lnSpc>
                <a:spcPct val="100000"/>
              </a:lnSpc>
              <a:spcBef>
                <a:spcPts val="0"/>
              </a:spcBef>
              <a:spcAft>
                <a:spcPts val="0"/>
              </a:spcAft>
              <a:buSzPts val="1200"/>
              <a:buChar char="●"/>
            </a:pPr>
            <a:endParaRPr sz="1200" b="1"/>
          </a:p>
          <a:p>
            <a:pPr marL="457200" lvl="0" indent="-304800" algn="l" rtl="0">
              <a:lnSpc>
                <a:spcPct val="100000"/>
              </a:lnSpc>
              <a:spcBef>
                <a:spcPts val="0"/>
              </a:spcBef>
              <a:spcAft>
                <a:spcPts val="0"/>
              </a:spcAft>
              <a:buSzPts val="1200"/>
              <a:buChar char="●"/>
            </a:pPr>
            <a:endParaRPr sz="1200" b="1"/>
          </a:p>
        </p:txBody>
      </p:sp>
      <p:sp>
        <p:nvSpPr>
          <p:cNvPr id="74" name="Google Shape;74;p15"/>
          <p:cNvSpPr txBox="1"/>
          <p:nvPr/>
        </p:nvSpPr>
        <p:spPr>
          <a:xfrm rot="10800000" flipH="1">
            <a:off x="1004725" y="3111100"/>
            <a:ext cx="73152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5"/>
          <p:cNvSpPr txBox="1"/>
          <p:nvPr/>
        </p:nvSpPr>
        <p:spPr>
          <a:xfrm>
            <a:off x="6755650" y="268700"/>
            <a:ext cx="2264700" cy="8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76" name="Google Shape;76;p15" descr="Image result for Clip Art of A Butterfly"/>
          <p:cNvPicPr preferRelativeResize="0"/>
          <p:nvPr/>
        </p:nvPicPr>
        <p:blipFill>
          <a:blip r:embed="rId3">
            <a:alphaModFix/>
          </a:blip>
          <a:stretch>
            <a:fillRect/>
          </a:stretch>
        </p:blipFill>
        <p:spPr>
          <a:xfrm>
            <a:off x="2781000" y="1863000"/>
            <a:ext cx="3186000" cy="2700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C4DC"/>
        </a:solidFill>
        <a:effectLst/>
      </p:bgPr>
    </p:bg>
    <p:spTree>
      <p:nvGrpSpPr>
        <p:cNvPr id="1" name="Shape 242"/>
        <p:cNvGrpSpPr/>
        <p:nvPr/>
      </p:nvGrpSpPr>
      <p:grpSpPr>
        <a:xfrm>
          <a:off x="0" y="0"/>
          <a:ext cx="0" cy="0"/>
          <a:chOff x="0" y="0"/>
          <a:chExt cx="0" cy="0"/>
        </a:xfrm>
      </p:grpSpPr>
      <p:sp>
        <p:nvSpPr>
          <p:cNvPr id="243" name="Google Shape;243;p42"/>
          <p:cNvSpPr txBox="1">
            <a:spLocks noGrp="1"/>
          </p:cNvSpPr>
          <p:nvPr>
            <p:ph type="body" idx="1"/>
          </p:nvPr>
        </p:nvSpPr>
        <p:spPr>
          <a:xfrm>
            <a:off x="319500" y="4230575"/>
            <a:ext cx="8572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These are review videos of our sight words with flash cards. Remember, though some words can be sounded out, you should remember these words and read them automatically. 😊</a:t>
            </a:r>
            <a:endParaRPr/>
          </a:p>
        </p:txBody>
      </p:sp>
      <p:sp>
        <p:nvSpPr>
          <p:cNvPr id="244" name="Google Shape;244;p42"/>
          <p:cNvSpPr txBox="1"/>
          <p:nvPr/>
        </p:nvSpPr>
        <p:spPr>
          <a:xfrm>
            <a:off x="229925" y="3428925"/>
            <a:ext cx="2635800" cy="5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Source Code Pro"/>
                <a:ea typeface="Source Code Pro"/>
                <a:cs typeface="Source Code Pro"/>
                <a:sym typeface="Source Code Pro"/>
                <a:hlinkClick r:id="rId3"/>
              </a:rPr>
              <a:t>Football words.mp4</a:t>
            </a:r>
            <a:endParaRPr>
              <a:latin typeface="Source Code Pro"/>
              <a:ea typeface="Source Code Pro"/>
              <a:cs typeface="Source Code Pro"/>
              <a:sym typeface="Source Code Pro"/>
            </a:endParaRPr>
          </a:p>
        </p:txBody>
      </p:sp>
      <p:sp>
        <p:nvSpPr>
          <p:cNvPr id="245" name="Google Shape;245;p42"/>
          <p:cNvSpPr txBox="1"/>
          <p:nvPr/>
        </p:nvSpPr>
        <p:spPr>
          <a:xfrm>
            <a:off x="2981175" y="3428925"/>
            <a:ext cx="25845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Source Code Pro"/>
                <a:ea typeface="Source Code Pro"/>
                <a:cs typeface="Source Code Pro"/>
                <a:sym typeface="Source Code Pro"/>
                <a:hlinkClick r:id="rId4"/>
              </a:rPr>
              <a:t>Volleyball words.mp4</a:t>
            </a:r>
            <a:endParaRPr>
              <a:latin typeface="Source Code Pro"/>
              <a:ea typeface="Source Code Pro"/>
              <a:cs typeface="Source Code Pro"/>
              <a:sym typeface="Source Code Pro"/>
            </a:endParaRPr>
          </a:p>
        </p:txBody>
      </p:sp>
      <p:sp>
        <p:nvSpPr>
          <p:cNvPr id="246" name="Google Shape;246;p42"/>
          <p:cNvSpPr txBox="1"/>
          <p:nvPr/>
        </p:nvSpPr>
        <p:spPr>
          <a:xfrm>
            <a:off x="6090300" y="3428925"/>
            <a:ext cx="28020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Source Code Pro"/>
                <a:ea typeface="Source Code Pro"/>
                <a:cs typeface="Source Code Pro"/>
                <a:sym typeface="Source Code Pro"/>
                <a:hlinkClick r:id="rId5"/>
              </a:rPr>
              <a:t>Golfball words.mp4</a:t>
            </a:r>
            <a:endParaRPr>
              <a:latin typeface="Source Code Pro"/>
              <a:ea typeface="Source Code Pro"/>
              <a:cs typeface="Source Code Pro"/>
              <a:sym typeface="Source Code Pro"/>
            </a:endParaRPr>
          </a:p>
        </p:txBody>
      </p:sp>
      <p:pic>
        <p:nvPicPr>
          <p:cNvPr id="247" name="Google Shape;247;p42"/>
          <p:cNvPicPr preferRelativeResize="0"/>
          <p:nvPr/>
        </p:nvPicPr>
        <p:blipFill>
          <a:blip r:embed="rId6">
            <a:alphaModFix/>
          </a:blip>
          <a:stretch>
            <a:fillRect/>
          </a:stretch>
        </p:blipFill>
        <p:spPr>
          <a:xfrm>
            <a:off x="229925" y="920100"/>
            <a:ext cx="2419350" cy="2419350"/>
          </a:xfrm>
          <a:prstGeom prst="rect">
            <a:avLst/>
          </a:prstGeom>
          <a:noFill/>
          <a:ln>
            <a:noFill/>
          </a:ln>
        </p:spPr>
      </p:pic>
      <p:pic>
        <p:nvPicPr>
          <p:cNvPr id="248" name="Google Shape;248;p42"/>
          <p:cNvPicPr preferRelativeResize="0"/>
          <p:nvPr/>
        </p:nvPicPr>
        <p:blipFill>
          <a:blip r:embed="rId7">
            <a:alphaModFix/>
          </a:blip>
          <a:stretch>
            <a:fillRect/>
          </a:stretch>
        </p:blipFill>
        <p:spPr>
          <a:xfrm>
            <a:off x="3096113" y="952463"/>
            <a:ext cx="2354624" cy="2354624"/>
          </a:xfrm>
          <a:prstGeom prst="rect">
            <a:avLst/>
          </a:prstGeom>
          <a:noFill/>
          <a:ln>
            <a:noFill/>
          </a:ln>
        </p:spPr>
      </p:pic>
      <p:pic>
        <p:nvPicPr>
          <p:cNvPr id="249" name="Google Shape;249;p42"/>
          <p:cNvPicPr preferRelativeResize="0"/>
          <p:nvPr/>
        </p:nvPicPr>
        <p:blipFill>
          <a:blip r:embed="rId8">
            <a:alphaModFix/>
          </a:blip>
          <a:stretch>
            <a:fillRect/>
          </a:stretch>
        </p:blipFill>
        <p:spPr>
          <a:xfrm>
            <a:off x="6142752" y="692025"/>
            <a:ext cx="2584500" cy="2584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53"/>
        <p:cNvGrpSpPr/>
        <p:nvPr/>
      </p:nvGrpSpPr>
      <p:grpSpPr>
        <a:xfrm>
          <a:off x="0" y="0"/>
          <a:ext cx="0" cy="0"/>
          <a:chOff x="0" y="0"/>
          <a:chExt cx="0" cy="0"/>
        </a:xfrm>
      </p:grpSpPr>
      <p:sp>
        <p:nvSpPr>
          <p:cNvPr id="254" name="Google Shape;254;p43"/>
          <p:cNvSpPr txBox="1">
            <a:spLocks noGrp="1"/>
          </p:cNvSpPr>
          <p:nvPr>
            <p:ph type="body" idx="1"/>
          </p:nvPr>
        </p:nvSpPr>
        <p:spPr>
          <a:xfrm>
            <a:off x="618225" y="3503825"/>
            <a:ext cx="22392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Tennis ball words.mp4</a:t>
            </a:r>
            <a:endParaRPr/>
          </a:p>
        </p:txBody>
      </p:sp>
      <p:sp>
        <p:nvSpPr>
          <p:cNvPr id="255" name="Google Shape;255;p43"/>
          <p:cNvSpPr txBox="1"/>
          <p:nvPr/>
        </p:nvSpPr>
        <p:spPr>
          <a:xfrm>
            <a:off x="259775" y="4195325"/>
            <a:ext cx="86505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accent1"/>
                </a:solidFill>
                <a:latin typeface="Amatic SC"/>
                <a:ea typeface="Amatic SC"/>
                <a:cs typeface="Amatic SC"/>
                <a:sym typeface="Amatic SC"/>
              </a:rPr>
              <a:t>These are review videos of our sight words with flash cards. Remember, though some words can be sounded out, you should remember these words and read them automatically. 😊</a:t>
            </a:r>
            <a:endParaRPr>
              <a:latin typeface="Source Code Pro"/>
              <a:ea typeface="Source Code Pro"/>
              <a:cs typeface="Source Code Pro"/>
              <a:sym typeface="Source Code Pro"/>
            </a:endParaRPr>
          </a:p>
        </p:txBody>
      </p:sp>
      <p:sp>
        <p:nvSpPr>
          <p:cNvPr id="256" name="Google Shape;256;p43"/>
          <p:cNvSpPr txBox="1"/>
          <p:nvPr/>
        </p:nvSpPr>
        <p:spPr>
          <a:xfrm>
            <a:off x="3292588" y="3503825"/>
            <a:ext cx="2636700" cy="4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chemeClr val="hlink"/>
                </a:solidFill>
                <a:latin typeface="Amatic SC"/>
                <a:ea typeface="Amatic SC"/>
                <a:cs typeface="Amatic SC"/>
                <a:sym typeface="Amatic SC"/>
                <a:hlinkClick r:id="rId4"/>
              </a:rPr>
              <a:t>Bowling ball words.mp4</a:t>
            </a:r>
            <a:endParaRPr sz="2400" b="1">
              <a:latin typeface="Amatic SC"/>
              <a:ea typeface="Amatic SC"/>
              <a:cs typeface="Amatic SC"/>
              <a:sym typeface="Amatic SC"/>
            </a:endParaRPr>
          </a:p>
        </p:txBody>
      </p:sp>
      <p:sp>
        <p:nvSpPr>
          <p:cNvPr id="257" name="Google Shape;257;p43"/>
          <p:cNvSpPr txBox="1"/>
          <p:nvPr/>
        </p:nvSpPr>
        <p:spPr>
          <a:xfrm>
            <a:off x="6364450" y="3503825"/>
            <a:ext cx="22989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chemeClr val="hlink"/>
                </a:solidFill>
                <a:latin typeface="Amatic SC"/>
                <a:ea typeface="Amatic SC"/>
                <a:cs typeface="Amatic SC"/>
                <a:sym typeface="Amatic SC"/>
                <a:hlinkClick r:id="rId5"/>
              </a:rPr>
              <a:t>Hockey puck words.mp4</a:t>
            </a:r>
            <a:endParaRPr sz="2400" b="1">
              <a:latin typeface="Amatic SC"/>
              <a:ea typeface="Amatic SC"/>
              <a:cs typeface="Amatic SC"/>
              <a:sym typeface="Amatic SC"/>
            </a:endParaRPr>
          </a:p>
        </p:txBody>
      </p:sp>
      <p:pic>
        <p:nvPicPr>
          <p:cNvPr id="258" name="Google Shape;258;p43"/>
          <p:cNvPicPr preferRelativeResize="0"/>
          <p:nvPr/>
        </p:nvPicPr>
        <p:blipFill>
          <a:blip r:embed="rId6">
            <a:alphaModFix/>
          </a:blip>
          <a:stretch>
            <a:fillRect/>
          </a:stretch>
        </p:blipFill>
        <p:spPr>
          <a:xfrm>
            <a:off x="347225" y="918725"/>
            <a:ext cx="2419351" cy="2419351"/>
          </a:xfrm>
          <a:prstGeom prst="rect">
            <a:avLst/>
          </a:prstGeom>
          <a:noFill/>
          <a:ln>
            <a:noFill/>
          </a:ln>
        </p:spPr>
      </p:pic>
      <p:pic>
        <p:nvPicPr>
          <p:cNvPr id="259" name="Google Shape;259;p43"/>
          <p:cNvPicPr preferRelativeResize="0"/>
          <p:nvPr/>
        </p:nvPicPr>
        <p:blipFill>
          <a:blip r:embed="rId7">
            <a:alphaModFix/>
          </a:blip>
          <a:stretch>
            <a:fillRect/>
          </a:stretch>
        </p:blipFill>
        <p:spPr>
          <a:xfrm>
            <a:off x="3292600" y="864300"/>
            <a:ext cx="2419349" cy="2528194"/>
          </a:xfrm>
          <a:prstGeom prst="rect">
            <a:avLst/>
          </a:prstGeom>
          <a:noFill/>
          <a:ln>
            <a:noFill/>
          </a:ln>
        </p:spPr>
      </p:pic>
      <p:pic>
        <p:nvPicPr>
          <p:cNvPr id="260" name="Google Shape;260;p43"/>
          <p:cNvPicPr preferRelativeResize="0"/>
          <p:nvPr/>
        </p:nvPicPr>
        <p:blipFill>
          <a:blip r:embed="rId8">
            <a:alphaModFix/>
          </a:blip>
          <a:stretch>
            <a:fillRect/>
          </a:stretch>
        </p:blipFill>
        <p:spPr>
          <a:xfrm>
            <a:off x="6020200" y="612125"/>
            <a:ext cx="2799000" cy="279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64"/>
        <p:cNvGrpSpPr/>
        <p:nvPr/>
      </p:nvGrpSpPr>
      <p:grpSpPr>
        <a:xfrm>
          <a:off x="0" y="0"/>
          <a:ext cx="0" cy="0"/>
          <a:chOff x="0" y="0"/>
          <a:chExt cx="0" cy="0"/>
        </a:xfrm>
      </p:grpSpPr>
      <p:sp>
        <p:nvSpPr>
          <p:cNvPr id="265" name="Google Shape;265;p44"/>
          <p:cNvSpPr txBox="1">
            <a:spLocks noGrp="1"/>
          </p:cNvSpPr>
          <p:nvPr>
            <p:ph type="body" idx="1"/>
          </p:nvPr>
        </p:nvSpPr>
        <p:spPr>
          <a:xfrm>
            <a:off x="319500" y="4230575"/>
            <a:ext cx="86427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These are review videos of our sight words with flash cards. Remember, though some words can be sounded out, you should remember these words and read them automatically. 😊</a:t>
            </a:r>
            <a:endParaRPr/>
          </a:p>
        </p:txBody>
      </p:sp>
      <p:sp>
        <p:nvSpPr>
          <p:cNvPr id="266" name="Google Shape;266;p44"/>
          <p:cNvSpPr txBox="1"/>
          <p:nvPr/>
        </p:nvSpPr>
        <p:spPr>
          <a:xfrm>
            <a:off x="1337825" y="3416025"/>
            <a:ext cx="23250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Source Code Pro"/>
                <a:ea typeface="Source Code Pro"/>
                <a:cs typeface="Source Code Pro"/>
                <a:sym typeface="Source Code Pro"/>
                <a:hlinkClick r:id="rId3"/>
              </a:rPr>
              <a:t>Beachball words.mp4</a:t>
            </a:r>
            <a:endParaRPr>
              <a:latin typeface="Source Code Pro"/>
              <a:ea typeface="Source Code Pro"/>
              <a:cs typeface="Source Code Pro"/>
              <a:sym typeface="Source Code Pro"/>
            </a:endParaRPr>
          </a:p>
        </p:txBody>
      </p:sp>
      <p:pic>
        <p:nvPicPr>
          <p:cNvPr id="267" name="Google Shape;267;p44"/>
          <p:cNvPicPr preferRelativeResize="0"/>
          <p:nvPr/>
        </p:nvPicPr>
        <p:blipFill>
          <a:blip r:embed="rId4">
            <a:alphaModFix/>
          </a:blip>
          <a:stretch>
            <a:fillRect/>
          </a:stretch>
        </p:blipFill>
        <p:spPr>
          <a:xfrm>
            <a:off x="1061650" y="399175"/>
            <a:ext cx="3236575" cy="2912925"/>
          </a:xfrm>
          <a:prstGeom prst="rect">
            <a:avLst/>
          </a:prstGeom>
          <a:noFill/>
          <a:ln>
            <a:noFill/>
          </a:ln>
        </p:spPr>
      </p:pic>
      <p:sp>
        <p:nvSpPr>
          <p:cNvPr id="268" name="Google Shape;268;p44"/>
          <p:cNvSpPr txBox="1"/>
          <p:nvPr/>
        </p:nvSpPr>
        <p:spPr>
          <a:xfrm>
            <a:off x="5572125" y="3312100"/>
            <a:ext cx="24288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Source Code Pro"/>
                <a:ea typeface="Source Code Pro"/>
                <a:cs typeface="Source Code Pro"/>
                <a:sym typeface="Source Code Pro"/>
                <a:hlinkClick r:id="rId5"/>
              </a:rPr>
              <a:t>Top banana words.mp4</a:t>
            </a:r>
            <a:endParaRPr>
              <a:latin typeface="Source Code Pro"/>
              <a:ea typeface="Source Code Pro"/>
              <a:cs typeface="Source Code Pro"/>
              <a:sym typeface="Source Code Pro"/>
            </a:endParaRPr>
          </a:p>
        </p:txBody>
      </p:sp>
      <p:pic>
        <p:nvPicPr>
          <p:cNvPr id="269" name="Google Shape;269;p44"/>
          <p:cNvPicPr preferRelativeResize="0"/>
          <p:nvPr/>
        </p:nvPicPr>
        <p:blipFill>
          <a:blip r:embed="rId6">
            <a:alphaModFix/>
          </a:blip>
          <a:stretch>
            <a:fillRect/>
          </a:stretch>
        </p:blipFill>
        <p:spPr>
          <a:xfrm>
            <a:off x="4918225" y="490100"/>
            <a:ext cx="3370700" cy="2575225"/>
          </a:xfrm>
          <a:prstGeom prst="rect">
            <a:avLst/>
          </a:prstGeom>
          <a:noFill/>
          <a:ln>
            <a:noFill/>
          </a:ln>
        </p:spPr>
      </p:pic>
      <p:sp>
        <p:nvSpPr>
          <p:cNvPr id="270" name="Google Shape;270;p44"/>
          <p:cNvSpPr txBox="1"/>
          <p:nvPr/>
        </p:nvSpPr>
        <p:spPr>
          <a:xfrm>
            <a:off x="5481200" y="207825"/>
            <a:ext cx="2156100" cy="11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These are first grade words. Study these to get ready for first grade. :)</a:t>
            </a:r>
            <a:endParaRPr>
              <a:latin typeface="Source Code Pro"/>
              <a:ea typeface="Source Code Pro"/>
              <a:cs typeface="Source Code Pro"/>
              <a:sym typeface="Source Code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600">
                <a:solidFill>
                  <a:schemeClr val="dk2"/>
                </a:solidFill>
                <a:latin typeface="Comic Sans MS"/>
                <a:ea typeface="Comic Sans MS"/>
                <a:cs typeface="Comic Sans MS"/>
                <a:sym typeface="Comic Sans MS"/>
              </a:rPr>
              <a:t>Optional Activity:</a:t>
            </a:r>
            <a:endParaRPr sz="3600">
              <a:latin typeface="Comic Sans MS"/>
              <a:ea typeface="Comic Sans MS"/>
              <a:cs typeface="Comic Sans MS"/>
              <a:sym typeface="Comic Sans MS"/>
            </a:endParaRPr>
          </a:p>
        </p:txBody>
      </p:sp>
      <p:sp>
        <p:nvSpPr>
          <p:cNvPr id="276" name="Google Shape;276;p45"/>
          <p:cNvSpPr txBox="1">
            <a:spLocks noGrp="1"/>
          </p:cNvSpPr>
          <p:nvPr>
            <p:ph type="body" idx="1"/>
          </p:nvPr>
        </p:nvSpPr>
        <p:spPr>
          <a:xfrm>
            <a:off x="311690" y="801003"/>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          We are living in a moment in history and an           unprecedented time. The students may not realize it right now, but one day they will think back on these times.           This is an idea of a time capsule you could make to help them recall these times years from now.You can make an actual time capsule or you can just keep the paper somewhere safe. We will add a few new sheets each week that you can do with your child to keep in the capsule. </a:t>
            </a:r>
            <a:endParaRPr>
              <a:solidFill>
                <a:srgbClr val="000000"/>
              </a:solidFill>
            </a:endParaRPr>
          </a:p>
          <a:p>
            <a:pPr marL="0" lvl="0" indent="0" algn="l" rtl="0">
              <a:spcBef>
                <a:spcPts val="1600"/>
              </a:spcBef>
              <a:spcAft>
                <a:spcPts val="1600"/>
              </a:spcAft>
              <a:buNone/>
            </a:pPr>
            <a:endParaRPr>
              <a:solidFill>
                <a:srgbClr val="000000"/>
              </a:solidFill>
            </a:endParaRPr>
          </a:p>
        </p:txBody>
      </p:sp>
      <p:pic>
        <p:nvPicPr>
          <p:cNvPr id="277" name="Google Shape;277;p45"/>
          <p:cNvPicPr preferRelativeResize="0"/>
          <p:nvPr/>
        </p:nvPicPr>
        <p:blipFill>
          <a:blip r:embed="rId3">
            <a:alphaModFix/>
          </a:blip>
          <a:stretch>
            <a:fillRect/>
          </a:stretch>
        </p:blipFill>
        <p:spPr>
          <a:xfrm>
            <a:off x="5856437" y="3244049"/>
            <a:ext cx="2691225" cy="1594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81"/>
        <p:cNvGrpSpPr/>
        <p:nvPr/>
      </p:nvGrpSpPr>
      <p:grpSpPr>
        <a:xfrm>
          <a:off x="0" y="0"/>
          <a:ext cx="0" cy="0"/>
          <a:chOff x="0" y="0"/>
          <a:chExt cx="0" cy="0"/>
        </a:xfrm>
      </p:grpSpPr>
      <p:pic>
        <p:nvPicPr>
          <p:cNvPr id="282" name="Google Shape;282;p46"/>
          <p:cNvPicPr preferRelativeResize="0"/>
          <p:nvPr/>
        </p:nvPicPr>
        <p:blipFill>
          <a:blip r:embed="rId3">
            <a:alphaModFix/>
          </a:blip>
          <a:stretch>
            <a:fillRect/>
          </a:stretch>
        </p:blipFill>
        <p:spPr>
          <a:xfrm>
            <a:off x="580473" y="152400"/>
            <a:ext cx="3741370" cy="4838700"/>
          </a:xfrm>
          <a:prstGeom prst="rect">
            <a:avLst/>
          </a:prstGeom>
          <a:noFill/>
          <a:ln>
            <a:noFill/>
          </a:ln>
        </p:spPr>
      </p:pic>
      <p:pic>
        <p:nvPicPr>
          <p:cNvPr id="283" name="Google Shape;283;p46"/>
          <p:cNvPicPr preferRelativeResize="0"/>
          <p:nvPr/>
        </p:nvPicPr>
        <p:blipFill>
          <a:blip r:embed="rId4">
            <a:alphaModFix/>
          </a:blip>
          <a:stretch>
            <a:fillRect/>
          </a:stretch>
        </p:blipFill>
        <p:spPr>
          <a:xfrm>
            <a:off x="4474243" y="152400"/>
            <a:ext cx="3774501" cy="4838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87"/>
        <p:cNvGrpSpPr/>
        <p:nvPr/>
      </p:nvGrpSpPr>
      <p:grpSpPr>
        <a:xfrm>
          <a:off x="0" y="0"/>
          <a:ext cx="0" cy="0"/>
          <a:chOff x="0" y="0"/>
          <a:chExt cx="0" cy="0"/>
        </a:xfrm>
      </p:grpSpPr>
      <p:pic>
        <p:nvPicPr>
          <p:cNvPr id="288" name="Google Shape;288;p47"/>
          <p:cNvPicPr preferRelativeResize="0"/>
          <p:nvPr/>
        </p:nvPicPr>
        <p:blipFill>
          <a:blip r:embed="rId3">
            <a:alphaModFix/>
          </a:blip>
          <a:stretch>
            <a:fillRect/>
          </a:stretch>
        </p:blipFill>
        <p:spPr>
          <a:xfrm>
            <a:off x="152400" y="152400"/>
            <a:ext cx="3770485" cy="4838701"/>
          </a:xfrm>
          <a:prstGeom prst="rect">
            <a:avLst/>
          </a:prstGeom>
          <a:noFill/>
          <a:ln>
            <a:noFill/>
          </a:ln>
        </p:spPr>
      </p:pic>
      <p:pic>
        <p:nvPicPr>
          <p:cNvPr id="289" name="Google Shape;289;p47"/>
          <p:cNvPicPr preferRelativeResize="0"/>
          <p:nvPr/>
        </p:nvPicPr>
        <p:blipFill>
          <a:blip r:embed="rId4">
            <a:alphaModFix/>
          </a:blip>
          <a:stretch>
            <a:fillRect/>
          </a:stretch>
        </p:blipFill>
        <p:spPr>
          <a:xfrm>
            <a:off x="4572010" y="152400"/>
            <a:ext cx="3705453" cy="483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8"/>
          <p:cNvPicPr preferRelativeResize="0"/>
          <p:nvPr/>
        </p:nvPicPr>
        <p:blipFill>
          <a:blip r:embed="rId3">
            <a:alphaModFix/>
          </a:blip>
          <a:stretch>
            <a:fillRect/>
          </a:stretch>
        </p:blipFill>
        <p:spPr>
          <a:xfrm>
            <a:off x="321875" y="512100"/>
            <a:ext cx="3496761" cy="4631399"/>
          </a:xfrm>
          <a:prstGeom prst="rect">
            <a:avLst/>
          </a:prstGeom>
          <a:noFill/>
          <a:ln>
            <a:noFill/>
          </a:ln>
        </p:spPr>
      </p:pic>
      <p:sp>
        <p:nvSpPr>
          <p:cNvPr id="295" name="Google Shape;295;p48"/>
          <p:cNvSpPr txBox="1"/>
          <p:nvPr/>
        </p:nvSpPr>
        <p:spPr>
          <a:xfrm>
            <a:off x="4852744" y="3739885"/>
            <a:ext cx="3936000" cy="12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These are not links. On this page you will have to type the website name in the web browser, but these are great YouTube alternatives during this time of distance learning and all throughout the year! </a:t>
            </a:r>
            <a:endParaRPr/>
          </a:p>
        </p:txBody>
      </p:sp>
      <p:pic>
        <p:nvPicPr>
          <p:cNvPr id="296" name="Google Shape;296;p48"/>
          <p:cNvPicPr preferRelativeResize="0"/>
          <p:nvPr/>
        </p:nvPicPr>
        <p:blipFill>
          <a:blip r:embed="rId4">
            <a:alphaModFix/>
          </a:blip>
          <a:stretch>
            <a:fillRect/>
          </a:stretch>
        </p:blipFill>
        <p:spPr>
          <a:xfrm>
            <a:off x="5041897" y="630838"/>
            <a:ext cx="3921455" cy="3022316"/>
          </a:xfrm>
          <a:prstGeom prst="rect">
            <a:avLst/>
          </a:prstGeom>
          <a:noFill/>
          <a:ln>
            <a:noFill/>
          </a:ln>
        </p:spPr>
      </p:pic>
      <p:sp>
        <p:nvSpPr>
          <p:cNvPr id="297" name="Google Shape;297;p48"/>
          <p:cNvSpPr txBox="1"/>
          <p:nvPr/>
        </p:nvSpPr>
        <p:spPr>
          <a:xfrm>
            <a:off x="1813600" y="0"/>
            <a:ext cx="6510600" cy="8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Source Code Pro"/>
                <a:ea typeface="Source Code Pro"/>
                <a:cs typeface="Source Code Pro"/>
                <a:sym typeface="Source Code Pro"/>
              </a:rPr>
              <a:t>Online Resources Section</a:t>
            </a:r>
            <a:endParaRPr sz="3000" b="1">
              <a:latin typeface="Source Code Pro"/>
              <a:ea typeface="Source Code Pro"/>
              <a:cs typeface="Source Code Pro"/>
              <a:sym typeface="Source Code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pic>
        <p:nvPicPr>
          <p:cNvPr id="302" name="Google Shape;302;p49"/>
          <p:cNvPicPr preferRelativeResize="0"/>
          <p:nvPr/>
        </p:nvPicPr>
        <p:blipFill>
          <a:blip r:embed="rId3">
            <a:alphaModFix/>
          </a:blip>
          <a:stretch>
            <a:fillRect/>
          </a:stretch>
        </p:blipFill>
        <p:spPr>
          <a:xfrm>
            <a:off x="4571997" y="4"/>
            <a:ext cx="4572000" cy="3222173"/>
          </a:xfrm>
          <a:prstGeom prst="rect">
            <a:avLst/>
          </a:prstGeom>
          <a:noFill/>
          <a:ln>
            <a:noFill/>
          </a:ln>
        </p:spPr>
      </p:pic>
      <p:pic>
        <p:nvPicPr>
          <p:cNvPr id="303" name="Google Shape;303;p49"/>
          <p:cNvPicPr preferRelativeResize="0"/>
          <p:nvPr/>
        </p:nvPicPr>
        <p:blipFill rotWithShape="1">
          <a:blip r:embed="rId4">
            <a:alphaModFix/>
          </a:blip>
          <a:srcRect t="-37343"/>
          <a:stretch/>
        </p:blipFill>
        <p:spPr>
          <a:xfrm>
            <a:off x="0" y="2365725"/>
            <a:ext cx="5480175" cy="2777775"/>
          </a:xfrm>
          <a:prstGeom prst="rect">
            <a:avLst/>
          </a:prstGeom>
          <a:noFill/>
          <a:ln>
            <a:noFill/>
          </a:ln>
        </p:spPr>
      </p:pic>
      <p:sp>
        <p:nvSpPr>
          <p:cNvPr id="304" name="Google Shape;304;p49"/>
          <p:cNvSpPr txBox="1"/>
          <p:nvPr/>
        </p:nvSpPr>
        <p:spPr>
          <a:xfrm>
            <a:off x="357809" y="1072742"/>
            <a:ext cx="3922800" cy="1076700"/>
          </a:xfrm>
          <a:prstGeom prst="rect">
            <a:avLst/>
          </a:prstGeom>
          <a:solidFill>
            <a:srgbClr val="00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5"/>
              </a:rPr>
              <a:t>http://www.dcsdms.org/ll/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308"/>
        <p:cNvGrpSpPr/>
        <p:nvPr/>
      </p:nvGrpSpPr>
      <p:grpSpPr>
        <a:xfrm>
          <a:off x="0" y="0"/>
          <a:ext cx="0" cy="0"/>
          <a:chOff x="0" y="0"/>
          <a:chExt cx="0" cy="0"/>
        </a:xfrm>
      </p:grpSpPr>
      <p:sp>
        <p:nvSpPr>
          <p:cNvPr id="309" name="Google Shape;309;p5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Message from the Teachers</a:t>
            </a:r>
            <a:endParaRPr/>
          </a:p>
        </p:txBody>
      </p:sp>
      <p:sp>
        <p:nvSpPr>
          <p:cNvPr id="310" name="Google Shape;310;p5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1600"/>
              </a:spcAft>
              <a:buNone/>
            </a:pPr>
            <a:r>
              <a:rPr lang="en" sz="2400">
                <a:solidFill>
                  <a:srgbClr val="000000"/>
                </a:solidFill>
                <a:latin typeface="Times New Roman"/>
                <a:ea typeface="Times New Roman"/>
                <a:cs typeface="Times New Roman"/>
                <a:sym typeface="Times New Roman"/>
              </a:rPr>
              <a:t>We miss you guys. We are so proud of all of the hard work you guys have done. Listen to your parents. They are your teachers right now. We may do things differently, but we are all working together to do all that we can for you guys. We would love to see a picture of you working hard. You can send these to us via Remind. Keep working hard!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314"/>
        <p:cNvGrpSpPr/>
        <p:nvPr/>
      </p:nvGrpSpPr>
      <p:grpSpPr>
        <a:xfrm>
          <a:off x="0" y="0"/>
          <a:ext cx="0" cy="0"/>
          <a:chOff x="0" y="0"/>
          <a:chExt cx="0" cy="0"/>
        </a:xfrm>
      </p:grpSpPr>
      <p:sp>
        <p:nvSpPr>
          <p:cNvPr id="315" name="Google Shape;315;p51"/>
          <p:cNvSpPr txBox="1">
            <a:spLocks noGrp="1"/>
          </p:cNvSpPr>
          <p:nvPr>
            <p:ph type="body" idx="1"/>
          </p:nvPr>
        </p:nvSpPr>
        <p:spPr>
          <a:xfrm>
            <a:off x="1141200" y="4270331"/>
            <a:ext cx="8002800" cy="6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Note to the parents, thank you for investing in your child’s education!</a:t>
            </a:r>
            <a:endParaRPr/>
          </a:p>
        </p:txBody>
      </p:sp>
      <p:pic>
        <p:nvPicPr>
          <p:cNvPr id="316" name="Google Shape;316;p51"/>
          <p:cNvPicPr preferRelativeResize="0"/>
          <p:nvPr/>
        </p:nvPicPr>
        <p:blipFill>
          <a:blip r:embed="rId3">
            <a:alphaModFix/>
          </a:blip>
          <a:stretch>
            <a:fillRect/>
          </a:stretch>
        </p:blipFill>
        <p:spPr>
          <a:xfrm>
            <a:off x="2424300" y="304800"/>
            <a:ext cx="4295395" cy="39655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07425"/>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Reading</a:t>
            </a:r>
            <a:endParaRPr/>
          </a:p>
        </p:txBody>
      </p:sp>
      <p:sp>
        <p:nvSpPr>
          <p:cNvPr id="82" name="Google Shape;82;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i="1"/>
              <a:t>Essential Questions:</a:t>
            </a:r>
            <a:endParaRPr sz="1400" b="1" i="1"/>
          </a:p>
          <a:p>
            <a:pPr marL="0" lvl="0" indent="0" algn="l" rtl="0">
              <a:spcBef>
                <a:spcPts val="1600"/>
              </a:spcBef>
              <a:spcAft>
                <a:spcPts val="0"/>
              </a:spcAft>
              <a:buNone/>
            </a:pPr>
            <a:r>
              <a:rPr lang="en" sz="1400" b="1" i="1"/>
              <a:t>What is the life cycle of a butterfly?</a:t>
            </a:r>
            <a:endParaRPr sz="1400" b="1" i="1"/>
          </a:p>
          <a:p>
            <a:pPr marL="0" lvl="0" indent="0" algn="l" rtl="0">
              <a:spcBef>
                <a:spcPts val="1600"/>
              </a:spcBef>
              <a:spcAft>
                <a:spcPts val="0"/>
              </a:spcAft>
              <a:buNone/>
            </a:pPr>
            <a:r>
              <a:rPr lang="en" sz="1400" b="1" i="1"/>
              <a:t>I Can:</a:t>
            </a:r>
            <a:endParaRPr sz="1400" b="1" i="1"/>
          </a:p>
          <a:p>
            <a:pPr marL="0" lvl="0" indent="0" algn="l" rtl="0">
              <a:spcBef>
                <a:spcPts val="1600"/>
              </a:spcBef>
              <a:spcAft>
                <a:spcPts val="1600"/>
              </a:spcAft>
              <a:buNone/>
            </a:pPr>
            <a:r>
              <a:rPr lang="en" sz="1400" b="1" i="1"/>
              <a:t>I can restate the butterfly life cycle in sequential order.</a:t>
            </a:r>
            <a:endParaRPr sz="1400" b="1"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Reading</a:t>
            </a:r>
            <a:endParaRPr/>
          </a:p>
        </p:txBody>
      </p:sp>
      <p:sp>
        <p:nvSpPr>
          <p:cNvPr id="88" name="Google Shape;88;p17"/>
          <p:cNvSpPr txBox="1">
            <a:spLocks noGrp="1"/>
          </p:cNvSpPr>
          <p:nvPr>
            <p:ph type="body" idx="1"/>
          </p:nvPr>
        </p:nvSpPr>
        <p:spPr>
          <a:xfrm>
            <a:off x="311688" y="801000"/>
            <a:ext cx="8520600" cy="46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Activity:</a:t>
            </a:r>
            <a:r>
              <a:rPr lang="en" i="1"/>
              <a:t> Read the books to a sibling, parent, pet, or toys.  </a:t>
            </a:r>
            <a:endParaRPr b="1"/>
          </a:p>
          <a:p>
            <a:pPr marL="0" lvl="0" indent="0" algn="l" rtl="0">
              <a:spcBef>
                <a:spcPts val="1600"/>
              </a:spcBef>
              <a:spcAft>
                <a:spcPts val="0"/>
              </a:spcAft>
              <a:buClr>
                <a:schemeClr val="dk1"/>
              </a:buClr>
              <a:buSzPts val="1100"/>
              <a:buFont typeface="Arial"/>
              <a:buNone/>
            </a:pPr>
            <a:r>
              <a:rPr lang="en" b="1"/>
              <a:t>Nonfiction: </a:t>
            </a:r>
            <a:endParaRPr b="1"/>
          </a:p>
          <a:p>
            <a:pPr marL="0" lvl="0" indent="0" algn="l" rtl="0">
              <a:spcBef>
                <a:spcPts val="1600"/>
              </a:spcBef>
              <a:spcAft>
                <a:spcPts val="0"/>
              </a:spcAft>
              <a:buClr>
                <a:schemeClr val="dk1"/>
              </a:buClr>
              <a:buSzPts val="1100"/>
              <a:buFont typeface="Arial"/>
              <a:buNone/>
            </a:pPr>
            <a:r>
              <a:rPr lang="en" b="1" u="sng">
                <a:solidFill>
                  <a:schemeClr val="hlink"/>
                </a:solidFill>
                <a:hlinkClick r:id="rId3"/>
              </a:rPr>
              <a:t>The Life of Butterfly</a:t>
            </a:r>
            <a:endParaRPr b="1"/>
          </a:p>
          <a:p>
            <a:pPr marL="0" lvl="0" indent="0" algn="l" rtl="0">
              <a:spcBef>
                <a:spcPts val="1600"/>
              </a:spcBef>
              <a:spcAft>
                <a:spcPts val="0"/>
              </a:spcAft>
              <a:buClr>
                <a:schemeClr val="dk1"/>
              </a:buClr>
              <a:buSzPts val="1100"/>
              <a:buFont typeface="Arial"/>
              <a:buNone/>
            </a:pPr>
            <a:r>
              <a:rPr lang="en" b="1"/>
              <a:t>Fiction:</a:t>
            </a:r>
            <a:endParaRPr b="1"/>
          </a:p>
          <a:p>
            <a:pPr marL="0" lvl="0" indent="0" algn="l" rtl="0">
              <a:spcBef>
                <a:spcPts val="1600"/>
              </a:spcBef>
              <a:spcAft>
                <a:spcPts val="0"/>
              </a:spcAft>
              <a:buClr>
                <a:schemeClr val="dk1"/>
              </a:buClr>
              <a:buSzPts val="1100"/>
              <a:buFont typeface="Arial"/>
              <a:buNone/>
            </a:pPr>
            <a:r>
              <a:rPr lang="en" u="sng">
                <a:solidFill>
                  <a:schemeClr val="hlink"/>
                </a:solidFill>
                <a:hlinkClick r:id="rId4"/>
              </a:rPr>
              <a:t>The Very Hungry Caterpillar</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1</a:t>
            </a:r>
            <a:endParaRPr/>
          </a:p>
          <a:p>
            <a:pPr marL="0" lvl="0" indent="0" algn="ctr" rtl="0">
              <a:spcBef>
                <a:spcPts val="0"/>
              </a:spcBef>
              <a:spcAft>
                <a:spcPts val="0"/>
              </a:spcAft>
              <a:buNone/>
            </a:pPr>
            <a:endParaRPr/>
          </a:p>
        </p:txBody>
      </p:sp>
      <p:sp>
        <p:nvSpPr>
          <p:cNvPr id="94" name="Google Shape;94;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Read for fun!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Make a list of things you know about butterflies.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Add new information after you read/listen to the book.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Capture This and That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Illustrate your very own butterfly.</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2</a:t>
            </a:r>
            <a:endParaRPr/>
          </a:p>
          <a:p>
            <a:pPr marL="0" lvl="0" indent="0" algn="ctr" rtl="0">
              <a:spcBef>
                <a:spcPts val="0"/>
              </a:spcBef>
              <a:spcAft>
                <a:spcPts val="0"/>
              </a:spcAft>
              <a:buNone/>
            </a:pPr>
            <a:endParaRPr/>
          </a:p>
        </p:txBody>
      </p:sp>
      <p:sp>
        <p:nvSpPr>
          <p:cNvPr id="100" name="Google Shape;100;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Reread the text.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Ask and answer simple recall questions.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Write a sentence about a fact you learned today about plants.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Listen and Draw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Illustrate a chrysalis. </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3</a:t>
            </a:r>
            <a:endParaRPr/>
          </a:p>
          <a:p>
            <a:pPr marL="0" lvl="0" indent="0" algn="ctr" rtl="0">
              <a:spcBef>
                <a:spcPts val="0"/>
              </a:spcBef>
              <a:spcAft>
                <a:spcPts val="0"/>
              </a:spcAft>
              <a:buNone/>
            </a:pPr>
            <a:endParaRPr/>
          </a:p>
        </p:txBody>
      </p:sp>
      <p:sp>
        <p:nvSpPr>
          <p:cNvPr id="106" name="Google Shape;106;p20"/>
          <p:cNvSpPr txBox="1">
            <a:spLocks noGrp="1"/>
          </p:cNvSpPr>
          <p:nvPr>
            <p:ph type="body" idx="1"/>
          </p:nvPr>
        </p:nvSpPr>
        <p:spPr>
          <a:xfrm>
            <a:off x="311700" y="1228675"/>
            <a:ext cx="8520600" cy="357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Discussion:</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*How do the labels help you learn more about butterflies?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*What are the parts of butterfly?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Follow-up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Draw the life- cycle of a butterfly,</a:t>
            </a:r>
            <a:endParaRPr>
              <a:latin typeface="Arial"/>
              <a:ea typeface="Arial"/>
              <a:cs typeface="Arial"/>
              <a:sym typeface="Arial"/>
            </a:endParaRPr>
          </a:p>
          <a:p>
            <a:pPr marL="0" lvl="0" indent="0" algn="l" rtl="0">
              <a:spcBef>
                <a:spcPts val="0"/>
              </a:spcBef>
              <a:spcAft>
                <a:spcPts val="1600"/>
              </a:spcAft>
              <a:buNone/>
            </a:pP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4</a:t>
            </a:r>
            <a:endParaRPr/>
          </a:p>
          <a:p>
            <a:pPr marL="0" lvl="0" indent="0" algn="ctr" rtl="0">
              <a:spcBef>
                <a:spcPts val="0"/>
              </a:spcBef>
              <a:spcAft>
                <a:spcPts val="0"/>
              </a:spcAft>
              <a:buNone/>
            </a:pPr>
            <a:endParaRPr/>
          </a:p>
        </p:txBody>
      </p:sp>
      <p:sp>
        <p:nvSpPr>
          <p:cNvPr id="112" name="Google Shape;112;p21"/>
          <p:cNvSpPr txBox="1">
            <a:spLocks noGrp="1"/>
          </p:cNvSpPr>
          <p:nvPr>
            <p:ph type="body" idx="1"/>
          </p:nvPr>
        </p:nvSpPr>
        <p:spPr>
          <a:xfrm>
            <a:off x="311700" y="888825"/>
            <a:ext cx="8520600" cy="3680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 Part 1:  Read The Very Hungry Caterpillar</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Part 2: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u="sng">
                <a:solidFill>
                  <a:schemeClr val="hlink"/>
                </a:solidFill>
                <a:latin typeface="Arial"/>
                <a:ea typeface="Arial"/>
                <a:cs typeface="Arial"/>
                <a:sym typeface="Arial"/>
                <a:hlinkClick r:id="rId3"/>
              </a:rPr>
              <a:t>Directed drawing</a:t>
            </a:r>
            <a:endParaRPr>
              <a:solidFill>
                <a:srgbClr val="000000"/>
              </a:solidFill>
              <a:latin typeface="Arial"/>
              <a:ea typeface="Arial"/>
              <a:cs typeface="Arial"/>
              <a:sym typeface="Arial"/>
            </a:endParaRPr>
          </a:p>
          <a:p>
            <a:pPr marL="0" lvl="0" indent="0" algn="l" rtl="0">
              <a:spcBef>
                <a:spcPts val="0"/>
              </a:spcBef>
              <a:spcAft>
                <a:spcPts val="1600"/>
              </a:spcAft>
              <a:buNone/>
            </a:pP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1159</Words>
  <Application>Microsoft Macintosh PowerPoint</Application>
  <PresentationFormat>On-screen Show (16:9)</PresentationFormat>
  <Paragraphs>131</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Source Code Pro</vt:lpstr>
      <vt:lpstr>Arial</vt:lpstr>
      <vt:lpstr>Comic Sans MS</vt:lpstr>
      <vt:lpstr>Amatic SC</vt:lpstr>
      <vt:lpstr>Times New Roman</vt:lpstr>
      <vt:lpstr>Beach Day</vt:lpstr>
      <vt:lpstr>GES Kindergarten</vt:lpstr>
      <vt:lpstr>Standards</vt:lpstr>
      <vt:lpstr>Standards</vt:lpstr>
      <vt:lpstr>Reading</vt:lpstr>
      <vt:lpstr>Reading</vt:lpstr>
      <vt:lpstr>Day 1 </vt:lpstr>
      <vt:lpstr>Day 2 </vt:lpstr>
      <vt:lpstr>Day 3 </vt:lpstr>
      <vt:lpstr>Day 4 </vt:lpstr>
      <vt:lpstr>Day 5 </vt:lpstr>
      <vt:lpstr>Science</vt:lpstr>
      <vt:lpstr>                         Life Cycle of a ButterFly</vt:lpstr>
      <vt:lpstr>PowerPoint Presentation</vt:lpstr>
      <vt:lpstr>PowerPoint Presentation</vt:lpstr>
      <vt:lpstr>Writing</vt:lpstr>
      <vt:lpstr>PowerPoint Presentation</vt:lpstr>
      <vt:lpstr>PowerPoint Presentation</vt:lpstr>
      <vt:lpstr>PowerPoint Presentation</vt:lpstr>
      <vt:lpstr>Phonics- Short Vowel Review week 2</vt:lpstr>
      <vt:lpstr>PowerPoint Presentation</vt:lpstr>
      <vt:lpstr>PowerPoint Presentation</vt:lpstr>
      <vt:lpstr>PowerPoint Presentation</vt:lpstr>
      <vt:lpstr>PowerPoint Presentation</vt:lpstr>
      <vt:lpstr>Sight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Activity:</vt:lpstr>
      <vt:lpstr>PowerPoint Presentation</vt:lpstr>
      <vt:lpstr>PowerPoint Presentation</vt:lpstr>
      <vt:lpstr>PowerPoint Presentation</vt:lpstr>
      <vt:lpstr>PowerPoint Presentation</vt:lpstr>
      <vt:lpstr>Message from the Teachers</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 Kindergarten</dc:title>
  <cp:lastModifiedBy>DESTINY HILLIARD</cp:lastModifiedBy>
  <cp:revision>1</cp:revision>
  <dcterms:modified xsi:type="dcterms:W3CDTF">2020-05-01T18:01:58Z</dcterms:modified>
</cp:coreProperties>
</file>