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9" r:id="rId3"/>
    <p:sldMasterId id="2147483723" r:id="rId4"/>
    <p:sldMasterId id="2147483735" r:id="rId5"/>
  </p:sldMasterIdLst>
  <p:sldIdLst>
    <p:sldId id="256" r:id="rId6"/>
    <p:sldId id="292" r:id="rId7"/>
    <p:sldId id="294" r:id="rId8"/>
    <p:sldId id="300" r:id="rId9"/>
    <p:sldId id="295" r:id="rId10"/>
    <p:sldId id="29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6" r:id="rId30"/>
    <p:sldId id="275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4" y="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77629-E368-41AF-B57D-21EF206D3A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85F28-BB19-4B07-B88B-6B7DA3CA9F3E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35 years or older.</a:t>
          </a:r>
          <a:endParaRPr lang="en-US" sz="2800" b="1" dirty="0">
            <a:solidFill>
              <a:srgbClr val="002060"/>
            </a:solidFill>
          </a:endParaRPr>
        </a:p>
      </dgm:t>
    </dgm:pt>
    <dgm:pt modelId="{C3F721CF-8D0B-4915-B7D5-BE180BF6DCE7}" type="parTrans" cxnId="{420718F7-013D-4082-980D-59A59A4B2BD8}">
      <dgm:prSet/>
      <dgm:spPr/>
      <dgm:t>
        <a:bodyPr/>
        <a:lstStyle/>
        <a:p>
          <a:endParaRPr lang="en-US"/>
        </a:p>
      </dgm:t>
    </dgm:pt>
    <dgm:pt modelId="{CC3B6A10-5E43-4468-98E1-B0B6CBBF916D}" type="sibTrans" cxnId="{420718F7-013D-4082-980D-59A59A4B2BD8}">
      <dgm:prSet/>
      <dgm:spPr/>
      <dgm:t>
        <a:bodyPr/>
        <a:lstStyle/>
        <a:p>
          <a:endParaRPr lang="en-US"/>
        </a:p>
      </dgm:t>
    </dgm:pt>
    <dgm:pt modelId="{AFBBDC0F-E853-4488-A2D6-E6E29EF2200F}">
      <dgm:prSet phldrT="[Text]" custT="1"/>
      <dgm:spPr/>
      <dgm:t>
        <a:bodyPr/>
        <a:lstStyle/>
        <a:p>
          <a:endParaRPr lang="en-US" sz="2800" b="1" dirty="0">
            <a:solidFill>
              <a:srgbClr val="002060"/>
            </a:solidFill>
          </a:endParaRPr>
        </a:p>
      </dgm:t>
    </dgm:pt>
    <dgm:pt modelId="{AAD419F3-95DE-4B69-A8BE-F1FB457EE89E}" type="parTrans" cxnId="{C097F75A-C1D7-48EF-B4CD-3AE466B174B3}">
      <dgm:prSet/>
      <dgm:spPr/>
      <dgm:t>
        <a:bodyPr/>
        <a:lstStyle/>
        <a:p>
          <a:endParaRPr lang="en-US"/>
        </a:p>
      </dgm:t>
    </dgm:pt>
    <dgm:pt modelId="{AA067515-CA5A-4E6E-99C6-E569496844D0}" type="sibTrans" cxnId="{C097F75A-C1D7-48EF-B4CD-3AE466B174B3}">
      <dgm:prSet/>
      <dgm:spPr/>
      <dgm:t>
        <a:bodyPr/>
        <a:lstStyle/>
        <a:p>
          <a:endParaRPr lang="en-US"/>
        </a:p>
      </dgm:t>
    </dgm:pt>
    <dgm:pt modelId="{B48844AE-E714-4202-B5F4-C64F0E65D57D}">
      <dgm:prSet phldrT="[Text]" custT="1"/>
      <dgm:spPr/>
      <dgm:t>
        <a:bodyPr/>
        <a:lstStyle/>
        <a:p>
          <a:endParaRPr lang="en-US" sz="2800" b="1" dirty="0">
            <a:solidFill>
              <a:srgbClr val="002060"/>
            </a:solidFill>
          </a:endParaRPr>
        </a:p>
      </dgm:t>
    </dgm:pt>
    <dgm:pt modelId="{CD3EDE8B-FFB1-4B89-BB23-260B18D07B68}" type="parTrans" cxnId="{13DAB3BB-C1ED-4EFF-825B-ABF327E03D53}">
      <dgm:prSet/>
      <dgm:spPr/>
      <dgm:t>
        <a:bodyPr/>
        <a:lstStyle/>
        <a:p>
          <a:endParaRPr lang="en-US"/>
        </a:p>
      </dgm:t>
    </dgm:pt>
    <dgm:pt modelId="{493A7B45-46BC-4793-8EF6-39F9FF3839F3}" type="sibTrans" cxnId="{13DAB3BB-C1ED-4EFF-825B-ABF327E03D53}">
      <dgm:prSet/>
      <dgm:spPr/>
      <dgm:t>
        <a:bodyPr/>
        <a:lstStyle/>
        <a:p>
          <a:endParaRPr lang="en-US"/>
        </a:p>
      </dgm:t>
    </dgm:pt>
    <dgm:pt modelId="{2E261A31-F6DC-497D-8729-5D3CC493E9E5}" type="pres">
      <dgm:prSet presAssocID="{F9D77629-E368-41AF-B57D-21EF206D3A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7D640-2266-4A3A-B087-39789FDE746F}" type="pres">
      <dgm:prSet presAssocID="{85A85F28-BB19-4B07-B88B-6B7DA3CA9F3E}" presName="parentLin" presStyleCnt="0"/>
      <dgm:spPr/>
    </dgm:pt>
    <dgm:pt modelId="{F63EF7E9-53F8-4803-820B-F05D6A16F00E}" type="pres">
      <dgm:prSet presAssocID="{85A85F28-BB19-4B07-B88B-6B7DA3CA9F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1B95E4-2A41-4AFF-93A7-784F897492A4}" type="pres">
      <dgm:prSet presAssocID="{85A85F28-BB19-4B07-B88B-6B7DA3CA9F3E}" presName="parentText" presStyleLbl="node1" presStyleIdx="0" presStyleCnt="3" custScaleX="1373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0F70D-CB7A-4065-BB8D-DD611A7A5EE6}" type="pres">
      <dgm:prSet presAssocID="{85A85F28-BB19-4B07-B88B-6B7DA3CA9F3E}" presName="negativeSpace" presStyleCnt="0"/>
      <dgm:spPr/>
    </dgm:pt>
    <dgm:pt modelId="{A25EBDCA-67D1-4FC2-AC65-090E0548EBE1}" type="pres">
      <dgm:prSet presAssocID="{85A85F28-BB19-4B07-B88B-6B7DA3CA9F3E}" presName="childText" presStyleLbl="conFgAcc1" presStyleIdx="0" presStyleCnt="3">
        <dgm:presLayoutVars>
          <dgm:bulletEnabled val="1"/>
        </dgm:presLayoutVars>
      </dgm:prSet>
      <dgm:spPr/>
    </dgm:pt>
    <dgm:pt modelId="{8AF8BEC1-2C06-4093-906F-F9A35C4F0578}" type="pres">
      <dgm:prSet presAssocID="{CC3B6A10-5E43-4468-98E1-B0B6CBBF916D}" presName="spaceBetweenRectangles" presStyleCnt="0"/>
      <dgm:spPr/>
    </dgm:pt>
    <dgm:pt modelId="{E06D67D1-0E64-464D-BB4B-FD72F14A640E}" type="pres">
      <dgm:prSet presAssocID="{AFBBDC0F-E853-4488-A2D6-E6E29EF2200F}" presName="parentLin" presStyleCnt="0"/>
      <dgm:spPr/>
    </dgm:pt>
    <dgm:pt modelId="{BD9F6AFE-0B46-413C-864D-2A4478FAB700}" type="pres">
      <dgm:prSet presAssocID="{AFBBDC0F-E853-4488-A2D6-E6E29EF220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5BA36A-C5FF-4765-B354-30E97A836359}" type="pres">
      <dgm:prSet presAssocID="{AFBBDC0F-E853-4488-A2D6-E6E29EF2200F}" presName="parentText" presStyleLbl="node1" presStyleIdx="1" presStyleCnt="3" custScaleX="1415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A1BD9-46B9-41A6-9AAE-3C5B5DBA8944}" type="pres">
      <dgm:prSet presAssocID="{AFBBDC0F-E853-4488-A2D6-E6E29EF2200F}" presName="negativeSpace" presStyleCnt="0"/>
      <dgm:spPr/>
    </dgm:pt>
    <dgm:pt modelId="{0872D73C-BC61-437C-85A4-83829CA1395C}" type="pres">
      <dgm:prSet presAssocID="{AFBBDC0F-E853-4488-A2D6-E6E29EF2200F}" presName="childText" presStyleLbl="conFgAcc1" presStyleIdx="1" presStyleCnt="3">
        <dgm:presLayoutVars>
          <dgm:bulletEnabled val="1"/>
        </dgm:presLayoutVars>
      </dgm:prSet>
      <dgm:spPr/>
    </dgm:pt>
    <dgm:pt modelId="{DF0FFD40-34F1-477A-AFD9-8EE3416726D5}" type="pres">
      <dgm:prSet presAssocID="{AA067515-CA5A-4E6E-99C6-E569496844D0}" presName="spaceBetweenRectangles" presStyleCnt="0"/>
      <dgm:spPr/>
    </dgm:pt>
    <dgm:pt modelId="{94C0F469-13A3-4A6E-8271-197352D85B95}" type="pres">
      <dgm:prSet presAssocID="{B48844AE-E714-4202-B5F4-C64F0E65D57D}" presName="parentLin" presStyleCnt="0"/>
      <dgm:spPr/>
    </dgm:pt>
    <dgm:pt modelId="{A8EC6F49-ADAA-4444-9F69-5509D8E55FED}" type="pres">
      <dgm:prSet presAssocID="{B48844AE-E714-4202-B5F4-C64F0E65D57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1DBEB01-6435-4A8B-8F08-CD2C56630203}" type="pres">
      <dgm:prSet presAssocID="{B48844AE-E714-4202-B5F4-C64F0E65D57D}" presName="parentText" presStyleLbl="node1" presStyleIdx="2" presStyleCnt="3" custScaleX="1373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BC16C-0EA4-42FB-81A1-65F08D7B059F}" type="pres">
      <dgm:prSet presAssocID="{B48844AE-E714-4202-B5F4-C64F0E65D57D}" presName="negativeSpace" presStyleCnt="0"/>
      <dgm:spPr/>
    </dgm:pt>
    <dgm:pt modelId="{BB5D4DB7-D91F-4273-94B2-889DC18FDC00}" type="pres">
      <dgm:prSet presAssocID="{B48844AE-E714-4202-B5F4-C64F0E65D5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248E3E-5312-46E9-AF92-1732B962CA43}" type="presOf" srcId="{F9D77629-E368-41AF-B57D-21EF206D3A71}" destId="{2E261A31-F6DC-497D-8729-5D3CC493E9E5}" srcOrd="0" destOrd="0" presId="urn:microsoft.com/office/officeart/2005/8/layout/list1"/>
    <dgm:cxn modelId="{420718F7-013D-4082-980D-59A59A4B2BD8}" srcId="{F9D77629-E368-41AF-B57D-21EF206D3A71}" destId="{85A85F28-BB19-4B07-B88B-6B7DA3CA9F3E}" srcOrd="0" destOrd="0" parTransId="{C3F721CF-8D0B-4915-B7D5-BE180BF6DCE7}" sibTransId="{CC3B6A10-5E43-4468-98E1-B0B6CBBF916D}"/>
    <dgm:cxn modelId="{7EAE18E7-5FA6-452D-BC4F-B26D34BA8F7B}" type="presOf" srcId="{85A85F28-BB19-4B07-B88B-6B7DA3CA9F3E}" destId="{BA1B95E4-2A41-4AFF-93A7-784F897492A4}" srcOrd="1" destOrd="0" presId="urn:microsoft.com/office/officeart/2005/8/layout/list1"/>
    <dgm:cxn modelId="{D0E98D72-C108-463A-A91F-8F72815E5A36}" type="presOf" srcId="{AFBBDC0F-E853-4488-A2D6-E6E29EF2200F}" destId="{055BA36A-C5FF-4765-B354-30E97A836359}" srcOrd="1" destOrd="0" presId="urn:microsoft.com/office/officeart/2005/8/layout/list1"/>
    <dgm:cxn modelId="{91260755-5DE3-49CF-BEBC-97F2F038773F}" type="presOf" srcId="{AFBBDC0F-E853-4488-A2D6-E6E29EF2200F}" destId="{BD9F6AFE-0B46-413C-864D-2A4478FAB700}" srcOrd="0" destOrd="0" presId="urn:microsoft.com/office/officeart/2005/8/layout/list1"/>
    <dgm:cxn modelId="{EE6EAC3E-245B-44A5-8850-0485722F8E59}" type="presOf" srcId="{B48844AE-E714-4202-B5F4-C64F0E65D57D}" destId="{A8EC6F49-ADAA-4444-9F69-5509D8E55FED}" srcOrd="0" destOrd="0" presId="urn:microsoft.com/office/officeart/2005/8/layout/list1"/>
    <dgm:cxn modelId="{25441ABD-D893-4B13-88DA-2BBA805F8BFB}" type="presOf" srcId="{B48844AE-E714-4202-B5F4-C64F0E65D57D}" destId="{41DBEB01-6435-4A8B-8F08-CD2C56630203}" srcOrd="1" destOrd="0" presId="urn:microsoft.com/office/officeart/2005/8/layout/list1"/>
    <dgm:cxn modelId="{13DAB3BB-C1ED-4EFF-825B-ABF327E03D53}" srcId="{F9D77629-E368-41AF-B57D-21EF206D3A71}" destId="{B48844AE-E714-4202-B5F4-C64F0E65D57D}" srcOrd="2" destOrd="0" parTransId="{CD3EDE8B-FFB1-4B89-BB23-260B18D07B68}" sibTransId="{493A7B45-46BC-4793-8EF6-39F9FF3839F3}"/>
    <dgm:cxn modelId="{DA2ACB7D-6816-4286-9DB5-893960F9B685}" type="presOf" srcId="{85A85F28-BB19-4B07-B88B-6B7DA3CA9F3E}" destId="{F63EF7E9-53F8-4803-820B-F05D6A16F00E}" srcOrd="0" destOrd="0" presId="urn:microsoft.com/office/officeart/2005/8/layout/list1"/>
    <dgm:cxn modelId="{C097F75A-C1D7-48EF-B4CD-3AE466B174B3}" srcId="{F9D77629-E368-41AF-B57D-21EF206D3A71}" destId="{AFBBDC0F-E853-4488-A2D6-E6E29EF2200F}" srcOrd="1" destOrd="0" parTransId="{AAD419F3-95DE-4B69-A8BE-F1FB457EE89E}" sibTransId="{AA067515-CA5A-4E6E-99C6-E569496844D0}"/>
    <dgm:cxn modelId="{14636100-92C3-4898-B21F-9CBE5A30AF11}" type="presParOf" srcId="{2E261A31-F6DC-497D-8729-5D3CC493E9E5}" destId="{C1B7D640-2266-4A3A-B087-39789FDE746F}" srcOrd="0" destOrd="0" presId="urn:microsoft.com/office/officeart/2005/8/layout/list1"/>
    <dgm:cxn modelId="{991650B0-CC5B-49E0-98DE-7A7911A227E7}" type="presParOf" srcId="{C1B7D640-2266-4A3A-B087-39789FDE746F}" destId="{F63EF7E9-53F8-4803-820B-F05D6A16F00E}" srcOrd="0" destOrd="0" presId="urn:microsoft.com/office/officeart/2005/8/layout/list1"/>
    <dgm:cxn modelId="{AFEC59C7-EAB4-46B7-8027-2AEA59AFFCF5}" type="presParOf" srcId="{C1B7D640-2266-4A3A-B087-39789FDE746F}" destId="{BA1B95E4-2A41-4AFF-93A7-784F897492A4}" srcOrd="1" destOrd="0" presId="urn:microsoft.com/office/officeart/2005/8/layout/list1"/>
    <dgm:cxn modelId="{C74723CB-9920-4123-B2D1-B2C35F263991}" type="presParOf" srcId="{2E261A31-F6DC-497D-8729-5D3CC493E9E5}" destId="{4720F70D-CB7A-4065-BB8D-DD611A7A5EE6}" srcOrd="1" destOrd="0" presId="urn:microsoft.com/office/officeart/2005/8/layout/list1"/>
    <dgm:cxn modelId="{9E9B5434-CB06-4AAB-A86F-6236403FB243}" type="presParOf" srcId="{2E261A31-F6DC-497D-8729-5D3CC493E9E5}" destId="{A25EBDCA-67D1-4FC2-AC65-090E0548EBE1}" srcOrd="2" destOrd="0" presId="urn:microsoft.com/office/officeart/2005/8/layout/list1"/>
    <dgm:cxn modelId="{A0BB50E4-F568-4EC0-855E-03FE91F9EE72}" type="presParOf" srcId="{2E261A31-F6DC-497D-8729-5D3CC493E9E5}" destId="{8AF8BEC1-2C06-4093-906F-F9A35C4F0578}" srcOrd="3" destOrd="0" presId="urn:microsoft.com/office/officeart/2005/8/layout/list1"/>
    <dgm:cxn modelId="{4E9E5D5E-ECB7-4106-909E-7B3CC3FCB076}" type="presParOf" srcId="{2E261A31-F6DC-497D-8729-5D3CC493E9E5}" destId="{E06D67D1-0E64-464D-BB4B-FD72F14A640E}" srcOrd="4" destOrd="0" presId="urn:microsoft.com/office/officeart/2005/8/layout/list1"/>
    <dgm:cxn modelId="{CA45B932-2521-4D6B-B7B4-E97059785931}" type="presParOf" srcId="{E06D67D1-0E64-464D-BB4B-FD72F14A640E}" destId="{BD9F6AFE-0B46-413C-864D-2A4478FAB700}" srcOrd="0" destOrd="0" presId="urn:microsoft.com/office/officeart/2005/8/layout/list1"/>
    <dgm:cxn modelId="{AB4B17C8-7252-4FC4-835D-83D7A7CF46AD}" type="presParOf" srcId="{E06D67D1-0E64-464D-BB4B-FD72F14A640E}" destId="{055BA36A-C5FF-4765-B354-30E97A836359}" srcOrd="1" destOrd="0" presId="urn:microsoft.com/office/officeart/2005/8/layout/list1"/>
    <dgm:cxn modelId="{DEAC7ED6-6C23-4147-925F-B1ACF4358B25}" type="presParOf" srcId="{2E261A31-F6DC-497D-8729-5D3CC493E9E5}" destId="{6ADA1BD9-46B9-41A6-9AAE-3C5B5DBA8944}" srcOrd="5" destOrd="0" presId="urn:microsoft.com/office/officeart/2005/8/layout/list1"/>
    <dgm:cxn modelId="{CA8618C7-4231-4A67-AB05-9E19BDA025DC}" type="presParOf" srcId="{2E261A31-F6DC-497D-8729-5D3CC493E9E5}" destId="{0872D73C-BC61-437C-85A4-83829CA1395C}" srcOrd="6" destOrd="0" presId="urn:microsoft.com/office/officeart/2005/8/layout/list1"/>
    <dgm:cxn modelId="{6EB49E14-EF6C-4E83-874B-876EA53B2396}" type="presParOf" srcId="{2E261A31-F6DC-497D-8729-5D3CC493E9E5}" destId="{DF0FFD40-34F1-477A-AFD9-8EE3416726D5}" srcOrd="7" destOrd="0" presId="urn:microsoft.com/office/officeart/2005/8/layout/list1"/>
    <dgm:cxn modelId="{270FEEE3-67FC-44C8-87CA-03C3DDF4189A}" type="presParOf" srcId="{2E261A31-F6DC-497D-8729-5D3CC493E9E5}" destId="{94C0F469-13A3-4A6E-8271-197352D85B95}" srcOrd="8" destOrd="0" presId="urn:microsoft.com/office/officeart/2005/8/layout/list1"/>
    <dgm:cxn modelId="{66F5B187-ADF8-4953-9389-7B4A36D0F4BA}" type="presParOf" srcId="{94C0F469-13A3-4A6E-8271-197352D85B95}" destId="{A8EC6F49-ADAA-4444-9F69-5509D8E55FED}" srcOrd="0" destOrd="0" presId="urn:microsoft.com/office/officeart/2005/8/layout/list1"/>
    <dgm:cxn modelId="{2244DC87-F2BB-4842-956C-EACC2DAF71EA}" type="presParOf" srcId="{94C0F469-13A3-4A6E-8271-197352D85B95}" destId="{41DBEB01-6435-4A8B-8F08-CD2C56630203}" srcOrd="1" destOrd="0" presId="urn:microsoft.com/office/officeart/2005/8/layout/list1"/>
    <dgm:cxn modelId="{EB838445-F4A8-4522-A290-A17D26E2C3AE}" type="presParOf" srcId="{2E261A31-F6DC-497D-8729-5D3CC493E9E5}" destId="{477BC16C-0EA4-42FB-81A1-65F08D7B059F}" srcOrd="9" destOrd="0" presId="urn:microsoft.com/office/officeart/2005/8/layout/list1"/>
    <dgm:cxn modelId="{3E6BE732-552F-4844-9B0C-79ADFBA6939F}" type="presParOf" srcId="{2E261A31-F6DC-497D-8729-5D3CC493E9E5}" destId="{BB5D4DB7-D91F-4273-94B2-889DC18FDC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EBDCA-67D1-4FC2-AC65-090E0548EBE1}">
      <dsp:nvSpPr>
        <dsp:cNvPr id="0" name=""/>
        <dsp:cNvSpPr/>
      </dsp:nvSpPr>
      <dsp:spPr>
        <a:xfrm>
          <a:off x="0" y="373139"/>
          <a:ext cx="510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B95E4-2A41-4AFF-93A7-784F897492A4}">
      <dsp:nvSpPr>
        <dsp:cNvPr id="0" name=""/>
        <dsp:cNvSpPr/>
      </dsp:nvSpPr>
      <dsp:spPr>
        <a:xfrm>
          <a:off x="252278" y="48419"/>
          <a:ext cx="484975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35 years or older.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83981" y="80122"/>
        <a:ext cx="4786351" cy="586034"/>
      </dsp:txXfrm>
    </dsp:sp>
    <dsp:sp modelId="{0872D73C-BC61-437C-85A4-83829CA1395C}">
      <dsp:nvSpPr>
        <dsp:cNvPr id="0" name=""/>
        <dsp:cNvSpPr/>
      </dsp:nvSpPr>
      <dsp:spPr>
        <a:xfrm>
          <a:off x="0" y="1371059"/>
          <a:ext cx="510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BA36A-C5FF-4765-B354-30E97A836359}">
      <dsp:nvSpPr>
        <dsp:cNvPr id="0" name=""/>
        <dsp:cNvSpPr/>
      </dsp:nvSpPr>
      <dsp:spPr>
        <a:xfrm>
          <a:off x="245049" y="1046340"/>
          <a:ext cx="485710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002060"/>
            </a:solidFill>
          </a:endParaRPr>
        </a:p>
      </dsp:txBody>
      <dsp:txXfrm>
        <a:off x="276752" y="1078043"/>
        <a:ext cx="4793695" cy="586034"/>
      </dsp:txXfrm>
    </dsp:sp>
    <dsp:sp modelId="{BB5D4DB7-D91F-4273-94B2-889DC18FDC00}">
      <dsp:nvSpPr>
        <dsp:cNvPr id="0" name=""/>
        <dsp:cNvSpPr/>
      </dsp:nvSpPr>
      <dsp:spPr>
        <a:xfrm>
          <a:off x="0" y="2368980"/>
          <a:ext cx="510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B01-6435-4A8B-8F08-CD2C56630203}">
      <dsp:nvSpPr>
        <dsp:cNvPr id="0" name=""/>
        <dsp:cNvSpPr/>
      </dsp:nvSpPr>
      <dsp:spPr>
        <a:xfrm>
          <a:off x="252278" y="2044260"/>
          <a:ext cx="484975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002060"/>
            </a:solidFill>
          </a:endParaRPr>
        </a:p>
      </dsp:txBody>
      <dsp:txXfrm>
        <a:off x="283981" y="2075963"/>
        <a:ext cx="478635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422" name="Rectangle 14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97423" name="Rectangle 14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676400" cy="247650"/>
          </a:xfrm>
        </p:spPr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9906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0"/>
            <a:ext cx="1752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105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467600" cy="3067050"/>
          </a:xfrm>
        </p:spPr>
        <p:txBody>
          <a:bodyPr/>
          <a:lstStyle>
            <a:lvl1pPr algn="l"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0"/>
            <a:ext cx="74676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447800" y="6381750"/>
            <a:ext cx="1219200" cy="476250"/>
          </a:xfrm>
        </p:spPr>
        <p:txBody>
          <a:bodyPr/>
          <a:lstStyle>
            <a:lvl1pPr algn="l"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381750"/>
            <a:ext cx="3962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3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276350" y="1701800"/>
            <a:ext cx="1066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4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81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008000"/>
                </a:solidFill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3BEC84-7021-46C0-8AAF-24FF6C815EA4}" type="datetimeFigureOut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C8D6D0-FED8-4855-A30A-2EC82F9F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3/Supreme_Court_US_2010.jpg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Relationship Id="rId3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0"/>
            <a:ext cx="3581400" cy="32004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FF00"/>
                </a:solidFill>
              </a:rPr>
              <a:t>The Executive Branch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3400" y="4495800"/>
            <a:ext cx="2438400" cy="1905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Page 342</a:t>
            </a:r>
            <a:endParaRPr lang="en-US" sz="9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67" y="-232"/>
            <a:ext cx="51404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362200"/>
            <a:ext cx="6019800" cy="1230312"/>
          </a:xfrm>
        </p:spPr>
        <p:txBody>
          <a:bodyPr/>
          <a:lstStyle/>
          <a:p>
            <a:r>
              <a:rPr lang="en-US" sz="3400" dirty="0" smtClean="0"/>
              <a:t>How many Electoral College votes are their?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124200" y="3657600"/>
            <a:ext cx="5791200" cy="6858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538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419600" y="2286000"/>
            <a:ext cx="4724400" cy="1230312"/>
          </a:xfrm>
        </p:spPr>
        <p:txBody>
          <a:bodyPr/>
          <a:lstStyle/>
          <a:p>
            <a:r>
              <a:rPr lang="en-US" sz="3400" dirty="0" smtClean="0"/>
              <a:t>How many does each state have?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124200" y="3429000"/>
            <a:ext cx="60198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# of Senators and         # of House members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 txBox="1">
            <a:spLocks/>
          </p:cNvSpPr>
          <p:nvPr/>
        </p:nvSpPr>
        <p:spPr bwMode="auto">
          <a:xfrm>
            <a:off x="5105400" y="28956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– senators                                              435 – House members           003 – District of Columbia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538 – Total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953000" y="2286000"/>
            <a:ext cx="3505200" cy="773112"/>
          </a:xfrm>
        </p:spPr>
        <p:txBody>
          <a:bodyPr/>
          <a:lstStyle/>
          <a:p>
            <a:r>
              <a:rPr lang="en-US" dirty="0" smtClean="0"/>
              <a:t>538 Electors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5105400" y="2895600"/>
            <a:ext cx="3581400" cy="16002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100 – senators                                              435 – House members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535 – Total</a:t>
            </a: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 rot="10800000" flipH="1">
            <a:off x="5105400" y="3695700"/>
            <a:ext cx="3581400" cy="1588"/>
          </a:xfrm>
          <a:prstGeom prst="line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181600" y="4114800"/>
            <a:ext cx="3962400" cy="1588"/>
          </a:xfrm>
          <a:prstGeom prst="line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uiExpand="1" build="p"/>
      <p:bldP spid="5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191000" y="2362200"/>
            <a:ext cx="4800600" cy="773112"/>
          </a:xfrm>
        </p:spPr>
        <p:txBody>
          <a:bodyPr/>
          <a:lstStyle/>
          <a:p>
            <a:r>
              <a:rPr lang="en-US" dirty="0" smtClean="0"/>
              <a:t>Electors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4876800" y="3200400"/>
            <a:ext cx="3200400" cy="16002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2 – senators                                              4 – House members</a:t>
            </a:r>
          </a:p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6 – Total</a:t>
            </a: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 rot="10800000" flipH="1">
            <a:off x="4876800" y="4000500"/>
            <a:ext cx="3200400" cy="1588"/>
          </a:xfrm>
          <a:prstGeom prst="line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16" descr="http://www.goldinc.com/images/mississipp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2514599" cy="76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362200"/>
            <a:ext cx="6019800" cy="1230312"/>
          </a:xfrm>
        </p:spPr>
        <p:txBody>
          <a:bodyPr/>
          <a:lstStyle/>
          <a:p>
            <a:r>
              <a:rPr lang="en-US" sz="3400" dirty="0" smtClean="0"/>
              <a:t>To run for the office of the President, you must be?</a:t>
            </a:r>
            <a:endParaRPr lang="en-US" sz="3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57600" y="3657600"/>
          <a:ext cx="5105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86200" y="4724400"/>
            <a:ext cx="4857101" cy="649440"/>
            <a:chOff x="245049" y="1046340"/>
            <a:chExt cx="4857101" cy="649440"/>
          </a:xfrm>
        </p:grpSpPr>
        <p:sp>
          <p:nvSpPr>
            <p:cNvPr id="9" name="Rounded Rectangle 8"/>
            <p:cNvSpPr/>
            <p:nvPr/>
          </p:nvSpPr>
          <p:spPr>
            <a:xfrm>
              <a:off x="245049" y="1046340"/>
              <a:ext cx="485710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6752" y="1078043"/>
              <a:ext cx="4793695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080" tIns="0" rIns="13508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2060"/>
                  </a:solidFill>
                </a:rPr>
                <a:t>Natural-born Citizens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200" y="5715000"/>
            <a:ext cx="4849757" cy="649440"/>
            <a:chOff x="252278" y="2044260"/>
            <a:chExt cx="4849757" cy="649440"/>
          </a:xfrm>
        </p:grpSpPr>
        <p:sp>
          <p:nvSpPr>
            <p:cNvPr id="12" name="Rounded Rectangle 11"/>
            <p:cNvSpPr/>
            <p:nvPr/>
          </p:nvSpPr>
          <p:spPr>
            <a:xfrm>
              <a:off x="252278" y="2044260"/>
              <a:ext cx="4849757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83981" y="2075963"/>
              <a:ext cx="4786351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080" tIns="0" rIns="13508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2060"/>
                  </a:solidFill>
                </a:rPr>
                <a:t>In U.S. the least 14 years.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971800"/>
            <a:ext cx="6019800" cy="849312"/>
          </a:xfrm>
        </p:spPr>
        <p:txBody>
          <a:bodyPr/>
          <a:lstStyle/>
          <a:p>
            <a:r>
              <a:rPr lang="en-US" sz="2800" dirty="0" smtClean="0"/>
              <a:t>Who takes the Presidents place if he/she can not perform the duties of the office?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743200" y="3733800"/>
            <a:ext cx="6400800" cy="6858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The Vice President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://2.bp.blogspot.com/_1ZWUmsOG-KI/SL-xo0atwdI/AAAAAAAADb8/yWV790V_dfQ/s200/200px-US_Vice_President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1905000" cy="1905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648199"/>
            <a:ext cx="1752600" cy="2196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Mike Pence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152400"/>
            <a:ext cx="6248400" cy="64325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Figure 30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Presidential Line of Succession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1. </a:t>
            </a:r>
            <a:r>
              <a:rPr lang="en-US" sz="2000" b="1" dirty="0" smtClean="0"/>
              <a:t>Vice </a:t>
            </a:r>
            <a:r>
              <a:rPr lang="en-US" sz="2000" b="1" dirty="0"/>
              <a:t>President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2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Speaker </a:t>
            </a:r>
            <a:r>
              <a:rPr lang="en-US" sz="2000" b="1" dirty="0"/>
              <a:t>of the House of Representatives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3.</a:t>
            </a:r>
            <a:r>
              <a:rPr lang="en-US" sz="2000" dirty="0" smtClean="0"/>
              <a:t> </a:t>
            </a:r>
            <a:r>
              <a:rPr lang="en-US" sz="2000" b="1" dirty="0" smtClean="0"/>
              <a:t>President </a:t>
            </a:r>
            <a:r>
              <a:rPr lang="en-US" sz="2000" b="1" dirty="0"/>
              <a:t>pro Tempore of the Senate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4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State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5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b="1" dirty="0" smtClean="0"/>
              <a:t>Secretary </a:t>
            </a:r>
            <a:r>
              <a:rPr lang="en-US" sz="2000" b="1" dirty="0"/>
              <a:t>of the Treasury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6.</a:t>
            </a:r>
            <a:r>
              <a:rPr lang="en-US" sz="2000" dirty="0" smtClean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Defense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7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b="1" dirty="0" smtClean="0"/>
              <a:t>Attorney </a:t>
            </a:r>
            <a:r>
              <a:rPr lang="en-US" sz="2000" b="1" dirty="0"/>
              <a:t>General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8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the Interior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9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10.</a:t>
            </a:r>
            <a:r>
              <a:rPr lang="en-US" sz="2000" dirty="0"/>
              <a:t> </a:t>
            </a:r>
            <a:r>
              <a:rPr lang="en-US" sz="2000" b="1" dirty="0"/>
              <a:t>Secretary of Commerce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11.</a:t>
            </a:r>
            <a:r>
              <a:rPr lang="en-US" sz="2000" dirty="0"/>
              <a:t> </a:t>
            </a:r>
            <a:r>
              <a:rPr lang="en-US" sz="2000" b="1" dirty="0"/>
              <a:t>Secretary of Labor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12.</a:t>
            </a:r>
            <a:r>
              <a:rPr lang="en-US" sz="2000" dirty="0"/>
              <a:t> </a:t>
            </a:r>
            <a:r>
              <a:rPr lang="en-US" sz="2000" b="1" dirty="0"/>
              <a:t>Secretary of Health and Human Services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13.</a:t>
            </a:r>
            <a:r>
              <a:rPr lang="en-US" sz="2000" dirty="0"/>
              <a:t> </a:t>
            </a:r>
            <a:r>
              <a:rPr lang="en-US" sz="2000" b="1" dirty="0"/>
              <a:t>Secretary of Housing and Urban Development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14.</a:t>
            </a:r>
            <a:r>
              <a:rPr lang="en-US" sz="2000" dirty="0"/>
              <a:t> </a:t>
            </a:r>
            <a:r>
              <a:rPr lang="en-US" sz="2000" b="1" dirty="0"/>
              <a:t>Secretary of Transportation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15.</a:t>
            </a:r>
            <a:r>
              <a:rPr lang="en-US" sz="2000" dirty="0"/>
              <a:t> </a:t>
            </a:r>
            <a:r>
              <a:rPr lang="en-US" sz="2000" b="1" dirty="0"/>
              <a:t>Secretary of Energy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16.</a:t>
            </a:r>
            <a:r>
              <a:rPr lang="en-US" sz="2000" dirty="0"/>
              <a:t> </a:t>
            </a:r>
            <a:r>
              <a:rPr lang="en-US" sz="2000" b="1" dirty="0"/>
              <a:t>Secretary of Education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17.</a:t>
            </a:r>
            <a:r>
              <a:rPr lang="en-US" sz="2000" dirty="0"/>
              <a:t> </a:t>
            </a:r>
            <a:r>
              <a:rPr lang="en-US" sz="2000" b="1" dirty="0"/>
              <a:t>Secretary of Veterans Affairs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18.</a:t>
            </a:r>
            <a:r>
              <a:rPr lang="en-US" sz="2000" dirty="0"/>
              <a:t> </a:t>
            </a:r>
            <a:r>
              <a:rPr lang="en-US" sz="2000" b="1" dirty="0"/>
              <a:t>Secretary of Homeland Security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971800"/>
            <a:ext cx="6019800" cy="849312"/>
          </a:xfrm>
        </p:spPr>
        <p:txBody>
          <a:bodyPr/>
          <a:lstStyle/>
          <a:p>
            <a:r>
              <a:rPr lang="en-US" sz="2800" dirty="0" smtClean="0"/>
              <a:t>Who takes the Vice  Presidents place if he/she can not perform the duties of the office?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676400"/>
            <a:ext cx="228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Page 344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971800"/>
            <a:ext cx="6019800" cy="849312"/>
          </a:xfrm>
        </p:spPr>
        <p:txBody>
          <a:bodyPr/>
          <a:lstStyle/>
          <a:p>
            <a:r>
              <a:rPr lang="en-US" sz="2800" dirty="0" smtClean="0"/>
              <a:t>Who takes the Vice Presidents place if he/she can not perform the duties of the office?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676400" y="3733800"/>
            <a:ext cx="7467600" cy="6858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Speaker of the House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5334000"/>
            <a:ext cx="236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Paul Ryan</a:t>
            </a:r>
            <a:endParaRPr lang="en-US" sz="3200" b="1" dirty="0"/>
          </a:p>
        </p:txBody>
      </p:sp>
      <p:pic>
        <p:nvPicPr>
          <p:cNvPr id="24584" name="Picture 8" descr="http://encycl.opentopia.com/enimages/thumb/41/40621/200px-House_large_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1714500" cy="1714500"/>
          </a:xfrm>
          <a:prstGeom prst="rect">
            <a:avLst/>
          </a:prstGeom>
          <a:noFill/>
        </p:spPr>
      </p:pic>
      <p:pic>
        <p:nvPicPr>
          <p:cNvPr id="26626" name="Picture 2" descr="File:Seal of the Speaker of the US House of Representativ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00600"/>
            <a:ext cx="1600200" cy="1600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648201"/>
            <a:ext cx="2082800" cy="220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971800"/>
            <a:ext cx="6019800" cy="849312"/>
          </a:xfrm>
        </p:spPr>
        <p:txBody>
          <a:bodyPr/>
          <a:lstStyle/>
          <a:p>
            <a:r>
              <a:rPr lang="en-US" sz="2800" dirty="0" smtClean="0"/>
              <a:t>Who takes the Speaker of the House’s place if he/she can not perform the duties of the office?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676400" y="3886200"/>
            <a:ext cx="7467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President</a:t>
            </a:r>
            <a:r>
              <a:rPr lang="en-US" sz="3200" b="1" dirty="0" smtClean="0">
                <a:solidFill>
                  <a:schemeClr val="tx1"/>
                </a:solidFill>
              </a:rPr>
              <a:t> pro Tempore of the Senate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5311304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Orrin Hatch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pic>
        <p:nvPicPr>
          <p:cNvPr id="25602" name="Picture 2" descr="File:Senate Sea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1978025" cy="1978025"/>
          </a:xfrm>
          <a:prstGeom prst="rect">
            <a:avLst/>
          </a:prstGeom>
          <a:noFill/>
        </p:spPr>
      </p:pic>
      <p:pic>
        <p:nvPicPr>
          <p:cNvPr id="25604" name="Picture 4" descr="File:President Pro Tempore sea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00600"/>
            <a:ext cx="1676400" cy="1676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724400"/>
            <a:ext cx="1600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971800"/>
            <a:ext cx="6019800" cy="849312"/>
          </a:xfrm>
        </p:spPr>
        <p:txBody>
          <a:bodyPr/>
          <a:lstStyle/>
          <a:p>
            <a:r>
              <a:rPr lang="en-US" sz="2800" dirty="0" smtClean="0"/>
              <a:t>Who takes the President pro Tempore place if he/she can not perform the duties of the office?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676400" y="3886200"/>
            <a:ext cx="74676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Secretary of State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5334000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Rex </a:t>
            </a:r>
            <a:r>
              <a:rPr lang="en-US" sz="3200" b="1" dirty="0" err="1" smtClean="0"/>
              <a:t>Tillerson</a:t>
            </a:r>
            <a:endParaRPr lang="en-US" sz="3200" b="1" dirty="0"/>
          </a:p>
        </p:txBody>
      </p:sp>
      <p:pic>
        <p:nvPicPr>
          <p:cNvPr id="24578" name="Picture 2" descr="File:Department of stat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1981200" cy="1981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48200"/>
            <a:ext cx="1905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4" name="Picture 12" descr="http://www.accd.edu/spc/admin/pres/img/web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717" y="-1"/>
            <a:ext cx="8082283" cy="2819401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www.iowapresidentialwatch.com/images/cartoons/BushWinsMd.JPG"/>
          <p:cNvPicPr>
            <a:picLocks noChangeAspect="1" noChangeArrowheads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</p:spPr>
      </p:pic>
      <p:pic>
        <p:nvPicPr>
          <p:cNvPr id="74758" name="Picture 6" descr="http://www.iowapresidentialwatch.com/images/cartoons/Melting-Md.jpg"/>
          <p:cNvPicPr>
            <a:picLocks noChangeAspect="1" noChangeArrowheads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  <p:pic>
        <p:nvPicPr>
          <p:cNvPr id="74760" name="Picture 8" descr="http://www.rjmatson.com/images/illustrations/Zi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238621" cy="2285999"/>
          </a:xfrm>
          <a:prstGeom prst="rect">
            <a:avLst/>
          </a:prstGeom>
          <a:noFill/>
        </p:spPr>
      </p:pic>
      <p:pic>
        <p:nvPicPr>
          <p:cNvPr id="74768" name="Picture 16" descr="http://scoop.diamondgalleries.com/public/news_images/4/77464_188470_4.jpg"/>
          <p:cNvPicPr>
            <a:picLocks noChangeAspect="1" noChangeArrowheads="1"/>
          </p:cNvPicPr>
          <p:nvPr/>
        </p:nvPicPr>
        <p:blipFill>
          <a:blip r:embed="rId6" cstate="print"/>
          <a:srcRect l="27932" t="12959" r="27623" b="2218"/>
          <a:stretch>
            <a:fillRect/>
          </a:stretch>
        </p:blipFill>
        <p:spPr bwMode="auto">
          <a:xfrm>
            <a:off x="7010400" y="0"/>
            <a:ext cx="2133600" cy="2286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991600" y="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9121140" y="304800"/>
            <a:ext cx="4571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6248400" cy="64325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Figure 30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Presidential Line of Succession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1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Vice </a:t>
            </a:r>
            <a:r>
              <a:rPr lang="en-US" sz="2000" b="1" dirty="0"/>
              <a:t>President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2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Speaker </a:t>
            </a:r>
            <a:r>
              <a:rPr lang="en-US" sz="2000" b="1" dirty="0"/>
              <a:t>of the House of Representatives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President </a:t>
            </a:r>
            <a:r>
              <a:rPr lang="en-US" sz="2000" b="1" dirty="0"/>
              <a:t>pro Tempore of the Senate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State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the Treasury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Defense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Attorney </a:t>
            </a:r>
            <a:r>
              <a:rPr lang="en-US" sz="2000" b="1" dirty="0"/>
              <a:t>General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the Interior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9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b="1" dirty="0" smtClean="0"/>
              <a:t>Secretary </a:t>
            </a:r>
            <a:r>
              <a:rPr lang="en-US" sz="2000" b="1" dirty="0"/>
              <a:t>of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10.</a:t>
            </a:r>
            <a:r>
              <a:rPr lang="en-US" sz="2000" dirty="0"/>
              <a:t> </a:t>
            </a:r>
            <a:r>
              <a:rPr lang="en-US" sz="2000" b="1" dirty="0"/>
              <a:t>Secretary of Commerce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11.</a:t>
            </a:r>
            <a:r>
              <a:rPr lang="en-US" sz="2000" dirty="0"/>
              <a:t> </a:t>
            </a:r>
            <a:r>
              <a:rPr lang="en-US" sz="2000" b="1" dirty="0"/>
              <a:t>Secretary of Labor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12.</a:t>
            </a:r>
            <a:r>
              <a:rPr lang="en-US" sz="2000" dirty="0"/>
              <a:t> </a:t>
            </a:r>
            <a:r>
              <a:rPr lang="en-US" sz="2000" b="1" dirty="0"/>
              <a:t>Secretary of Health and Human Services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13.</a:t>
            </a:r>
            <a:r>
              <a:rPr lang="en-US" sz="2000" dirty="0"/>
              <a:t> </a:t>
            </a:r>
            <a:r>
              <a:rPr lang="en-US" sz="2000" b="1" dirty="0"/>
              <a:t>Secretary of Housing and Urban Development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14.</a:t>
            </a:r>
            <a:r>
              <a:rPr lang="en-US" sz="2000" dirty="0"/>
              <a:t> </a:t>
            </a:r>
            <a:r>
              <a:rPr lang="en-US" sz="2000" b="1" dirty="0"/>
              <a:t>Secretary of Transportation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15.</a:t>
            </a:r>
            <a:r>
              <a:rPr lang="en-US" sz="2000" dirty="0"/>
              <a:t> </a:t>
            </a:r>
            <a:r>
              <a:rPr lang="en-US" sz="2000" b="1" dirty="0"/>
              <a:t>Secretary of Energy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16.</a:t>
            </a:r>
            <a:r>
              <a:rPr lang="en-US" sz="2000" dirty="0"/>
              <a:t> </a:t>
            </a:r>
            <a:r>
              <a:rPr lang="en-US" sz="2000" b="1" dirty="0"/>
              <a:t>Secretary of Education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17.</a:t>
            </a:r>
            <a:r>
              <a:rPr lang="en-US" sz="2000" dirty="0"/>
              <a:t> </a:t>
            </a:r>
            <a:r>
              <a:rPr lang="en-US" sz="2000" b="1" dirty="0"/>
              <a:t>Secretary of Veterans Affairs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18.</a:t>
            </a:r>
            <a:r>
              <a:rPr lang="en-US" sz="2000" dirty="0"/>
              <a:t> </a:t>
            </a:r>
            <a:r>
              <a:rPr lang="en-US" sz="2000" b="1" dirty="0"/>
              <a:t>Secretary of Homeland Security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477000" y="3657600"/>
            <a:ext cx="2667000" cy="849312"/>
          </a:xfrm>
        </p:spPr>
        <p:txBody>
          <a:bodyPr/>
          <a:lstStyle/>
          <a:p>
            <a:pPr algn="l"/>
            <a:r>
              <a:rPr lang="en-US" sz="3200" dirty="0" smtClean="0"/>
              <a:t>Does the order make sense?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133600" y="2286000"/>
            <a:ext cx="7010400" cy="1230312"/>
          </a:xfrm>
        </p:spPr>
        <p:txBody>
          <a:bodyPr/>
          <a:lstStyle/>
          <a:p>
            <a:r>
              <a:rPr lang="en-US" sz="3400" dirty="0" smtClean="0"/>
              <a:t>Any presidents serve their entire term without a vice president?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124200" y="3581400"/>
            <a:ext cx="5410200" cy="6858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4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676400" y="2286000"/>
            <a:ext cx="7467600" cy="1230312"/>
          </a:xfrm>
        </p:spPr>
        <p:txBody>
          <a:bodyPr/>
          <a:lstStyle/>
          <a:p>
            <a:r>
              <a:rPr lang="en-US" sz="3400" dirty="0" smtClean="0"/>
              <a:t>Which presidents serve their entire term without a vice president?</a:t>
            </a:r>
            <a:endParaRPr lang="en-US" sz="3400" dirty="0"/>
          </a:p>
        </p:txBody>
      </p:sp>
      <p:pic>
        <p:nvPicPr>
          <p:cNvPr id="1026" name="Picture 2" descr="Millard Fillm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1679747" cy="22098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7000" y="5867400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Millard Fillmore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6211669"/>
            <a:ext cx="205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July 9, 1850 – March 4, 1853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mail.multied.com/bio/rec/AndrewJohn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1524000" cy="22098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5867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Andrew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Johnson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211669"/>
            <a:ext cx="194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April 15, 1865 – March 4, 1869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211669"/>
            <a:ext cx="1961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April 4, 1841 – March 4, 1845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5867400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John Tyler, Jr.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John Ty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1524000" cy="214714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77000" y="62116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September 19, 1881 – March 4, 1885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9556" y="5867400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Chester Alan Arthur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2" name="Picture 8" descr="http://img.timeinc.net/time/photoessays/2009/forgettable_presidents/chester_arth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657600"/>
            <a:ext cx="1795463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962400" y="2514600"/>
            <a:ext cx="4953000" cy="1230312"/>
          </a:xfrm>
        </p:spPr>
        <p:txBody>
          <a:bodyPr/>
          <a:lstStyle/>
          <a:p>
            <a:r>
              <a:rPr lang="en-US" sz="4000" dirty="0" smtClean="0"/>
              <a:t>What is the 25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3810000"/>
            <a:ext cx="70104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Succession to the Presidency and establishes procedures both for </a:t>
            </a:r>
            <a:r>
              <a:rPr lang="en-US" sz="2800" b="1" dirty="0" smtClean="0">
                <a:solidFill>
                  <a:srgbClr val="FF0000"/>
                </a:solidFill>
              </a:rPr>
              <a:t>filling a vacancy in the office of the Vice President</a:t>
            </a:r>
            <a:r>
              <a:rPr lang="en-US" sz="2800" b="1" dirty="0" smtClean="0"/>
              <a:t>, as well as responding to Presidential disabilities.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934200" y="5562600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Ratified in 1967.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057400" y="2514600"/>
            <a:ext cx="7086600" cy="1981200"/>
          </a:xfrm>
        </p:spPr>
        <p:txBody>
          <a:bodyPr/>
          <a:lstStyle/>
          <a:p>
            <a:r>
              <a:rPr lang="en-US" sz="4000" dirty="0" smtClean="0"/>
              <a:t>Who is the only President not to be elected president or vice president?</a:t>
            </a:r>
            <a:endParaRPr lang="en-US" sz="4000" dirty="0"/>
          </a:p>
        </p:txBody>
      </p:sp>
      <p:pic>
        <p:nvPicPr>
          <p:cNvPr id="31746" name="Picture 2" descr="Gerald 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911600"/>
            <a:ext cx="1905000" cy="279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4800" y="457200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Gerald Rudolph Ford, Jr.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0198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August 9, 1974 – January 20, 1977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33400"/>
            <a:ext cx="7162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34200" cy="1066800"/>
          </a:xfrm>
        </p:spPr>
        <p:txBody>
          <a:bodyPr/>
          <a:lstStyle/>
          <a:p>
            <a:r>
              <a:rPr lang="en-US" sz="5400" b="1" dirty="0" smtClean="0"/>
              <a:t>The Judicial Branch</a:t>
            </a:r>
            <a:endParaRPr lang="en-US" sz="5400" b="1" dirty="0"/>
          </a:p>
        </p:txBody>
      </p:sp>
      <p:pic>
        <p:nvPicPr>
          <p:cNvPr id="33798" name="Picture 6" descr="http://z.about.com/d/architecture/1/5/a/q/SupremeCourtSO000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62800" cy="47274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-1905000" y="3429000"/>
            <a:ext cx="5791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257800" y="3429000"/>
            <a:ext cx="5791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are the 2 major court systems?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r>
              <a:rPr lang="en-US" sz="6000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Federal</a:t>
            </a:r>
          </a:p>
          <a:p>
            <a:endParaRPr lang="en-US" dirty="0" smtClean="0"/>
          </a:p>
          <a:p>
            <a:r>
              <a:rPr lang="en-US" sz="6000" b="1" dirty="0" smtClean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State</a:t>
            </a: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is the Federal Court System ordered?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33400"/>
            <a:ext cx="4059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Supreme Court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22098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 Circuit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133600"/>
            <a:ext cx="2209800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Federal Circuit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2133600"/>
            <a:ext cx="2209800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Armed Forces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1219200"/>
            <a:ext cx="14478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191794" y="1599406"/>
            <a:ext cx="7620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943600" y="1219200"/>
            <a:ext cx="17526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4038600"/>
            <a:ext cx="1219200" cy="224676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94 District Courts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</a:t>
            </a:r>
          </a:p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en-US" sz="17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Territorial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Court</a:t>
            </a: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038600"/>
            <a:ext cx="9906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Tax Court 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038600"/>
            <a:ext cx="1066800" cy="16004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Inter-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national 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Trade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4038600"/>
            <a:ext cx="1066800" cy="16312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Federal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claims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4038600"/>
            <a:ext cx="1143000" cy="130805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Veterans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4038600"/>
            <a:ext cx="1600200" cy="250837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Army, Navy, Air Force, Marines, Coast Guard, Courts of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Criminal </a:t>
            </a:r>
            <a:r>
              <a:rPr lang="en-US" sz="19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 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6906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5372100" y="3314700"/>
            <a:ext cx="685800" cy="457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1676400" y="3429000"/>
            <a:ext cx="685800" cy="228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239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4671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429500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the highest court?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533400"/>
            <a:ext cx="7162800" cy="1600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United States Supreme Court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http://www.cvent.com/destination-guide/washington-dc/images/us-supreme-court.jpg"/>
          <p:cNvPicPr>
            <a:picLocks noChangeAspect="1" noChangeArrowheads="1"/>
          </p:cNvPicPr>
          <p:nvPr/>
        </p:nvPicPr>
        <p:blipFill>
          <a:blip r:embed="rId2" cstate="print"/>
          <a:srcRect b="16413"/>
          <a:stretch>
            <a:fillRect/>
          </a:stretch>
        </p:blipFill>
        <p:spPr bwMode="auto">
          <a:xfrm>
            <a:off x="990600" y="2133600"/>
            <a:ext cx="7162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Review from last class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4709160"/>
          </a:xfrm>
        </p:spPr>
        <p:txBody>
          <a:bodyPr>
            <a:noAutofit/>
          </a:bodyPr>
          <a:lstStyle/>
          <a:p>
            <a:pPr>
              <a:buSzPct val="150000"/>
              <a:buBlip>
                <a:blip r:embed="rId2"/>
              </a:buBlip>
            </a:pPr>
            <a:r>
              <a:rPr lang="en-US" sz="5400" dirty="0" smtClean="0"/>
              <a:t>  </a:t>
            </a:r>
            <a:r>
              <a:rPr lang="en-US" sz="4800" dirty="0" smtClean="0"/>
              <a:t>National Government.</a:t>
            </a:r>
          </a:p>
          <a:p>
            <a:endParaRPr lang="en-US" sz="5400" dirty="0" smtClean="0"/>
          </a:p>
          <a:p>
            <a:endParaRPr lang="en-US" sz="3600" dirty="0" smtClean="0"/>
          </a:p>
          <a:p>
            <a:pPr>
              <a:buSzPct val="200000"/>
              <a:buBlip>
                <a:blip r:embed="rId3"/>
              </a:buBlip>
            </a:pPr>
            <a:r>
              <a:rPr lang="en-US" sz="5400" dirty="0" smtClean="0"/>
              <a:t>  </a:t>
            </a:r>
            <a:r>
              <a:rPr lang="en-US" sz="4400" dirty="0" smtClean="0"/>
              <a:t>The Legislative Branch.</a:t>
            </a:r>
            <a:endParaRPr lang="en-US" sz="5400" dirty="0" smtClean="0"/>
          </a:p>
          <a:p>
            <a:pPr lvl="8">
              <a:buSzPct val="200000"/>
              <a:buNone/>
            </a:pPr>
            <a:r>
              <a:rPr lang="en-US" sz="4000" dirty="0" smtClean="0"/>
              <a:t>      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Common man</a:t>
            </a:r>
            <a:endParaRPr lang="en-US" sz="3200" dirty="0"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438400"/>
            <a:ext cx="4621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 tenth amendment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048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 Federal system of government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4" descr="http://public.resource.org/img/foil.seal.hou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95800"/>
            <a:ext cx="1447800" cy="145607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5029200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Senate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876800"/>
            <a:ext cx="2565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House of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Representatives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0962" name="Picture 2" descr="File:Senate Seal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648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many justices?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1028" name="Picture 4" descr="http://upload.wikimedia.org/wikipedia/commons/2/23/Supreme_Court_US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162800" cy="4191000"/>
          </a:xfrm>
          <a:prstGeom prst="rect">
            <a:avLst/>
          </a:prstGeom>
          <a:noFill/>
        </p:spPr>
      </p:pic>
      <p:pic>
        <p:nvPicPr>
          <p:cNvPr id="13314" name="Picture 2" descr="File:Supreme Court US 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7124629" cy="474678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533400"/>
            <a:ext cx="7162800" cy="1600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chief justice and 8 associate justices (9).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do you become a Supreme Court justices?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sz="12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The president nominates and confirmed with the “advice and consent” (majority vote)</a:t>
            </a:r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of the Senate.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long do they serve Supreme Court justices?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Serve for life or until they retire.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</a:t>
            </a:r>
            <a:r>
              <a:rPr lang="en-US" b="1" dirty="0" smtClean="0">
                <a:solidFill>
                  <a:srgbClr val="FF0000"/>
                </a:solidFill>
              </a:rPr>
              <a:t>jurisdiction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Area of authority.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</a:t>
            </a:r>
            <a:r>
              <a:rPr lang="en-US" b="1" dirty="0" smtClean="0">
                <a:solidFill>
                  <a:srgbClr val="FF0000"/>
                </a:solidFill>
              </a:rPr>
              <a:t>judicial review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sz="12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The ability to set aside the actions of the legislative or executive branches of any government agency.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</a:t>
            </a:r>
            <a:r>
              <a:rPr lang="en-US" b="1" i="1" dirty="0" smtClean="0">
                <a:solidFill>
                  <a:schemeClr val="tx1"/>
                </a:solidFill>
              </a:rPr>
              <a:t>injunction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Prevent executive action (forbid the action).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does a case end up in the Supreme Court?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4191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The Chief Justice choose the cases it will hear.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33400"/>
            <a:ext cx="4059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Supreme Court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22098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 Circuit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133600"/>
            <a:ext cx="2209800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Federal Circuit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2133600"/>
            <a:ext cx="2209800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Armed Forces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1219200"/>
            <a:ext cx="14478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191794" y="1599406"/>
            <a:ext cx="7620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943600" y="1219200"/>
            <a:ext cx="17526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4038600"/>
            <a:ext cx="1219200" cy="224676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94 District Courts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</a:t>
            </a:r>
          </a:p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en-US" sz="17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Territorial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Court</a:t>
            </a: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038600"/>
            <a:ext cx="9906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Tax Court 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038600"/>
            <a:ext cx="1066800" cy="16004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Inter-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national 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Trade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4038600"/>
            <a:ext cx="1066800" cy="16312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Federal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claims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4038600"/>
            <a:ext cx="1143000" cy="130805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Veterans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4038600"/>
            <a:ext cx="1600200" cy="250837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Army, Navy, Air Force, Marines, Coast Guard, Courts of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Criminal </a:t>
            </a:r>
            <a:r>
              <a:rPr lang="en-US" sz="19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 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6906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5372100" y="3314700"/>
            <a:ext cx="685800" cy="457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1676400" y="3429000"/>
            <a:ext cx="685800" cy="228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239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4671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429500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90600" y="1676400"/>
            <a:ext cx="7162800" cy="464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 descr="United States Courts of Appeals and United States District Courts by Geographic Bounda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34200" cy="4413728"/>
          </a:xfrm>
          <a:prstGeom prst="rect">
            <a:avLst/>
          </a:prstGeom>
          <a:noFill/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219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United States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Circuit Court Districts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16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Judicial Circuits (areas), plus the District of Columbia Circuit Court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90600" y="1676400"/>
            <a:ext cx="7162800" cy="464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 descr="United States Courts of Appeals and United States District Courts by Geographic Bounda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34200" cy="4413728"/>
          </a:xfrm>
          <a:prstGeom prst="rect">
            <a:avLst/>
          </a:prstGeom>
          <a:noFill/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1219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United States 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District </a:t>
            </a:r>
            <a:r>
              <a:rPr lang="en-US" b="1" dirty="0" smtClean="0">
                <a:solidFill>
                  <a:schemeClr val="tx1"/>
                </a:solidFill>
              </a:rPr>
              <a:t>Court Districts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4648200"/>
            <a:ext cx="762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200400"/>
            <a:ext cx="762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6858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066800"/>
            <a:ext cx="8382000" cy="5217847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SzPct val="150000"/>
              <a:buFont typeface="Webdings" pitchFamily="18" charset="2"/>
              <a:buChar char=""/>
            </a:pPr>
            <a:r>
              <a:rPr lang="en-US" b="1" dirty="0" smtClean="0"/>
              <a:t>  </a:t>
            </a:r>
            <a:r>
              <a:rPr lang="en-US" sz="2800" b="1" dirty="0" smtClean="0"/>
              <a:t>Explain how civic responsibilities are important to Mississippians as citizens of the United States and residents of a global setting. </a:t>
            </a:r>
            <a:r>
              <a:rPr lang="en-US" sz="2800" b="1" dirty="0" smtClean="0">
                <a:solidFill>
                  <a:srgbClr val="FF0000"/>
                </a:solidFill>
              </a:rPr>
              <a:t>MS5</a:t>
            </a:r>
          </a:p>
          <a:p>
            <a:pPr>
              <a:buClr>
                <a:srgbClr val="00B0F0"/>
              </a:buClr>
              <a:buSzPct val="150000"/>
              <a:buFont typeface="Webdings" pitchFamily="18" charset="2"/>
              <a:buChar char=""/>
            </a:pPr>
            <a:endParaRPr lang="en-US" sz="2800" dirty="0" smtClean="0"/>
          </a:p>
          <a:p>
            <a:pPr>
              <a:buClr>
                <a:srgbClr val="00B0F0"/>
              </a:buClr>
              <a:buSzPct val="150000"/>
              <a:buFont typeface="Webdings" pitchFamily="18" charset="2"/>
              <a:buChar char=""/>
            </a:pPr>
            <a:r>
              <a:rPr lang="en-US" sz="2800" b="1" dirty="0" smtClean="0"/>
              <a:t>  Explain the necessity of politics and government. </a:t>
            </a:r>
            <a:r>
              <a:rPr lang="en-US" sz="2800" b="1" dirty="0" smtClean="0">
                <a:solidFill>
                  <a:srgbClr val="FF0000"/>
                </a:solidFill>
              </a:rPr>
              <a:t>MS5a</a:t>
            </a:r>
          </a:p>
          <a:p>
            <a:pPr>
              <a:buClr>
                <a:srgbClr val="00B0F0"/>
              </a:buClr>
              <a:buSzPct val="150000"/>
              <a:buFont typeface="Webdings" pitchFamily="18" charset="2"/>
              <a:buChar char=""/>
            </a:pPr>
            <a:endParaRPr lang="en-US" sz="2800" dirty="0" smtClean="0"/>
          </a:p>
          <a:p>
            <a:pPr>
              <a:buClr>
                <a:srgbClr val="00B0F0"/>
              </a:buClr>
              <a:buSzPct val="150000"/>
              <a:buFont typeface="Webdings" pitchFamily="18" charset="2"/>
              <a:buChar char=""/>
            </a:pPr>
            <a:r>
              <a:rPr lang="en-US" sz="2800" b="1" dirty="0" smtClean="0"/>
              <a:t>  Explain how the United States Constitution grants and distributes power to national and state government. </a:t>
            </a:r>
            <a:r>
              <a:rPr lang="en-US" sz="2800" b="1" dirty="0" smtClean="0">
                <a:solidFill>
                  <a:srgbClr val="FF0000"/>
                </a:solidFill>
              </a:rPr>
              <a:t>MS5c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4958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Objectives :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600" dirty="0" smtClean="0"/>
          </a:p>
          <a:p>
            <a:pPr>
              <a:buNone/>
            </a:pPr>
            <a:endParaRPr lang="en-US" sz="60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 smtClean="0"/>
          </a:p>
          <a:p>
            <a:pPr>
              <a:buNone/>
            </a:pPr>
            <a:endParaRPr lang="en-US" sz="6000" dirty="0">
              <a:ln w="28575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33400"/>
            <a:ext cx="4059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Supreme Court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22098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 Circuit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133600"/>
            <a:ext cx="2209800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Federal Circuit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2133600"/>
            <a:ext cx="2209800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Courts of Appeals for the Armed Forces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1219200"/>
            <a:ext cx="14478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191794" y="1599406"/>
            <a:ext cx="7620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943600" y="1219200"/>
            <a:ext cx="17526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4038600"/>
            <a:ext cx="1219200" cy="224676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94 District Courts</a:t>
            </a:r>
          </a:p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</a:t>
            </a:r>
          </a:p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en-US" sz="17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Territorial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Court</a:t>
            </a: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038600"/>
            <a:ext cx="990600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Tax Court 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038600"/>
            <a:ext cx="1066800" cy="16004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Inter-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national 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Trade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4038600"/>
            <a:ext cx="1066800" cy="16312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Federal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claims</a:t>
            </a:r>
            <a:endParaRPr lang="en-US" sz="2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4038600"/>
            <a:ext cx="1143000" cy="130805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U.S. Court of </a:t>
            </a:r>
            <a:r>
              <a:rPr lang="en-US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Veterans</a:t>
            </a:r>
            <a:r>
              <a:rPr lang="en-US" sz="2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9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4038600"/>
            <a:ext cx="1600200" cy="250837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Army, Navy, Air Force, Marines, Coast Guard, Courts of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Criminal </a:t>
            </a:r>
            <a:r>
              <a:rPr lang="en-US" sz="19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Appeals </a:t>
            </a:r>
            <a:endParaRPr lang="en-US" sz="19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6906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5372100" y="3314700"/>
            <a:ext cx="685800" cy="457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1676400" y="3429000"/>
            <a:ext cx="685800" cy="228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239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467100" y="3390900"/>
            <a:ext cx="685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429500" y="3543300"/>
            <a:ext cx="686594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Summary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3048000"/>
            <a:ext cx="7772400" cy="2862262"/>
          </a:xfrm>
        </p:spPr>
        <p:txBody>
          <a:bodyPr>
            <a:normAutofit/>
          </a:bodyPr>
          <a:lstStyle/>
          <a:p>
            <a:pPr>
              <a:buSzPct val="300000"/>
              <a:buBlip>
                <a:blip r:embed="rId2"/>
              </a:buBlip>
            </a:pPr>
            <a:r>
              <a:rPr lang="en-US" sz="3200" b="1" dirty="0" smtClean="0">
                <a:solidFill>
                  <a:srgbClr val="7030A0"/>
                </a:solidFill>
              </a:rPr>
              <a:t>Executive Branch</a:t>
            </a:r>
          </a:p>
          <a:p>
            <a:endParaRPr lang="en-US" dirty="0" smtClean="0"/>
          </a:p>
          <a:p>
            <a:endParaRPr lang="en-US" sz="6000" dirty="0" smtClean="0"/>
          </a:p>
          <a:p>
            <a:pPr>
              <a:buSzPct val="300000"/>
              <a:buBlip>
                <a:blip r:embed="rId3"/>
              </a:buBlip>
            </a:pPr>
            <a:r>
              <a:rPr lang="en-US" sz="3200" b="1" dirty="0" smtClean="0">
                <a:solidFill>
                  <a:schemeClr val="tx1"/>
                </a:solidFill>
              </a:rPr>
              <a:t>Judicial Branch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505200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Electoral College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962400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Requirements for office.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4495800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Line of Succession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562600"/>
            <a:ext cx="2175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Supreme Court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6019800"/>
            <a:ext cx="190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Other Courts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Assignment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05200"/>
            <a:ext cx="7772400" cy="133826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read pages 348 to 356.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6400800" cy="2362200"/>
          </a:xfrm>
        </p:spPr>
        <p:txBody>
          <a:bodyPr/>
          <a:lstStyle/>
          <a:p>
            <a:r>
              <a:rPr lang="en-US" sz="4000" dirty="0" smtClean="0"/>
              <a:t>           What office has the   	greatest effect on you 	and the world? 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4419600"/>
            <a:ext cx="5791200" cy="1368425"/>
          </a:xfrm>
        </p:spPr>
        <p:txBody>
          <a:bodyPr/>
          <a:lstStyle/>
          <a:p>
            <a:r>
              <a:rPr lang="en-US" sz="4000" b="1" dirty="0" smtClean="0"/>
              <a:t>People in the United States do not vote.</a:t>
            </a:r>
            <a:endParaRPr lang="en-US" sz="4000" b="1" dirty="0"/>
          </a:p>
        </p:txBody>
      </p:sp>
      <p:pic>
        <p:nvPicPr>
          <p:cNvPr id="90114" name="Picture 2" descr="http://4.bp.blogspot.com/_5phx4WgYAx0/SQ_heNK2VJI/AAAAAAAAAeo/9LSwMixvceQ/s320/vote-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302" y="2057400"/>
            <a:ext cx="2223698" cy="2209800"/>
          </a:xfrm>
          <a:prstGeom prst="rect">
            <a:avLst/>
          </a:prstGeom>
          <a:noFill/>
        </p:spPr>
      </p:pic>
      <p:pic>
        <p:nvPicPr>
          <p:cNvPr id="90116" name="Picture 4" descr="http://holidays.mrdonn.org/banner_preside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43200"/>
            <a:ext cx="3733800" cy="168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28600" y="152400"/>
            <a:ext cx="4038600" cy="6477000"/>
          </a:xfrm>
          <a:prstGeom prst="rect">
            <a:avLst/>
          </a:prstGeom>
          <a:solidFill>
            <a:schemeClr val="bg1">
              <a:alpha val="47000"/>
            </a:schemeClr>
          </a:solidFill>
          <a:ln w="12700" cap="sq" cmpd="sng" algn="ctr">
            <a:solidFill>
              <a:schemeClr val="bg1">
                <a:alpha val="2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152400"/>
            <a:ext cx="3124200" cy="6400800"/>
          </a:xfrm>
          <a:prstGeom prst="rect">
            <a:avLst/>
          </a:prstGeom>
          <a:solidFill>
            <a:schemeClr val="bg1">
              <a:alpha val="47000"/>
            </a:schemeClr>
          </a:solidFill>
          <a:ln w="12700" cap="sq" cmpd="sng" algn="ctr">
            <a:solidFill>
              <a:schemeClr val="bg1">
                <a:alpha val="2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52400"/>
            <a:ext cx="2514600" cy="6400800"/>
          </a:xfrm>
          <a:prstGeom prst="rect">
            <a:avLst/>
          </a:prstGeom>
          <a:solidFill>
            <a:schemeClr val="bg1">
              <a:alpha val="47000"/>
            </a:schemeClr>
          </a:solidFill>
          <a:ln w="12700" cap="sq" cmpd="sng" algn="ctr">
            <a:solidFill>
              <a:schemeClr val="bg1">
                <a:alpha val="2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2819400" y="228600"/>
            <a:ext cx="5343525" cy="1066800"/>
          </a:xfrm>
        </p:spPr>
        <p:txBody>
          <a:bodyPr/>
          <a:lstStyle/>
          <a:p>
            <a:r>
              <a:rPr lang="en-US" sz="6000" dirty="0" smtClean="0"/>
              <a:t>Overview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4294967295"/>
          </p:nvPr>
        </p:nvSpPr>
        <p:spPr>
          <a:xfrm>
            <a:off x="533400" y="1676400"/>
            <a:ext cx="8382000" cy="4572000"/>
          </a:xfrm>
        </p:spPr>
        <p:txBody>
          <a:bodyPr/>
          <a:lstStyle/>
          <a:p>
            <a:pPr>
              <a:buSzPct val="300000"/>
              <a:buBlip>
                <a:blip r:embed="rId2"/>
              </a:buBlip>
            </a:pPr>
            <a:r>
              <a:rPr lang="en-US" sz="6000" b="1" dirty="0" smtClean="0"/>
              <a:t>Executive Branch</a:t>
            </a:r>
          </a:p>
          <a:p>
            <a:endParaRPr lang="en-US" sz="6000" dirty="0" smtClean="0"/>
          </a:p>
          <a:p>
            <a:pPr>
              <a:buSzPct val="300000"/>
              <a:buBlip>
                <a:blip r:embed="rId3"/>
              </a:buBlip>
            </a:pPr>
            <a:r>
              <a:rPr lang="en-US" sz="6000" b="1" dirty="0" smtClean="0"/>
              <a:t>Judicial Branch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971800" y="2590800"/>
            <a:ext cx="6019800" cy="1230312"/>
          </a:xfrm>
        </p:spPr>
        <p:txBody>
          <a:bodyPr/>
          <a:lstStyle/>
          <a:p>
            <a:r>
              <a:rPr lang="en-US" dirty="0" smtClean="0"/>
              <a:t>Who is the head of the Executive Branch?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352800" y="3505200"/>
            <a:ext cx="57912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The President</a:t>
            </a:r>
            <a:endParaRPr lang="en-US" sz="6600" b="1" dirty="0">
              <a:solidFill>
                <a:srgbClr val="7030A0"/>
              </a:solidFill>
            </a:endParaRPr>
          </a:p>
        </p:txBody>
      </p:sp>
      <p:pic>
        <p:nvPicPr>
          <p:cNvPr id="34820" name="Picture 4" descr="http://www.conservativepapa.com/wp-content/uploads/2007/10/presidential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1857375" cy="185737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279674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971800" y="2590800"/>
            <a:ext cx="6019800" cy="1230312"/>
          </a:xfrm>
        </p:spPr>
        <p:txBody>
          <a:bodyPr/>
          <a:lstStyle/>
          <a:p>
            <a:r>
              <a:rPr lang="en-US" dirty="0" smtClean="0"/>
              <a:t>How do we elect the President of the U.S.?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124200" y="3657600"/>
            <a:ext cx="6019800" cy="685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Electoral College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3796" name="Picture 4" descr="Electoral College Vote Co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724400"/>
            <a:ext cx="2743200" cy="20231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5257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Electoral College vote counting ceremony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124200" y="2362200"/>
            <a:ext cx="6019800" cy="1230312"/>
          </a:xfrm>
        </p:spPr>
        <p:txBody>
          <a:bodyPr/>
          <a:lstStyle/>
          <a:p>
            <a:r>
              <a:rPr lang="en-US" sz="3400" dirty="0" smtClean="0"/>
              <a:t>When I cast a ballot for the president who do I vote for?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124200" y="3657600"/>
            <a:ext cx="6019800" cy="6858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Electors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eme70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16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71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5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Theme70</Template>
  <TotalTime>1314</TotalTime>
  <Words>1154</Words>
  <Application>Microsoft Macintosh PowerPoint</Application>
  <PresentationFormat>On-screen Show (4:3)</PresentationFormat>
  <Paragraphs>236</Paragraphs>
  <Slides>42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Theme70</vt:lpstr>
      <vt:lpstr>Theme116</vt:lpstr>
      <vt:lpstr>Theme71</vt:lpstr>
      <vt:lpstr>Theme56</vt:lpstr>
      <vt:lpstr>Equity</vt:lpstr>
      <vt:lpstr>The Executive Branch</vt:lpstr>
      <vt:lpstr>PowerPoint Presentation</vt:lpstr>
      <vt:lpstr>Review from last class</vt:lpstr>
      <vt:lpstr>Objectives :</vt:lpstr>
      <vt:lpstr>           What office has the    greatest effect on you  and the world? </vt:lpstr>
      <vt:lpstr>Overview</vt:lpstr>
      <vt:lpstr>Who is the head of the Executive Branch?</vt:lpstr>
      <vt:lpstr>How do we elect the President of the U.S.?</vt:lpstr>
      <vt:lpstr>When I cast a ballot for the president who do I vote for?</vt:lpstr>
      <vt:lpstr>How many Electoral College votes are their?</vt:lpstr>
      <vt:lpstr>How many does each state have?</vt:lpstr>
      <vt:lpstr>538 Electors</vt:lpstr>
      <vt:lpstr>Electors</vt:lpstr>
      <vt:lpstr>To run for the office of the President, you must be?</vt:lpstr>
      <vt:lpstr>Who takes the Presidents place if he/she can not perform the duties of the office?</vt:lpstr>
      <vt:lpstr>Who takes the Vice  Presidents place if he/she can not perform the duties of the office?</vt:lpstr>
      <vt:lpstr>Who takes the Vice Presidents place if he/she can not perform the duties of the office?</vt:lpstr>
      <vt:lpstr>Who takes the Speaker of the House’s place if he/she can not perform the duties of the office?</vt:lpstr>
      <vt:lpstr>Who takes the President pro Tempore place if he/she can not perform the duties of the office?</vt:lpstr>
      <vt:lpstr>Does the order make sense?</vt:lpstr>
      <vt:lpstr>Any presidents serve their entire term without a vice president?</vt:lpstr>
      <vt:lpstr>Which presidents serve their entire term without a vice president?</vt:lpstr>
      <vt:lpstr>What is the 25th Amendment?</vt:lpstr>
      <vt:lpstr>Who is the only President not to be elected president or vice president?</vt:lpstr>
      <vt:lpstr>The Judicial Branch</vt:lpstr>
      <vt:lpstr>What are the 2 major court systems?</vt:lpstr>
      <vt:lpstr>How is the Federal Court System ordered?</vt:lpstr>
      <vt:lpstr>PowerPoint Presentation</vt:lpstr>
      <vt:lpstr>What is the highest court?</vt:lpstr>
      <vt:lpstr>How many justices?</vt:lpstr>
      <vt:lpstr>How do you become a Supreme Court justices?</vt:lpstr>
      <vt:lpstr>How long do they serve Supreme Court justices?</vt:lpstr>
      <vt:lpstr>What is jurisdiction?</vt:lpstr>
      <vt:lpstr>What is judicial review?</vt:lpstr>
      <vt:lpstr>What is injunction?</vt:lpstr>
      <vt:lpstr>How does a case end up in the Supreme Court?</vt:lpstr>
      <vt:lpstr>PowerPoint Presentation</vt:lpstr>
      <vt:lpstr>United States  Circuit Court Districts</vt:lpstr>
      <vt:lpstr>United States  District Court Districts</vt:lpstr>
      <vt:lpstr>PowerPoint Presentation</vt:lpstr>
      <vt:lpstr>Summary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Executive Branch</dc:title>
  <dc:creator>Lloyd Mitchell</dc:creator>
  <cp:lastModifiedBy>Justin A Riley</cp:lastModifiedBy>
  <cp:revision>112</cp:revision>
  <dcterms:created xsi:type="dcterms:W3CDTF">2009-06-24T20:16:18Z</dcterms:created>
  <dcterms:modified xsi:type="dcterms:W3CDTF">2017-03-22T13:43:51Z</dcterms:modified>
</cp:coreProperties>
</file>