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2" r:id="rId2"/>
  </p:sldMasterIdLst>
  <p:notesMasterIdLst>
    <p:notesMasterId r:id="rId73"/>
  </p:notesMasterIdLst>
  <p:handoutMasterIdLst>
    <p:handoutMasterId r:id="rId74"/>
  </p:handoutMasterIdLst>
  <p:sldIdLst>
    <p:sldId id="257" r:id="rId3"/>
    <p:sldId id="451" r:id="rId4"/>
    <p:sldId id="452" r:id="rId5"/>
    <p:sldId id="360" r:id="rId6"/>
    <p:sldId id="502" r:id="rId7"/>
    <p:sldId id="557" r:id="rId8"/>
    <p:sldId id="558" r:id="rId9"/>
    <p:sldId id="559" r:id="rId10"/>
    <p:sldId id="614" r:id="rId11"/>
    <p:sldId id="613" r:id="rId12"/>
    <p:sldId id="580" r:id="rId13"/>
    <p:sldId id="553" r:id="rId14"/>
    <p:sldId id="554" r:id="rId15"/>
    <p:sldId id="555" r:id="rId16"/>
    <p:sldId id="556" r:id="rId17"/>
    <p:sldId id="581" r:id="rId18"/>
    <p:sldId id="551" r:id="rId19"/>
    <p:sldId id="552" r:id="rId20"/>
    <p:sldId id="536" r:id="rId21"/>
    <p:sldId id="550" r:id="rId22"/>
    <p:sldId id="560" r:id="rId23"/>
    <p:sldId id="578" r:id="rId24"/>
    <p:sldId id="582" r:id="rId25"/>
    <p:sldId id="610" r:id="rId26"/>
    <p:sldId id="611" r:id="rId27"/>
    <p:sldId id="612" r:id="rId28"/>
    <p:sldId id="577" r:id="rId29"/>
    <p:sldId id="537" r:id="rId30"/>
    <p:sldId id="549" r:id="rId31"/>
    <p:sldId id="538" r:id="rId32"/>
    <p:sldId id="583" r:id="rId33"/>
    <p:sldId id="606" r:id="rId34"/>
    <p:sldId id="607" r:id="rId35"/>
    <p:sldId id="608" r:id="rId36"/>
    <p:sldId id="609" r:id="rId37"/>
    <p:sldId id="374" r:id="rId38"/>
    <p:sldId id="592" r:id="rId39"/>
    <p:sldId id="593" r:id="rId40"/>
    <p:sldId id="594" r:id="rId41"/>
    <p:sldId id="595" r:id="rId42"/>
    <p:sldId id="596" r:id="rId43"/>
    <p:sldId id="597" r:id="rId44"/>
    <p:sldId id="598" r:id="rId45"/>
    <p:sldId id="599" r:id="rId46"/>
    <p:sldId id="600" r:id="rId47"/>
    <p:sldId id="601" r:id="rId48"/>
    <p:sldId id="602" r:id="rId49"/>
    <p:sldId id="603" r:id="rId50"/>
    <p:sldId id="604" r:id="rId51"/>
    <p:sldId id="605" r:id="rId52"/>
    <p:sldId id="460" r:id="rId53"/>
    <p:sldId id="455" r:id="rId54"/>
    <p:sldId id="575" r:id="rId55"/>
    <p:sldId id="576" r:id="rId56"/>
    <p:sldId id="529" r:id="rId57"/>
    <p:sldId id="588" r:id="rId58"/>
    <p:sldId id="567" r:id="rId59"/>
    <p:sldId id="526" r:id="rId60"/>
    <p:sldId id="532" r:id="rId61"/>
    <p:sldId id="530" r:id="rId62"/>
    <p:sldId id="589" r:id="rId63"/>
    <p:sldId id="383" r:id="rId64"/>
    <p:sldId id="542" r:id="rId65"/>
    <p:sldId id="543" r:id="rId66"/>
    <p:sldId id="544" r:id="rId67"/>
    <p:sldId id="545" r:id="rId68"/>
    <p:sldId id="546" r:id="rId69"/>
    <p:sldId id="590" r:id="rId70"/>
    <p:sldId id="547" r:id="rId71"/>
    <p:sldId id="331"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44" autoAdjust="0"/>
    <p:restoredTop sz="94662" autoAdjust="0"/>
  </p:normalViewPr>
  <p:slideViewPr>
    <p:cSldViewPr>
      <p:cViewPr varScale="1">
        <p:scale>
          <a:sx n="73" d="100"/>
          <a:sy n="73" d="100"/>
        </p:scale>
        <p:origin x="1068"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57200"/>
          </a:xfrm>
          <a:prstGeom prst="rect">
            <a:avLst/>
          </a:prstGeom>
        </p:spPr>
        <p:txBody>
          <a:bodyPr vert="horz" lIns="91440" tIns="45720" rIns="91440" bIns="45720" rtlCol="0"/>
          <a:lstStyle>
            <a:lvl1pPr algn="r">
              <a:defRPr sz="1200"/>
            </a:lvl1pPr>
          </a:lstStyle>
          <a:p>
            <a:fld id="{CA0BB574-0895-477B-BED4-3459E7A07FD7}" type="datetimeFigureOut">
              <a:rPr lang="en-US" smtClean="0"/>
              <a:t>8/7/2019</a:t>
            </a:fld>
            <a:endParaRPr lang="en-US"/>
          </a:p>
        </p:txBody>
      </p:sp>
      <p:sp>
        <p:nvSpPr>
          <p:cNvPr id="4" name="Footer Placeholder 3"/>
          <p:cNvSpPr>
            <a:spLocks noGrp="1"/>
          </p:cNvSpPr>
          <p:nvPr>
            <p:ph type="ftr" sz="quarter" idx="2"/>
          </p:nvPr>
        </p:nvSpPr>
        <p:spPr>
          <a:xfrm>
            <a:off x="0" y="8685214"/>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4"/>
            <a:ext cx="2971800" cy="457200"/>
          </a:xfrm>
          <a:prstGeom prst="rect">
            <a:avLst/>
          </a:prstGeom>
        </p:spPr>
        <p:txBody>
          <a:bodyPr vert="horz" lIns="91440" tIns="45720" rIns="91440" bIns="45720" rtlCol="0" anchor="b"/>
          <a:lstStyle>
            <a:lvl1pPr algn="r">
              <a:defRPr sz="1200"/>
            </a:lvl1pPr>
          </a:lstStyle>
          <a:p>
            <a:fld id="{06AD2E2F-E2A0-472B-80A9-7B9DFB552563}" type="slidenum">
              <a:rPr lang="en-US" smtClean="0"/>
              <a:t>‹#›</a:t>
            </a:fld>
            <a:endParaRPr lang="en-US"/>
          </a:p>
        </p:txBody>
      </p:sp>
    </p:spTree>
    <p:extLst>
      <p:ext uri="{BB962C8B-B14F-4D97-AF65-F5344CB8AC3E}">
        <p14:creationId xmlns:p14="http://schemas.microsoft.com/office/powerpoint/2010/main" val="2149921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7200"/>
          </a:xfrm>
          <a:prstGeom prst="rect">
            <a:avLst/>
          </a:prstGeom>
        </p:spPr>
        <p:txBody>
          <a:bodyPr vert="horz" lIns="91440" tIns="45720" rIns="91440" bIns="45720" rtlCol="0"/>
          <a:lstStyle>
            <a:lvl1pPr algn="r">
              <a:defRPr sz="1200"/>
            </a:lvl1pPr>
          </a:lstStyle>
          <a:p>
            <a:fld id="{E3671BEA-E66E-4BEC-BAB5-D10B40ECB992}" type="datetimeFigureOut">
              <a:rPr lang="en-US" smtClean="0"/>
              <a:t>8/7/2019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4"/>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4"/>
            <a:ext cx="2971800" cy="457200"/>
          </a:xfrm>
          <a:prstGeom prst="rect">
            <a:avLst/>
          </a:prstGeom>
        </p:spPr>
        <p:txBody>
          <a:bodyPr vert="horz" lIns="91440" tIns="45720" rIns="91440" bIns="45720" rtlCol="0" anchor="b"/>
          <a:lstStyle>
            <a:lvl1pPr algn="r">
              <a:defRPr sz="1200"/>
            </a:lvl1pPr>
          </a:lstStyle>
          <a:p>
            <a:fld id="{634DB253-6A32-4472-B248-683C8EB82496}" type="slidenum">
              <a:rPr lang="en-US" smtClean="0"/>
              <a:t>‹#›</a:t>
            </a:fld>
            <a:endParaRPr lang="en-US"/>
          </a:p>
        </p:txBody>
      </p:sp>
    </p:spTree>
    <p:extLst>
      <p:ext uri="{BB962C8B-B14F-4D97-AF65-F5344CB8AC3E}">
        <p14:creationId xmlns:p14="http://schemas.microsoft.com/office/powerpoint/2010/main" val="3772765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1</a:t>
            </a:fld>
            <a:endParaRPr lang="en-US"/>
          </a:p>
        </p:txBody>
      </p:sp>
    </p:spTree>
    <p:extLst>
      <p:ext uri="{BB962C8B-B14F-4D97-AF65-F5344CB8AC3E}">
        <p14:creationId xmlns:p14="http://schemas.microsoft.com/office/powerpoint/2010/main" val="1513728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35</a:t>
            </a:fld>
            <a:endParaRPr lang="en-US"/>
          </a:p>
        </p:txBody>
      </p:sp>
    </p:spTree>
    <p:extLst>
      <p:ext uri="{BB962C8B-B14F-4D97-AF65-F5344CB8AC3E}">
        <p14:creationId xmlns:p14="http://schemas.microsoft.com/office/powerpoint/2010/main" val="1261429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36</a:t>
            </a:fld>
            <a:endParaRPr lang="en-US"/>
          </a:p>
        </p:txBody>
      </p:sp>
    </p:spTree>
    <p:extLst>
      <p:ext uri="{BB962C8B-B14F-4D97-AF65-F5344CB8AC3E}">
        <p14:creationId xmlns:p14="http://schemas.microsoft.com/office/powerpoint/2010/main" val="4090343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37</a:t>
            </a:fld>
            <a:endParaRPr lang="en-US"/>
          </a:p>
        </p:txBody>
      </p:sp>
    </p:spTree>
    <p:extLst>
      <p:ext uri="{BB962C8B-B14F-4D97-AF65-F5344CB8AC3E}">
        <p14:creationId xmlns:p14="http://schemas.microsoft.com/office/powerpoint/2010/main" val="411075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38</a:t>
            </a:fld>
            <a:endParaRPr lang="en-US"/>
          </a:p>
        </p:txBody>
      </p:sp>
    </p:spTree>
    <p:extLst>
      <p:ext uri="{BB962C8B-B14F-4D97-AF65-F5344CB8AC3E}">
        <p14:creationId xmlns:p14="http://schemas.microsoft.com/office/powerpoint/2010/main" val="681096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51</a:t>
            </a:fld>
            <a:endParaRPr lang="en-US"/>
          </a:p>
        </p:txBody>
      </p:sp>
    </p:spTree>
    <p:extLst>
      <p:ext uri="{BB962C8B-B14F-4D97-AF65-F5344CB8AC3E}">
        <p14:creationId xmlns:p14="http://schemas.microsoft.com/office/powerpoint/2010/main" val="4090343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52</a:t>
            </a:fld>
            <a:endParaRPr lang="en-US"/>
          </a:p>
        </p:txBody>
      </p:sp>
    </p:spTree>
    <p:extLst>
      <p:ext uri="{BB962C8B-B14F-4D97-AF65-F5344CB8AC3E}">
        <p14:creationId xmlns:p14="http://schemas.microsoft.com/office/powerpoint/2010/main" val="1049718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62</a:t>
            </a:fld>
            <a:endParaRPr lang="en-US"/>
          </a:p>
        </p:txBody>
      </p:sp>
    </p:spTree>
    <p:extLst>
      <p:ext uri="{BB962C8B-B14F-4D97-AF65-F5344CB8AC3E}">
        <p14:creationId xmlns:p14="http://schemas.microsoft.com/office/powerpoint/2010/main" val="3465819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65</a:t>
            </a:fld>
            <a:endParaRPr lang="en-US"/>
          </a:p>
        </p:txBody>
      </p:sp>
    </p:spTree>
    <p:extLst>
      <p:ext uri="{BB962C8B-B14F-4D97-AF65-F5344CB8AC3E}">
        <p14:creationId xmlns:p14="http://schemas.microsoft.com/office/powerpoint/2010/main" val="3195123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67</a:t>
            </a:fld>
            <a:endParaRPr lang="en-US"/>
          </a:p>
        </p:txBody>
      </p:sp>
    </p:spTree>
    <p:extLst>
      <p:ext uri="{BB962C8B-B14F-4D97-AF65-F5344CB8AC3E}">
        <p14:creationId xmlns:p14="http://schemas.microsoft.com/office/powerpoint/2010/main" val="844211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Questions to place on the ball:</a:t>
            </a:r>
          </a:p>
          <a:p>
            <a:r>
              <a:rPr lang="en-US" sz="1200" b="0" i="0" kern="1200" dirty="0">
                <a:solidFill>
                  <a:schemeClr val="tx1"/>
                </a:solidFill>
                <a:effectLst/>
                <a:latin typeface="+mn-lt"/>
                <a:ea typeface="+mn-ea"/>
                <a:cs typeface="+mn-cs"/>
              </a:rPr>
              <a:t>What is your favorite TV show?</a:t>
            </a:r>
          </a:p>
          <a:p>
            <a:r>
              <a:rPr lang="en-US" sz="1200" b="0" i="0" kern="1200" dirty="0">
                <a:solidFill>
                  <a:schemeClr val="tx1"/>
                </a:solidFill>
                <a:effectLst/>
                <a:latin typeface="+mn-lt"/>
                <a:ea typeface="+mn-ea"/>
                <a:cs typeface="+mn-cs"/>
              </a:rPr>
              <a:t>What instrument would you like to play</a:t>
            </a:r>
          </a:p>
          <a:p>
            <a:r>
              <a:rPr lang="en-US" sz="1200" b="0" i="0" kern="1200" dirty="0">
                <a:solidFill>
                  <a:schemeClr val="tx1"/>
                </a:solidFill>
                <a:effectLst/>
                <a:latin typeface="+mn-lt"/>
                <a:ea typeface="+mn-ea"/>
                <a:cs typeface="+mn-cs"/>
              </a:rPr>
              <a:t>If you were stranded on a </a:t>
            </a:r>
            <a:r>
              <a:rPr lang="en-US" sz="1200" b="0" i="0" kern="1200" dirty="0" err="1">
                <a:solidFill>
                  <a:schemeClr val="tx1"/>
                </a:solidFill>
                <a:effectLst/>
                <a:latin typeface="+mn-lt"/>
                <a:ea typeface="+mn-ea"/>
                <a:cs typeface="+mn-cs"/>
              </a:rPr>
              <a:t>desereted</a:t>
            </a:r>
            <a:r>
              <a:rPr lang="en-US" sz="1200" b="0" i="0" kern="1200" dirty="0">
                <a:solidFill>
                  <a:schemeClr val="tx1"/>
                </a:solidFill>
                <a:effectLst/>
                <a:latin typeface="+mn-lt"/>
                <a:ea typeface="+mn-ea"/>
                <a:cs typeface="+mn-cs"/>
              </a:rPr>
              <a:t> island what 3 things would you want to have?</a:t>
            </a:r>
          </a:p>
          <a:p>
            <a:r>
              <a:rPr lang="en-US" sz="1200" b="0" i="0" kern="1200" dirty="0">
                <a:solidFill>
                  <a:schemeClr val="tx1"/>
                </a:solidFill>
                <a:effectLst/>
                <a:latin typeface="+mn-lt"/>
                <a:ea typeface="+mn-ea"/>
                <a:cs typeface="+mn-cs"/>
              </a:rPr>
              <a:t>What do you want to be when you grow up?</a:t>
            </a:r>
          </a:p>
          <a:p>
            <a:r>
              <a:rPr lang="en-US" sz="1200" b="0" i="0" kern="1200" dirty="0">
                <a:solidFill>
                  <a:schemeClr val="tx1"/>
                </a:solidFill>
                <a:effectLst/>
                <a:latin typeface="+mn-lt"/>
                <a:ea typeface="+mn-ea"/>
                <a:cs typeface="+mn-cs"/>
              </a:rPr>
              <a:t>What was the best gift you've ever received?</a:t>
            </a:r>
          </a:p>
          <a:p>
            <a:r>
              <a:rPr lang="en-US" sz="1200" b="0" i="0" kern="1200" dirty="0">
                <a:solidFill>
                  <a:schemeClr val="tx1"/>
                </a:solidFill>
                <a:effectLst/>
                <a:latin typeface="+mn-lt"/>
                <a:ea typeface="+mn-ea"/>
                <a:cs typeface="+mn-cs"/>
              </a:rPr>
              <a:t>Do you usually buy your lunch or bring it from home?</a:t>
            </a:r>
          </a:p>
          <a:p>
            <a:r>
              <a:rPr lang="en-US" sz="1200" b="0" i="0" kern="1200" dirty="0">
                <a:solidFill>
                  <a:schemeClr val="tx1"/>
                </a:solidFill>
                <a:effectLst/>
                <a:latin typeface="+mn-lt"/>
                <a:ea typeface="+mn-ea"/>
                <a:cs typeface="+mn-cs"/>
              </a:rPr>
              <a:t>What chore is your least favorite?</a:t>
            </a:r>
          </a:p>
          <a:p>
            <a:r>
              <a:rPr lang="en-US" sz="1200" b="0" i="0" kern="1200" dirty="0">
                <a:solidFill>
                  <a:schemeClr val="tx1"/>
                </a:solidFill>
                <a:effectLst/>
                <a:latin typeface="+mn-lt"/>
                <a:ea typeface="+mn-ea"/>
                <a:cs typeface="+mn-cs"/>
              </a:rPr>
              <a:t>What is your favorite game to play?</a:t>
            </a:r>
          </a:p>
          <a:p>
            <a:r>
              <a:rPr lang="en-US" sz="1200" b="0" i="0" kern="1200" dirty="0">
                <a:solidFill>
                  <a:schemeClr val="tx1"/>
                </a:solidFill>
                <a:effectLst/>
                <a:latin typeface="+mn-lt"/>
                <a:ea typeface="+mn-ea"/>
                <a:cs typeface="+mn-cs"/>
              </a:rPr>
              <a:t>What is your favorite cartoon character?</a:t>
            </a:r>
          </a:p>
          <a:p>
            <a:r>
              <a:rPr lang="en-US" sz="1200" b="0" i="0" kern="1200" dirty="0">
                <a:solidFill>
                  <a:schemeClr val="tx1"/>
                </a:solidFill>
                <a:effectLst/>
                <a:latin typeface="+mn-lt"/>
                <a:ea typeface="+mn-ea"/>
                <a:cs typeface="+mn-cs"/>
              </a:rPr>
              <a:t>How many siblings do you have?</a:t>
            </a:r>
          </a:p>
          <a:p>
            <a:r>
              <a:rPr lang="en-US" sz="1200" b="0" i="0" kern="1200" dirty="0">
                <a:solidFill>
                  <a:schemeClr val="tx1"/>
                </a:solidFill>
                <a:effectLst/>
                <a:latin typeface="+mn-lt"/>
                <a:ea typeface="+mn-ea"/>
                <a:cs typeface="+mn-cs"/>
              </a:rPr>
              <a:t>What do you like to learn about?</a:t>
            </a:r>
          </a:p>
          <a:p>
            <a:r>
              <a:rPr lang="en-US" sz="1200" b="0" i="0" kern="1200" dirty="0">
                <a:solidFill>
                  <a:schemeClr val="tx1"/>
                </a:solidFill>
                <a:effectLst/>
                <a:latin typeface="+mn-lt"/>
                <a:ea typeface="+mn-ea"/>
                <a:cs typeface="+mn-cs"/>
              </a:rPr>
              <a:t>What was your favorite part of summer?</a:t>
            </a:r>
          </a:p>
          <a:p>
            <a:r>
              <a:rPr lang="en-US" sz="1200" b="0" i="0" kern="1200" dirty="0">
                <a:solidFill>
                  <a:schemeClr val="tx1"/>
                </a:solidFill>
                <a:effectLst/>
                <a:latin typeface="+mn-lt"/>
                <a:ea typeface="+mn-ea"/>
                <a:cs typeface="+mn-cs"/>
              </a:rPr>
              <a:t>Name 3 things that make you happy.</a:t>
            </a:r>
          </a:p>
          <a:p>
            <a:r>
              <a:rPr lang="en-US" sz="1200" b="0" i="0" kern="1200" dirty="0">
                <a:solidFill>
                  <a:schemeClr val="tx1"/>
                </a:solidFill>
                <a:effectLst/>
                <a:latin typeface="+mn-lt"/>
                <a:ea typeface="+mn-ea"/>
                <a:cs typeface="+mn-cs"/>
              </a:rPr>
              <a:t>What is your favorite animal?</a:t>
            </a:r>
          </a:p>
          <a:p>
            <a:r>
              <a:rPr lang="en-US" sz="1200" b="0" i="0" kern="1200" dirty="0">
                <a:solidFill>
                  <a:schemeClr val="tx1"/>
                </a:solidFill>
                <a:effectLst/>
                <a:latin typeface="+mn-lt"/>
                <a:ea typeface="+mn-ea"/>
                <a:cs typeface="+mn-cs"/>
              </a:rPr>
              <a:t>What is your favorite book or book series?</a:t>
            </a:r>
          </a:p>
          <a:p>
            <a:r>
              <a:rPr lang="en-US" sz="1200" b="0" i="0" kern="1200" dirty="0">
                <a:solidFill>
                  <a:schemeClr val="tx1"/>
                </a:solidFill>
                <a:effectLst/>
                <a:latin typeface="+mn-lt"/>
                <a:ea typeface="+mn-ea"/>
                <a:cs typeface="+mn-cs"/>
              </a:rPr>
              <a:t>Would you rather be indoors or outdoors?</a:t>
            </a:r>
          </a:p>
          <a:p>
            <a:r>
              <a:rPr lang="en-US" sz="1200" b="0" i="0" kern="1200" dirty="0">
                <a:solidFill>
                  <a:schemeClr val="tx1"/>
                </a:solidFill>
                <a:effectLst/>
                <a:latin typeface="+mn-lt"/>
                <a:ea typeface="+mn-ea"/>
                <a:cs typeface="+mn-cs"/>
              </a:rPr>
              <a:t>If you could have a super power what would it be and why?</a:t>
            </a:r>
          </a:p>
          <a:p>
            <a:r>
              <a:rPr lang="en-US" sz="1200" b="0" i="0" kern="1200" dirty="0">
                <a:solidFill>
                  <a:schemeClr val="tx1"/>
                </a:solidFill>
                <a:effectLst/>
                <a:latin typeface="+mn-lt"/>
                <a:ea typeface="+mn-ea"/>
                <a:cs typeface="+mn-cs"/>
              </a:rPr>
              <a:t>What is your favorite toy to play with?</a:t>
            </a:r>
          </a:p>
          <a:p>
            <a:r>
              <a:rPr lang="en-US" sz="1200" b="0" i="0" kern="1200" dirty="0">
                <a:solidFill>
                  <a:schemeClr val="tx1"/>
                </a:solidFill>
                <a:effectLst/>
                <a:latin typeface="+mn-lt"/>
                <a:ea typeface="+mn-ea"/>
                <a:cs typeface="+mn-cs"/>
              </a:rPr>
              <a:t>What is your favorite color?</a:t>
            </a:r>
          </a:p>
          <a:p>
            <a:r>
              <a:rPr lang="en-US" sz="1200" b="0" i="0" kern="1200" dirty="0">
                <a:solidFill>
                  <a:schemeClr val="tx1"/>
                </a:solidFill>
                <a:effectLst/>
                <a:latin typeface="+mn-lt"/>
                <a:ea typeface="+mn-ea"/>
                <a:cs typeface="+mn-cs"/>
              </a:rPr>
              <a:t>Do you like sports? Which one?</a:t>
            </a:r>
          </a:p>
          <a:p>
            <a:r>
              <a:rPr lang="en-US" sz="1200" b="0" i="0" kern="1200" dirty="0">
                <a:solidFill>
                  <a:schemeClr val="tx1"/>
                </a:solidFill>
                <a:effectLst/>
                <a:latin typeface="+mn-lt"/>
                <a:ea typeface="+mn-ea"/>
                <a:cs typeface="+mn-cs"/>
              </a:rPr>
              <a:t>What job would you never do and why?</a:t>
            </a:r>
          </a:p>
          <a:p>
            <a:r>
              <a:rPr lang="en-US" sz="1200" b="0" i="0" kern="1200" dirty="0">
                <a:solidFill>
                  <a:schemeClr val="tx1"/>
                </a:solidFill>
                <a:effectLst/>
                <a:latin typeface="+mn-lt"/>
                <a:ea typeface="+mn-ea"/>
                <a:cs typeface="+mn-cs"/>
              </a:rPr>
              <a:t>What do you like to do for fun?</a:t>
            </a:r>
          </a:p>
          <a:p>
            <a:r>
              <a:rPr lang="en-US" sz="1200" b="0" i="0" kern="1200" dirty="0">
                <a:solidFill>
                  <a:schemeClr val="tx1"/>
                </a:solidFill>
                <a:effectLst/>
                <a:latin typeface="+mn-lt"/>
                <a:ea typeface="+mn-ea"/>
                <a:cs typeface="+mn-cs"/>
              </a:rPr>
              <a:t>What food will you never eat and why?</a:t>
            </a:r>
          </a:p>
          <a:p>
            <a:r>
              <a:rPr lang="en-US" sz="1200" b="0" i="0" kern="1200" dirty="0">
                <a:solidFill>
                  <a:schemeClr val="tx1"/>
                </a:solidFill>
                <a:effectLst/>
                <a:latin typeface="+mn-lt"/>
                <a:ea typeface="+mn-ea"/>
                <a:cs typeface="+mn-cs"/>
              </a:rPr>
              <a:t>What do you like to do for fun?</a:t>
            </a:r>
          </a:p>
          <a:p>
            <a:r>
              <a:rPr lang="en-US" sz="1200" b="0" i="0" kern="1200" dirty="0">
                <a:solidFill>
                  <a:schemeClr val="tx1"/>
                </a:solidFill>
                <a:effectLst/>
                <a:latin typeface="+mn-lt"/>
                <a:ea typeface="+mn-ea"/>
                <a:cs typeface="+mn-cs"/>
              </a:rPr>
              <a:t>Are you a cat-person or dog-person? Both? Neither?</a:t>
            </a:r>
          </a:p>
          <a:p>
            <a:r>
              <a:rPr lang="en-US" sz="1200" b="0" i="0" kern="1200" dirty="0">
                <a:solidFill>
                  <a:schemeClr val="tx1"/>
                </a:solidFill>
                <a:effectLst/>
                <a:latin typeface="+mn-lt"/>
                <a:ea typeface="+mn-ea"/>
                <a:cs typeface="+mn-cs"/>
              </a:rPr>
              <a:t>What famous person would you like to meet?</a:t>
            </a:r>
          </a:p>
          <a:p>
            <a:r>
              <a:rPr lang="en-US" sz="1200" b="0" i="0" kern="1200" dirty="0">
                <a:solidFill>
                  <a:schemeClr val="tx1"/>
                </a:solidFill>
                <a:effectLst/>
                <a:latin typeface="+mn-lt"/>
                <a:ea typeface="+mn-ea"/>
                <a:cs typeface="+mn-cs"/>
              </a:rPr>
              <a:t>What's your favorite school subject?</a:t>
            </a:r>
          </a:p>
          <a:p>
            <a:r>
              <a:rPr lang="en-US" sz="1200" b="0" i="0" kern="1200" dirty="0">
                <a:solidFill>
                  <a:schemeClr val="tx1"/>
                </a:solidFill>
                <a:effectLst/>
                <a:latin typeface="+mn-lt"/>
                <a:ea typeface="+mn-ea"/>
                <a:cs typeface="+mn-cs"/>
              </a:rPr>
              <a:t>When do you usually do your homework?</a:t>
            </a:r>
          </a:p>
          <a:p>
            <a:r>
              <a:rPr lang="en-US" sz="1200" b="0" i="0" kern="1200" dirty="0">
                <a:solidFill>
                  <a:schemeClr val="tx1"/>
                </a:solidFill>
                <a:effectLst/>
                <a:latin typeface="+mn-lt"/>
                <a:ea typeface="+mn-ea"/>
                <a:cs typeface="+mn-cs"/>
              </a:rPr>
              <a:t>What would you do if you won $10,000?</a:t>
            </a:r>
          </a:p>
          <a:p>
            <a:r>
              <a:rPr lang="en-US" sz="1200" b="0" i="0" kern="1200" dirty="0">
                <a:solidFill>
                  <a:schemeClr val="tx1"/>
                </a:solidFill>
                <a:effectLst/>
                <a:latin typeface="+mn-lt"/>
                <a:ea typeface="+mn-ea"/>
                <a:cs typeface="+mn-cs"/>
              </a:rPr>
              <a:t>If you could have any pet you want, what would it be?</a:t>
            </a:r>
          </a:p>
          <a:p>
            <a:r>
              <a:rPr lang="en-US" sz="1200" b="0" i="0" kern="1200" dirty="0">
                <a:solidFill>
                  <a:schemeClr val="tx1"/>
                </a:solidFill>
                <a:effectLst/>
                <a:latin typeface="+mn-lt"/>
                <a:ea typeface="+mn-ea"/>
                <a:cs typeface="+mn-cs"/>
              </a:rPr>
              <a:t>What king of movies do you like?</a:t>
            </a:r>
          </a:p>
          <a:p>
            <a:r>
              <a:rPr lang="en-US" sz="1200" b="0" i="0" kern="1200" dirty="0">
                <a:solidFill>
                  <a:schemeClr val="tx1"/>
                </a:solidFill>
                <a:effectLst/>
                <a:latin typeface="+mn-lt"/>
                <a:ea typeface="+mn-ea"/>
                <a:cs typeface="+mn-cs"/>
              </a:rPr>
              <a:t>Do you prefer white or colored socks?</a:t>
            </a:r>
          </a:p>
          <a:p>
            <a:r>
              <a:rPr lang="en-US" sz="1200" b="0" i="0" kern="1200" dirty="0">
                <a:solidFill>
                  <a:schemeClr val="tx1"/>
                </a:solidFill>
                <a:effectLst/>
                <a:latin typeface="+mn-lt"/>
                <a:ea typeface="+mn-ea"/>
                <a:cs typeface="+mn-cs"/>
              </a:rPr>
              <a:t>What was your favorite part of summer?</a:t>
            </a:r>
          </a:p>
          <a:p>
            <a:r>
              <a:rPr lang="en-US" sz="1200" b="0" i="0" kern="1200" dirty="0">
                <a:solidFill>
                  <a:schemeClr val="tx1"/>
                </a:solidFill>
                <a:effectLst/>
                <a:latin typeface="+mn-lt"/>
                <a:ea typeface="+mn-ea"/>
                <a:cs typeface="+mn-cs"/>
              </a:rPr>
              <a:t>Where were you born?</a:t>
            </a:r>
          </a:p>
          <a:p>
            <a:r>
              <a:rPr lang="en-US" sz="1200" b="0" i="0" kern="1200" dirty="0">
                <a:solidFill>
                  <a:schemeClr val="tx1"/>
                </a:solidFill>
                <a:effectLst/>
                <a:latin typeface="+mn-lt"/>
                <a:ea typeface="+mn-ea"/>
                <a:cs typeface="+mn-cs"/>
              </a:rPr>
              <a:t>What color of clothing do you like to wear the most?</a:t>
            </a:r>
          </a:p>
          <a:p>
            <a:r>
              <a:rPr lang="en-US" sz="1200" b="0" i="0" kern="1200" dirty="0">
                <a:solidFill>
                  <a:schemeClr val="tx1"/>
                </a:solidFill>
                <a:effectLst/>
                <a:latin typeface="+mn-lt"/>
                <a:ea typeface="+mn-ea"/>
                <a:cs typeface="+mn-cs"/>
              </a:rPr>
              <a:t>What is your favorite home-cooked meal?</a:t>
            </a:r>
          </a:p>
          <a:p>
            <a:r>
              <a:rPr lang="en-US" sz="1200" b="0" i="0" kern="1200" dirty="0">
                <a:solidFill>
                  <a:schemeClr val="tx1"/>
                </a:solidFill>
                <a:effectLst/>
                <a:latin typeface="+mn-lt"/>
                <a:ea typeface="+mn-ea"/>
                <a:cs typeface="+mn-cs"/>
              </a:rPr>
              <a:t>What is your favorite food?</a:t>
            </a:r>
          </a:p>
          <a:p>
            <a:r>
              <a:rPr lang="en-US" sz="1200" b="0" i="0" kern="1200" dirty="0">
                <a:solidFill>
                  <a:schemeClr val="tx1"/>
                </a:solidFill>
                <a:effectLst/>
                <a:latin typeface="+mn-lt"/>
                <a:ea typeface="+mn-ea"/>
                <a:cs typeface="+mn-cs"/>
              </a:rPr>
              <a:t>What is your favorite treat/snack?</a:t>
            </a:r>
          </a:p>
          <a:p>
            <a:r>
              <a:rPr lang="en-US" sz="1200" b="0" i="0" kern="1200" dirty="0">
                <a:solidFill>
                  <a:schemeClr val="tx1"/>
                </a:solidFill>
                <a:effectLst/>
                <a:latin typeface="+mn-lt"/>
                <a:ea typeface="+mn-ea"/>
                <a:cs typeface="+mn-cs"/>
              </a:rPr>
              <a:t>Do you like having dreams? Why or why not?</a:t>
            </a:r>
          </a:p>
          <a:p>
            <a:r>
              <a:rPr lang="en-US" sz="1200" b="0" i="0" kern="1200" dirty="0">
                <a:solidFill>
                  <a:schemeClr val="tx1"/>
                </a:solidFill>
                <a:effectLst/>
                <a:latin typeface="+mn-lt"/>
                <a:ea typeface="+mn-ea"/>
                <a:cs typeface="+mn-cs"/>
              </a:rPr>
              <a:t>What are you going to be for Halloween?</a:t>
            </a:r>
          </a:p>
          <a:p>
            <a:r>
              <a:rPr lang="en-US" sz="1200" b="0" i="0" kern="1200" dirty="0">
                <a:solidFill>
                  <a:schemeClr val="tx1"/>
                </a:solidFill>
                <a:effectLst/>
                <a:latin typeface="+mn-lt"/>
                <a:ea typeface="+mn-ea"/>
                <a:cs typeface="+mn-cs"/>
              </a:rPr>
              <a:t>What are three adjectives to describe you?</a:t>
            </a:r>
          </a:p>
          <a:p>
            <a:r>
              <a:rPr lang="en-US" sz="1200" b="0" i="0" kern="1200" dirty="0">
                <a:solidFill>
                  <a:schemeClr val="tx1"/>
                </a:solidFill>
                <a:effectLst/>
                <a:latin typeface="+mn-lt"/>
                <a:ea typeface="+mn-ea"/>
                <a:cs typeface="+mn-cs"/>
              </a:rPr>
              <a:t>Are you more a talker or a listener?</a:t>
            </a:r>
          </a:p>
          <a:p>
            <a:r>
              <a:rPr lang="en-US" sz="1200" b="0" i="0" kern="1200" dirty="0">
                <a:solidFill>
                  <a:schemeClr val="tx1"/>
                </a:solidFill>
                <a:effectLst/>
                <a:latin typeface="+mn-lt"/>
                <a:ea typeface="+mn-ea"/>
                <a:cs typeface="+mn-cs"/>
              </a:rPr>
              <a:t>What place would you like to visit?</a:t>
            </a:r>
          </a:p>
          <a:p>
            <a:r>
              <a:rPr lang="en-US" sz="1200" b="0" i="0" kern="1200" dirty="0">
                <a:solidFill>
                  <a:schemeClr val="tx1"/>
                </a:solidFill>
                <a:effectLst/>
                <a:latin typeface="+mn-lt"/>
                <a:ea typeface="+mn-ea"/>
                <a:cs typeface="+mn-cs"/>
              </a:rPr>
              <a:t>Do you have a favorite singer or band?</a:t>
            </a:r>
          </a:p>
          <a:p>
            <a:r>
              <a:rPr lang="en-US" sz="1200" b="0" i="0" kern="1200" dirty="0">
                <a:solidFill>
                  <a:schemeClr val="tx1"/>
                </a:solidFill>
                <a:effectLst/>
                <a:latin typeface="+mn-lt"/>
                <a:ea typeface="+mn-ea"/>
                <a:cs typeface="+mn-cs"/>
              </a:rPr>
              <a:t>Do you have a nickname? What is it?</a:t>
            </a:r>
          </a:p>
          <a:p>
            <a:endParaRPr lang="en-US" dirty="0"/>
          </a:p>
        </p:txBody>
      </p:sp>
      <p:sp>
        <p:nvSpPr>
          <p:cNvPr id="4" name="Slide Number Placeholder 3"/>
          <p:cNvSpPr>
            <a:spLocks noGrp="1"/>
          </p:cNvSpPr>
          <p:nvPr>
            <p:ph type="sldNum" sz="quarter" idx="10"/>
          </p:nvPr>
        </p:nvSpPr>
        <p:spPr/>
        <p:txBody>
          <a:bodyPr/>
          <a:lstStyle/>
          <a:p>
            <a:fld id="{634DB253-6A32-4472-B248-683C8EB82496}" type="slidenum">
              <a:rPr lang="en-US" smtClean="0"/>
              <a:t>69</a:t>
            </a:fld>
            <a:endParaRPr lang="en-US"/>
          </a:p>
        </p:txBody>
      </p:sp>
    </p:spTree>
    <p:extLst>
      <p:ext uri="{BB962C8B-B14F-4D97-AF65-F5344CB8AC3E}">
        <p14:creationId xmlns:p14="http://schemas.microsoft.com/office/powerpoint/2010/main" val="352738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2</a:t>
            </a:fld>
            <a:endParaRPr lang="en-US"/>
          </a:p>
        </p:txBody>
      </p:sp>
    </p:spTree>
    <p:extLst>
      <p:ext uri="{BB962C8B-B14F-4D97-AF65-F5344CB8AC3E}">
        <p14:creationId xmlns:p14="http://schemas.microsoft.com/office/powerpoint/2010/main" val="63642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70</a:t>
            </a:fld>
            <a:endParaRPr lang="en-US"/>
          </a:p>
        </p:txBody>
      </p:sp>
    </p:spTree>
    <p:extLst>
      <p:ext uri="{BB962C8B-B14F-4D97-AF65-F5344CB8AC3E}">
        <p14:creationId xmlns:p14="http://schemas.microsoft.com/office/powerpoint/2010/main" val="414055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4</a:t>
            </a:fld>
            <a:endParaRPr lang="en-US"/>
          </a:p>
        </p:txBody>
      </p:sp>
    </p:spTree>
    <p:extLst>
      <p:ext uri="{BB962C8B-B14F-4D97-AF65-F5344CB8AC3E}">
        <p14:creationId xmlns:p14="http://schemas.microsoft.com/office/powerpoint/2010/main" val="2913048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17</a:t>
            </a:fld>
            <a:endParaRPr lang="en-US"/>
          </a:p>
        </p:txBody>
      </p:sp>
    </p:spTree>
    <p:extLst>
      <p:ext uri="{BB962C8B-B14F-4D97-AF65-F5344CB8AC3E}">
        <p14:creationId xmlns:p14="http://schemas.microsoft.com/office/powerpoint/2010/main" val="4095919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18</a:t>
            </a:fld>
            <a:endParaRPr lang="en-US"/>
          </a:p>
        </p:txBody>
      </p:sp>
    </p:spTree>
    <p:extLst>
      <p:ext uri="{BB962C8B-B14F-4D97-AF65-F5344CB8AC3E}">
        <p14:creationId xmlns:p14="http://schemas.microsoft.com/office/powerpoint/2010/main" val="2784746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24</a:t>
            </a:fld>
            <a:endParaRPr lang="en-US"/>
          </a:p>
        </p:txBody>
      </p:sp>
    </p:spTree>
    <p:extLst>
      <p:ext uri="{BB962C8B-B14F-4D97-AF65-F5344CB8AC3E}">
        <p14:creationId xmlns:p14="http://schemas.microsoft.com/office/powerpoint/2010/main" val="3815282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25</a:t>
            </a:fld>
            <a:endParaRPr lang="en-US"/>
          </a:p>
        </p:txBody>
      </p:sp>
    </p:spTree>
    <p:extLst>
      <p:ext uri="{BB962C8B-B14F-4D97-AF65-F5344CB8AC3E}">
        <p14:creationId xmlns:p14="http://schemas.microsoft.com/office/powerpoint/2010/main" val="2828143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33</a:t>
            </a:fld>
            <a:endParaRPr lang="en-US"/>
          </a:p>
        </p:txBody>
      </p:sp>
    </p:spTree>
    <p:extLst>
      <p:ext uri="{BB962C8B-B14F-4D97-AF65-F5344CB8AC3E}">
        <p14:creationId xmlns:p14="http://schemas.microsoft.com/office/powerpoint/2010/main" val="1867492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34</a:t>
            </a:fld>
            <a:endParaRPr lang="en-US"/>
          </a:p>
        </p:txBody>
      </p:sp>
    </p:spTree>
    <p:extLst>
      <p:ext uri="{BB962C8B-B14F-4D97-AF65-F5344CB8AC3E}">
        <p14:creationId xmlns:p14="http://schemas.microsoft.com/office/powerpoint/2010/main" val="765053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F47AEF8-DC55-45A2-9219-DFF809632D06}" type="datetimeFigureOut">
              <a:rPr lang="en-US">
                <a:solidFill>
                  <a:prstClr val="black">
                    <a:tint val="75000"/>
                  </a:prstClr>
                </a:solidFill>
              </a:rPr>
              <a:pPr>
                <a:defRPr/>
              </a:pPr>
              <a:t>8/7/2019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71D6FDA-F995-40C7-A10B-A90A4264F80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02724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90781ED-E70E-438B-BE30-F549D51CE47B}" type="datetimeFigureOut">
              <a:rPr lang="en-US">
                <a:solidFill>
                  <a:prstClr val="black">
                    <a:tint val="75000"/>
                  </a:prstClr>
                </a:solidFill>
              </a:rPr>
              <a:pPr>
                <a:defRPr/>
              </a:pPr>
              <a:t>8/7/2019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F49284A-85FC-4F08-AFA5-3D281249E66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24915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9F16D1A-CB5D-4278-A995-32CFFDA7B570}" type="datetimeFigureOut">
              <a:rPr lang="en-US">
                <a:solidFill>
                  <a:prstClr val="black">
                    <a:tint val="75000"/>
                  </a:prstClr>
                </a:solidFill>
              </a:rPr>
              <a:pPr>
                <a:defRPr/>
              </a:pPr>
              <a:t>8/7/2019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DF4F3D2-1386-4ECC-AB4B-1C628FF00E6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91138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F47AEF8-DC55-45A2-9219-DFF809632D06}" type="datetimeFigureOut">
              <a:rPr lang="en-US">
                <a:solidFill>
                  <a:prstClr val="black">
                    <a:tint val="75000"/>
                  </a:prstClr>
                </a:solidFill>
              </a:rPr>
              <a:pPr>
                <a:defRPr/>
              </a:pPr>
              <a:t>8/7/2019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71D6FDA-F995-40C7-A10B-A90A4264F80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95370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C364AFE-49B0-4807-BEA0-0DB444CCE733}" type="datetimeFigureOut">
              <a:rPr lang="en-US">
                <a:solidFill>
                  <a:prstClr val="black">
                    <a:tint val="75000"/>
                  </a:prstClr>
                </a:solidFill>
              </a:rPr>
              <a:pPr>
                <a:defRPr/>
              </a:pPr>
              <a:t>8/7/2019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C0CFB12-6182-47CC-AB05-FAD0B03D4F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0715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548DABA-2BED-4D6B-A249-8D66CB993CBF}" type="datetimeFigureOut">
              <a:rPr lang="en-US">
                <a:solidFill>
                  <a:prstClr val="black">
                    <a:tint val="75000"/>
                  </a:prstClr>
                </a:solidFill>
              </a:rPr>
              <a:pPr>
                <a:defRPr/>
              </a:pPr>
              <a:t>8/7/2019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99D4D4-1061-45B7-A027-95B8C9BCDA4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10694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CC136FB-D546-46A9-A85C-2555804D796B}" type="datetimeFigureOut">
              <a:rPr lang="en-US">
                <a:solidFill>
                  <a:prstClr val="black">
                    <a:tint val="75000"/>
                  </a:prstClr>
                </a:solidFill>
              </a:rPr>
              <a:pPr>
                <a:defRPr/>
              </a:pPr>
              <a:t>8/7/2019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F97D37C-7C86-49EB-80D8-46F1EF49427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6238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D9A4D3B-A258-4E4B-BDD8-58143CD2C554}" type="datetimeFigureOut">
              <a:rPr lang="en-US">
                <a:solidFill>
                  <a:prstClr val="black">
                    <a:tint val="75000"/>
                  </a:prstClr>
                </a:solidFill>
              </a:rPr>
              <a:pPr>
                <a:defRPr/>
              </a:pPr>
              <a:t>8/7/2019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67984C3-8708-49A8-AB05-440C4377A1E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50751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78794D7-B9D7-4DCC-B734-285CD3CF7C69}" type="datetimeFigureOut">
              <a:rPr lang="en-US">
                <a:solidFill>
                  <a:prstClr val="black">
                    <a:tint val="75000"/>
                  </a:prstClr>
                </a:solidFill>
              </a:rPr>
              <a:pPr>
                <a:defRPr/>
              </a:pPr>
              <a:t>8/7/2019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48D59C1-A101-4CAA-8A04-92B7B7995E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61591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CAF4423-63DB-40E9-96E4-D2E6549C0CAE}" type="datetimeFigureOut">
              <a:rPr lang="en-US">
                <a:solidFill>
                  <a:prstClr val="black">
                    <a:tint val="75000"/>
                  </a:prstClr>
                </a:solidFill>
              </a:rPr>
              <a:pPr>
                <a:defRPr/>
              </a:pPr>
              <a:t>8/7/2019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83ECFFD-E139-469A-B436-B38A8852D2A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7284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E2A4BE3-79E4-419E-8AC1-F6836A18082F}" type="datetimeFigureOut">
              <a:rPr lang="en-US">
                <a:solidFill>
                  <a:prstClr val="black">
                    <a:tint val="75000"/>
                  </a:prstClr>
                </a:solidFill>
              </a:rPr>
              <a:pPr>
                <a:defRPr/>
              </a:pPr>
              <a:t>8/7/2019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4C5DB6-6FF2-4434-A0F4-82E2519971B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75973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C364AFE-49B0-4807-BEA0-0DB444CCE733}" type="datetimeFigureOut">
              <a:rPr lang="en-US">
                <a:solidFill>
                  <a:prstClr val="black">
                    <a:tint val="75000"/>
                  </a:prstClr>
                </a:solidFill>
              </a:rPr>
              <a:pPr>
                <a:defRPr/>
              </a:pPr>
              <a:t>8/7/2019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C0CFB12-6182-47CC-AB05-FAD0B03D4F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60536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6524D19-CD38-4092-8BF0-2DC663537392}" type="datetimeFigureOut">
              <a:rPr lang="en-US">
                <a:solidFill>
                  <a:prstClr val="black">
                    <a:tint val="75000"/>
                  </a:prstClr>
                </a:solidFill>
              </a:rPr>
              <a:pPr>
                <a:defRPr/>
              </a:pPr>
              <a:t>8/7/2019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ED1EB74-9BCD-45E5-8F32-3293357D21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3491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90781ED-E70E-438B-BE30-F549D51CE47B}" type="datetimeFigureOut">
              <a:rPr lang="en-US">
                <a:solidFill>
                  <a:prstClr val="black">
                    <a:tint val="75000"/>
                  </a:prstClr>
                </a:solidFill>
              </a:rPr>
              <a:pPr>
                <a:defRPr/>
              </a:pPr>
              <a:t>8/7/2019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F49284A-85FC-4F08-AFA5-3D281249E66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428897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9F16D1A-CB5D-4278-A995-32CFFDA7B570}" type="datetimeFigureOut">
              <a:rPr lang="en-US">
                <a:solidFill>
                  <a:prstClr val="black">
                    <a:tint val="75000"/>
                  </a:prstClr>
                </a:solidFill>
              </a:rPr>
              <a:pPr>
                <a:defRPr/>
              </a:pPr>
              <a:t>8/7/2019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DF4F3D2-1386-4ECC-AB4B-1C628FF00E6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90324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548DABA-2BED-4D6B-A249-8D66CB993CBF}" type="datetimeFigureOut">
              <a:rPr lang="en-US">
                <a:solidFill>
                  <a:prstClr val="black">
                    <a:tint val="75000"/>
                  </a:prstClr>
                </a:solidFill>
              </a:rPr>
              <a:pPr>
                <a:defRPr/>
              </a:pPr>
              <a:t>8/7/2019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99D4D4-1061-45B7-A027-95B8C9BCDA4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39962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CC136FB-D546-46A9-A85C-2555804D796B}" type="datetimeFigureOut">
              <a:rPr lang="en-US">
                <a:solidFill>
                  <a:prstClr val="black">
                    <a:tint val="75000"/>
                  </a:prstClr>
                </a:solidFill>
              </a:rPr>
              <a:pPr>
                <a:defRPr/>
              </a:pPr>
              <a:t>8/7/2019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F97D37C-7C86-49EB-80D8-46F1EF49427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30722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D9A4D3B-A258-4E4B-BDD8-58143CD2C554}" type="datetimeFigureOut">
              <a:rPr lang="en-US">
                <a:solidFill>
                  <a:prstClr val="black">
                    <a:tint val="75000"/>
                  </a:prstClr>
                </a:solidFill>
              </a:rPr>
              <a:pPr>
                <a:defRPr/>
              </a:pPr>
              <a:t>8/7/2019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67984C3-8708-49A8-AB05-440C4377A1E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97115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78794D7-B9D7-4DCC-B734-285CD3CF7C69}" type="datetimeFigureOut">
              <a:rPr lang="en-US">
                <a:solidFill>
                  <a:prstClr val="black">
                    <a:tint val="75000"/>
                  </a:prstClr>
                </a:solidFill>
              </a:rPr>
              <a:pPr>
                <a:defRPr/>
              </a:pPr>
              <a:t>8/7/2019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48D59C1-A101-4CAA-8A04-92B7B7995E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8821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CAF4423-63DB-40E9-96E4-D2E6549C0CAE}" type="datetimeFigureOut">
              <a:rPr lang="en-US">
                <a:solidFill>
                  <a:prstClr val="black">
                    <a:tint val="75000"/>
                  </a:prstClr>
                </a:solidFill>
              </a:rPr>
              <a:pPr>
                <a:defRPr/>
              </a:pPr>
              <a:t>8/7/2019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83ECFFD-E139-469A-B436-B38A8852D2A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30060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E2A4BE3-79E4-419E-8AC1-F6836A18082F}" type="datetimeFigureOut">
              <a:rPr lang="en-US">
                <a:solidFill>
                  <a:prstClr val="black">
                    <a:tint val="75000"/>
                  </a:prstClr>
                </a:solidFill>
              </a:rPr>
              <a:pPr>
                <a:defRPr/>
              </a:pPr>
              <a:t>8/7/2019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4C5DB6-6FF2-4434-A0F4-82E2519971B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68682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6524D19-CD38-4092-8BF0-2DC663537392}" type="datetimeFigureOut">
              <a:rPr lang="en-US">
                <a:solidFill>
                  <a:prstClr val="black">
                    <a:tint val="75000"/>
                  </a:prstClr>
                </a:solidFill>
              </a:rPr>
              <a:pPr>
                <a:defRPr/>
              </a:pPr>
              <a:t>8/7/2019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ED1EB74-9BCD-45E5-8F32-3293357D21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87441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C5E72BF-2A65-4755-A9E0-B24D0B7BFDEA}" type="datetimeFigureOut">
              <a:rPr lang="en-US">
                <a:solidFill>
                  <a:prstClr val="black">
                    <a:tint val="75000"/>
                  </a:prstClr>
                </a:solidFill>
              </a:rPr>
              <a:pPr>
                <a:defRPr/>
              </a:pPr>
              <a:t>8/7/2019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9E74ECC-20A5-421B-A5A2-15F5BC23209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44949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C5E72BF-2A65-4755-A9E0-B24D0B7BFDEA}" type="datetimeFigureOut">
              <a:rPr lang="en-US">
                <a:solidFill>
                  <a:prstClr val="black">
                    <a:tint val="75000"/>
                  </a:prstClr>
                </a:solidFill>
              </a:rPr>
              <a:pPr>
                <a:defRPr/>
              </a:pPr>
              <a:t>8/7/2019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9E74ECC-20A5-421B-A5A2-15F5BC23209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2264861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tudyjams.scholastic.com/studyjams/jams/math/multiplication-division/multiplication.htm" TargetMode="Externa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tudyjams.scholastic.com/studyjams/jams/math/problem-solving/pscreating-equations.htm" TargetMode="Externa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tudyjams.scholastic.com/studyjams/jams/science/matter/properties-of-matter.ht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jpe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057400"/>
            <a:ext cx="9144000" cy="1676400"/>
          </a:xfrm>
          <a:solidFill>
            <a:schemeClr val="tx2">
              <a:lumMod val="40000"/>
              <a:lumOff val="60000"/>
            </a:schemeClr>
          </a:solidFill>
        </p:spPr>
        <p:txBody>
          <a:bodyPr rtlCol="0">
            <a:normAutofit fontScale="92500" lnSpcReduction="20000"/>
          </a:bodyPr>
          <a:lstStyle/>
          <a:p>
            <a:pPr algn="l" eaLnBrk="1" fontAlgn="auto" hangingPunct="1">
              <a:spcAft>
                <a:spcPts val="600"/>
              </a:spcAft>
              <a:defRPr/>
            </a:pPr>
            <a:r>
              <a:rPr lang="en-US" b="1" dirty="0">
                <a:solidFill>
                  <a:schemeClr val="tx1"/>
                </a:solidFill>
                <a:effectLst>
                  <a:outerShdw blurRad="38100" dist="38100" dir="2700000" algn="tl">
                    <a:srgbClr val="000000">
                      <a:alpha val="43137"/>
                    </a:srgbClr>
                  </a:outerShdw>
                </a:effectLst>
              </a:rPr>
              <a:t>Please Complete: 	*</a:t>
            </a:r>
            <a:r>
              <a:rPr lang="en-US" b="1" dirty="0">
                <a:solidFill>
                  <a:srgbClr val="FF0000"/>
                </a:solidFill>
                <a:effectLst>
                  <a:outerShdw blurRad="38100" dist="38100" dir="2700000" algn="tl">
                    <a:srgbClr val="000000">
                      <a:alpha val="43137"/>
                    </a:srgbClr>
                  </a:outerShdw>
                </a:effectLst>
              </a:rPr>
              <a:t>Self Portrait</a:t>
            </a:r>
            <a:r>
              <a:rPr lang="en-US" b="1" dirty="0">
                <a:solidFill>
                  <a:schemeClr val="tx1"/>
                </a:solidFill>
                <a:effectLst>
                  <a:outerShdw blurRad="38100" dist="38100" dir="2700000" algn="tl">
                    <a:srgbClr val="000000">
                      <a:alpha val="43137"/>
                    </a:srgbClr>
                  </a:outerShdw>
                </a:effectLst>
              </a:rPr>
              <a:t> with your 					character traits (use adjectives)</a:t>
            </a:r>
            <a:endParaRPr lang="en-US" sz="2000" b="1" dirty="0">
              <a:solidFill>
                <a:schemeClr val="tx1"/>
              </a:solidFill>
              <a:effectLst>
                <a:outerShdw blurRad="38100" dist="38100" dir="2700000" algn="tl">
                  <a:srgbClr val="000000">
                    <a:alpha val="43137"/>
                  </a:srgbClr>
                </a:outerShdw>
              </a:effectLst>
            </a:endParaRPr>
          </a:p>
          <a:p>
            <a:pPr eaLnBrk="1" fontAlgn="auto" hangingPunct="1">
              <a:spcBef>
                <a:spcPts val="0"/>
              </a:spcBef>
              <a:spcAft>
                <a:spcPts val="0"/>
              </a:spcAft>
              <a:defRPr/>
            </a:pPr>
            <a:r>
              <a:rPr lang="en-US" sz="2000" b="1" dirty="0">
                <a:solidFill>
                  <a:schemeClr val="tx1"/>
                </a:solidFill>
                <a:effectLst>
                  <a:outerShdw blurRad="38100" dist="38100" dir="2700000" algn="tl">
                    <a:srgbClr val="000000">
                      <a:alpha val="43137"/>
                    </a:srgbClr>
                  </a:outerShdw>
                </a:effectLst>
              </a:rPr>
              <a:t>				        (your portrait will be displayed )</a:t>
            </a:r>
            <a:r>
              <a:rPr lang="en-US" b="1" dirty="0">
                <a:solidFill>
                  <a:schemeClr val="tx1"/>
                </a:solidFill>
                <a:effectLst>
                  <a:outerShdw blurRad="38100" dist="38100" dir="2700000" algn="tl">
                    <a:srgbClr val="000000">
                      <a:alpha val="43137"/>
                    </a:srgbClr>
                  </a:outerShdw>
                </a:effectLst>
              </a:rPr>
              <a:t>				    </a:t>
            </a:r>
            <a:endParaRPr lang="en-US" sz="2000" b="1" dirty="0">
              <a:solidFill>
                <a:schemeClr val="tx1"/>
              </a:solidFill>
              <a:effectLst>
                <a:outerShdw blurRad="38100" dist="38100" dir="2700000" algn="tl">
                  <a:srgbClr val="000000">
                    <a:alpha val="43137"/>
                  </a:srgbClr>
                </a:outerShdw>
              </a:effectLst>
            </a:endParaRPr>
          </a:p>
        </p:txBody>
      </p:sp>
      <p:pic>
        <p:nvPicPr>
          <p:cNvPr id="6" name="Picture 5"/>
          <p:cNvPicPr>
            <a:picLocks noChangeAspect="1"/>
          </p:cNvPicPr>
          <p:nvPr/>
        </p:nvPicPr>
        <p:blipFill rotWithShape="1">
          <a:blip r:embed="rId3"/>
          <a:srcRect l="23125" t="16000" r="41875" b="12000"/>
          <a:stretch/>
        </p:blipFill>
        <p:spPr>
          <a:xfrm>
            <a:off x="3851246" y="3429720"/>
            <a:ext cx="2151561" cy="2766293"/>
          </a:xfrm>
          <a:prstGeom prst="rect">
            <a:avLst/>
          </a:prstGeom>
        </p:spPr>
      </p:pic>
      <p:sp>
        <p:nvSpPr>
          <p:cNvPr id="2" name="Title 1"/>
          <p:cNvSpPr>
            <a:spLocks noGrp="1"/>
          </p:cNvSpPr>
          <p:nvPr>
            <p:ph type="ctrTitle"/>
          </p:nvPr>
        </p:nvSpPr>
        <p:spPr>
          <a:xfrm>
            <a:off x="457200" y="152400"/>
            <a:ext cx="8077200" cy="1752600"/>
          </a:xfrm>
          <a:solidFill>
            <a:srgbClr val="D283E7"/>
          </a:solidFill>
          <a:ln w="76200">
            <a:solidFill>
              <a:schemeClr val="accent4">
                <a:lumMod val="50000"/>
              </a:schemeClr>
            </a:solidFill>
          </a:ln>
        </p:spPr>
        <p:txBody>
          <a:bodyPr rtlCol="0">
            <a:normAutofit fontScale="90000"/>
          </a:bodyPr>
          <a:lstStyle/>
          <a:p>
            <a:pPr eaLnBrk="1" fontAlgn="auto" hangingPunct="1">
              <a:spcAft>
                <a:spcPts val="0"/>
              </a:spcAft>
              <a:defRPr/>
            </a:pPr>
            <a:r>
              <a:rPr lang="en-US" b="1" dirty="0">
                <a:effectLst>
                  <a:outerShdw blurRad="38100" dist="38100" dir="2700000" algn="tl">
                    <a:srgbClr val="000000">
                      <a:alpha val="43137"/>
                    </a:srgbClr>
                  </a:outerShdw>
                </a:effectLst>
              </a:rPr>
              <a:t>August 7, 2019 </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Welcome to </a:t>
            </a:r>
            <a:r>
              <a:rPr lang="en-US" b="1" i="1" dirty="0">
                <a:solidFill>
                  <a:srgbClr val="FF0000"/>
                </a:solidFill>
                <a:effectLst>
                  <a:outerShdw blurRad="38100" dist="38100" dir="2700000" algn="tl">
                    <a:srgbClr val="000000">
                      <a:alpha val="43137"/>
                    </a:srgbClr>
                  </a:outerShdw>
                </a:effectLst>
                <a:latin typeface="Comic Sans MS" pitchFamily="66" charset="0"/>
              </a:rPr>
              <a:t>Our</a:t>
            </a:r>
            <a:r>
              <a:rPr lang="en-US" b="1" dirty="0">
                <a:solidFill>
                  <a:srgbClr val="FF0000"/>
                </a:solidFill>
                <a:effectLst>
                  <a:outerShdw blurRad="38100" dist="38100" dir="2700000" algn="tl">
                    <a:srgbClr val="000000">
                      <a:alpha val="43137"/>
                    </a:srgbClr>
                  </a:outerShdw>
                </a:effectLst>
                <a:latin typeface="Comic Sans MS" pitchFamily="66" charset="0"/>
              </a:rPr>
              <a:t> </a:t>
            </a:r>
            <a:r>
              <a:rPr lang="en-US" b="1" dirty="0">
                <a:effectLst>
                  <a:outerShdw blurRad="38100" dist="38100" dir="2700000" algn="tl">
                    <a:srgbClr val="000000">
                      <a:alpha val="43137"/>
                    </a:srgbClr>
                  </a:outerShdw>
                </a:effectLst>
              </a:rPr>
              <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 3</a:t>
            </a:r>
            <a:r>
              <a:rPr lang="en-US" b="1" baseline="30000" dirty="0">
                <a:effectLst>
                  <a:outerShdw blurRad="38100" dist="38100" dir="2700000" algn="tl">
                    <a:srgbClr val="000000">
                      <a:alpha val="43137"/>
                    </a:srgbClr>
                  </a:outerShdw>
                </a:effectLst>
              </a:rPr>
              <a:t>rd</a:t>
            </a:r>
            <a:r>
              <a:rPr lang="en-US" b="1" dirty="0">
                <a:effectLst>
                  <a:outerShdw blurRad="38100" dist="38100" dir="2700000" algn="tl">
                    <a:srgbClr val="000000">
                      <a:alpha val="43137"/>
                    </a:srgbClr>
                  </a:outerShdw>
                </a:effectLst>
              </a:rPr>
              <a:t>  Grade Classroom</a:t>
            </a:r>
          </a:p>
        </p:txBody>
      </p:sp>
      <p:pic>
        <p:nvPicPr>
          <p:cNvPr id="39940" name="Picture 8" descr="http://t0.gstatic.com/images?q=tbn:ANd9GcT2JyZvJYIAwswMbFjwwis2I-S4xksztARlr3nSTKyhOu7MeNX3r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381000"/>
            <a:ext cx="105251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23875" y="6144256"/>
            <a:ext cx="2362200" cy="584200"/>
          </a:xfrm>
          <a:prstGeom prst="rect">
            <a:avLst/>
          </a:prstGeom>
          <a:noFill/>
        </p:spPr>
        <p:txBody>
          <a:bodyPr>
            <a:spAutoFit/>
          </a:bodyPr>
          <a:lstStyle/>
          <a:p>
            <a:pPr algn="ctr" fontAlgn="base">
              <a:spcBef>
                <a:spcPct val="0"/>
              </a:spcBef>
              <a:spcAft>
                <a:spcPct val="0"/>
              </a:spcAft>
              <a:defRPr/>
            </a:pPr>
            <a:r>
              <a:rPr lang="en-US" sz="3200" b="1" dirty="0">
                <a:solidFill>
                  <a:prstClr val="black"/>
                </a:solidFill>
                <a:effectLst>
                  <a:outerShdw blurRad="38100" dist="38100" dir="2700000" algn="tl">
                    <a:srgbClr val="000000">
                      <a:alpha val="43137"/>
                    </a:srgbClr>
                  </a:outerShdw>
                </a:effectLst>
                <a:cs typeface="Arial" charset="0"/>
              </a:rPr>
              <a:t>7:55 – </a:t>
            </a:r>
            <a:r>
              <a:rPr lang="en-US" sz="3200" b="1" dirty="0" smtClean="0">
                <a:solidFill>
                  <a:prstClr val="black"/>
                </a:solidFill>
                <a:effectLst>
                  <a:outerShdw blurRad="38100" dist="38100" dir="2700000" algn="tl">
                    <a:srgbClr val="000000">
                      <a:alpha val="43137"/>
                    </a:srgbClr>
                  </a:outerShdw>
                </a:effectLst>
                <a:cs typeface="Arial" charset="0"/>
              </a:rPr>
              <a:t>8:30</a:t>
            </a:r>
            <a:endParaRPr lang="en-US" sz="3200" dirty="0">
              <a:solidFill>
                <a:prstClr val="black"/>
              </a:solidFill>
              <a:cs typeface="Arial" charset="0"/>
            </a:endParaRPr>
          </a:p>
        </p:txBody>
      </p:sp>
      <p:pic>
        <p:nvPicPr>
          <p:cNvPr id="39942" name="Picture 5" descr="F:\Self Portrai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396" y="2741613"/>
            <a:ext cx="2667158"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49339" y="2741613"/>
            <a:ext cx="1066800" cy="369888"/>
          </a:xfrm>
          <a:prstGeom prst="rect">
            <a:avLst/>
          </a:prstGeom>
          <a:noFill/>
          <a:ln>
            <a:solidFill>
              <a:schemeClr val="accent4">
                <a:lumMod val="50000"/>
              </a:schemeClr>
            </a:solidFill>
          </a:ln>
        </p:spPr>
        <p:txBody>
          <a:bodyPr>
            <a:spAutoFit/>
          </a:bodyPr>
          <a:lstStyle/>
          <a:p>
            <a:pPr fontAlgn="base">
              <a:spcBef>
                <a:spcPct val="0"/>
              </a:spcBef>
              <a:spcAft>
                <a:spcPct val="0"/>
              </a:spcAft>
              <a:defRPr/>
            </a:pPr>
            <a:r>
              <a:rPr lang="en-US" b="1" dirty="0">
                <a:solidFill>
                  <a:srgbClr val="FF0000"/>
                </a:solidFill>
                <a:cs typeface="Arial" charset="0"/>
              </a:rPr>
              <a:t>Example:</a:t>
            </a:r>
          </a:p>
        </p:txBody>
      </p:sp>
      <p:pic>
        <p:nvPicPr>
          <p:cNvPr id="7" name="Picture 6"/>
          <p:cNvPicPr>
            <a:picLocks noChangeAspect="1"/>
          </p:cNvPicPr>
          <p:nvPr/>
        </p:nvPicPr>
        <p:blipFill rotWithShape="1">
          <a:blip r:embed="rId6"/>
          <a:srcRect l="23750" t="16000" r="41875" b="11000"/>
          <a:stretch/>
        </p:blipFill>
        <p:spPr>
          <a:xfrm>
            <a:off x="6155286" y="3429720"/>
            <a:ext cx="2265273" cy="3006636"/>
          </a:xfrm>
          <a:prstGeom prst="rect">
            <a:avLst/>
          </a:prstGeom>
        </p:spPr>
      </p:pic>
      <p:sp>
        <p:nvSpPr>
          <p:cNvPr id="8" name="TextBox 7"/>
          <p:cNvSpPr txBox="1"/>
          <p:nvPr/>
        </p:nvSpPr>
        <p:spPr>
          <a:xfrm>
            <a:off x="3446961" y="4974130"/>
            <a:ext cx="5581649" cy="1754326"/>
          </a:xfrm>
          <a:prstGeom prst="rect">
            <a:avLst/>
          </a:prstGeom>
          <a:solidFill>
            <a:schemeClr val="bg2">
              <a:lumMod val="75000"/>
            </a:schemeClr>
          </a:solidFill>
          <a:ln>
            <a:solidFill>
              <a:schemeClr val="tx1"/>
            </a:solidFill>
          </a:ln>
        </p:spPr>
        <p:txBody>
          <a:bodyPr wrap="square" rtlCol="0">
            <a:spAutoFit/>
          </a:bodyPr>
          <a:lstStyle/>
          <a:p>
            <a:r>
              <a:rPr lang="en-US" sz="2000" b="1" dirty="0"/>
              <a:t>Thought of the Day…</a:t>
            </a:r>
          </a:p>
          <a:p>
            <a:endParaRPr lang="en-US" sz="800" b="1" dirty="0"/>
          </a:p>
          <a:p>
            <a:r>
              <a:rPr lang="en-US" sz="2000" b="1" i="1" dirty="0"/>
              <a:t>“Be a reflection of what you’d like to see in others. If you want love, give love.  If you want honesty, give honesty.  If you want respect, give respect.  You get in return what you give.”</a:t>
            </a:r>
          </a:p>
        </p:txBody>
      </p:sp>
    </p:spTree>
    <p:extLst>
      <p:ext uri="{BB962C8B-B14F-4D97-AF65-F5344CB8AC3E}">
        <p14:creationId xmlns:p14="http://schemas.microsoft.com/office/powerpoint/2010/main" val="2657893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BA97A-5A7D-4DCA-951C-7666C8343E0A}"/>
              </a:ext>
            </a:extLst>
          </p:cNvPr>
          <p:cNvSpPr>
            <a:spLocks noGrp="1"/>
          </p:cNvSpPr>
          <p:nvPr>
            <p:ph type="title"/>
          </p:nvPr>
        </p:nvSpPr>
        <p:spPr>
          <a:solidFill>
            <a:srgbClr val="FFFF00"/>
          </a:solidFill>
        </p:spPr>
        <p:txBody>
          <a:bodyPr/>
          <a:lstStyle/>
          <a:p>
            <a:r>
              <a:rPr lang="en-US" b="1" i="1" dirty="0">
                <a:solidFill>
                  <a:srgbClr val="00B050"/>
                </a:solidFill>
              </a:rPr>
              <a:t>7 Habits of Highly Effective People</a:t>
            </a:r>
          </a:p>
        </p:txBody>
      </p:sp>
      <p:sp>
        <p:nvSpPr>
          <p:cNvPr id="3" name="Content Placeholder 2">
            <a:extLst>
              <a:ext uri="{FF2B5EF4-FFF2-40B4-BE49-F238E27FC236}">
                <a16:creationId xmlns:a16="http://schemas.microsoft.com/office/drawing/2014/main" id="{EE2DA2D1-A829-4D16-92BC-CD77665FE579}"/>
              </a:ext>
            </a:extLst>
          </p:cNvPr>
          <p:cNvSpPr>
            <a:spLocks noGrp="1"/>
          </p:cNvSpPr>
          <p:nvPr>
            <p:ph idx="1"/>
          </p:nvPr>
        </p:nvSpPr>
        <p:spPr/>
        <p:txBody>
          <a:bodyPr/>
          <a:lstStyle/>
          <a:p>
            <a:r>
              <a:rPr lang="en-US" b="1" i="1" dirty="0">
                <a:effectLst>
                  <a:outerShdw blurRad="38100" dist="38100" dir="2700000" algn="tl">
                    <a:srgbClr val="000000">
                      <a:alpha val="43137"/>
                    </a:srgbClr>
                  </a:outerShdw>
                </a:effectLst>
              </a:rPr>
              <a:t>Habit #1:  Be Proactive</a:t>
            </a:r>
          </a:p>
          <a:p>
            <a:pPr lvl="1"/>
            <a:r>
              <a:rPr lang="en-US" b="1" dirty="0"/>
              <a:t>I am a </a:t>
            </a:r>
            <a:r>
              <a:rPr lang="en-US" b="1" u="sng" dirty="0"/>
              <a:t>responsible</a:t>
            </a:r>
            <a:r>
              <a:rPr lang="en-US" b="1" dirty="0"/>
              <a:t> person.</a:t>
            </a:r>
          </a:p>
          <a:p>
            <a:pPr lvl="1"/>
            <a:r>
              <a:rPr lang="en-US" b="1" dirty="0"/>
              <a:t>I take initiative.</a:t>
            </a:r>
          </a:p>
          <a:p>
            <a:pPr lvl="1"/>
            <a:r>
              <a:rPr lang="en-US" b="1" dirty="0"/>
              <a:t>I choose my actions, attitudes, and moods.</a:t>
            </a:r>
          </a:p>
          <a:p>
            <a:pPr lvl="1"/>
            <a:r>
              <a:rPr lang="en-US" b="1" dirty="0"/>
              <a:t>I do not blame others for my mistakes.</a:t>
            </a:r>
          </a:p>
          <a:p>
            <a:pPr lvl="1"/>
            <a:r>
              <a:rPr lang="en-US" b="1" dirty="0"/>
              <a:t>I can only be offended if I choose to be</a:t>
            </a:r>
            <a:r>
              <a:rPr lang="en-US" b="1" dirty="0" smtClean="0"/>
              <a:t>.</a:t>
            </a:r>
          </a:p>
          <a:p>
            <a:pPr lvl="1"/>
            <a:endParaRPr lang="en-US" b="1" dirty="0"/>
          </a:p>
          <a:p>
            <a:pPr lvl="1"/>
            <a:endParaRPr lang="en-US" b="1" dirty="0"/>
          </a:p>
        </p:txBody>
      </p:sp>
    </p:spTree>
    <p:extLst>
      <p:ext uri="{BB962C8B-B14F-4D97-AF65-F5344CB8AC3E}">
        <p14:creationId xmlns:p14="http://schemas.microsoft.com/office/powerpoint/2010/main" val="325740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AF1FF8-E865-4EA5-8705-E5A0DF6008A5}"/>
              </a:ext>
            </a:extLst>
          </p:cNvPr>
          <p:cNvSpPr>
            <a:spLocks noGrp="1"/>
          </p:cNvSpPr>
          <p:nvPr>
            <p:ph idx="1"/>
          </p:nvPr>
        </p:nvSpPr>
        <p:spPr>
          <a:xfrm>
            <a:off x="152400" y="158197"/>
            <a:ext cx="6248400" cy="6242603"/>
          </a:xfrm>
        </p:spPr>
        <p:txBody>
          <a:bodyPr/>
          <a:lstStyle/>
          <a:p>
            <a:r>
              <a:rPr lang="en-US" sz="2800" dirty="0"/>
              <a:t>This slide will show up every now and then to see what you learned from a part of our day.  </a:t>
            </a:r>
          </a:p>
          <a:p>
            <a:r>
              <a:rPr lang="en-US" sz="2800" dirty="0"/>
              <a:t>This is not a test; it does not have a right or wrong answer.  It simply is a time for me to check our understanding of what I have shared with you.  </a:t>
            </a:r>
          </a:p>
          <a:p>
            <a:r>
              <a:rPr lang="en-US" sz="2800" dirty="0"/>
              <a:t>Others can add on to what our chosen Learning Leader begins with, but we have to limit our time to no more than 2 minutes. </a:t>
            </a:r>
            <a:r>
              <a:rPr lang="en-US" sz="2800" dirty="0">
                <a:sym typeface="Wingdings" panose="05000000000000000000" pitchFamily="2" charset="2"/>
              </a:rPr>
              <a:t>  So much to learn!!</a:t>
            </a:r>
            <a:endParaRPr lang="en-US" sz="2800" dirty="0"/>
          </a:p>
          <a:p>
            <a:r>
              <a:rPr lang="en-US" sz="2800" dirty="0"/>
              <a:t>Please share what you learned from this part of our lesson.</a:t>
            </a:r>
          </a:p>
        </p:txBody>
      </p:sp>
      <p:pic>
        <p:nvPicPr>
          <p:cNvPr id="4" name="Picture 3">
            <a:extLst>
              <a:ext uri="{FF2B5EF4-FFF2-40B4-BE49-F238E27FC236}">
                <a16:creationId xmlns:a16="http://schemas.microsoft.com/office/drawing/2014/main" id="{98221AFD-C359-4FE1-8B2E-23384B3C2CF2}"/>
              </a:ext>
            </a:extLst>
          </p:cNvPr>
          <p:cNvPicPr>
            <a:picLocks noChangeAspect="1"/>
          </p:cNvPicPr>
          <p:nvPr/>
        </p:nvPicPr>
        <p:blipFill>
          <a:blip r:embed="rId2"/>
          <a:stretch>
            <a:fillRect/>
          </a:stretch>
        </p:blipFill>
        <p:spPr>
          <a:xfrm>
            <a:off x="6476999" y="4191000"/>
            <a:ext cx="2413415" cy="1600200"/>
          </a:xfrm>
          <a:prstGeom prst="rect">
            <a:avLst/>
          </a:prstGeom>
        </p:spPr>
      </p:pic>
      <p:pic>
        <p:nvPicPr>
          <p:cNvPr id="5" name="Picture 4">
            <a:extLst>
              <a:ext uri="{FF2B5EF4-FFF2-40B4-BE49-F238E27FC236}">
                <a16:creationId xmlns:a16="http://schemas.microsoft.com/office/drawing/2014/main" id="{FA2C7056-643D-472A-B683-91285126C636}"/>
              </a:ext>
            </a:extLst>
          </p:cNvPr>
          <p:cNvPicPr>
            <a:picLocks noChangeAspect="1"/>
          </p:cNvPicPr>
          <p:nvPr/>
        </p:nvPicPr>
        <p:blipFill>
          <a:blip r:embed="rId3"/>
          <a:stretch>
            <a:fillRect/>
          </a:stretch>
        </p:blipFill>
        <p:spPr>
          <a:xfrm>
            <a:off x="6040786" y="1269084"/>
            <a:ext cx="2884193" cy="1600200"/>
          </a:xfrm>
          <a:prstGeom prst="rect">
            <a:avLst/>
          </a:prstGeom>
        </p:spPr>
      </p:pic>
    </p:spTree>
    <p:extLst>
      <p:ext uri="{BB962C8B-B14F-4D97-AF65-F5344CB8AC3E}">
        <p14:creationId xmlns:p14="http://schemas.microsoft.com/office/powerpoint/2010/main" val="195307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Intro Turn and Talk Procedures</a:t>
            </a:r>
          </a:p>
        </p:txBody>
      </p:sp>
      <p:sp>
        <p:nvSpPr>
          <p:cNvPr id="3" name="Content Placeholder 2"/>
          <p:cNvSpPr>
            <a:spLocks noGrp="1"/>
          </p:cNvSpPr>
          <p:nvPr>
            <p:ph idx="1"/>
          </p:nvPr>
        </p:nvSpPr>
        <p:spPr>
          <a:xfrm>
            <a:off x="228600" y="1143000"/>
            <a:ext cx="8763000" cy="4758531"/>
          </a:xfrm>
        </p:spPr>
        <p:txBody>
          <a:bodyPr/>
          <a:lstStyle/>
          <a:p>
            <a:r>
              <a:rPr lang="en-US" dirty="0"/>
              <a:t>Turn to your partner</a:t>
            </a:r>
          </a:p>
          <a:p>
            <a:pPr lvl="1"/>
            <a:r>
              <a:rPr lang="en-US" dirty="0"/>
              <a:t>Shoulder partner</a:t>
            </a:r>
          </a:p>
          <a:p>
            <a:pPr lvl="1"/>
            <a:r>
              <a:rPr lang="en-US" dirty="0"/>
              <a:t>Face partner</a:t>
            </a:r>
          </a:p>
          <a:p>
            <a:pPr lvl="1"/>
            <a:r>
              <a:rPr lang="en-US" dirty="0"/>
              <a:t>Tri-pod</a:t>
            </a:r>
          </a:p>
          <a:p>
            <a:r>
              <a:rPr lang="en-US" dirty="0"/>
              <a:t>Turn and Talk means – showing respectful communication:  taking turns and listening intently to what your partner is saying so you will be able to share with the class what they have shared with you</a:t>
            </a:r>
          </a:p>
        </p:txBody>
      </p:sp>
      <p:sp>
        <p:nvSpPr>
          <p:cNvPr id="4" name="TextBox 3"/>
          <p:cNvSpPr txBox="1"/>
          <p:nvPr/>
        </p:nvSpPr>
        <p:spPr>
          <a:xfrm>
            <a:off x="685800" y="5715000"/>
            <a:ext cx="7848600" cy="923330"/>
          </a:xfrm>
          <a:prstGeom prst="rect">
            <a:avLst/>
          </a:prstGeom>
          <a:noFill/>
        </p:spPr>
        <p:txBody>
          <a:bodyPr wrap="square" rtlCol="0">
            <a:spAutoFit/>
          </a:bodyPr>
          <a:lstStyle/>
          <a:p>
            <a:r>
              <a:rPr lang="en-US" dirty="0"/>
              <a:t>Objective:  SL.3.1b  Follow agreed-upon rules for discussions (e.g., gaining the floor in respectful ways, listening to others with care, speaking one at a time about the topics and texts under discussion).</a:t>
            </a:r>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5054" y="1295400"/>
            <a:ext cx="203835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53792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8229600" cy="919623"/>
          </a:xfrm>
        </p:spPr>
        <p:txBody>
          <a:bodyPr/>
          <a:lstStyle/>
          <a:p>
            <a:pPr algn="l"/>
            <a:r>
              <a:rPr lang="en-US" dirty="0"/>
              <a:t>Let’s Practice:  </a:t>
            </a:r>
            <a:r>
              <a:rPr lang="en-US" b="1" dirty="0">
                <a:effectLst>
                  <a:outerShdw blurRad="38100" dist="38100" dir="2700000" algn="tl">
                    <a:srgbClr val="000000">
                      <a:alpha val="43137"/>
                    </a:srgbClr>
                  </a:outerShdw>
                </a:effectLst>
              </a:rPr>
              <a:t>Turn and Talk </a:t>
            </a:r>
            <a:r>
              <a:rPr lang="en-US" dirty="0">
                <a:sym typeface="Wingdings" panose="05000000000000000000" pitchFamily="2" charset="2"/>
              </a:rPr>
              <a:t></a:t>
            </a:r>
            <a:endParaRPr lang="en-US" dirty="0"/>
          </a:p>
        </p:txBody>
      </p:sp>
      <p:sp>
        <p:nvSpPr>
          <p:cNvPr id="3" name="Content Placeholder 2"/>
          <p:cNvSpPr>
            <a:spLocks noGrp="1"/>
          </p:cNvSpPr>
          <p:nvPr>
            <p:ph idx="1"/>
          </p:nvPr>
        </p:nvSpPr>
        <p:spPr>
          <a:xfrm>
            <a:off x="486770" y="2043687"/>
            <a:ext cx="8229600" cy="4525963"/>
          </a:xfrm>
        </p:spPr>
        <p:txBody>
          <a:bodyPr/>
          <a:lstStyle/>
          <a:p>
            <a:r>
              <a:rPr lang="en-US" dirty="0"/>
              <a:t>Take turns sharing your sentences with your </a:t>
            </a:r>
            <a:r>
              <a:rPr lang="en-US" b="1" dirty="0">
                <a:effectLst>
                  <a:outerShdw blurRad="38100" dist="38100" dir="2700000" algn="tl">
                    <a:srgbClr val="000000">
                      <a:alpha val="43137"/>
                    </a:srgbClr>
                  </a:outerShdw>
                </a:effectLst>
              </a:rPr>
              <a:t>shoulder partner</a:t>
            </a:r>
            <a:r>
              <a:rPr lang="en-US" dirty="0"/>
              <a:t>.  Be sure to ask if you want your partner to explain their sentence so you can understand it.  </a:t>
            </a:r>
          </a:p>
        </p:txBody>
      </p:sp>
      <p:sp>
        <p:nvSpPr>
          <p:cNvPr id="4" name="TextBox 3"/>
          <p:cNvSpPr txBox="1"/>
          <p:nvPr/>
        </p:nvSpPr>
        <p:spPr>
          <a:xfrm>
            <a:off x="511790" y="4203089"/>
            <a:ext cx="8403609" cy="646331"/>
          </a:xfrm>
          <a:prstGeom prst="rect">
            <a:avLst/>
          </a:prstGeom>
          <a:noFill/>
        </p:spPr>
        <p:txBody>
          <a:bodyPr wrap="square" rtlCol="0">
            <a:spAutoFit/>
          </a:bodyPr>
          <a:lstStyle/>
          <a:p>
            <a:r>
              <a:rPr lang="en-US" dirty="0"/>
              <a:t>Objective:  L.3.1a Explain the function of nouns, pronouns, verbs, adjectives, and adverbs in general and their functions in particular sentences.</a:t>
            </a:r>
          </a:p>
        </p:txBody>
      </p:sp>
      <p:sp>
        <p:nvSpPr>
          <p:cNvPr id="5" name="TextBox 4"/>
          <p:cNvSpPr txBox="1"/>
          <p:nvPr/>
        </p:nvSpPr>
        <p:spPr>
          <a:xfrm>
            <a:off x="511791" y="4814500"/>
            <a:ext cx="8458200" cy="923330"/>
          </a:xfrm>
          <a:prstGeom prst="rect">
            <a:avLst/>
          </a:prstGeom>
          <a:noFill/>
        </p:spPr>
        <p:txBody>
          <a:bodyPr wrap="square" rtlCol="0">
            <a:spAutoFit/>
          </a:bodyPr>
          <a:lstStyle/>
          <a:p>
            <a:r>
              <a:rPr lang="en-US" dirty="0"/>
              <a:t>Objective:  SL.3.1b  Follow agreed-upon rules for discussions (e.g., gaining the floor in respectful ways, listening to others with care, speaking one at a time about the topics and texts under discussion).</a:t>
            </a:r>
          </a:p>
        </p:txBody>
      </p:sp>
      <p:sp>
        <p:nvSpPr>
          <p:cNvPr id="6" name="TextBox 5"/>
          <p:cNvSpPr txBox="1"/>
          <p:nvPr/>
        </p:nvSpPr>
        <p:spPr>
          <a:xfrm>
            <a:off x="457200" y="6384161"/>
            <a:ext cx="8458200" cy="369332"/>
          </a:xfrm>
          <a:prstGeom prst="rect">
            <a:avLst/>
          </a:prstGeom>
          <a:noFill/>
        </p:spPr>
        <p:txBody>
          <a:bodyPr wrap="square" rtlCol="0">
            <a:spAutoFit/>
          </a:bodyPr>
          <a:lstStyle/>
          <a:p>
            <a:r>
              <a:rPr lang="en-US" dirty="0"/>
              <a:t>Objective:  SL.3.1d  Explain their own ideas and understanding in light of the discussion.</a:t>
            </a:r>
          </a:p>
        </p:txBody>
      </p:sp>
      <p:sp>
        <p:nvSpPr>
          <p:cNvPr id="7" name="TextBox 6"/>
          <p:cNvSpPr txBox="1"/>
          <p:nvPr/>
        </p:nvSpPr>
        <p:spPr>
          <a:xfrm>
            <a:off x="457200" y="5737830"/>
            <a:ext cx="8458200" cy="646331"/>
          </a:xfrm>
          <a:prstGeom prst="rect">
            <a:avLst/>
          </a:prstGeom>
          <a:noFill/>
        </p:spPr>
        <p:txBody>
          <a:bodyPr wrap="square" rtlCol="0">
            <a:spAutoFit/>
          </a:bodyPr>
          <a:lstStyle/>
          <a:p>
            <a:r>
              <a:rPr lang="en-US" dirty="0"/>
              <a:t>Objective:  SL.3.1c  Ask questions to check understanding of information presented, stay on topic, and link their comments to the remarks of others.</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300" y="914400"/>
            <a:ext cx="2590800" cy="1156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63176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i="1" dirty="0">
                <a:effectLst>
                  <a:outerShdw blurRad="38100" dist="38100" dir="2700000" algn="tl">
                    <a:srgbClr val="000000">
                      <a:alpha val="43137"/>
                    </a:srgbClr>
                  </a:outerShdw>
                </a:effectLst>
              </a:rPr>
              <a:t>Focus Lesson:</a:t>
            </a:r>
            <a:br>
              <a:rPr lang="en-US" sz="6000" b="1" i="1" dirty="0">
                <a:effectLst>
                  <a:outerShdw blurRad="38100" dist="38100" dir="2700000" algn="tl">
                    <a:srgbClr val="000000">
                      <a:alpha val="43137"/>
                    </a:srgbClr>
                  </a:outerShdw>
                </a:effectLst>
              </a:rPr>
            </a:br>
            <a:r>
              <a:rPr lang="en-US" sz="6000" b="1" i="1" dirty="0">
                <a:effectLst>
                  <a:outerShdw blurRad="38100" dist="38100" dir="2700000" algn="tl">
                    <a:srgbClr val="000000">
                      <a:alpha val="43137"/>
                    </a:srgbClr>
                  </a:outerShdw>
                </a:effectLst>
              </a:rPr>
              <a:t>Character Traits!</a:t>
            </a:r>
          </a:p>
        </p:txBody>
      </p:sp>
      <p:sp>
        <p:nvSpPr>
          <p:cNvPr id="3" name="Content Placeholder 2"/>
          <p:cNvSpPr txBox="1">
            <a:spLocks/>
          </p:cNvSpPr>
          <p:nvPr/>
        </p:nvSpPr>
        <p:spPr>
          <a:xfrm>
            <a:off x="192206" y="1649104"/>
            <a:ext cx="8686800" cy="51816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t>There are two ways we can describe ourselves and others (including characters in a book)</a:t>
            </a:r>
            <a:endParaRPr lang="en-US" b="1" dirty="0">
              <a:solidFill>
                <a:srgbClr val="FF0000"/>
              </a:solidFill>
              <a:effectLst>
                <a:outerShdw blurRad="38100" dist="38100" dir="2700000" algn="tl">
                  <a:srgbClr val="000000">
                    <a:alpha val="43137"/>
                  </a:srgbClr>
                </a:outerShdw>
              </a:effectLst>
            </a:endParaRPr>
          </a:p>
          <a:p>
            <a:pPr lvl="1"/>
            <a:r>
              <a:rPr lang="en-US" sz="3200" b="1" dirty="0">
                <a:solidFill>
                  <a:srgbClr val="FF0000"/>
                </a:solidFill>
                <a:effectLst>
                  <a:outerShdw blurRad="38100" dist="38100" dir="2700000" algn="tl">
                    <a:srgbClr val="000000">
                      <a:alpha val="43137"/>
                    </a:srgbClr>
                  </a:outerShdw>
                </a:effectLst>
              </a:rPr>
              <a:t>physical description </a:t>
            </a:r>
          </a:p>
          <a:p>
            <a:pPr lvl="1"/>
            <a:r>
              <a:rPr lang="en-US" sz="3200" b="1" dirty="0">
                <a:solidFill>
                  <a:srgbClr val="FF0000"/>
                </a:solidFill>
                <a:effectLst>
                  <a:outerShdw blurRad="38100" dist="38100" dir="2700000" algn="tl">
                    <a:srgbClr val="000000">
                      <a:alpha val="43137"/>
                    </a:srgbClr>
                  </a:outerShdw>
                </a:effectLst>
              </a:rPr>
              <a:t>behavioral tendencies</a:t>
            </a:r>
          </a:p>
          <a:p>
            <a:r>
              <a:rPr lang="en-US" b="1" dirty="0">
                <a:solidFill>
                  <a:schemeClr val="tx2">
                    <a:lumMod val="50000"/>
                  </a:schemeClr>
                </a:solidFill>
                <a:effectLst>
                  <a:outerShdw blurRad="38100" dist="38100" dir="2700000" algn="tl">
                    <a:srgbClr val="000000">
                      <a:alpha val="43137"/>
                    </a:srgbClr>
                  </a:outerShdw>
                </a:effectLst>
              </a:rPr>
              <a:t>Share time!  </a:t>
            </a:r>
            <a:r>
              <a:rPr lang="en-US" sz="2800" b="1" dirty="0"/>
              <a:t>Let’s share some of the character traits we listed around our pictures of ourselves that we drew this morning.  Don’t forget to be respectful to each other and listen carefully for clues about how we view ourselves.</a:t>
            </a:r>
          </a:p>
          <a:p>
            <a:r>
              <a:rPr lang="en-US" sz="2800" b="1" dirty="0"/>
              <a:t>Now let’s look at some common character traits.</a:t>
            </a:r>
          </a:p>
        </p:txBody>
      </p:sp>
    </p:spTree>
    <p:extLst>
      <p:ext uri="{BB962C8B-B14F-4D97-AF65-F5344CB8AC3E}">
        <p14:creationId xmlns:p14="http://schemas.microsoft.com/office/powerpoint/2010/main" val="298553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80057"/>
            <a:ext cx="4114800" cy="6043572"/>
          </a:xfrm>
          <a:solidFill>
            <a:srgbClr val="92D050"/>
          </a:solidFill>
        </p:spPr>
        <p:txBody>
          <a:bodyPr/>
          <a:lstStyle/>
          <a:p>
            <a:r>
              <a:rPr lang="en-US" sz="3600" b="1" dirty="0"/>
              <a:t>Let’s silently read  some of these character traits. </a:t>
            </a:r>
            <a:br>
              <a:rPr lang="en-US" sz="3600" b="1" dirty="0"/>
            </a:br>
            <a:r>
              <a:rPr lang="en-US" sz="3600" b="1" dirty="0"/>
              <a:t>Is there a word you’re not sure about?</a:t>
            </a:r>
            <a:br>
              <a:rPr lang="en-US" sz="3600" b="1" dirty="0"/>
            </a:br>
            <a:r>
              <a:rPr lang="en-US" sz="3600" b="1" dirty="0"/>
              <a:t>Do you see a word you’d like to add to your picture that describes you?</a:t>
            </a: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266" t="19922" r="59041" b="10821"/>
          <a:stretch/>
        </p:blipFill>
        <p:spPr bwMode="auto">
          <a:xfrm>
            <a:off x="4572000" y="227686"/>
            <a:ext cx="4316104" cy="6295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48494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2C7056-643D-472A-B683-91285126C636}"/>
              </a:ext>
            </a:extLst>
          </p:cNvPr>
          <p:cNvPicPr>
            <a:picLocks noChangeAspect="1"/>
          </p:cNvPicPr>
          <p:nvPr/>
        </p:nvPicPr>
        <p:blipFill>
          <a:blip r:embed="rId2"/>
          <a:stretch>
            <a:fillRect/>
          </a:stretch>
        </p:blipFill>
        <p:spPr>
          <a:xfrm>
            <a:off x="1524000" y="186179"/>
            <a:ext cx="5844845" cy="3242821"/>
          </a:xfrm>
          <a:prstGeom prst="rect">
            <a:avLst/>
          </a:prstGeom>
        </p:spPr>
      </p:pic>
      <p:sp>
        <p:nvSpPr>
          <p:cNvPr id="2" name="Content Placeholder 1">
            <a:extLst>
              <a:ext uri="{FF2B5EF4-FFF2-40B4-BE49-F238E27FC236}">
                <a16:creationId xmlns:a16="http://schemas.microsoft.com/office/drawing/2014/main" id="{62575A68-0BB7-40EE-A49F-924A204457B5}"/>
              </a:ext>
            </a:extLst>
          </p:cNvPr>
          <p:cNvSpPr>
            <a:spLocks noGrp="1"/>
          </p:cNvSpPr>
          <p:nvPr>
            <p:ph idx="1"/>
          </p:nvPr>
        </p:nvSpPr>
        <p:spPr>
          <a:xfrm>
            <a:off x="457200" y="5105400"/>
            <a:ext cx="8229600" cy="1020763"/>
          </a:xfrm>
        </p:spPr>
        <p:txBody>
          <a:bodyPr/>
          <a:lstStyle/>
          <a:p>
            <a:r>
              <a:rPr lang="en-US" dirty="0"/>
              <a:t>Please share what you learned from this part of our lesson.</a:t>
            </a:r>
          </a:p>
          <a:p>
            <a:endParaRPr lang="en-US" dirty="0"/>
          </a:p>
        </p:txBody>
      </p:sp>
      <p:pic>
        <p:nvPicPr>
          <p:cNvPr id="4" name="Picture 3">
            <a:extLst>
              <a:ext uri="{FF2B5EF4-FFF2-40B4-BE49-F238E27FC236}">
                <a16:creationId xmlns:a16="http://schemas.microsoft.com/office/drawing/2014/main" id="{98221AFD-C359-4FE1-8B2E-23384B3C2CF2}"/>
              </a:ext>
            </a:extLst>
          </p:cNvPr>
          <p:cNvPicPr>
            <a:picLocks noChangeAspect="1"/>
          </p:cNvPicPr>
          <p:nvPr/>
        </p:nvPicPr>
        <p:blipFill>
          <a:blip r:embed="rId3"/>
          <a:stretch>
            <a:fillRect/>
          </a:stretch>
        </p:blipFill>
        <p:spPr>
          <a:xfrm>
            <a:off x="3124200" y="3200400"/>
            <a:ext cx="2413415" cy="1600200"/>
          </a:xfrm>
          <a:prstGeom prst="rect">
            <a:avLst/>
          </a:prstGeom>
        </p:spPr>
      </p:pic>
    </p:spTree>
    <p:extLst>
      <p:ext uri="{BB962C8B-B14F-4D97-AF65-F5344CB8AC3E}">
        <p14:creationId xmlns:p14="http://schemas.microsoft.com/office/powerpoint/2010/main" val="15635655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371600"/>
            <a:ext cx="6252152" cy="2895600"/>
          </a:xfrm>
        </p:spPr>
        <p:txBody>
          <a:bodyPr/>
          <a:lstStyle/>
          <a:p>
            <a:r>
              <a:rPr lang="en-US" sz="9600" b="1" dirty="0">
                <a:solidFill>
                  <a:srgbClr val="003300"/>
                </a:solidFill>
                <a:effectLst>
                  <a:outerShdw blurRad="38100" dist="38100" dir="2700000" algn="tl">
                    <a:srgbClr val="000000">
                      <a:alpha val="43137"/>
                    </a:srgbClr>
                  </a:outerShdw>
                </a:effectLst>
              </a:rPr>
              <a:t>Restroom Break</a:t>
            </a:r>
          </a:p>
        </p:txBody>
      </p:sp>
      <p:sp>
        <p:nvSpPr>
          <p:cNvPr id="9" name="TextBox 8"/>
          <p:cNvSpPr txBox="1"/>
          <p:nvPr/>
        </p:nvSpPr>
        <p:spPr>
          <a:xfrm>
            <a:off x="6252152" y="5791200"/>
            <a:ext cx="2743200" cy="584775"/>
          </a:xfrm>
          <a:prstGeom prst="rect">
            <a:avLst/>
          </a:prstGeom>
          <a:noFill/>
        </p:spPr>
        <p:txBody>
          <a:bodyPr wrap="square">
            <a:spAutoFit/>
          </a:bodyPr>
          <a:lstStyle/>
          <a:p>
            <a:pPr algn="ctr" fontAlgn="base">
              <a:spcBef>
                <a:spcPct val="0"/>
              </a:spcBef>
              <a:spcAft>
                <a:spcPct val="0"/>
              </a:spcAft>
              <a:defRPr/>
            </a:pPr>
            <a:r>
              <a:rPr lang="en-US" sz="3200" b="1" dirty="0" smtClean="0">
                <a:solidFill>
                  <a:prstClr val="black"/>
                </a:solidFill>
                <a:effectLst>
                  <a:outerShdw blurRad="38100" dist="38100" dir="2700000" algn="tl">
                    <a:srgbClr val="000000">
                      <a:alpha val="43137"/>
                    </a:srgbClr>
                  </a:outerShdw>
                </a:effectLst>
                <a:cs typeface="Arial" charset="0"/>
              </a:rPr>
              <a:t>9:10 </a:t>
            </a:r>
            <a:r>
              <a:rPr lang="en-US" sz="3200" b="1" dirty="0">
                <a:solidFill>
                  <a:prstClr val="black"/>
                </a:solidFill>
                <a:effectLst>
                  <a:outerShdw blurRad="38100" dist="38100" dir="2700000" algn="tl">
                    <a:srgbClr val="000000">
                      <a:alpha val="43137"/>
                    </a:srgbClr>
                  </a:outerShdw>
                </a:effectLst>
                <a:cs typeface="Arial" charset="0"/>
              </a:rPr>
              <a:t>- </a:t>
            </a:r>
            <a:r>
              <a:rPr lang="en-US" sz="3200" b="1" dirty="0" smtClean="0">
                <a:solidFill>
                  <a:prstClr val="black"/>
                </a:solidFill>
                <a:effectLst>
                  <a:outerShdw blurRad="38100" dist="38100" dir="2700000" algn="tl">
                    <a:srgbClr val="000000">
                      <a:alpha val="43137"/>
                    </a:srgbClr>
                  </a:outerShdw>
                </a:effectLst>
                <a:cs typeface="Arial" charset="0"/>
              </a:rPr>
              <a:t>9:20</a:t>
            </a:r>
            <a:endParaRPr lang="en-US" sz="3200" dirty="0">
              <a:solidFill>
                <a:prstClr val="black"/>
              </a:solidFill>
              <a:cs typeface="Arial" charset="0"/>
            </a:endParaRPr>
          </a:p>
        </p:txBody>
      </p:sp>
      <p:sp>
        <p:nvSpPr>
          <p:cNvPr id="3" name="AutoShape 2" descr="Image result for clock 9:2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0437" y="4423757"/>
            <a:ext cx="2143125"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94810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88678" y="2895600"/>
            <a:ext cx="8319401" cy="1200329"/>
          </a:xfrm>
          <a:prstGeom prst="rect">
            <a:avLst/>
          </a:prstGeom>
          <a:noFill/>
        </p:spPr>
        <p:txBody>
          <a:bodyPr wrap="square" rtlCol="0">
            <a:spAutoFit/>
          </a:bodyPr>
          <a:lstStyle/>
          <a:p>
            <a:r>
              <a:rPr lang="en-US" sz="2400" b="1" dirty="0">
                <a:solidFill>
                  <a:srgbClr val="FF0000"/>
                </a:solidFill>
              </a:rPr>
              <a:t>Objective:  RL.3.1 </a:t>
            </a:r>
          </a:p>
          <a:p>
            <a:r>
              <a:rPr lang="en-US" sz="2400" b="1" i="1" dirty="0"/>
              <a:t>I can ask and answer questions to demonstrate understanding of a text, referring explicitly to the text as the basis for answers.</a:t>
            </a:r>
          </a:p>
        </p:txBody>
      </p:sp>
      <p:sp>
        <p:nvSpPr>
          <p:cNvPr id="2" name="Title 1"/>
          <p:cNvSpPr>
            <a:spLocks noGrp="1"/>
          </p:cNvSpPr>
          <p:nvPr>
            <p:ph type="title"/>
          </p:nvPr>
        </p:nvSpPr>
        <p:spPr>
          <a:xfrm>
            <a:off x="1042301" y="228600"/>
            <a:ext cx="7315200" cy="2667000"/>
          </a:xfrm>
        </p:spPr>
        <p:txBody>
          <a:bodyPr/>
          <a:lstStyle/>
          <a:p>
            <a:r>
              <a:rPr lang="en-US" sz="9600" b="1" dirty="0">
                <a:solidFill>
                  <a:srgbClr val="003300"/>
                </a:solidFill>
                <a:effectLst>
                  <a:outerShdw blurRad="38100" dist="38100" dir="2700000" algn="tl">
                    <a:srgbClr val="000000">
                      <a:alpha val="43137"/>
                    </a:srgbClr>
                  </a:outerShdw>
                </a:effectLst>
              </a:rPr>
              <a:t>Reading Time</a:t>
            </a:r>
          </a:p>
        </p:txBody>
      </p:sp>
      <p:sp>
        <p:nvSpPr>
          <p:cNvPr id="9" name="TextBox 8"/>
          <p:cNvSpPr txBox="1"/>
          <p:nvPr/>
        </p:nvSpPr>
        <p:spPr>
          <a:xfrm>
            <a:off x="3088481" y="304800"/>
            <a:ext cx="2590800" cy="584775"/>
          </a:xfrm>
          <a:prstGeom prst="rect">
            <a:avLst/>
          </a:prstGeom>
          <a:noFill/>
        </p:spPr>
        <p:txBody>
          <a:bodyPr wrap="square">
            <a:spAutoFit/>
          </a:bodyPr>
          <a:lstStyle/>
          <a:p>
            <a:pPr algn="ctr" fontAlgn="base">
              <a:spcBef>
                <a:spcPct val="0"/>
              </a:spcBef>
              <a:spcAft>
                <a:spcPct val="0"/>
              </a:spcAft>
              <a:defRPr/>
            </a:pPr>
            <a:r>
              <a:rPr lang="en-US" sz="3200" b="1" dirty="0" smtClean="0">
                <a:solidFill>
                  <a:prstClr val="black"/>
                </a:solidFill>
                <a:effectLst>
                  <a:outerShdw blurRad="38100" dist="38100" dir="2700000" algn="tl">
                    <a:srgbClr val="000000">
                      <a:alpha val="43137"/>
                    </a:srgbClr>
                  </a:outerShdw>
                </a:effectLst>
                <a:cs typeface="Arial" charset="0"/>
              </a:rPr>
              <a:t>9:20 </a:t>
            </a:r>
            <a:r>
              <a:rPr lang="en-US" sz="3200" b="1" dirty="0">
                <a:solidFill>
                  <a:prstClr val="black"/>
                </a:solidFill>
                <a:effectLst>
                  <a:outerShdw blurRad="38100" dist="38100" dir="2700000" algn="tl">
                    <a:srgbClr val="000000">
                      <a:alpha val="43137"/>
                    </a:srgbClr>
                  </a:outerShdw>
                </a:effectLst>
                <a:cs typeface="Arial" charset="0"/>
              </a:rPr>
              <a:t>– </a:t>
            </a:r>
            <a:r>
              <a:rPr lang="en-US" sz="3200" b="1" dirty="0" smtClean="0">
                <a:solidFill>
                  <a:prstClr val="black"/>
                </a:solidFill>
                <a:effectLst>
                  <a:outerShdw blurRad="38100" dist="38100" dir="2700000" algn="tl">
                    <a:srgbClr val="000000">
                      <a:alpha val="43137"/>
                    </a:srgbClr>
                  </a:outerShdw>
                </a:effectLst>
                <a:cs typeface="Arial" charset="0"/>
              </a:rPr>
              <a:t>10:40 </a:t>
            </a:r>
            <a:endParaRPr lang="en-US" sz="3200" dirty="0">
              <a:solidFill>
                <a:prstClr val="black"/>
              </a:solidFill>
              <a:cs typeface="Arial" charset="0"/>
            </a:endParaRPr>
          </a:p>
        </p:txBody>
      </p:sp>
      <p:sp>
        <p:nvSpPr>
          <p:cNvPr id="4" name="TextBox 3"/>
          <p:cNvSpPr txBox="1"/>
          <p:nvPr/>
        </p:nvSpPr>
        <p:spPr>
          <a:xfrm>
            <a:off x="451667" y="4248329"/>
            <a:ext cx="8319400" cy="1200329"/>
          </a:xfrm>
          <a:prstGeom prst="rect">
            <a:avLst/>
          </a:prstGeom>
          <a:noFill/>
        </p:spPr>
        <p:txBody>
          <a:bodyPr wrap="square" rtlCol="0">
            <a:spAutoFit/>
          </a:bodyPr>
          <a:lstStyle/>
          <a:p>
            <a:r>
              <a:rPr lang="en-US" sz="2400" b="1" dirty="0">
                <a:solidFill>
                  <a:srgbClr val="0070C0"/>
                </a:solidFill>
              </a:rPr>
              <a:t>Objective:  RL.3.3 </a:t>
            </a:r>
          </a:p>
          <a:p>
            <a:r>
              <a:rPr lang="en-US" sz="2400" b="1" i="1" dirty="0"/>
              <a:t>I can describe characters in a story and explain how their actions contribute to the sequence of events.</a:t>
            </a:r>
          </a:p>
        </p:txBody>
      </p:sp>
      <p:sp>
        <p:nvSpPr>
          <p:cNvPr id="3" name="AutoShape 2" descr="Image result for clock 9:3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rotWithShape="1">
          <a:blip r:embed="rId3"/>
          <a:srcRect l="43750" t="21000" r="30625" b="59000"/>
          <a:stretch/>
        </p:blipFill>
        <p:spPr>
          <a:xfrm>
            <a:off x="5692344" y="5230947"/>
            <a:ext cx="3124200" cy="1524000"/>
          </a:xfrm>
          <a:prstGeom prst="rect">
            <a:avLst/>
          </a:prstGeom>
        </p:spPr>
      </p:pic>
      <p:pic>
        <p:nvPicPr>
          <p:cNvPr id="8" name="Picture 7"/>
          <p:cNvPicPr>
            <a:picLocks noChangeAspect="1"/>
          </p:cNvPicPr>
          <p:nvPr/>
        </p:nvPicPr>
        <p:blipFill rotWithShape="1">
          <a:blip r:embed="rId4"/>
          <a:srcRect l="6875" t="46000" r="16249" b="42000"/>
          <a:stretch/>
        </p:blipFill>
        <p:spPr>
          <a:xfrm>
            <a:off x="1677667" y="2246971"/>
            <a:ext cx="5867400" cy="572429"/>
          </a:xfrm>
          <a:prstGeom prst="rect">
            <a:avLst/>
          </a:prstGeom>
        </p:spPr>
      </p:pic>
    </p:spTree>
    <p:extLst>
      <p:ext uri="{BB962C8B-B14F-4D97-AF65-F5344CB8AC3E}">
        <p14:creationId xmlns:p14="http://schemas.microsoft.com/office/powerpoint/2010/main" val="28710714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a:solidFill>
            <a:srgbClr val="00B050"/>
          </a:solidFill>
        </p:spPr>
        <p:txBody>
          <a:bodyPr/>
          <a:lstStyle/>
          <a:p>
            <a:r>
              <a:rPr lang="en-US" b="1" i="1" dirty="0">
                <a:effectLst>
                  <a:outerShdw blurRad="38100" dist="38100" dir="2700000" algn="tl">
                    <a:srgbClr val="000000">
                      <a:alpha val="43137"/>
                    </a:srgbClr>
                  </a:outerShdw>
                </a:effectLst>
              </a:rPr>
              <a:t>Our Reading Lives…</a:t>
            </a:r>
          </a:p>
        </p:txBody>
      </p:sp>
      <p:sp>
        <p:nvSpPr>
          <p:cNvPr id="3" name="Content Placeholder 2"/>
          <p:cNvSpPr>
            <a:spLocks noGrp="1"/>
          </p:cNvSpPr>
          <p:nvPr>
            <p:ph idx="1"/>
          </p:nvPr>
        </p:nvSpPr>
        <p:spPr>
          <a:xfrm>
            <a:off x="152400" y="1447800"/>
            <a:ext cx="9144000" cy="3276600"/>
          </a:xfrm>
        </p:spPr>
        <p:txBody>
          <a:bodyPr/>
          <a:lstStyle/>
          <a:p>
            <a:pPr marL="0" indent="0">
              <a:buNone/>
            </a:pPr>
            <a:r>
              <a:rPr lang="en-US" b="1" dirty="0"/>
              <a:t>Let’s build our reading community and hear from a few of you today, then some more of you later.</a:t>
            </a:r>
          </a:p>
          <a:p>
            <a:r>
              <a:rPr lang="en-US" dirty="0"/>
              <a:t>What kind of books do you like to read? Why?</a:t>
            </a:r>
          </a:p>
          <a:p>
            <a:r>
              <a:rPr lang="en-US" dirty="0"/>
              <a:t>Where is your favorite place to read?</a:t>
            </a:r>
          </a:p>
          <a:p>
            <a:r>
              <a:rPr lang="en-US" dirty="0"/>
              <a:t>What kinds of books do you want to read this year?</a:t>
            </a:r>
          </a:p>
        </p:txBody>
      </p:sp>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10359"/>
          <a:stretch/>
        </p:blipFill>
        <p:spPr bwMode="auto">
          <a:xfrm>
            <a:off x="1447800" y="4191000"/>
            <a:ext cx="4191000" cy="2522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943600" y="5873175"/>
            <a:ext cx="2590800" cy="584775"/>
          </a:xfrm>
          <a:prstGeom prst="rect">
            <a:avLst/>
          </a:prstGeom>
          <a:noFill/>
        </p:spPr>
        <p:txBody>
          <a:bodyPr wrap="square">
            <a:spAutoFit/>
          </a:bodyPr>
          <a:lstStyle/>
          <a:p>
            <a:pPr algn="ctr" fontAlgn="base">
              <a:spcBef>
                <a:spcPct val="0"/>
              </a:spcBef>
              <a:spcAft>
                <a:spcPct val="0"/>
              </a:spcAft>
              <a:defRPr/>
            </a:pPr>
            <a:r>
              <a:rPr lang="en-US" sz="3200" b="1" dirty="0" smtClean="0">
                <a:solidFill>
                  <a:prstClr val="black"/>
                </a:solidFill>
                <a:effectLst>
                  <a:outerShdw blurRad="38100" dist="38100" dir="2700000" algn="tl">
                    <a:srgbClr val="000000">
                      <a:alpha val="43137"/>
                    </a:srgbClr>
                  </a:outerShdw>
                </a:effectLst>
                <a:cs typeface="Arial" charset="0"/>
              </a:rPr>
              <a:t>9:20 – 9:30</a:t>
            </a:r>
            <a:endParaRPr lang="en-US" sz="3200" dirty="0">
              <a:solidFill>
                <a:prstClr val="black"/>
              </a:solidFill>
              <a:cs typeface="Arial" charset="0"/>
            </a:endParaRPr>
          </a:p>
        </p:txBody>
      </p:sp>
    </p:spTree>
    <p:extLst>
      <p:ext uri="{BB962C8B-B14F-4D97-AF65-F5344CB8AC3E}">
        <p14:creationId xmlns:p14="http://schemas.microsoft.com/office/powerpoint/2010/main" val="21842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975" y="1219200"/>
            <a:ext cx="8458200" cy="4343400"/>
          </a:xfrm>
        </p:spPr>
        <p:txBody>
          <a:bodyPr/>
          <a:lstStyle/>
          <a:p>
            <a:r>
              <a:rPr lang="en-US" sz="9600" b="1" dirty="0">
                <a:solidFill>
                  <a:srgbClr val="003300"/>
                </a:solidFill>
                <a:effectLst>
                  <a:outerShdw blurRad="38100" dist="38100" dir="2700000" algn="tl">
                    <a:srgbClr val="000000">
                      <a:alpha val="43137"/>
                    </a:srgbClr>
                  </a:outerShdw>
                </a:effectLst>
              </a:rPr>
              <a:t>Classroom Getting to Know You Activity!</a:t>
            </a:r>
          </a:p>
        </p:txBody>
      </p:sp>
      <p:sp>
        <p:nvSpPr>
          <p:cNvPr id="9" name="TextBox 8"/>
          <p:cNvSpPr txBox="1"/>
          <p:nvPr/>
        </p:nvSpPr>
        <p:spPr>
          <a:xfrm>
            <a:off x="3048000" y="685800"/>
            <a:ext cx="2743200" cy="584775"/>
          </a:xfrm>
          <a:prstGeom prst="rect">
            <a:avLst/>
          </a:prstGeom>
          <a:noFill/>
        </p:spPr>
        <p:txBody>
          <a:bodyPr wrap="square">
            <a:spAutoFit/>
          </a:bodyPr>
          <a:lstStyle/>
          <a:p>
            <a:pPr algn="ctr" fontAlgn="base">
              <a:spcBef>
                <a:spcPct val="0"/>
              </a:spcBef>
              <a:spcAft>
                <a:spcPct val="0"/>
              </a:spcAft>
              <a:defRPr/>
            </a:pPr>
            <a:r>
              <a:rPr lang="en-US" sz="3200" b="1" dirty="0" smtClean="0">
                <a:solidFill>
                  <a:prstClr val="black"/>
                </a:solidFill>
                <a:effectLst>
                  <a:outerShdw blurRad="38100" dist="38100" dir="2700000" algn="tl">
                    <a:srgbClr val="000000">
                      <a:alpha val="43137"/>
                    </a:srgbClr>
                  </a:outerShdw>
                </a:effectLst>
                <a:cs typeface="Arial" charset="0"/>
              </a:rPr>
              <a:t>8:30 </a:t>
            </a:r>
            <a:r>
              <a:rPr lang="en-US" sz="3200" b="1" dirty="0">
                <a:solidFill>
                  <a:prstClr val="black"/>
                </a:solidFill>
                <a:effectLst>
                  <a:outerShdw blurRad="38100" dist="38100" dir="2700000" algn="tl">
                    <a:srgbClr val="000000">
                      <a:alpha val="43137"/>
                    </a:srgbClr>
                  </a:outerShdw>
                </a:effectLst>
                <a:cs typeface="Arial" charset="0"/>
              </a:rPr>
              <a:t>- </a:t>
            </a:r>
            <a:r>
              <a:rPr lang="en-US" sz="3200" b="1" dirty="0" smtClean="0">
                <a:solidFill>
                  <a:prstClr val="black"/>
                </a:solidFill>
                <a:effectLst>
                  <a:outerShdw blurRad="38100" dist="38100" dir="2700000" algn="tl">
                    <a:srgbClr val="000000">
                      <a:alpha val="43137"/>
                    </a:srgbClr>
                  </a:outerShdw>
                </a:effectLst>
                <a:cs typeface="Arial" charset="0"/>
              </a:rPr>
              <a:t>8:40</a:t>
            </a:r>
            <a:endParaRPr lang="en-US" sz="3200" dirty="0">
              <a:solidFill>
                <a:prstClr val="black"/>
              </a:solidFill>
              <a:cs typeface="Arial" charset="0"/>
            </a:endParaRPr>
          </a:p>
        </p:txBody>
      </p:sp>
      <p:sp>
        <p:nvSpPr>
          <p:cNvPr id="3" name="AutoShape 2" descr="Image result for clock 8:4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56706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576"/>
            <a:ext cx="8382000" cy="1600200"/>
          </a:xfrm>
        </p:spPr>
        <p:txBody>
          <a:bodyPr/>
          <a:lstStyle/>
          <a:p>
            <a:r>
              <a:rPr lang="en-US" b="1" i="1" dirty="0">
                <a:solidFill>
                  <a:srgbClr val="00B050"/>
                </a:solidFill>
                <a:effectLst>
                  <a:outerShdw blurRad="38100" dist="38100" dir="2700000" algn="tl">
                    <a:srgbClr val="000000">
                      <a:alpha val="43137"/>
                    </a:srgbClr>
                  </a:outerShdw>
                </a:effectLst>
              </a:rPr>
              <a:t>Become a better reader by using </a:t>
            </a:r>
            <a:r>
              <a:rPr lang="en-US" b="1" i="1" dirty="0">
                <a:solidFill>
                  <a:srgbClr val="7030A0"/>
                </a:solidFill>
                <a:effectLst>
                  <a:outerShdw blurRad="38100" dist="38100" dir="2700000" algn="tl">
                    <a:srgbClr val="000000">
                      <a:alpha val="43137"/>
                    </a:srgbClr>
                  </a:outerShdw>
                </a:effectLst>
              </a:rPr>
              <a:t>READING STRATEGIES:</a:t>
            </a:r>
          </a:p>
        </p:txBody>
      </p:sp>
      <p:sp>
        <p:nvSpPr>
          <p:cNvPr id="3" name="Content Placeholder 2"/>
          <p:cNvSpPr>
            <a:spLocks noGrp="1"/>
          </p:cNvSpPr>
          <p:nvPr>
            <p:ph idx="1"/>
          </p:nvPr>
        </p:nvSpPr>
        <p:spPr>
          <a:xfrm>
            <a:off x="152400" y="1676400"/>
            <a:ext cx="6934200" cy="4327469"/>
          </a:xfrm>
        </p:spPr>
        <p:txBody>
          <a:bodyPr/>
          <a:lstStyle/>
          <a:p>
            <a:pPr marL="0" marR="0" indent="0">
              <a:spcBef>
                <a:spcPts val="0"/>
              </a:spcBef>
              <a:spcAft>
                <a:spcPts val="0"/>
              </a:spcAft>
              <a:buNone/>
            </a:pPr>
            <a:r>
              <a:rPr lang="en-US" sz="2400" dirty="0">
                <a:solidFill>
                  <a:srgbClr val="00B050"/>
                </a:solidFill>
                <a:latin typeface="Britannic Bold" panose="020B0903060703020204" pitchFamily="34" charset="0"/>
                <a:ea typeface="Calibri" panose="020F0502020204030204" pitchFamily="34" charset="0"/>
                <a:cs typeface="Aparajita"/>
              </a:rPr>
              <a:t>Reading Strategy of the Week:  	</a:t>
            </a:r>
            <a:r>
              <a:rPr lang="en-US" sz="2400" i="1" u="sng" dirty="0">
                <a:solidFill>
                  <a:srgbClr val="FF0000"/>
                </a:solidFill>
                <a:latin typeface="Broadway" panose="04040905080B02020502" pitchFamily="82" charset="0"/>
                <a:ea typeface="Calibri" panose="020F0502020204030204" pitchFamily="34" charset="0"/>
                <a:cs typeface="Aparajita"/>
              </a:rPr>
              <a:t>Questioning</a:t>
            </a: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marR="0" indent="0" algn="ctr">
              <a:spcBef>
                <a:spcPts val="0"/>
              </a:spcBef>
              <a:spcAft>
                <a:spcPts val="0"/>
              </a:spcAft>
              <a:buNone/>
            </a:pPr>
            <a:endParaRPr lang="en-US" sz="1600" b="1" dirty="0">
              <a:latin typeface="Comic Sans MS" panose="030F0702030302020204" pitchFamily="66" charset="0"/>
              <a:ea typeface="Calibri" panose="020F0502020204030204" pitchFamily="34" charset="0"/>
              <a:cs typeface="Aparajita"/>
            </a:endParaRPr>
          </a:p>
          <a:p>
            <a:pPr marL="0" marR="0" indent="0" algn="ctr">
              <a:spcBef>
                <a:spcPts val="0"/>
              </a:spcBef>
              <a:spcAft>
                <a:spcPts val="0"/>
              </a:spcAft>
              <a:buNone/>
            </a:pPr>
            <a:r>
              <a:rPr lang="en-US" sz="2000" b="1" dirty="0">
                <a:latin typeface="Comic Sans MS" panose="030F0702030302020204" pitchFamily="66" charset="0"/>
                <a:ea typeface="Calibri" panose="020F0502020204030204" pitchFamily="34" charset="0"/>
                <a:cs typeface="Aparajita"/>
              </a:rPr>
              <a:t>You and your parents can help your reading by </a:t>
            </a:r>
          </a:p>
          <a:p>
            <a:pPr marL="0" marR="0" indent="0" algn="ctr">
              <a:spcBef>
                <a:spcPts val="0"/>
              </a:spcBef>
              <a:spcAft>
                <a:spcPts val="0"/>
              </a:spcAft>
              <a:buNone/>
            </a:pPr>
            <a:r>
              <a:rPr lang="en-US" sz="2000" b="1" dirty="0">
                <a:latin typeface="Comic Sans MS" panose="030F0702030302020204" pitchFamily="66" charset="0"/>
                <a:ea typeface="Calibri" panose="020F0502020204030204" pitchFamily="34" charset="0"/>
                <a:cs typeface="Aparajita"/>
              </a:rPr>
              <a:t>asking questions as you read:</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b="1" dirty="0"/>
              <a:t>Who…?</a:t>
            </a:r>
          </a:p>
          <a:p>
            <a:pPr marL="0" marR="0" indent="0">
              <a:spcBef>
                <a:spcPts val="0"/>
              </a:spcBef>
              <a:spcAft>
                <a:spcPts val="0"/>
              </a:spcAft>
              <a:buNone/>
            </a:pPr>
            <a:r>
              <a:rPr lang="en-US" sz="2000" b="1" dirty="0"/>
              <a:t>What…?</a:t>
            </a:r>
          </a:p>
          <a:p>
            <a:pPr marL="0" marR="0" indent="0">
              <a:spcBef>
                <a:spcPts val="0"/>
              </a:spcBef>
              <a:spcAft>
                <a:spcPts val="0"/>
              </a:spcAft>
              <a:buNone/>
            </a:pPr>
            <a:r>
              <a:rPr lang="en-US" sz="2000" b="1" dirty="0"/>
              <a:t>Where…?</a:t>
            </a:r>
          </a:p>
          <a:p>
            <a:pPr marL="0" marR="0" indent="0">
              <a:spcBef>
                <a:spcPts val="0"/>
              </a:spcBef>
              <a:spcAft>
                <a:spcPts val="0"/>
              </a:spcAft>
              <a:buNone/>
            </a:pPr>
            <a:r>
              <a:rPr lang="en-US" sz="2000" b="1" dirty="0"/>
              <a:t>When…? </a:t>
            </a:r>
          </a:p>
          <a:p>
            <a:pPr marL="0" indent="0">
              <a:spcBef>
                <a:spcPts val="0"/>
              </a:spcBef>
              <a:spcAft>
                <a:spcPts val="0"/>
              </a:spcAft>
              <a:buNone/>
            </a:pPr>
            <a:r>
              <a:rPr lang="en-US" sz="2000" b="1" dirty="0"/>
              <a:t>Why do you think…? </a:t>
            </a:r>
          </a:p>
          <a:p>
            <a:pPr marL="0" indent="0">
              <a:spcBef>
                <a:spcPts val="0"/>
              </a:spcBef>
              <a:spcAft>
                <a:spcPts val="0"/>
              </a:spcAft>
              <a:buNone/>
            </a:pPr>
            <a:r>
              <a:rPr lang="en-US" sz="2000" b="1" dirty="0"/>
              <a:t>How could ….?</a:t>
            </a:r>
          </a:p>
          <a:p>
            <a:pPr marL="0" marR="0" indent="0">
              <a:spcBef>
                <a:spcPts val="0"/>
              </a:spcBef>
              <a:spcAft>
                <a:spcPts val="0"/>
              </a:spcAft>
              <a:buNone/>
            </a:pPr>
            <a:r>
              <a:rPr lang="en-US" sz="2000" b="1" dirty="0"/>
              <a:t>What if…? </a:t>
            </a:r>
          </a:p>
          <a:p>
            <a:pPr marL="0" marR="0" indent="0">
              <a:spcBef>
                <a:spcPts val="0"/>
              </a:spcBef>
              <a:spcAft>
                <a:spcPts val="0"/>
              </a:spcAft>
              <a:buNone/>
            </a:pPr>
            <a:r>
              <a:rPr lang="en-US" sz="2000" b="1" dirty="0"/>
              <a:t>I wonder…</a:t>
            </a:r>
          </a:p>
          <a:p>
            <a:pPr marL="0" marR="0" indent="0">
              <a:spcBef>
                <a:spcPts val="0"/>
              </a:spcBef>
              <a:spcAft>
                <a:spcPts val="0"/>
              </a:spcAft>
              <a:buNone/>
            </a:pPr>
            <a:r>
              <a:rPr lang="en-US" sz="2000" b="1" dirty="0"/>
              <a:t>I was confused when…</a:t>
            </a:r>
          </a:p>
          <a:p>
            <a:pPr marL="0" marR="0" indent="0">
              <a:spcBef>
                <a:spcPts val="0"/>
              </a:spcBef>
              <a:spcAft>
                <a:spcPts val="0"/>
              </a:spcAft>
              <a:buNone/>
            </a:pPr>
            <a:r>
              <a:rPr lang="en-US" sz="2000" b="1" dirty="0"/>
              <a:t>I don’t understand…but I think…</a:t>
            </a:r>
          </a:p>
        </p:txBody>
      </p:sp>
      <p:pic>
        <p:nvPicPr>
          <p:cNvPr id="5" name="Picture 4"/>
          <p:cNvPicPr>
            <a:picLocks noChangeAspect="1"/>
          </p:cNvPicPr>
          <p:nvPr/>
        </p:nvPicPr>
        <p:blipFill>
          <a:blip r:embed="rId2"/>
          <a:stretch>
            <a:fillRect/>
          </a:stretch>
        </p:blipFill>
        <p:spPr>
          <a:xfrm>
            <a:off x="7103327" y="1693127"/>
            <a:ext cx="1714817" cy="1268045"/>
          </a:xfrm>
          <a:prstGeom prst="rect">
            <a:avLst/>
          </a:prstGeom>
        </p:spPr>
      </p:pic>
      <p:pic>
        <p:nvPicPr>
          <p:cNvPr id="8" name="Picture 7"/>
          <p:cNvPicPr>
            <a:picLocks noChangeAspect="1"/>
          </p:cNvPicPr>
          <p:nvPr/>
        </p:nvPicPr>
        <p:blipFill rotWithShape="1">
          <a:blip r:embed="rId3"/>
          <a:srcRect l="19374" t="13000" r="20626" b="12001"/>
          <a:stretch/>
        </p:blipFill>
        <p:spPr>
          <a:xfrm>
            <a:off x="4800600" y="3395586"/>
            <a:ext cx="3429000" cy="2678907"/>
          </a:xfrm>
          <a:prstGeom prst="rect">
            <a:avLst/>
          </a:prstGeom>
        </p:spPr>
      </p:pic>
    </p:spTree>
    <p:extLst>
      <p:ext uri="{BB962C8B-B14F-4D97-AF65-F5344CB8AC3E}">
        <p14:creationId xmlns:p14="http://schemas.microsoft.com/office/powerpoint/2010/main" val="280381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431213" cy="1143000"/>
          </a:xfrm>
        </p:spPr>
        <p:txBody>
          <a:bodyPr/>
          <a:lstStyle/>
          <a:p>
            <a:r>
              <a:rPr lang="en-US" dirty="0"/>
              <a:t>Reading Strategy with a food item…</a:t>
            </a:r>
          </a:p>
        </p:txBody>
      </p:sp>
      <p:sp>
        <p:nvSpPr>
          <p:cNvPr id="8" name="TextBox 7"/>
          <p:cNvSpPr txBox="1"/>
          <p:nvPr/>
        </p:nvSpPr>
        <p:spPr>
          <a:xfrm>
            <a:off x="3615531" y="6312519"/>
            <a:ext cx="1447800" cy="369332"/>
          </a:xfrm>
          <a:prstGeom prst="rect">
            <a:avLst/>
          </a:prstGeom>
          <a:noFill/>
        </p:spPr>
        <p:txBody>
          <a:bodyPr wrap="square" rtlCol="0">
            <a:spAutoFit/>
          </a:bodyPr>
          <a:lstStyle/>
          <a:p>
            <a:r>
              <a:rPr lang="en-US" dirty="0"/>
              <a:t>Anchor Chart</a:t>
            </a:r>
          </a:p>
        </p:txBody>
      </p:sp>
      <p:pic>
        <p:nvPicPr>
          <p:cNvPr id="1026" name="Picture 2" descr="Image result for quinoa bo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0737" y="1219200"/>
            <a:ext cx="1717675" cy="24861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l="18335" t="12445" r="19138" b="11111"/>
          <a:stretch/>
        </p:blipFill>
        <p:spPr>
          <a:xfrm>
            <a:off x="359773" y="1337038"/>
            <a:ext cx="6511516" cy="4975481"/>
          </a:xfrm>
          <a:prstGeom prst="rect">
            <a:avLst/>
          </a:prstGeom>
        </p:spPr>
      </p:pic>
      <p:sp>
        <p:nvSpPr>
          <p:cNvPr id="7" name="TextBox 6"/>
          <p:cNvSpPr txBox="1"/>
          <p:nvPr/>
        </p:nvSpPr>
        <p:spPr>
          <a:xfrm>
            <a:off x="2590800" y="5410200"/>
            <a:ext cx="4114800" cy="646331"/>
          </a:xfrm>
          <a:prstGeom prst="rect">
            <a:avLst/>
          </a:prstGeom>
          <a:noFill/>
        </p:spPr>
        <p:txBody>
          <a:bodyPr wrap="square" rtlCol="0">
            <a:spAutoFit/>
          </a:bodyPr>
          <a:lstStyle/>
          <a:p>
            <a:r>
              <a:rPr lang="en-US" b="1" dirty="0">
                <a:solidFill>
                  <a:srgbClr val="FF0000"/>
                </a:solidFill>
              </a:rPr>
              <a:t>Who,</a:t>
            </a:r>
            <a:r>
              <a:rPr lang="en-US" dirty="0"/>
              <a:t> </a:t>
            </a:r>
            <a:r>
              <a:rPr lang="en-US" b="1" dirty="0">
                <a:solidFill>
                  <a:srgbClr val="0070C0"/>
                </a:solidFill>
              </a:rPr>
              <a:t>what,</a:t>
            </a:r>
            <a:r>
              <a:rPr lang="en-US" b="1" dirty="0"/>
              <a:t> </a:t>
            </a:r>
            <a:r>
              <a:rPr lang="en-US" b="1" dirty="0">
                <a:solidFill>
                  <a:srgbClr val="FF0000"/>
                </a:solidFill>
              </a:rPr>
              <a:t>where,</a:t>
            </a:r>
            <a:r>
              <a:rPr lang="en-US" b="1" dirty="0"/>
              <a:t> </a:t>
            </a:r>
            <a:r>
              <a:rPr lang="en-US" b="1" dirty="0">
                <a:solidFill>
                  <a:srgbClr val="0070C0"/>
                </a:solidFill>
              </a:rPr>
              <a:t>when,</a:t>
            </a:r>
            <a:r>
              <a:rPr lang="en-US" b="1" dirty="0"/>
              <a:t> </a:t>
            </a:r>
            <a:r>
              <a:rPr lang="en-US" b="1" dirty="0">
                <a:solidFill>
                  <a:srgbClr val="FF0000"/>
                </a:solidFill>
              </a:rPr>
              <a:t>why,</a:t>
            </a:r>
            <a:r>
              <a:rPr lang="en-US" b="1" dirty="0"/>
              <a:t> and </a:t>
            </a:r>
            <a:r>
              <a:rPr lang="en-US" b="1" dirty="0">
                <a:solidFill>
                  <a:srgbClr val="0070C0"/>
                </a:solidFill>
              </a:rPr>
              <a:t>how,</a:t>
            </a:r>
          </a:p>
          <a:p>
            <a:r>
              <a:rPr lang="en-US" b="1" dirty="0"/>
              <a:t>We will learn our question words now!!</a:t>
            </a:r>
          </a:p>
        </p:txBody>
      </p:sp>
      <p:sp>
        <p:nvSpPr>
          <p:cNvPr id="9" name="TextBox 8"/>
          <p:cNvSpPr txBox="1"/>
          <p:nvPr/>
        </p:nvSpPr>
        <p:spPr>
          <a:xfrm>
            <a:off x="6540137" y="6281759"/>
            <a:ext cx="2590800" cy="584775"/>
          </a:xfrm>
          <a:prstGeom prst="rect">
            <a:avLst/>
          </a:prstGeom>
          <a:noFill/>
        </p:spPr>
        <p:txBody>
          <a:bodyPr wrap="square">
            <a:spAutoFit/>
          </a:bodyPr>
          <a:lstStyle/>
          <a:p>
            <a:pPr algn="ctr" fontAlgn="base">
              <a:spcBef>
                <a:spcPct val="0"/>
              </a:spcBef>
              <a:spcAft>
                <a:spcPct val="0"/>
              </a:spcAft>
              <a:defRPr/>
            </a:pPr>
            <a:r>
              <a:rPr lang="en-US" sz="3200" b="1" dirty="0" smtClean="0">
                <a:solidFill>
                  <a:prstClr val="black"/>
                </a:solidFill>
                <a:effectLst>
                  <a:outerShdw blurRad="38100" dist="38100" dir="2700000" algn="tl">
                    <a:srgbClr val="000000">
                      <a:alpha val="43137"/>
                    </a:srgbClr>
                  </a:outerShdw>
                </a:effectLst>
                <a:cs typeface="Arial" charset="0"/>
              </a:rPr>
              <a:t>9:30 – 9:45</a:t>
            </a:r>
            <a:endParaRPr lang="en-US" sz="3200" dirty="0">
              <a:solidFill>
                <a:prstClr val="black"/>
              </a:solidFill>
              <a:cs typeface="Arial" charset="0"/>
            </a:endParaRPr>
          </a:p>
        </p:txBody>
      </p:sp>
    </p:spTree>
    <p:extLst>
      <p:ext uri="{BB962C8B-B14F-4D97-AF65-F5344CB8AC3E}">
        <p14:creationId xmlns:p14="http://schemas.microsoft.com/office/powerpoint/2010/main" val="398170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3166703"/>
            <a:ext cx="8839200" cy="3539430"/>
          </a:xfrm>
          <a:prstGeom prst="rect">
            <a:avLst/>
          </a:prstGeom>
        </p:spPr>
        <p:txBody>
          <a:bodyPr wrap="square">
            <a:spAutoFit/>
          </a:bodyPr>
          <a:lstStyle/>
          <a:p>
            <a:r>
              <a:rPr lang="en-US" sz="3200" dirty="0">
                <a:solidFill>
                  <a:srgbClr val="222222"/>
                </a:solidFill>
                <a:latin typeface="Roboto"/>
              </a:rPr>
              <a:t>Quinoa is an annual seed-producing flowering plant grown as a grain crop. It is a </a:t>
            </a:r>
            <a:r>
              <a:rPr lang="en-US" sz="3200" dirty="0" err="1">
                <a:solidFill>
                  <a:srgbClr val="222222"/>
                </a:solidFill>
                <a:latin typeface="Roboto"/>
              </a:rPr>
              <a:t>pseudocereal</a:t>
            </a:r>
            <a:r>
              <a:rPr lang="en-US" sz="3200" dirty="0">
                <a:solidFill>
                  <a:srgbClr val="222222"/>
                </a:solidFill>
                <a:latin typeface="Roboto"/>
              </a:rPr>
              <a:t>, not a grass, unlike wheat and rice. It is botanically related to spinach. Quinoa seeds are rich in protein, dietary fiber, B vitamins, and dietary minerals in amounts greater than in many grains. It is gluten-free. </a:t>
            </a:r>
            <a:endParaRPr lang="en-US" sz="3200" dirty="0"/>
          </a:p>
        </p:txBody>
      </p:sp>
      <p:pic>
        <p:nvPicPr>
          <p:cNvPr id="7" name="Content Placeholder 6"/>
          <p:cNvPicPr>
            <a:picLocks noGrp="1" noChangeAspect="1"/>
          </p:cNvPicPr>
          <p:nvPr>
            <p:ph idx="1"/>
          </p:nvPr>
        </p:nvPicPr>
        <p:blipFill>
          <a:blip r:embed="rId2"/>
          <a:stretch>
            <a:fillRect/>
          </a:stretch>
        </p:blipFill>
        <p:spPr>
          <a:xfrm>
            <a:off x="685800" y="373856"/>
            <a:ext cx="1752600" cy="2536658"/>
          </a:xfrm>
          <a:prstGeom prst="rect">
            <a:avLst/>
          </a:prstGeom>
        </p:spPr>
      </p:pic>
      <p:pic>
        <p:nvPicPr>
          <p:cNvPr id="2050" name="Picture 2" descr="Image result for where is quinoa gro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17667"/>
            <a:ext cx="5971614" cy="3049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4467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2C7056-643D-472A-B683-91285126C636}"/>
              </a:ext>
            </a:extLst>
          </p:cNvPr>
          <p:cNvPicPr>
            <a:picLocks noChangeAspect="1"/>
          </p:cNvPicPr>
          <p:nvPr/>
        </p:nvPicPr>
        <p:blipFill>
          <a:blip r:embed="rId2"/>
          <a:stretch>
            <a:fillRect/>
          </a:stretch>
        </p:blipFill>
        <p:spPr>
          <a:xfrm>
            <a:off x="1524000" y="186179"/>
            <a:ext cx="5844845" cy="3242821"/>
          </a:xfrm>
          <a:prstGeom prst="rect">
            <a:avLst/>
          </a:prstGeom>
        </p:spPr>
      </p:pic>
      <p:sp>
        <p:nvSpPr>
          <p:cNvPr id="2" name="Content Placeholder 1">
            <a:extLst>
              <a:ext uri="{FF2B5EF4-FFF2-40B4-BE49-F238E27FC236}">
                <a16:creationId xmlns:a16="http://schemas.microsoft.com/office/drawing/2014/main" id="{62575A68-0BB7-40EE-A49F-924A204457B5}"/>
              </a:ext>
            </a:extLst>
          </p:cNvPr>
          <p:cNvSpPr>
            <a:spLocks noGrp="1"/>
          </p:cNvSpPr>
          <p:nvPr>
            <p:ph idx="1"/>
          </p:nvPr>
        </p:nvSpPr>
        <p:spPr>
          <a:xfrm>
            <a:off x="457200" y="5105400"/>
            <a:ext cx="8229600" cy="1020763"/>
          </a:xfrm>
        </p:spPr>
        <p:txBody>
          <a:bodyPr/>
          <a:lstStyle/>
          <a:p>
            <a:r>
              <a:rPr lang="en-US" dirty="0"/>
              <a:t>Please share what you learned from this part of our lesson.</a:t>
            </a:r>
          </a:p>
          <a:p>
            <a:endParaRPr lang="en-US" dirty="0"/>
          </a:p>
        </p:txBody>
      </p:sp>
      <p:pic>
        <p:nvPicPr>
          <p:cNvPr id="4" name="Picture 3">
            <a:extLst>
              <a:ext uri="{FF2B5EF4-FFF2-40B4-BE49-F238E27FC236}">
                <a16:creationId xmlns:a16="http://schemas.microsoft.com/office/drawing/2014/main" id="{98221AFD-C359-4FE1-8B2E-23384B3C2CF2}"/>
              </a:ext>
            </a:extLst>
          </p:cNvPr>
          <p:cNvPicPr>
            <a:picLocks noChangeAspect="1"/>
          </p:cNvPicPr>
          <p:nvPr/>
        </p:nvPicPr>
        <p:blipFill>
          <a:blip r:embed="rId3"/>
          <a:stretch>
            <a:fillRect/>
          </a:stretch>
        </p:blipFill>
        <p:spPr>
          <a:xfrm>
            <a:off x="3124200" y="3200400"/>
            <a:ext cx="2413415" cy="1600200"/>
          </a:xfrm>
          <a:prstGeom prst="rect">
            <a:avLst/>
          </a:prstGeom>
        </p:spPr>
      </p:pic>
    </p:spTree>
    <p:extLst>
      <p:ext uri="{BB962C8B-B14F-4D97-AF65-F5344CB8AC3E}">
        <p14:creationId xmlns:p14="http://schemas.microsoft.com/office/powerpoint/2010/main" val="17313051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975" y="609600"/>
            <a:ext cx="8458200" cy="4343400"/>
          </a:xfrm>
        </p:spPr>
        <p:txBody>
          <a:bodyPr/>
          <a:lstStyle/>
          <a:p>
            <a:r>
              <a:rPr lang="en-US" sz="8000" b="1" dirty="0">
                <a:solidFill>
                  <a:srgbClr val="003300"/>
                </a:solidFill>
                <a:effectLst>
                  <a:outerShdw blurRad="38100" dist="38100" dir="2700000" algn="tl">
                    <a:srgbClr val="000000">
                      <a:alpha val="43137"/>
                    </a:srgbClr>
                  </a:outerShdw>
                </a:effectLst>
              </a:rPr>
              <a:t>Classroom </a:t>
            </a:r>
            <a:br>
              <a:rPr lang="en-US" sz="8000" b="1" dirty="0">
                <a:solidFill>
                  <a:srgbClr val="003300"/>
                </a:solidFill>
                <a:effectLst>
                  <a:outerShdw blurRad="38100" dist="38100" dir="2700000" algn="tl">
                    <a:srgbClr val="000000">
                      <a:alpha val="43137"/>
                    </a:srgbClr>
                  </a:outerShdw>
                </a:effectLst>
              </a:rPr>
            </a:br>
            <a:r>
              <a:rPr lang="en-US" sz="8000" b="1" dirty="0">
                <a:solidFill>
                  <a:srgbClr val="003300"/>
                </a:solidFill>
                <a:effectLst>
                  <a:outerShdw blurRad="38100" dist="38100" dir="2700000" algn="tl">
                    <a:srgbClr val="000000">
                      <a:alpha val="43137"/>
                    </a:srgbClr>
                  </a:outerShdw>
                </a:effectLst>
              </a:rPr>
              <a:t>Getting to Know You Activity!</a:t>
            </a:r>
          </a:p>
        </p:txBody>
      </p:sp>
      <p:sp>
        <p:nvSpPr>
          <p:cNvPr id="6" name="AutoShape 2" descr="Image result for clock 10:2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724400"/>
            <a:ext cx="1536887"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943600" y="5873175"/>
            <a:ext cx="2590800" cy="584775"/>
          </a:xfrm>
          <a:prstGeom prst="rect">
            <a:avLst/>
          </a:prstGeom>
          <a:noFill/>
        </p:spPr>
        <p:txBody>
          <a:bodyPr wrap="square">
            <a:spAutoFit/>
          </a:bodyPr>
          <a:lstStyle/>
          <a:p>
            <a:pPr algn="ctr" fontAlgn="base">
              <a:spcBef>
                <a:spcPct val="0"/>
              </a:spcBef>
              <a:spcAft>
                <a:spcPct val="0"/>
              </a:spcAft>
              <a:defRPr/>
            </a:pPr>
            <a:r>
              <a:rPr lang="en-US" sz="3200" b="1" dirty="0" smtClean="0">
                <a:solidFill>
                  <a:prstClr val="black"/>
                </a:solidFill>
                <a:effectLst>
                  <a:outerShdw blurRad="38100" dist="38100" dir="2700000" algn="tl">
                    <a:srgbClr val="000000">
                      <a:alpha val="43137"/>
                    </a:srgbClr>
                  </a:outerShdw>
                </a:effectLst>
                <a:cs typeface="Arial" charset="0"/>
              </a:rPr>
              <a:t>9:45 – 9:55</a:t>
            </a:r>
            <a:endParaRPr lang="en-US" sz="3200" dirty="0">
              <a:solidFill>
                <a:prstClr val="black"/>
              </a:solidFill>
              <a:cs typeface="Arial" charset="0"/>
            </a:endParaRPr>
          </a:p>
        </p:txBody>
      </p:sp>
    </p:spTree>
    <p:extLst>
      <p:ext uri="{BB962C8B-B14F-4D97-AF65-F5344CB8AC3E}">
        <p14:creationId xmlns:p14="http://schemas.microsoft.com/office/powerpoint/2010/main" val="2613357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152400"/>
            <a:ext cx="7848600" cy="762000"/>
          </a:xfrm>
        </p:spPr>
        <p:txBody>
          <a:bodyPr/>
          <a:lstStyle/>
          <a:p>
            <a:r>
              <a:rPr lang="en-US" b="1" dirty="0">
                <a:solidFill>
                  <a:schemeClr val="tx2">
                    <a:lumMod val="75000"/>
                  </a:schemeClr>
                </a:solidFill>
                <a:effectLst>
                  <a:outerShdw blurRad="38100" dist="38100" dir="2700000" algn="tl">
                    <a:srgbClr val="000000">
                      <a:alpha val="43137"/>
                    </a:srgbClr>
                  </a:outerShdw>
                </a:effectLst>
              </a:rPr>
              <a:t>Classroom Community Carousel</a:t>
            </a:r>
          </a:p>
        </p:txBody>
      </p:sp>
      <p:sp>
        <p:nvSpPr>
          <p:cNvPr id="3" name="TextBox 2"/>
          <p:cNvSpPr txBox="1"/>
          <p:nvPr/>
        </p:nvSpPr>
        <p:spPr>
          <a:xfrm>
            <a:off x="27709" y="878014"/>
            <a:ext cx="9088582" cy="6001643"/>
          </a:xfrm>
          <a:prstGeom prst="rect">
            <a:avLst/>
          </a:prstGeom>
          <a:noFill/>
        </p:spPr>
        <p:txBody>
          <a:bodyPr wrap="square" rtlCol="0">
            <a:spAutoFit/>
          </a:bodyPr>
          <a:lstStyle/>
          <a:p>
            <a:pPr marL="457200" indent="-457200">
              <a:buFont typeface="Arial" panose="020B0604020202020204" pitchFamily="34" charset="0"/>
              <a:buChar char="•"/>
            </a:pPr>
            <a:r>
              <a:rPr lang="en-US" sz="3200" b="1" dirty="0"/>
              <a:t>Write your name on five post-it notes</a:t>
            </a:r>
          </a:p>
          <a:p>
            <a:pPr marL="457200" indent="-457200">
              <a:buFont typeface="Arial" panose="020B0604020202020204" pitchFamily="34" charset="0"/>
              <a:buChar char="•"/>
            </a:pPr>
            <a:r>
              <a:rPr lang="en-US" sz="3200" b="1" dirty="0"/>
              <a:t>Each student will have 1 minute with their group at each rotation to place their post-it note under their choice of each poster topic and then discuss their choices with their group.</a:t>
            </a:r>
          </a:p>
          <a:p>
            <a:pPr marL="457200" indent="-457200">
              <a:buFont typeface="Arial" panose="020B0604020202020204" pitchFamily="34" charset="0"/>
              <a:buChar char="•"/>
            </a:pPr>
            <a:r>
              <a:rPr lang="en-US" sz="3200" b="1" dirty="0"/>
              <a:t>We will discuss the results when finished.</a:t>
            </a:r>
          </a:p>
          <a:p>
            <a:pPr marL="457200" indent="-457200">
              <a:buFont typeface="Arial" panose="020B0604020202020204" pitchFamily="34" charset="0"/>
              <a:buChar char="•"/>
            </a:pPr>
            <a:r>
              <a:rPr lang="en-US" sz="3200" b="1" dirty="0"/>
              <a:t>Poster topics:</a:t>
            </a:r>
          </a:p>
          <a:p>
            <a:pPr marL="914400" lvl="1" indent="-457200">
              <a:buFont typeface="Arial" panose="020B0604020202020204" pitchFamily="34" charset="0"/>
              <a:buChar char="•"/>
            </a:pPr>
            <a:r>
              <a:rPr lang="en-US" sz="3200" b="1" dirty="0"/>
              <a:t>What is your favorite activity?</a:t>
            </a:r>
          </a:p>
          <a:p>
            <a:pPr marL="914400" lvl="1" indent="-457200">
              <a:buFont typeface="Arial" panose="020B0604020202020204" pitchFamily="34" charset="0"/>
              <a:buChar char="•"/>
            </a:pPr>
            <a:r>
              <a:rPr lang="en-US" sz="3200" b="1" dirty="0"/>
              <a:t>What is your favorite sport?</a:t>
            </a:r>
          </a:p>
          <a:p>
            <a:pPr marL="914400" lvl="1" indent="-457200">
              <a:buFont typeface="Arial" panose="020B0604020202020204" pitchFamily="34" charset="0"/>
              <a:buChar char="•"/>
            </a:pPr>
            <a:r>
              <a:rPr lang="en-US" sz="3200" b="1" dirty="0"/>
              <a:t>What is your favorite subject?</a:t>
            </a:r>
          </a:p>
          <a:p>
            <a:pPr marL="914400" lvl="1" indent="-457200">
              <a:buFont typeface="Arial" panose="020B0604020202020204" pitchFamily="34" charset="0"/>
              <a:buChar char="•"/>
            </a:pPr>
            <a:r>
              <a:rPr lang="en-US" sz="3200" b="1" dirty="0"/>
              <a:t>How do you do your best work?</a:t>
            </a:r>
          </a:p>
          <a:p>
            <a:pPr marL="914400" lvl="1" indent="-457200">
              <a:buFont typeface="Arial" panose="020B0604020202020204" pitchFamily="34" charset="0"/>
              <a:buChar char="•"/>
            </a:pPr>
            <a:r>
              <a:rPr lang="en-US" sz="3200" b="1" dirty="0"/>
              <a:t>How do you feel about 3</a:t>
            </a:r>
            <a:r>
              <a:rPr lang="en-US" sz="3200" b="1" baseline="30000" dirty="0"/>
              <a:t>rd</a:t>
            </a:r>
            <a:r>
              <a:rPr lang="en-US" sz="3200" b="1" dirty="0"/>
              <a:t> grade?</a:t>
            </a:r>
          </a:p>
        </p:txBody>
      </p:sp>
      <p:pic>
        <p:nvPicPr>
          <p:cNvPr id="358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023" r="6861"/>
          <a:stretch/>
        </p:blipFill>
        <p:spPr bwMode="auto">
          <a:xfrm>
            <a:off x="6878471" y="4038600"/>
            <a:ext cx="2074459"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57544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2C7056-643D-472A-B683-91285126C636}"/>
              </a:ext>
            </a:extLst>
          </p:cNvPr>
          <p:cNvPicPr>
            <a:picLocks noChangeAspect="1"/>
          </p:cNvPicPr>
          <p:nvPr/>
        </p:nvPicPr>
        <p:blipFill>
          <a:blip r:embed="rId2"/>
          <a:stretch>
            <a:fillRect/>
          </a:stretch>
        </p:blipFill>
        <p:spPr>
          <a:xfrm>
            <a:off x="1524000" y="186179"/>
            <a:ext cx="5844845" cy="3242821"/>
          </a:xfrm>
          <a:prstGeom prst="rect">
            <a:avLst/>
          </a:prstGeom>
        </p:spPr>
      </p:pic>
      <p:sp>
        <p:nvSpPr>
          <p:cNvPr id="2" name="Content Placeholder 1">
            <a:extLst>
              <a:ext uri="{FF2B5EF4-FFF2-40B4-BE49-F238E27FC236}">
                <a16:creationId xmlns:a16="http://schemas.microsoft.com/office/drawing/2014/main" id="{62575A68-0BB7-40EE-A49F-924A204457B5}"/>
              </a:ext>
            </a:extLst>
          </p:cNvPr>
          <p:cNvSpPr>
            <a:spLocks noGrp="1"/>
          </p:cNvSpPr>
          <p:nvPr>
            <p:ph idx="1"/>
          </p:nvPr>
        </p:nvSpPr>
        <p:spPr>
          <a:xfrm>
            <a:off x="457200" y="5105400"/>
            <a:ext cx="8229600" cy="1020763"/>
          </a:xfrm>
        </p:spPr>
        <p:txBody>
          <a:bodyPr/>
          <a:lstStyle/>
          <a:p>
            <a:r>
              <a:rPr lang="en-US" dirty="0"/>
              <a:t>Please share what you learned from this part of our lesson.</a:t>
            </a:r>
          </a:p>
          <a:p>
            <a:endParaRPr lang="en-US" dirty="0"/>
          </a:p>
        </p:txBody>
      </p:sp>
      <p:pic>
        <p:nvPicPr>
          <p:cNvPr id="4" name="Picture 3">
            <a:extLst>
              <a:ext uri="{FF2B5EF4-FFF2-40B4-BE49-F238E27FC236}">
                <a16:creationId xmlns:a16="http://schemas.microsoft.com/office/drawing/2014/main" id="{98221AFD-C359-4FE1-8B2E-23384B3C2CF2}"/>
              </a:ext>
            </a:extLst>
          </p:cNvPr>
          <p:cNvPicPr>
            <a:picLocks noChangeAspect="1"/>
          </p:cNvPicPr>
          <p:nvPr/>
        </p:nvPicPr>
        <p:blipFill>
          <a:blip r:embed="rId3"/>
          <a:stretch>
            <a:fillRect/>
          </a:stretch>
        </p:blipFill>
        <p:spPr>
          <a:xfrm>
            <a:off x="3124200" y="3200400"/>
            <a:ext cx="2413415" cy="1600200"/>
          </a:xfrm>
          <a:prstGeom prst="rect">
            <a:avLst/>
          </a:prstGeom>
        </p:spPr>
      </p:pic>
    </p:spTree>
    <p:extLst>
      <p:ext uri="{BB962C8B-B14F-4D97-AF65-F5344CB8AC3E}">
        <p14:creationId xmlns:p14="http://schemas.microsoft.com/office/powerpoint/2010/main" val="2664678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0C0"/>
          </a:solidFill>
        </p:spPr>
        <p:txBody>
          <a:bodyPr/>
          <a:lstStyle/>
          <a:p>
            <a:r>
              <a:rPr lang="en-US" sz="6000" b="1" dirty="0">
                <a:effectLst>
                  <a:outerShdw blurRad="38100" dist="38100" dir="2700000" algn="tl">
                    <a:srgbClr val="000000">
                      <a:alpha val="43137"/>
                    </a:srgbClr>
                  </a:outerShdw>
                </a:effectLst>
              </a:rPr>
              <a:t>Gather at the Carpet…</a:t>
            </a:r>
          </a:p>
        </p:txBody>
      </p:sp>
      <p:sp>
        <p:nvSpPr>
          <p:cNvPr id="5" name="Content Placeholder 2"/>
          <p:cNvSpPr>
            <a:spLocks noGrp="1"/>
          </p:cNvSpPr>
          <p:nvPr>
            <p:ph idx="1"/>
          </p:nvPr>
        </p:nvSpPr>
        <p:spPr>
          <a:xfrm>
            <a:off x="457200" y="1600200"/>
            <a:ext cx="8229600" cy="4525963"/>
          </a:xfrm>
        </p:spPr>
        <p:txBody>
          <a:bodyPr/>
          <a:lstStyle/>
          <a:p>
            <a:r>
              <a:rPr lang="en-US" sz="4800" b="1" dirty="0"/>
              <a:t>Are you proud of how you moved to the carpet?</a:t>
            </a:r>
          </a:p>
          <a:p>
            <a:r>
              <a:rPr lang="en-US" sz="4800" b="1" dirty="0"/>
              <a:t>Do we need to try again?</a:t>
            </a:r>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4095466"/>
            <a:ext cx="3173819"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030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595" y="170814"/>
            <a:ext cx="4419600" cy="1143000"/>
          </a:xfrm>
        </p:spPr>
        <p:txBody>
          <a:bodyPr/>
          <a:lstStyle/>
          <a:p>
            <a:r>
              <a:rPr lang="en-US" dirty="0"/>
              <a:t>New Read Aloud!</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7681" y="1145378"/>
            <a:ext cx="2683427" cy="3350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5321" y="3143250"/>
            <a:ext cx="990600" cy="140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0169" y="4824777"/>
            <a:ext cx="1362914" cy="1465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69902" y="3031054"/>
            <a:ext cx="1676400" cy="1569660"/>
          </a:xfrm>
          <a:prstGeom prst="rect">
            <a:avLst/>
          </a:prstGeom>
          <a:noFill/>
        </p:spPr>
        <p:txBody>
          <a:bodyPr wrap="square" rtlCol="0">
            <a:spAutoFit/>
          </a:bodyPr>
          <a:lstStyle/>
          <a:p>
            <a:pPr algn="ctr"/>
            <a:r>
              <a:rPr lang="en-US" sz="3200" dirty="0"/>
              <a:t>Author:  Harry Allard</a:t>
            </a:r>
          </a:p>
        </p:txBody>
      </p:sp>
      <p:sp>
        <p:nvSpPr>
          <p:cNvPr id="8" name="TextBox 7"/>
          <p:cNvSpPr txBox="1"/>
          <p:nvPr/>
        </p:nvSpPr>
        <p:spPr>
          <a:xfrm>
            <a:off x="6745073" y="5267967"/>
            <a:ext cx="2033588" cy="1569660"/>
          </a:xfrm>
          <a:prstGeom prst="rect">
            <a:avLst/>
          </a:prstGeom>
          <a:noFill/>
        </p:spPr>
        <p:txBody>
          <a:bodyPr wrap="square" rtlCol="0">
            <a:spAutoFit/>
          </a:bodyPr>
          <a:lstStyle/>
          <a:p>
            <a:pPr algn="ctr"/>
            <a:r>
              <a:rPr lang="en-US" sz="3200" dirty="0"/>
              <a:t>Illustrator:  James Marshall</a:t>
            </a:r>
          </a:p>
        </p:txBody>
      </p:sp>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0283" y="3848100"/>
            <a:ext cx="9525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6"/>
          <a:stretch>
            <a:fillRect/>
          </a:stretch>
        </p:blipFill>
        <p:spPr>
          <a:xfrm>
            <a:off x="5410621" y="381000"/>
            <a:ext cx="3352800" cy="2351151"/>
          </a:xfrm>
          <a:prstGeom prst="rect">
            <a:avLst/>
          </a:prstGeom>
        </p:spPr>
      </p:pic>
      <p:cxnSp>
        <p:nvCxnSpPr>
          <p:cNvPr id="6" name="Straight Arrow Connector 5"/>
          <p:cNvCxnSpPr>
            <a:stCxn id="7" idx="3"/>
          </p:cNvCxnSpPr>
          <p:nvPr/>
        </p:nvCxnSpPr>
        <p:spPr>
          <a:xfrm flipV="1">
            <a:off x="6248399" y="2057400"/>
            <a:ext cx="1371601" cy="859417"/>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741248" y="2732151"/>
            <a:ext cx="1507151" cy="369332"/>
          </a:xfrm>
          <a:prstGeom prst="rect">
            <a:avLst/>
          </a:prstGeom>
          <a:noFill/>
          <a:ln w="28575">
            <a:solidFill>
              <a:srgbClr val="0070C0"/>
            </a:solidFill>
          </a:ln>
        </p:spPr>
        <p:txBody>
          <a:bodyPr wrap="square" rtlCol="0">
            <a:spAutoFit/>
          </a:bodyPr>
          <a:lstStyle/>
          <a:p>
            <a:r>
              <a:rPr lang="en-US" dirty="0"/>
              <a:t>Born in Illinois</a:t>
            </a:r>
          </a:p>
        </p:txBody>
      </p:sp>
      <p:pic>
        <p:nvPicPr>
          <p:cNvPr id="11" name="Picture 10"/>
          <p:cNvPicPr>
            <a:picLocks noChangeAspect="1"/>
          </p:cNvPicPr>
          <p:nvPr/>
        </p:nvPicPr>
        <p:blipFill>
          <a:blip r:embed="rId7"/>
          <a:stretch>
            <a:fillRect/>
          </a:stretch>
        </p:blipFill>
        <p:spPr>
          <a:xfrm>
            <a:off x="1147256" y="4671135"/>
            <a:ext cx="2940694" cy="2062162"/>
          </a:xfrm>
          <a:prstGeom prst="rect">
            <a:avLst/>
          </a:prstGeom>
        </p:spPr>
      </p:pic>
      <p:cxnSp>
        <p:nvCxnSpPr>
          <p:cNvPr id="16" name="Straight Arrow Connector 15"/>
          <p:cNvCxnSpPr>
            <a:stCxn id="19" idx="1"/>
          </p:cNvCxnSpPr>
          <p:nvPr/>
        </p:nvCxnSpPr>
        <p:spPr>
          <a:xfrm flipH="1" flipV="1">
            <a:off x="3124200" y="6329503"/>
            <a:ext cx="2175969" cy="18466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300169" y="6329503"/>
            <a:ext cx="1403909" cy="369332"/>
          </a:xfrm>
          <a:prstGeom prst="rect">
            <a:avLst/>
          </a:prstGeom>
          <a:noFill/>
          <a:ln w="28575">
            <a:solidFill>
              <a:srgbClr val="0070C0"/>
            </a:solidFill>
          </a:ln>
        </p:spPr>
        <p:txBody>
          <a:bodyPr wrap="square" rtlCol="0">
            <a:spAutoFit/>
          </a:bodyPr>
          <a:lstStyle/>
          <a:p>
            <a:r>
              <a:rPr lang="en-US" dirty="0"/>
              <a:t>Born in Texas</a:t>
            </a:r>
          </a:p>
        </p:txBody>
      </p:sp>
      <p:sp>
        <p:nvSpPr>
          <p:cNvPr id="15" name="TextBox 14"/>
          <p:cNvSpPr txBox="1"/>
          <p:nvPr/>
        </p:nvSpPr>
        <p:spPr>
          <a:xfrm>
            <a:off x="-99944" y="6148522"/>
            <a:ext cx="2590800" cy="584775"/>
          </a:xfrm>
          <a:prstGeom prst="rect">
            <a:avLst/>
          </a:prstGeom>
          <a:noFill/>
        </p:spPr>
        <p:txBody>
          <a:bodyPr wrap="square">
            <a:spAutoFit/>
          </a:bodyPr>
          <a:lstStyle/>
          <a:p>
            <a:pPr algn="ctr" fontAlgn="base">
              <a:spcBef>
                <a:spcPct val="0"/>
              </a:spcBef>
              <a:spcAft>
                <a:spcPct val="0"/>
              </a:spcAft>
              <a:defRPr/>
            </a:pPr>
            <a:r>
              <a:rPr lang="en-US" sz="3200" b="1" dirty="0" smtClean="0">
                <a:solidFill>
                  <a:prstClr val="black"/>
                </a:solidFill>
                <a:effectLst>
                  <a:outerShdw blurRad="38100" dist="38100" dir="2700000" algn="tl">
                    <a:srgbClr val="000000">
                      <a:alpha val="43137"/>
                    </a:srgbClr>
                  </a:outerShdw>
                </a:effectLst>
                <a:cs typeface="Arial" charset="0"/>
              </a:rPr>
              <a:t>9:55 – 10:20</a:t>
            </a:r>
            <a:endParaRPr lang="en-US" sz="3200" dirty="0">
              <a:solidFill>
                <a:prstClr val="black"/>
              </a:solidFill>
              <a:cs typeface="Arial" charset="0"/>
            </a:endParaRPr>
          </a:p>
        </p:txBody>
      </p:sp>
    </p:spTree>
    <p:extLst>
      <p:ext uri="{BB962C8B-B14F-4D97-AF65-F5344CB8AC3E}">
        <p14:creationId xmlns:p14="http://schemas.microsoft.com/office/powerpoint/2010/main" val="33561572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7909" t="15152" r="28956" b="7401"/>
          <a:stretch/>
        </p:blipFill>
        <p:spPr>
          <a:xfrm>
            <a:off x="304800" y="274638"/>
            <a:ext cx="8382000" cy="6426200"/>
          </a:xfrm>
          <a:prstGeom prst="rect">
            <a:avLst/>
          </a:prstGeom>
        </p:spPr>
      </p:pic>
      <p:sp>
        <p:nvSpPr>
          <p:cNvPr id="3" name="TextBox 2"/>
          <p:cNvSpPr txBox="1"/>
          <p:nvPr/>
        </p:nvSpPr>
        <p:spPr>
          <a:xfrm>
            <a:off x="304800" y="0"/>
            <a:ext cx="6096000" cy="369332"/>
          </a:xfrm>
          <a:prstGeom prst="rect">
            <a:avLst/>
          </a:prstGeom>
          <a:solidFill>
            <a:schemeClr val="accent1">
              <a:lumMod val="60000"/>
              <a:lumOff val="40000"/>
            </a:schemeClr>
          </a:solidFill>
        </p:spPr>
        <p:txBody>
          <a:bodyPr wrap="square" rtlCol="0">
            <a:spAutoFit/>
          </a:bodyPr>
          <a:lstStyle/>
          <a:p>
            <a:r>
              <a:rPr lang="en-US" dirty="0"/>
              <a:t>Let’s apply questioning to our book </a:t>
            </a:r>
            <a:r>
              <a:rPr lang="en-US" u="sng" dirty="0"/>
              <a:t>Miss Nelson is Missing</a:t>
            </a:r>
            <a:r>
              <a:rPr lang="en-US" dirty="0"/>
              <a:t>.</a:t>
            </a:r>
          </a:p>
        </p:txBody>
      </p:sp>
    </p:spTree>
    <p:extLst>
      <p:ext uri="{BB962C8B-B14F-4D97-AF65-F5344CB8AC3E}">
        <p14:creationId xmlns:p14="http://schemas.microsoft.com/office/powerpoint/2010/main" val="30010390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2286000" y="228600"/>
            <a:ext cx="4953000" cy="6409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02679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00800" cy="1143000"/>
          </a:xfrm>
          <a:solidFill>
            <a:schemeClr val="accent6">
              <a:lumMod val="75000"/>
            </a:schemeClr>
          </a:solidFill>
        </p:spPr>
        <p:txBody>
          <a:bodyPr/>
          <a:lstStyle/>
          <a:p>
            <a:r>
              <a:rPr lang="en-US" dirty="0"/>
              <a:t>Classroom Discussion</a:t>
            </a:r>
          </a:p>
        </p:txBody>
      </p:sp>
      <p:sp>
        <p:nvSpPr>
          <p:cNvPr id="3" name="Content Placeholder 2"/>
          <p:cNvSpPr>
            <a:spLocks noGrp="1"/>
          </p:cNvSpPr>
          <p:nvPr>
            <p:ph idx="1"/>
          </p:nvPr>
        </p:nvSpPr>
        <p:spPr>
          <a:xfrm>
            <a:off x="457200" y="2076971"/>
            <a:ext cx="8229600" cy="1981200"/>
          </a:xfrm>
        </p:spPr>
        <p:txBody>
          <a:bodyPr/>
          <a:lstStyle/>
          <a:p>
            <a:r>
              <a:rPr lang="en-US" b="1" dirty="0"/>
              <a:t>What happens in this story?</a:t>
            </a:r>
          </a:p>
          <a:p>
            <a:r>
              <a:rPr lang="en-US" b="1" dirty="0"/>
              <a:t>Why do you think the kids in Room 207 improve their behavior?</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152400"/>
            <a:ext cx="1774825"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8962" y="3429000"/>
            <a:ext cx="2228850" cy="2783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299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2C7056-643D-472A-B683-91285126C636}"/>
              </a:ext>
            </a:extLst>
          </p:cNvPr>
          <p:cNvPicPr>
            <a:picLocks noChangeAspect="1"/>
          </p:cNvPicPr>
          <p:nvPr/>
        </p:nvPicPr>
        <p:blipFill>
          <a:blip r:embed="rId2"/>
          <a:stretch>
            <a:fillRect/>
          </a:stretch>
        </p:blipFill>
        <p:spPr>
          <a:xfrm>
            <a:off x="1524000" y="186179"/>
            <a:ext cx="5844845" cy="3242821"/>
          </a:xfrm>
          <a:prstGeom prst="rect">
            <a:avLst/>
          </a:prstGeom>
        </p:spPr>
      </p:pic>
      <p:sp>
        <p:nvSpPr>
          <p:cNvPr id="2" name="Content Placeholder 1">
            <a:extLst>
              <a:ext uri="{FF2B5EF4-FFF2-40B4-BE49-F238E27FC236}">
                <a16:creationId xmlns:a16="http://schemas.microsoft.com/office/drawing/2014/main" id="{62575A68-0BB7-40EE-A49F-924A204457B5}"/>
              </a:ext>
            </a:extLst>
          </p:cNvPr>
          <p:cNvSpPr>
            <a:spLocks noGrp="1"/>
          </p:cNvSpPr>
          <p:nvPr>
            <p:ph idx="1"/>
          </p:nvPr>
        </p:nvSpPr>
        <p:spPr>
          <a:xfrm>
            <a:off x="457200" y="5105400"/>
            <a:ext cx="8229600" cy="1020763"/>
          </a:xfrm>
        </p:spPr>
        <p:txBody>
          <a:bodyPr/>
          <a:lstStyle/>
          <a:p>
            <a:r>
              <a:rPr lang="en-US" dirty="0"/>
              <a:t>Please share what you learned from this part of our lesson.</a:t>
            </a:r>
          </a:p>
          <a:p>
            <a:endParaRPr lang="en-US" dirty="0"/>
          </a:p>
        </p:txBody>
      </p:sp>
      <p:pic>
        <p:nvPicPr>
          <p:cNvPr id="4" name="Picture 3">
            <a:extLst>
              <a:ext uri="{FF2B5EF4-FFF2-40B4-BE49-F238E27FC236}">
                <a16:creationId xmlns:a16="http://schemas.microsoft.com/office/drawing/2014/main" id="{98221AFD-C359-4FE1-8B2E-23384B3C2CF2}"/>
              </a:ext>
            </a:extLst>
          </p:cNvPr>
          <p:cNvPicPr>
            <a:picLocks noChangeAspect="1"/>
          </p:cNvPicPr>
          <p:nvPr/>
        </p:nvPicPr>
        <p:blipFill>
          <a:blip r:embed="rId3"/>
          <a:stretch>
            <a:fillRect/>
          </a:stretch>
        </p:blipFill>
        <p:spPr>
          <a:xfrm>
            <a:off x="3124200" y="3200400"/>
            <a:ext cx="2413415" cy="1600200"/>
          </a:xfrm>
          <a:prstGeom prst="rect">
            <a:avLst/>
          </a:prstGeom>
        </p:spPr>
      </p:pic>
    </p:spTree>
    <p:extLst>
      <p:ext uri="{BB962C8B-B14F-4D97-AF65-F5344CB8AC3E}">
        <p14:creationId xmlns:p14="http://schemas.microsoft.com/office/powerpoint/2010/main" val="2693460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a:solidFill>
            <a:schemeClr val="bg1">
              <a:lumMod val="50000"/>
            </a:schemeClr>
          </a:solidFill>
        </p:spPr>
        <p:txBody>
          <a:bodyPr/>
          <a:lstStyle/>
          <a:p>
            <a:r>
              <a:rPr lang="en-US" dirty="0"/>
              <a:t>Introduce IDR Time &amp; </a:t>
            </a:r>
            <a:br>
              <a:rPr lang="en-US" dirty="0"/>
            </a:br>
            <a:r>
              <a:rPr lang="en-US" dirty="0"/>
              <a:t>Classroom Library (Genres)!</a:t>
            </a:r>
          </a:p>
        </p:txBody>
      </p:sp>
      <p:sp>
        <p:nvSpPr>
          <p:cNvPr id="3" name="Content Placeholder 2"/>
          <p:cNvSpPr>
            <a:spLocks noGrp="1"/>
          </p:cNvSpPr>
          <p:nvPr>
            <p:ph idx="1"/>
          </p:nvPr>
        </p:nvSpPr>
        <p:spPr/>
        <p:txBody>
          <a:bodyPr/>
          <a:lstStyle/>
          <a:p>
            <a:r>
              <a:rPr lang="en-US" dirty="0"/>
              <a:t>Independent Daily Reading and individual teacher-student book conferences</a:t>
            </a:r>
          </a:p>
        </p:txBody>
      </p:sp>
      <p:pic>
        <p:nvPicPr>
          <p:cNvPr id="4" name="Picture 3"/>
          <p:cNvPicPr>
            <a:picLocks noChangeAspect="1"/>
          </p:cNvPicPr>
          <p:nvPr/>
        </p:nvPicPr>
        <p:blipFill>
          <a:blip r:embed="rId2"/>
          <a:stretch>
            <a:fillRect/>
          </a:stretch>
        </p:blipFill>
        <p:spPr>
          <a:xfrm>
            <a:off x="4038600" y="3276600"/>
            <a:ext cx="4456253" cy="2200275"/>
          </a:xfrm>
          <a:prstGeom prst="rect">
            <a:avLst/>
          </a:prstGeom>
        </p:spPr>
      </p:pic>
      <p:pic>
        <p:nvPicPr>
          <p:cNvPr id="5" name="Picture 4"/>
          <p:cNvPicPr>
            <a:picLocks noChangeAspect="1"/>
          </p:cNvPicPr>
          <p:nvPr/>
        </p:nvPicPr>
        <p:blipFill>
          <a:blip r:embed="rId3"/>
          <a:stretch>
            <a:fillRect/>
          </a:stretch>
        </p:blipFill>
        <p:spPr>
          <a:xfrm>
            <a:off x="800100" y="2757708"/>
            <a:ext cx="2895600" cy="2684333"/>
          </a:xfrm>
          <a:prstGeom prst="rect">
            <a:avLst/>
          </a:prstGeom>
        </p:spPr>
      </p:pic>
      <p:sp>
        <p:nvSpPr>
          <p:cNvPr id="6" name="TextBox 5"/>
          <p:cNvSpPr txBox="1"/>
          <p:nvPr/>
        </p:nvSpPr>
        <p:spPr>
          <a:xfrm>
            <a:off x="3124200" y="5988331"/>
            <a:ext cx="2590800" cy="584775"/>
          </a:xfrm>
          <a:prstGeom prst="rect">
            <a:avLst/>
          </a:prstGeom>
          <a:noFill/>
        </p:spPr>
        <p:txBody>
          <a:bodyPr wrap="square">
            <a:spAutoFit/>
          </a:bodyPr>
          <a:lstStyle/>
          <a:p>
            <a:pPr algn="ctr" fontAlgn="base">
              <a:spcBef>
                <a:spcPct val="0"/>
              </a:spcBef>
              <a:spcAft>
                <a:spcPct val="0"/>
              </a:spcAft>
              <a:defRPr/>
            </a:pPr>
            <a:r>
              <a:rPr lang="en-US" sz="3200" b="1" dirty="0" smtClean="0">
                <a:solidFill>
                  <a:prstClr val="black"/>
                </a:solidFill>
                <a:effectLst>
                  <a:outerShdw blurRad="38100" dist="38100" dir="2700000" algn="tl">
                    <a:srgbClr val="000000">
                      <a:alpha val="43137"/>
                    </a:srgbClr>
                  </a:outerShdw>
                </a:effectLst>
                <a:cs typeface="Arial" charset="0"/>
              </a:rPr>
              <a:t>10:20 – 10:40</a:t>
            </a:r>
            <a:endParaRPr lang="en-US" sz="3200" dirty="0">
              <a:solidFill>
                <a:prstClr val="black"/>
              </a:solidFill>
              <a:cs typeface="Arial" charset="0"/>
            </a:endParaRPr>
          </a:p>
        </p:txBody>
      </p:sp>
    </p:spTree>
    <p:extLst>
      <p:ext uri="{BB962C8B-B14F-4D97-AF65-F5344CB8AC3E}">
        <p14:creationId xmlns:p14="http://schemas.microsoft.com/office/powerpoint/2010/main" val="3376062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28600"/>
            <a:ext cx="640080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81000" y="3059668"/>
            <a:ext cx="2362200" cy="369332"/>
          </a:xfrm>
          <a:prstGeom prst="rect">
            <a:avLst/>
          </a:prstGeom>
          <a:solidFill>
            <a:schemeClr val="accent1">
              <a:lumMod val="60000"/>
              <a:lumOff val="40000"/>
            </a:schemeClr>
          </a:solidFill>
        </p:spPr>
        <p:txBody>
          <a:bodyPr wrap="square" rtlCol="0">
            <a:spAutoFit/>
          </a:bodyPr>
          <a:lstStyle/>
          <a:p>
            <a:pPr algn="ctr"/>
            <a:r>
              <a:rPr lang="en-US" b="1" dirty="0">
                <a:effectLst>
                  <a:outerShdw blurRad="38100" dist="38100" dir="2700000" algn="tl">
                    <a:srgbClr val="000000">
                      <a:alpha val="43137"/>
                    </a:srgbClr>
                  </a:outerShdw>
                </a:effectLst>
              </a:rPr>
              <a:t>Argument/Opinion</a:t>
            </a:r>
          </a:p>
        </p:txBody>
      </p:sp>
      <p:sp>
        <p:nvSpPr>
          <p:cNvPr id="5" name="TextBox 4"/>
          <p:cNvSpPr txBox="1"/>
          <p:nvPr/>
        </p:nvSpPr>
        <p:spPr>
          <a:xfrm>
            <a:off x="3390900" y="5334000"/>
            <a:ext cx="2362200" cy="369332"/>
          </a:xfrm>
          <a:prstGeom prst="rect">
            <a:avLst/>
          </a:prstGeom>
          <a:solidFill>
            <a:srgbClr val="92D050"/>
          </a:solidFill>
        </p:spPr>
        <p:txBody>
          <a:bodyPr wrap="square" rtlCol="0">
            <a:spAutoFit/>
          </a:bodyPr>
          <a:lstStyle/>
          <a:p>
            <a:pPr algn="ctr"/>
            <a:r>
              <a:rPr lang="en-US" b="1" dirty="0">
                <a:effectLst>
                  <a:outerShdw blurRad="38100" dist="38100" dir="2700000" algn="tl">
                    <a:srgbClr val="000000">
                      <a:alpha val="43137"/>
                    </a:srgbClr>
                  </a:outerShdw>
                </a:effectLst>
              </a:rPr>
              <a:t>Fiction, Comics, etc.</a:t>
            </a:r>
          </a:p>
        </p:txBody>
      </p:sp>
      <p:sp>
        <p:nvSpPr>
          <p:cNvPr id="6" name="TextBox 5"/>
          <p:cNvSpPr txBox="1"/>
          <p:nvPr/>
        </p:nvSpPr>
        <p:spPr>
          <a:xfrm>
            <a:off x="5382490" y="3810000"/>
            <a:ext cx="2694709" cy="369332"/>
          </a:xfrm>
          <a:prstGeom prst="rect">
            <a:avLst/>
          </a:prstGeom>
          <a:solidFill>
            <a:schemeClr val="accent2"/>
          </a:solidFill>
        </p:spPr>
        <p:txBody>
          <a:bodyPr wrap="square" rtlCol="0">
            <a:spAutoFit/>
          </a:bodyPr>
          <a:lstStyle/>
          <a:p>
            <a:pPr algn="ctr"/>
            <a:r>
              <a:rPr lang="en-US" b="1" dirty="0">
                <a:effectLst>
                  <a:outerShdw blurRad="38100" dist="38100" dir="2700000" algn="tl">
                    <a:srgbClr val="000000">
                      <a:alpha val="43137"/>
                    </a:srgbClr>
                  </a:outerShdw>
                </a:effectLst>
              </a:rPr>
              <a:t>Reports, Directions, etc.</a:t>
            </a:r>
          </a:p>
        </p:txBody>
      </p:sp>
    </p:spTree>
    <p:extLst>
      <p:ext uri="{BB962C8B-B14F-4D97-AF65-F5344CB8AC3E}">
        <p14:creationId xmlns:p14="http://schemas.microsoft.com/office/powerpoint/2010/main" val="2920461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75" y="139411"/>
            <a:ext cx="6252152" cy="1704975"/>
          </a:xfrm>
        </p:spPr>
        <p:txBody>
          <a:bodyPr/>
          <a:lstStyle/>
          <a:p>
            <a:r>
              <a:rPr lang="en-US" b="1" dirty="0">
                <a:solidFill>
                  <a:srgbClr val="003300"/>
                </a:solidFill>
                <a:effectLst>
                  <a:outerShdw blurRad="38100" dist="38100" dir="2700000" algn="tl">
                    <a:srgbClr val="000000">
                      <a:alpha val="43137"/>
                    </a:srgbClr>
                  </a:outerShdw>
                </a:effectLst>
              </a:rPr>
              <a:t>Now let’s look at how our Classroom Library</a:t>
            </a:r>
            <a:br>
              <a:rPr lang="en-US" b="1" dirty="0">
                <a:solidFill>
                  <a:srgbClr val="003300"/>
                </a:solidFill>
                <a:effectLst>
                  <a:outerShdw blurRad="38100" dist="38100" dir="2700000" algn="tl">
                    <a:srgbClr val="000000">
                      <a:alpha val="43137"/>
                    </a:srgbClr>
                  </a:outerShdw>
                </a:effectLst>
              </a:rPr>
            </a:br>
            <a:r>
              <a:rPr lang="en-US" b="1" dirty="0">
                <a:solidFill>
                  <a:srgbClr val="003300"/>
                </a:solidFill>
                <a:effectLst>
                  <a:outerShdw blurRad="38100" dist="38100" dir="2700000" algn="tl">
                    <a:srgbClr val="000000">
                      <a:alpha val="43137"/>
                    </a:srgbClr>
                  </a:outerShdw>
                </a:effectLst>
              </a:rPr>
              <a:t> is </a:t>
            </a:r>
            <a:r>
              <a:rPr lang="en-US" b="1" i="1" dirty="0">
                <a:solidFill>
                  <a:srgbClr val="003300"/>
                </a:solidFill>
                <a:effectLst>
                  <a:outerShdw blurRad="38100" dist="38100" dir="2700000" algn="tl">
                    <a:srgbClr val="000000">
                      <a:alpha val="43137"/>
                    </a:srgbClr>
                  </a:outerShdw>
                </a:effectLst>
              </a:rPr>
              <a:t>mapped</a:t>
            </a:r>
            <a:r>
              <a:rPr lang="en-US" b="1" dirty="0">
                <a:solidFill>
                  <a:srgbClr val="003300"/>
                </a:solidFill>
                <a:effectLst>
                  <a:outerShdw blurRad="38100" dist="38100" dir="2700000" algn="tl">
                    <a:srgbClr val="000000">
                      <a:alpha val="43137"/>
                    </a:srgbClr>
                  </a:outerShdw>
                </a:effectLst>
              </a:rPr>
              <a:t> out!</a:t>
            </a:r>
          </a:p>
        </p:txBody>
      </p:sp>
      <p:pic>
        <p:nvPicPr>
          <p:cNvPr id="16386" name="Picture 2" descr="http://www.amazingclassroom.com/update/library/images/83genre_posters_pic_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187516"/>
            <a:ext cx="4114800" cy="4159365"/>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5012291"/>
            <a:ext cx="1609725" cy="1823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152400"/>
            <a:ext cx="2457450"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4008744"/>
            <a:ext cx="3810000" cy="162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1" name="Picture 7" descr="https://encrypted-tbn2.gstatic.com/images?q=tbn:ANd9GcQKHQFNszlN-Oc2nxvvA0CDG57UX9GtBHR8ECoaUQ4-zzNef9K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7275" y="2187516"/>
            <a:ext cx="2457450"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711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28890"/>
            <a:ext cx="8229600" cy="1143000"/>
          </a:xfrm>
        </p:spPr>
        <p:txBody>
          <a:bodyPr/>
          <a:lstStyle/>
          <a:p>
            <a:r>
              <a:rPr lang="en-US" b="1" dirty="0">
                <a:solidFill>
                  <a:srgbClr val="002060"/>
                </a:solidFill>
                <a:effectLst>
                  <a:outerShdw blurRad="38100" dist="38100" dir="2700000" algn="tl">
                    <a:srgbClr val="000000">
                      <a:alpha val="43137"/>
                    </a:srgbClr>
                  </a:outerShdw>
                </a:effectLst>
              </a:rPr>
              <a:t>Classroom Library Book Selection!</a:t>
            </a:r>
          </a:p>
        </p:txBody>
      </p:sp>
      <p:sp>
        <p:nvSpPr>
          <p:cNvPr id="4" name="Title 1"/>
          <p:cNvSpPr txBox="1">
            <a:spLocks/>
          </p:cNvSpPr>
          <p:nvPr/>
        </p:nvSpPr>
        <p:spPr bwMode="auto">
          <a:xfrm>
            <a:off x="3810000" y="1066800"/>
            <a:ext cx="5105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b="1" dirty="0">
                <a:solidFill>
                  <a:srgbClr val="FF0000"/>
                </a:solidFill>
                <a:effectLst>
                  <a:outerShdw blurRad="38100" dist="38100" dir="2700000" algn="tl">
                    <a:srgbClr val="000000">
                      <a:alpha val="43137"/>
                    </a:srgbClr>
                  </a:outerShdw>
                </a:effectLst>
              </a:rPr>
              <a:t>In groups you will visit the classroom library and then individually select a book to read for our 1</a:t>
            </a:r>
            <a:r>
              <a:rPr lang="en-US" sz="3200" b="1" baseline="30000" dirty="0">
                <a:solidFill>
                  <a:srgbClr val="FF0000"/>
                </a:solidFill>
                <a:effectLst>
                  <a:outerShdw blurRad="38100" dist="38100" dir="2700000" algn="tl">
                    <a:srgbClr val="000000">
                      <a:alpha val="43137"/>
                    </a:srgbClr>
                  </a:outerShdw>
                </a:effectLst>
              </a:rPr>
              <a:t>st</a:t>
            </a:r>
            <a:r>
              <a:rPr lang="en-US" sz="3200" b="1" dirty="0">
                <a:solidFill>
                  <a:srgbClr val="FF0000"/>
                </a:solidFill>
                <a:effectLst>
                  <a:outerShdw blurRad="38100" dist="38100" dir="2700000" algn="tl">
                    <a:srgbClr val="000000">
                      <a:alpha val="43137"/>
                    </a:srgbClr>
                  </a:outerShdw>
                </a:effectLst>
              </a:rPr>
              <a:t> semester 10 chapter book challenge – Epic Celebration in December!</a:t>
            </a: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4530"/>
            <a:ext cx="3371690" cy="2548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04800" y="4572000"/>
            <a:ext cx="5638800" cy="1569660"/>
          </a:xfrm>
          <a:prstGeom prst="rect">
            <a:avLst/>
          </a:prstGeom>
          <a:noFill/>
        </p:spPr>
        <p:txBody>
          <a:bodyPr wrap="square" rtlCol="0">
            <a:spAutoFit/>
          </a:bodyPr>
          <a:lstStyle/>
          <a:p>
            <a:pPr algn="ctr"/>
            <a:r>
              <a:rPr lang="en-US" sz="3200" dirty="0"/>
              <a:t>Those that are waiting can finish their self-portrait from this morning or read independently.</a:t>
            </a:r>
          </a:p>
        </p:txBody>
      </p:sp>
      <p:pic>
        <p:nvPicPr>
          <p:cNvPr id="8" name="Content Placeholder 3"/>
          <p:cNvPicPr>
            <a:picLocks noGrp="1" noChangeAspect="1"/>
          </p:cNvPicPr>
          <p:nvPr>
            <p:ph idx="1"/>
          </p:nvPr>
        </p:nvPicPr>
        <p:blipFill rotWithShape="1">
          <a:blip r:embed="rId4"/>
          <a:srcRect l="34216" t="18520" r="35268" b="7401"/>
          <a:stretch/>
        </p:blipFill>
        <p:spPr>
          <a:xfrm>
            <a:off x="7162800" y="4419600"/>
            <a:ext cx="1494187" cy="2267043"/>
          </a:xfrm>
          <a:prstGeom prst="rect">
            <a:avLst/>
          </a:prstGeom>
        </p:spPr>
      </p:pic>
    </p:spTree>
    <p:extLst>
      <p:ext uri="{BB962C8B-B14F-4D97-AF65-F5344CB8AC3E}">
        <p14:creationId xmlns:p14="http://schemas.microsoft.com/office/powerpoint/2010/main" val="647353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457200" y="914400"/>
            <a:ext cx="8229600" cy="1143000"/>
          </a:xfrm>
          <a:solidFill>
            <a:srgbClr val="00CC00"/>
          </a:solidFill>
        </p:spPr>
        <p:txBody>
          <a:bodyPr/>
          <a:lstStyle/>
          <a:p>
            <a:pPr eaLnBrk="1" hangingPunct="1"/>
            <a:r>
              <a:rPr lang="en-US" altLang="en-US" sz="6600" dirty="0"/>
              <a:t>Out of Classroom!</a:t>
            </a:r>
          </a:p>
        </p:txBody>
      </p:sp>
      <p:sp>
        <p:nvSpPr>
          <p:cNvPr id="3" name="Content Placeholder 2"/>
          <p:cNvSpPr>
            <a:spLocks noGrp="1"/>
          </p:cNvSpPr>
          <p:nvPr>
            <p:ph idx="1"/>
          </p:nvPr>
        </p:nvSpPr>
        <p:spPr>
          <a:xfrm>
            <a:off x="685800" y="2514600"/>
            <a:ext cx="7467600" cy="1066800"/>
          </a:xfrm>
          <a:solidFill>
            <a:schemeClr val="accent4">
              <a:lumMod val="60000"/>
              <a:lumOff val="40000"/>
            </a:schemeClr>
          </a:solidFill>
        </p:spPr>
        <p:txBody>
          <a:bodyPr rtlCol="0">
            <a:normAutofit/>
          </a:bodyPr>
          <a:lstStyle/>
          <a:p>
            <a:pPr eaLnBrk="1" fontAlgn="auto" hangingPunct="1">
              <a:spcAft>
                <a:spcPts val="0"/>
              </a:spcAft>
              <a:buFont typeface="Arial" pitchFamily="34" charset="0"/>
              <a:buChar char="•"/>
              <a:defRPr/>
            </a:pPr>
            <a:r>
              <a:rPr lang="en-US" sz="6000" dirty="0"/>
              <a:t>Recess </a:t>
            </a:r>
            <a:r>
              <a:rPr lang="en-US" sz="6000" dirty="0" smtClean="0"/>
              <a:t>10:40 </a:t>
            </a:r>
            <a:r>
              <a:rPr lang="en-US" sz="6000" dirty="0"/>
              <a:t>– </a:t>
            </a:r>
            <a:r>
              <a:rPr lang="en-US" sz="6000" dirty="0" smtClean="0"/>
              <a:t>11:05</a:t>
            </a:r>
            <a:endParaRPr lang="en-US" sz="6000"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038600"/>
            <a:ext cx="2409825"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44197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88678" y="2895600"/>
            <a:ext cx="8319401" cy="1200329"/>
          </a:xfrm>
          <a:prstGeom prst="rect">
            <a:avLst/>
          </a:prstGeom>
          <a:noFill/>
        </p:spPr>
        <p:txBody>
          <a:bodyPr wrap="square" rtlCol="0">
            <a:spAutoFit/>
          </a:bodyPr>
          <a:lstStyle/>
          <a:p>
            <a:r>
              <a:rPr lang="en-US" sz="2400" b="1" dirty="0">
                <a:solidFill>
                  <a:srgbClr val="FF0000"/>
                </a:solidFill>
              </a:rPr>
              <a:t>Objective:  RL.3.1 </a:t>
            </a:r>
          </a:p>
          <a:p>
            <a:r>
              <a:rPr lang="en-US" sz="2400" b="1" i="1" dirty="0"/>
              <a:t>I can ask and answer questions to demonstrate understanding of a text, referring explicitly to the text as the basis for answers.</a:t>
            </a:r>
          </a:p>
        </p:txBody>
      </p:sp>
      <p:sp>
        <p:nvSpPr>
          <p:cNvPr id="2" name="Title 1"/>
          <p:cNvSpPr>
            <a:spLocks noGrp="1"/>
          </p:cNvSpPr>
          <p:nvPr>
            <p:ph type="title"/>
          </p:nvPr>
        </p:nvSpPr>
        <p:spPr>
          <a:xfrm>
            <a:off x="1042301" y="228600"/>
            <a:ext cx="7315200" cy="2667000"/>
          </a:xfrm>
        </p:spPr>
        <p:txBody>
          <a:bodyPr/>
          <a:lstStyle/>
          <a:p>
            <a:r>
              <a:rPr lang="en-US" sz="9600" b="1" dirty="0">
                <a:solidFill>
                  <a:srgbClr val="003300"/>
                </a:solidFill>
                <a:effectLst>
                  <a:outerShdw blurRad="38100" dist="38100" dir="2700000" algn="tl">
                    <a:srgbClr val="000000">
                      <a:alpha val="43137"/>
                    </a:srgbClr>
                  </a:outerShdw>
                </a:effectLst>
              </a:rPr>
              <a:t>Reading Time</a:t>
            </a:r>
          </a:p>
        </p:txBody>
      </p:sp>
      <p:sp>
        <p:nvSpPr>
          <p:cNvPr id="9" name="TextBox 8"/>
          <p:cNvSpPr txBox="1"/>
          <p:nvPr/>
        </p:nvSpPr>
        <p:spPr>
          <a:xfrm>
            <a:off x="3088481" y="304800"/>
            <a:ext cx="2590800" cy="584775"/>
          </a:xfrm>
          <a:prstGeom prst="rect">
            <a:avLst/>
          </a:prstGeom>
          <a:noFill/>
        </p:spPr>
        <p:txBody>
          <a:bodyPr wrap="square">
            <a:spAutoFit/>
          </a:bodyPr>
          <a:lstStyle/>
          <a:p>
            <a:pPr algn="ctr" fontAlgn="base">
              <a:spcBef>
                <a:spcPct val="0"/>
              </a:spcBef>
              <a:spcAft>
                <a:spcPct val="0"/>
              </a:spcAft>
              <a:defRPr/>
            </a:pPr>
            <a:r>
              <a:rPr lang="en-US" sz="3200" b="1" dirty="0" smtClean="0">
                <a:solidFill>
                  <a:prstClr val="black"/>
                </a:solidFill>
                <a:effectLst>
                  <a:outerShdw blurRad="38100" dist="38100" dir="2700000" algn="tl">
                    <a:srgbClr val="000000">
                      <a:alpha val="43137"/>
                    </a:srgbClr>
                  </a:outerShdw>
                </a:effectLst>
                <a:cs typeface="Arial" charset="0"/>
              </a:rPr>
              <a:t>11:05 </a:t>
            </a:r>
            <a:r>
              <a:rPr lang="en-US" sz="3200" b="1" dirty="0">
                <a:solidFill>
                  <a:prstClr val="black"/>
                </a:solidFill>
                <a:effectLst>
                  <a:outerShdw blurRad="38100" dist="38100" dir="2700000" algn="tl">
                    <a:srgbClr val="000000">
                      <a:alpha val="43137"/>
                    </a:srgbClr>
                  </a:outerShdw>
                </a:effectLst>
                <a:cs typeface="Arial" charset="0"/>
              </a:rPr>
              <a:t>– </a:t>
            </a:r>
            <a:r>
              <a:rPr lang="en-US" sz="3200" b="1" dirty="0" smtClean="0">
                <a:solidFill>
                  <a:prstClr val="black"/>
                </a:solidFill>
                <a:effectLst>
                  <a:outerShdw blurRad="38100" dist="38100" dir="2700000" algn="tl">
                    <a:srgbClr val="000000">
                      <a:alpha val="43137"/>
                    </a:srgbClr>
                  </a:outerShdw>
                </a:effectLst>
                <a:cs typeface="Arial" charset="0"/>
              </a:rPr>
              <a:t>12:00 </a:t>
            </a:r>
            <a:endParaRPr lang="en-US" sz="3200" dirty="0">
              <a:solidFill>
                <a:prstClr val="black"/>
              </a:solidFill>
              <a:cs typeface="Arial" charset="0"/>
            </a:endParaRPr>
          </a:p>
        </p:txBody>
      </p:sp>
      <p:sp>
        <p:nvSpPr>
          <p:cNvPr id="4" name="TextBox 3"/>
          <p:cNvSpPr txBox="1"/>
          <p:nvPr/>
        </p:nvSpPr>
        <p:spPr>
          <a:xfrm>
            <a:off x="451667" y="4248329"/>
            <a:ext cx="8319400" cy="1200329"/>
          </a:xfrm>
          <a:prstGeom prst="rect">
            <a:avLst/>
          </a:prstGeom>
          <a:noFill/>
        </p:spPr>
        <p:txBody>
          <a:bodyPr wrap="square" rtlCol="0">
            <a:spAutoFit/>
          </a:bodyPr>
          <a:lstStyle/>
          <a:p>
            <a:r>
              <a:rPr lang="en-US" sz="2400" b="1" dirty="0">
                <a:solidFill>
                  <a:srgbClr val="0070C0"/>
                </a:solidFill>
              </a:rPr>
              <a:t>Objective:  RL.3.3 </a:t>
            </a:r>
          </a:p>
          <a:p>
            <a:r>
              <a:rPr lang="en-US" sz="2400" b="1" i="1" dirty="0"/>
              <a:t>I can describe characters in a story and explain how their actions contribute to the sequence of events.</a:t>
            </a:r>
          </a:p>
        </p:txBody>
      </p:sp>
      <p:sp>
        <p:nvSpPr>
          <p:cNvPr id="3" name="AutoShape 2" descr="Image result for clock 9:3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rotWithShape="1">
          <a:blip r:embed="rId3"/>
          <a:srcRect l="43750" t="21000" r="30625" b="59000"/>
          <a:stretch/>
        </p:blipFill>
        <p:spPr>
          <a:xfrm>
            <a:off x="5692344" y="5230947"/>
            <a:ext cx="3124200" cy="1524000"/>
          </a:xfrm>
          <a:prstGeom prst="rect">
            <a:avLst/>
          </a:prstGeom>
        </p:spPr>
      </p:pic>
      <p:pic>
        <p:nvPicPr>
          <p:cNvPr id="8" name="Picture 7"/>
          <p:cNvPicPr>
            <a:picLocks noChangeAspect="1"/>
          </p:cNvPicPr>
          <p:nvPr/>
        </p:nvPicPr>
        <p:blipFill rotWithShape="1">
          <a:blip r:embed="rId4"/>
          <a:srcRect l="6875" t="46000" r="16249" b="42000"/>
          <a:stretch/>
        </p:blipFill>
        <p:spPr>
          <a:xfrm>
            <a:off x="1677667" y="2246971"/>
            <a:ext cx="5867400" cy="572429"/>
          </a:xfrm>
          <a:prstGeom prst="rect">
            <a:avLst/>
          </a:prstGeom>
        </p:spPr>
      </p:pic>
    </p:spTree>
    <p:extLst>
      <p:ext uri="{BB962C8B-B14F-4D97-AF65-F5344CB8AC3E}">
        <p14:creationId xmlns:p14="http://schemas.microsoft.com/office/powerpoint/2010/main" val="40755807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371600"/>
            <a:ext cx="6252152" cy="2895600"/>
          </a:xfrm>
        </p:spPr>
        <p:txBody>
          <a:bodyPr/>
          <a:lstStyle/>
          <a:p>
            <a:r>
              <a:rPr lang="en-US" sz="9600" b="1" dirty="0">
                <a:solidFill>
                  <a:srgbClr val="003300"/>
                </a:solidFill>
                <a:effectLst>
                  <a:outerShdw blurRad="38100" dist="38100" dir="2700000" algn="tl">
                    <a:srgbClr val="000000">
                      <a:alpha val="43137"/>
                    </a:srgbClr>
                  </a:outerShdw>
                </a:effectLst>
              </a:rPr>
              <a:t>Listening &amp; Writing Time</a:t>
            </a:r>
          </a:p>
        </p:txBody>
      </p:sp>
      <p:sp>
        <p:nvSpPr>
          <p:cNvPr id="9" name="TextBox 8"/>
          <p:cNvSpPr txBox="1"/>
          <p:nvPr/>
        </p:nvSpPr>
        <p:spPr>
          <a:xfrm>
            <a:off x="5486400" y="6019800"/>
            <a:ext cx="2743200" cy="584775"/>
          </a:xfrm>
          <a:prstGeom prst="rect">
            <a:avLst/>
          </a:prstGeom>
          <a:noFill/>
        </p:spPr>
        <p:txBody>
          <a:bodyPr wrap="square">
            <a:spAutoFit/>
          </a:bodyPr>
          <a:lstStyle/>
          <a:p>
            <a:pPr algn="ctr" fontAlgn="base">
              <a:spcBef>
                <a:spcPct val="0"/>
              </a:spcBef>
              <a:spcAft>
                <a:spcPct val="0"/>
              </a:spcAft>
              <a:defRPr/>
            </a:pPr>
            <a:r>
              <a:rPr lang="en-US" sz="3200" b="1" dirty="0" smtClean="0">
                <a:solidFill>
                  <a:prstClr val="black"/>
                </a:solidFill>
                <a:effectLst>
                  <a:outerShdw blurRad="38100" dist="38100" dir="2700000" algn="tl">
                    <a:srgbClr val="000000">
                      <a:alpha val="43137"/>
                    </a:srgbClr>
                  </a:outerShdw>
                </a:effectLst>
                <a:cs typeface="Arial" charset="0"/>
              </a:rPr>
              <a:t>11:05 – 12:00</a:t>
            </a:r>
            <a:endParaRPr lang="en-US" sz="3200" dirty="0">
              <a:solidFill>
                <a:prstClr val="black"/>
              </a:solidFill>
              <a:cs typeface="Arial" charset="0"/>
            </a:endParaRPr>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514600"/>
            <a:ext cx="2098818" cy="1279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888510"/>
            <a:ext cx="2438399" cy="2515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4572000"/>
            <a:ext cx="2103835" cy="2099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1382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0C0"/>
          </a:solidFill>
        </p:spPr>
        <p:txBody>
          <a:bodyPr/>
          <a:lstStyle/>
          <a:p>
            <a:r>
              <a:rPr lang="en-US" sz="6000" b="1" dirty="0">
                <a:effectLst>
                  <a:outerShdw blurRad="38100" dist="38100" dir="2700000" algn="tl">
                    <a:srgbClr val="000000">
                      <a:alpha val="43137"/>
                    </a:srgbClr>
                  </a:outerShdw>
                </a:effectLst>
              </a:rPr>
              <a:t>Gather at the Carpet…</a:t>
            </a:r>
          </a:p>
        </p:txBody>
      </p:sp>
      <p:sp>
        <p:nvSpPr>
          <p:cNvPr id="5" name="Content Placeholder 2"/>
          <p:cNvSpPr>
            <a:spLocks noGrp="1"/>
          </p:cNvSpPr>
          <p:nvPr>
            <p:ph idx="1"/>
          </p:nvPr>
        </p:nvSpPr>
        <p:spPr>
          <a:xfrm>
            <a:off x="457200" y="1600200"/>
            <a:ext cx="8229600" cy="4525963"/>
          </a:xfrm>
        </p:spPr>
        <p:txBody>
          <a:bodyPr/>
          <a:lstStyle/>
          <a:p>
            <a:r>
              <a:rPr lang="en-US" sz="4800" b="1" dirty="0"/>
              <a:t>Are you proud of how you moved to the carpet?</a:t>
            </a:r>
          </a:p>
          <a:p>
            <a:r>
              <a:rPr lang="en-US" sz="4800" b="1" dirty="0"/>
              <a:t>Do we need to try again?</a:t>
            </a: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4113662"/>
            <a:ext cx="3571875" cy="2572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074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7315200" cy="3581400"/>
          </a:xfrm>
        </p:spPr>
        <p:txBody>
          <a:bodyPr/>
          <a:lstStyle/>
          <a:p>
            <a:r>
              <a:rPr lang="en-US" sz="9600" b="1" dirty="0">
                <a:solidFill>
                  <a:srgbClr val="003300"/>
                </a:solidFill>
                <a:effectLst>
                  <a:outerShdw blurRad="38100" dist="38100" dir="2700000" algn="tl">
                    <a:srgbClr val="000000">
                      <a:alpha val="43137"/>
                    </a:srgbClr>
                  </a:outerShdw>
                </a:effectLst>
              </a:rPr>
              <a:t>CHOMP TIME</a:t>
            </a:r>
            <a:r>
              <a:rPr lang="en-US" sz="2000" b="1" dirty="0">
                <a:solidFill>
                  <a:srgbClr val="003300"/>
                </a:solidFill>
                <a:effectLst>
                  <a:outerShdw blurRad="38100" dist="38100" dir="2700000" algn="tl">
                    <a:srgbClr val="000000">
                      <a:alpha val="43137"/>
                    </a:srgbClr>
                  </a:outerShdw>
                </a:effectLst>
              </a:rPr>
              <a:t/>
            </a:r>
            <a:br>
              <a:rPr lang="en-US" sz="2000" b="1" dirty="0">
                <a:solidFill>
                  <a:srgbClr val="003300"/>
                </a:solidFill>
                <a:effectLst>
                  <a:outerShdw blurRad="38100" dist="38100" dir="2700000" algn="tl">
                    <a:srgbClr val="000000">
                      <a:alpha val="43137"/>
                    </a:srgbClr>
                  </a:outerShdw>
                </a:effectLst>
              </a:rPr>
            </a:br>
            <a:r>
              <a:rPr lang="en-US" sz="2000" b="1" dirty="0">
                <a:solidFill>
                  <a:srgbClr val="003300"/>
                </a:solidFill>
                <a:effectLst>
                  <a:outerShdw blurRad="38100" dist="38100" dir="2700000" algn="tl">
                    <a:srgbClr val="000000">
                      <a:alpha val="43137"/>
                    </a:srgbClr>
                  </a:outerShdw>
                </a:effectLst>
              </a:rPr>
              <a:t>F.A.S.T.  Groups</a:t>
            </a:r>
            <a:r>
              <a:rPr lang="en-US" sz="9600" b="1" dirty="0">
                <a:solidFill>
                  <a:srgbClr val="003300"/>
                </a:solidFill>
                <a:effectLst>
                  <a:outerShdw blurRad="38100" dist="38100" dir="2700000" algn="tl">
                    <a:srgbClr val="000000">
                      <a:alpha val="43137"/>
                    </a:srgbClr>
                  </a:outerShdw>
                </a:effectLst>
              </a:rPr>
              <a:t/>
            </a:r>
            <a:br>
              <a:rPr lang="en-US" sz="9600" b="1" dirty="0">
                <a:solidFill>
                  <a:srgbClr val="003300"/>
                </a:solidFill>
                <a:effectLst>
                  <a:outerShdw blurRad="38100" dist="38100" dir="2700000" algn="tl">
                    <a:srgbClr val="000000">
                      <a:alpha val="43137"/>
                    </a:srgbClr>
                  </a:outerShdw>
                </a:effectLst>
              </a:rPr>
            </a:br>
            <a:r>
              <a:rPr lang="en-US" sz="1800" b="1" dirty="0">
                <a:solidFill>
                  <a:srgbClr val="003300"/>
                </a:solidFill>
                <a:effectLst>
                  <a:outerShdw blurRad="38100" dist="38100" dir="2700000" algn="tl">
                    <a:srgbClr val="000000">
                      <a:alpha val="43137"/>
                    </a:srgbClr>
                  </a:outerShdw>
                </a:effectLst>
              </a:rPr>
              <a:t>Focused Academic Support Time</a:t>
            </a:r>
          </a:p>
        </p:txBody>
      </p:sp>
      <p:sp>
        <p:nvSpPr>
          <p:cNvPr id="9" name="TextBox 8"/>
          <p:cNvSpPr txBox="1"/>
          <p:nvPr/>
        </p:nvSpPr>
        <p:spPr>
          <a:xfrm>
            <a:off x="3352800" y="228600"/>
            <a:ext cx="2362200" cy="584200"/>
          </a:xfrm>
          <a:prstGeom prst="rect">
            <a:avLst/>
          </a:prstGeom>
          <a:noFill/>
        </p:spPr>
        <p:txBody>
          <a:bodyPr>
            <a:spAutoFit/>
          </a:bodyPr>
          <a:lstStyle/>
          <a:p>
            <a:pPr algn="ctr" fontAlgn="base">
              <a:spcBef>
                <a:spcPct val="0"/>
              </a:spcBef>
              <a:spcAft>
                <a:spcPct val="0"/>
              </a:spcAft>
              <a:defRPr/>
            </a:pPr>
            <a:r>
              <a:rPr lang="en-US" sz="3200" b="1" dirty="0" smtClean="0">
                <a:solidFill>
                  <a:prstClr val="black"/>
                </a:solidFill>
                <a:effectLst>
                  <a:outerShdw blurRad="38100" dist="38100" dir="2700000" algn="tl">
                    <a:srgbClr val="000000">
                      <a:alpha val="43137"/>
                    </a:srgbClr>
                  </a:outerShdw>
                </a:effectLst>
                <a:cs typeface="Arial" charset="0"/>
              </a:rPr>
              <a:t>8:40 </a:t>
            </a:r>
            <a:r>
              <a:rPr lang="en-US" sz="3200" b="1" dirty="0">
                <a:solidFill>
                  <a:prstClr val="black"/>
                </a:solidFill>
                <a:effectLst>
                  <a:outerShdw blurRad="38100" dist="38100" dir="2700000" algn="tl">
                    <a:srgbClr val="000000">
                      <a:alpha val="43137"/>
                    </a:srgbClr>
                  </a:outerShdw>
                </a:effectLst>
                <a:cs typeface="Arial" charset="0"/>
              </a:rPr>
              <a:t>– </a:t>
            </a:r>
            <a:r>
              <a:rPr lang="en-US" sz="3200" b="1" dirty="0" smtClean="0">
                <a:solidFill>
                  <a:prstClr val="black"/>
                </a:solidFill>
                <a:effectLst>
                  <a:outerShdw blurRad="38100" dist="38100" dir="2700000" algn="tl">
                    <a:srgbClr val="000000">
                      <a:alpha val="43137"/>
                    </a:srgbClr>
                  </a:outerShdw>
                </a:effectLst>
                <a:cs typeface="Arial" charset="0"/>
              </a:rPr>
              <a:t>9:10 </a:t>
            </a:r>
            <a:endParaRPr lang="en-US" sz="3200" dirty="0">
              <a:solidFill>
                <a:prstClr val="black"/>
              </a:solidFill>
              <a:cs typeface="Arial"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4343400"/>
            <a:ext cx="2057400"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89882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3136" y="609600"/>
            <a:ext cx="4343400" cy="4800600"/>
          </a:xfrm>
          <a:solidFill>
            <a:schemeClr val="accent4">
              <a:lumMod val="60000"/>
              <a:lumOff val="40000"/>
            </a:schemeClr>
          </a:solidFill>
        </p:spPr>
        <p:txBody>
          <a:bodyPr/>
          <a:lstStyle/>
          <a:p>
            <a:endParaRPr lang="en-US" sz="2000"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666" r="15385"/>
          <a:stretch/>
        </p:blipFill>
        <p:spPr bwMode="auto">
          <a:xfrm>
            <a:off x="593136" y="457200"/>
            <a:ext cx="3990193" cy="4404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219200"/>
            <a:ext cx="2381250" cy="192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810000"/>
            <a:ext cx="1895475"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13289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707"/>
            <a:ext cx="2971800" cy="4830762"/>
          </a:xfrm>
        </p:spPr>
        <p:txBody>
          <a:bodyPr/>
          <a:lstStyle/>
          <a:p>
            <a:r>
              <a:rPr lang="en-US" dirty="0"/>
              <a:t>How well did you listen?</a:t>
            </a:r>
            <a:br>
              <a:rPr lang="en-US" dirty="0"/>
            </a:br>
            <a:r>
              <a:rPr lang="en-US" dirty="0"/>
              <a:t> </a:t>
            </a:r>
            <a:r>
              <a:rPr lang="en-US" sz="3600" b="1" dirty="0"/>
              <a:t>Let’s practice: “Thinking before we speak.” </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806" t="22426" r="22798" b="6250"/>
          <a:stretch/>
        </p:blipFill>
        <p:spPr bwMode="auto">
          <a:xfrm>
            <a:off x="2895600" y="228600"/>
            <a:ext cx="6131165" cy="443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41482" y="5934670"/>
            <a:ext cx="7848600" cy="923330"/>
          </a:xfrm>
          <a:prstGeom prst="rect">
            <a:avLst/>
          </a:prstGeom>
          <a:noFill/>
        </p:spPr>
        <p:txBody>
          <a:bodyPr wrap="square" rtlCol="0">
            <a:spAutoFit/>
          </a:bodyPr>
          <a:lstStyle/>
          <a:p>
            <a:r>
              <a:rPr lang="en-US" dirty="0"/>
              <a:t>Objective:  SL.3.1b  Follow agreed-upon rules for discussions (e.g., gaining the floor in respectful ways, listening to others with care, speaking one at a time about the topics and texts under discussion).</a:t>
            </a:r>
          </a:p>
        </p:txBody>
      </p:sp>
      <p:sp>
        <p:nvSpPr>
          <p:cNvPr id="5" name="TextBox 4"/>
          <p:cNvSpPr txBox="1"/>
          <p:nvPr/>
        </p:nvSpPr>
        <p:spPr>
          <a:xfrm>
            <a:off x="717598" y="5288339"/>
            <a:ext cx="7848600" cy="646331"/>
          </a:xfrm>
          <a:prstGeom prst="rect">
            <a:avLst/>
          </a:prstGeom>
          <a:noFill/>
        </p:spPr>
        <p:txBody>
          <a:bodyPr wrap="square" rtlCol="0">
            <a:spAutoFit/>
          </a:bodyPr>
          <a:lstStyle/>
          <a:p>
            <a:r>
              <a:rPr lang="en-US" dirty="0"/>
              <a:t>Objective:  RL.3.7  Use information gained from illustrations, other visual elements, and the words in a text to demonstrate understanding of the text.</a:t>
            </a:r>
          </a:p>
        </p:txBody>
      </p:sp>
      <p:sp>
        <p:nvSpPr>
          <p:cNvPr id="6" name="TextBox 5"/>
          <p:cNvSpPr txBox="1"/>
          <p:nvPr/>
        </p:nvSpPr>
        <p:spPr>
          <a:xfrm>
            <a:off x="717598" y="4666832"/>
            <a:ext cx="7848600" cy="646331"/>
          </a:xfrm>
          <a:prstGeom prst="rect">
            <a:avLst/>
          </a:prstGeom>
          <a:noFill/>
        </p:spPr>
        <p:txBody>
          <a:bodyPr wrap="square" rtlCol="0">
            <a:spAutoFit/>
          </a:bodyPr>
          <a:lstStyle/>
          <a:p>
            <a:r>
              <a:rPr lang="en-US" dirty="0"/>
              <a:t>Objective:  RL.3.1  Ask and answer questions to demonstrate understanding of a text, referring explicitly to the text as the basis for answers.</a:t>
            </a:r>
          </a:p>
        </p:txBody>
      </p:sp>
    </p:spTree>
    <p:extLst>
      <p:ext uri="{BB962C8B-B14F-4D97-AF65-F5344CB8AC3E}">
        <p14:creationId xmlns:p14="http://schemas.microsoft.com/office/powerpoint/2010/main" val="255947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p:spPr>
        <p:txBody>
          <a:bodyPr/>
          <a:lstStyle/>
          <a:p>
            <a:r>
              <a:rPr lang="en-US" dirty="0"/>
              <a:t>Let’s practice restating the question to help us understand how to answer.</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704" t="21262" r="23521" b="9743"/>
          <a:stretch/>
        </p:blipFill>
        <p:spPr bwMode="auto">
          <a:xfrm>
            <a:off x="838200" y="2286000"/>
            <a:ext cx="7311259"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38200" y="3429000"/>
            <a:ext cx="7311259" cy="461665"/>
          </a:xfrm>
          <a:prstGeom prst="rect">
            <a:avLst/>
          </a:prstGeom>
          <a:noFill/>
        </p:spPr>
        <p:txBody>
          <a:bodyPr wrap="square" rtlCol="0">
            <a:spAutoFit/>
          </a:bodyPr>
          <a:lstStyle/>
          <a:p>
            <a:r>
              <a:rPr lang="en-US" sz="2400" b="1" dirty="0"/>
              <a:t>Sarah Jane refuses to get out of bed because…</a:t>
            </a:r>
          </a:p>
        </p:txBody>
      </p:sp>
      <p:sp>
        <p:nvSpPr>
          <p:cNvPr id="6" name="TextBox 5"/>
          <p:cNvSpPr txBox="1"/>
          <p:nvPr/>
        </p:nvSpPr>
        <p:spPr>
          <a:xfrm>
            <a:off x="846161" y="5181600"/>
            <a:ext cx="7311259" cy="461665"/>
          </a:xfrm>
          <a:prstGeom prst="rect">
            <a:avLst/>
          </a:prstGeom>
          <a:noFill/>
        </p:spPr>
        <p:txBody>
          <a:bodyPr wrap="square" rtlCol="0">
            <a:spAutoFit/>
          </a:bodyPr>
          <a:lstStyle/>
          <a:p>
            <a:r>
              <a:rPr lang="en-US" sz="2400" b="1" dirty="0"/>
              <a:t>Mr. Hartwell convinces Sarah Jane to get out of bed by…</a:t>
            </a:r>
          </a:p>
        </p:txBody>
      </p:sp>
    </p:spTree>
    <p:extLst>
      <p:ext uri="{BB962C8B-B14F-4D97-AF65-F5344CB8AC3E}">
        <p14:creationId xmlns:p14="http://schemas.microsoft.com/office/powerpoint/2010/main" val="301776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2C7056-643D-472A-B683-91285126C636}"/>
              </a:ext>
            </a:extLst>
          </p:cNvPr>
          <p:cNvPicPr>
            <a:picLocks noChangeAspect="1"/>
          </p:cNvPicPr>
          <p:nvPr/>
        </p:nvPicPr>
        <p:blipFill>
          <a:blip r:embed="rId2"/>
          <a:stretch>
            <a:fillRect/>
          </a:stretch>
        </p:blipFill>
        <p:spPr>
          <a:xfrm>
            <a:off x="1524000" y="186179"/>
            <a:ext cx="5844845" cy="3242821"/>
          </a:xfrm>
          <a:prstGeom prst="rect">
            <a:avLst/>
          </a:prstGeom>
        </p:spPr>
      </p:pic>
      <p:sp>
        <p:nvSpPr>
          <p:cNvPr id="2" name="Content Placeholder 1">
            <a:extLst>
              <a:ext uri="{FF2B5EF4-FFF2-40B4-BE49-F238E27FC236}">
                <a16:creationId xmlns:a16="http://schemas.microsoft.com/office/drawing/2014/main" id="{62575A68-0BB7-40EE-A49F-924A204457B5}"/>
              </a:ext>
            </a:extLst>
          </p:cNvPr>
          <p:cNvSpPr>
            <a:spLocks noGrp="1"/>
          </p:cNvSpPr>
          <p:nvPr>
            <p:ph idx="1"/>
          </p:nvPr>
        </p:nvSpPr>
        <p:spPr>
          <a:xfrm>
            <a:off x="457200" y="5105400"/>
            <a:ext cx="8229600" cy="1020763"/>
          </a:xfrm>
        </p:spPr>
        <p:txBody>
          <a:bodyPr/>
          <a:lstStyle/>
          <a:p>
            <a:r>
              <a:rPr lang="en-US" dirty="0"/>
              <a:t>Please share what you learned from this part of our lesson.</a:t>
            </a:r>
          </a:p>
          <a:p>
            <a:endParaRPr lang="en-US" dirty="0"/>
          </a:p>
        </p:txBody>
      </p:sp>
      <p:pic>
        <p:nvPicPr>
          <p:cNvPr id="4" name="Picture 3">
            <a:extLst>
              <a:ext uri="{FF2B5EF4-FFF2-40B4-BE49-F238E27FC236}">
                <a16:creationId xmlns:a16="http://schemas.microsoft.com/office/drawing/2014/main" id="{98221AFD-C359-4FE1-8B2E-23384B3C2CF2}"/>
              </a:ext>
            </a:extLst>
          </p:cNvPr>
          <p:cNvPicPr>
            <a:picLocks noChangeAspect="1"/>
          </p:cNvPicPr>
          <p:nvPr/>
        </p:nvPicPr>
        <p:blipFill>
          <a:blip r:embed="rId3"/>
          <a:stretch>
            <a:fillRect/>
          </a:stretch>
        </p:blipFill>
        <p:spPr>
          <a:xfrm>
            <a:off x="3124200" y="3200400"/>
            <a:ext cx="2413415" cy="1600200"/>
          </a:xfrm>
          <a:prstGeom prst="rect">
            <a:avLst/>
          </a:prstGeom>
        </p:spPr>
      </p:pic>
    </p:spTree>
    <p:extLst>
      <p:ext uri="{BB962C8B-B14F-4D97-AF65-F5344CB8AC3E}">
        <p14:creationId xmlns:p14="http://schemas.microsoft.com/office/powerpoint/2010/main" val="24934119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45526"/>
            <a:ext cx="8229600" cy="1143000"/>
          </a:xfrm>
          <a:solidFill>
            <a:schemeClr val="accent3">
              <a:lumMod val="75000"/>
            </a:schemeClr>
          </a:solidFill>
        </p:spPr>
        <p:txBody>
          <a:bodyPr/>
          <a:lstStyle/>
          <a:p>
            <a:r>
              <a:rPr lang="en-US" b="1" i="1" dirty="0">
                <a:effectLst>
                  <a:outerShdw blurRad="38100" dist="38100" dir="2700000" algn="tl">
                    <a:srgbClr val="000000">
                      <a:alpha val="43137"/>
                    </a:srgbClr>
                  </a:outerShdw>
                </a:effectLst>
              </a:rPr>
              <a:t>Homework Introduction</a:t>
            </a:r>
          </a:p>
        </p:txBody>
      </p:sp>
      <p:pic>
        <p:nvPicPr>
          <p:cNvPr id="3" name="Picture 2"/>
          <p:cNvPicPr>
            <a:picLocks noChangeAspect="1"/>
          </p:cNvPicPr>
          <p:nvPr/>
        </p:nvPicPr>
        <p:blipFill>
          <a:blip r:embed="rId2"/>
          <a:stretch>
            <a:fillRect/>
          </a:stretch>
        </p:blipFill>
        <p:spPr>
          <a:xfrm>
            <a:off x="152400" y="1417638"/>
            <a:ext cx="2972012" cy="3934201"/>
          </a:xfrm>
          <a:prstGeom prst="rect">
            <a:avLst/>
          </a:prstGeom>
        </p:spPr>
      </p:pic>
      <p:pic>
        <p:nvPicPr>
          <p:cNvPr id="4" name="Picture 3"/>
          <p:cNvPicPr>
            <a:picLocks noChangeAspect="1"/>
          </p:cNvPicPr>
          <p:nvPr/>
        </p:nvPicPr>
        <p:blipFill rotWithShape="1">
          <a:blip r:embed="rId3"/>
          <a:srcRect l="21250" t="14000" r="40000" b="11999"/>
          <a:stretch/>
        </p:blipFill>
        <p:spPr>
          <a:xfrm>
            <a:off x="1272116" y="2818863"/>
            <a:ext cx="3088993" cy="3686862"/>
          </a:xfrm>
          <a:prstGeom prst="rect">
            <a:avLst/>
          </a:prstGeom>
        </p:spPr>
      </p:pic>
      <p:pic>
        <p:nvPicPr>
          <p:cNvPr id="5" name="Picture 4"/>
          <p:cNvPicPr>
            <a:picLocks noChangeAspect="1"/>
          </p:cNvPicPr>
          <p:nvPr/>
        </p:nvPicPr>
        <p:blipFill rotWithShape="1">
          <a:blip r:embed="rId4"/>
          <a:srcRect l="21250" t="12000" r="40625" b="5000"/>
          <a:stretch/>
        </p:blipFill>
        <p:spPr>
          <a:xfrm>
            <a:off x="4505546" y="1437232"/>
            <a:ext cx="2962054" cy="4030336"/>
          </a:xfrm>
          <a:prstGeom prst="rect">
            <a:avLst/>
          </a:prstGeom>
        </p:spPr>
      </p:pic>
      <p:pic>
        <p:nvPicPr>
          <p:cNvPr id="6" name="Picture 5"/>
          <p:cNvPicPr>
            <a:picLocks noChangeAspect="1"/>
          </p:cNvPicPr>
          <p:nvPr/>
        </p:nvPicPr>
        <p:blipFill rotWithShape="1">
          <a:blip r:embed="rId5"/>
          <a:srcRect l="21250" t="13000" r="40625" b="5000"/>
          <a:stretch/>
        </p:blipFill>
        <p:spPr>
          <a:xfrm>
            <a:off x="6202337" y="2909157"/>
            <a:ext cx="2819400" cy="3790013"/>
          </a:xfrm>
          <a:prstGeom prst="rect">
            <a:avLst/>
          </a:prstGeom>
        </p:spPr>
      </p:pic>
    </p:spTree>
    <p:extLst>
      <p:ext uri="{BB962C8B-B14F-4D97-AF65-F5344CB8AC3E}">
        <p14:creationId xmlns:p14="http://schemas.microsoft.com/office/powerpoint/2010/main" val="27012067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1200" y="2057400"/>
            <a:ext cx="2819400" cy="2087562"/>
          </a:xfrm>
        </p:spPr>
        <p:txBody>
          <a:bodyPr/>
          <a:lstStyle/>
          <a:p>
            <a:r>
              <a:rPr lang="en-US" dirty="0"/>
              <a:t>Reading Homework – Let’s complete Monday and Tuesday in class</a:t>
            </a:r>
          </a:p>
        </p:txBody>
      </p:sp>
      <p:pic>
        <p:nvPicPr>
          <p:cNvPr id="4" name="Content Placeholder 3"/>
          <p:cNvPicPr>
            <a:picLocks noGrp="1" noChangeAspect="1"/>
          </p:cNvPicPr>
          <p:nvPr>
            <p:ph idx="1"/>
          </p:nvPr>
        </p:nvPicPr>
        <p:blipFill rotWithShape="1">
          <a:blip r:embed="rId2"/>
          <a:srcRect l="23694" t="13469" r="40529" b="10768"/>
          <a:stretch/>
        </p:blipFill>
        <p:spPr>
          <a:xfrm>
            <a:off x="457200" y="152400"/>
            <a:ext cx="4876800" cy="6454588"/>
          </a:xfrm>
          <a:prstGeom prst="rect">
            <a:avLst/>
          </a:prstGeom>
        </p:spPr>
      </p:pic>
    </p:spTree>
    <p:extLst>
      <p:ext uri="{BB962C8B-B14F-4D97-AF65-F5344CB8AC3E}">
        <p14:creationId xmlns:p14="http://schemas.microsoft.com/office/powerpoint/2010/main" val="22418413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3694" t="13469" r="40529" b="10768"/>
          <a:stretch/>
        </p:blipFill>
        <p:spPr>
          <a:xfrm>
            <a:off x="76919" y="1069343"/>
            <a:ext cx="4260427" cy="5638800"/>
          </a:xfrm>
          <a:prstGeom prst="rect">
            <a:avLst/>
          </a:prstGeom>
        </p:spPr>
      </p:pic>
      <p:sp>
        <p:nvSpPr>
          <p:cNvPr id="3" name="Title 2"/>
          <p:cNvSpPr>
            <a:spLocks noGrp="1"/>
          </p:cNvSpPr>
          <p:nvPr>
            <p:ph type="title"/>
          </p:nvPr>
        </p:nvSpPr>
        <p:spPr>
          <a:xfrm>
            <a:off x="457200" y="274638"/>
            <a:ext cx="8229600" cy="563562"/>
          </a:xfrm>
        </p:spPr>
        <p:txBody>
          <a:bodyPr/>
          <a:lstStyle/>
          <a:p>
            <a:r>
              <a:rPr lang="en-US" dirty="0"/>
              <a:t>Read, then complete Monday</a:t>
            </a:r>
          </a:p>
        </p:txBody>
      </p:sp>
      <p:pic>
        <p:nvPicPr>
          <p:cNvPr id="5" name="Picture 4"/>
          <p:cNvPicPr>
            <a:picLocks noChangeAspect="1"/>
          </p:cNvPicPr>
          <p:nvPr/>
        </p:nvPicPr>
        <p:blipFill rotWithShape="1">
          <a:blip r:embed="rId3"/>
          <a:srcRect l="21250" t="14000" r="40000" b="11999"/>
          <a:stretch/>
        </p:blipFill>
        <p:spPr>
          <a:xfrm>
            <a:off x="4337346" y="1021033"/>
            <a:ext cx="4773997" cy="5697996"/>
          </a:xfrm>
          <a:prstGeom prst="rect">
            <a:avLst/>
          </a:prstGeom>
        </p:spPr>
      </p:pic>
    </p:spTree>
    <p:extLst>
      <p:ext uri="{BB962C8B-B14F-4D97-AF65-F5344CB8AC3E}">
        <p14:creationId xmlns:p14="http://schemas.microsoft.com/office/powerpoint/2010/main" val="13220175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3694" t="13469" r="40529" b="10768"/>
          <a:stretch/>
        </p:blipFill>
        <p:spPr>
          <a:xfrm>
            <a:off x="76919" y="1069343"/>
            <a:ext cx="4260427" cy="5638800"/>
          </a:xfrm>
          <a:prstGeom prst="rect">
            <a:avLst/>
          </a:prstGeom>
        </p:spPr>
      </p:pic>
      <p:sp>
        <p:nvSpPr>
          <p:cNvPr id="3" name="Title 2"/>
          <p:cNvSpPr>
            <a:spLocks noGrp="1"/>
          </p:cNvSpPr>
          <p:nvPr>
            <p:ph type="title"/>
          </p:nvPr>
        </p:nvSpPr>
        <p:spPr>
          <a:xfrm>
            <a:off x="457200" y="274638"/>
            <a:ext cx="8229600" cy="563562"/>
          </a:xfrm>
        </p:spPr>
        <p:txBody>
          <a:bodyPr/>
          <a:lstStyle/>
          <a:p>
            <a:r>
              <a:rPr lang="en-US" dirty="0"/>
              <a:t>Let’s Check Monday!</a:t>
            </a:r>
          </a:p>
        </p:txBody>
      </p:sp>
      <p:pic>
        <p:nvPicPr>
          <p:cNvPr id="5" name="Picture 4"/>
          <p:cNvPicPr>
            <a:picLocks noChangeAspect="1"/>
          </p:cNvPicPr>
          <p:nvPr/>
        </p:nvPicPr>
        <p:blipFill rotWithShape="1">
          <a:blip r:embed="rId3"/>
          <a:srcRect l="21250" t="14000" r="40000" b="11999"/>
          <a:stretch/>
        </p:blipFill>
        <p:spPr>
          <a:xfrm>
            <a:off x="4337346" y="1021033"/>
            <a:ext cx="4773997" cy="5697996"/>
          </a:xfrm>
          <a:prstGeom prst="rect">
            <a:avLst/>
          </a:prstGeom>
        </p:spPr>
      </p:pic>
    </p:spTree>
    <p:extLst>
      <p:ext uri="{BB962C8B-B14F-4D97-AF65-F5344CB8AC3E}">
        <p14:creationId xmlns:p14="http://schemas.microsoft.com/office/powerpoint/2010/main" val="7550616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3694" t="13469" r="40529" b="10768"/>
          <a:stretch/>
        </p:blipFill>
        <p:spPr>
          <a:xfrm>
            <a:off x="76919" y="1069343"/>
            <a:ext cx="4260427" cy="5638800"/>
          </a:xfrm>
          <a:prstGeom prst="rect">
            <a:avLst/>
          </a:prstGeom>
        </p:spPr>
      </p:pic>
      <p:sp>
        <p:nvSpPr>
          <p:cNvPr id="3" name="Title 2"/>
          <p:cNvSpPr>
            <a:spLocks noGrp="1"/>
          </p:cNvSpPr>
          <p:nvPr>
            <p:ph type="title"/>
          </p:nvPr>
        </p:nvSpPr>
        <p:spPr>
          <a:xfrm>
            <a:off x="457200" y="274638"/>
            <a:ext cx="8229600" cy="563562"/>
          </a:xfrm>
        </p:spPr>
        <p:txBody>
          <a:bodyPr/>
          <a:lstStyle/>
          <a:p>
            <a:r>
              <a:rPr lang="en-US" dirty="0"/>
              <a:t>Read again, then complete Tuesday</a:t>
            </a:r>
          </a:p>
        </p:txBody>
      </p:sp>
      <p:pic>
        <p:nvPicPr>
          <p:cNvPr id="5" name="Picture 4"/>
          <p:cNvPicPr>
            <a:picLocks noChangeAspect="1"/>
          </p:cNvPicPr>
          <p:nvPr/>
        </p:nvPicPr>
        <p:blipFill rotWithShape="1">
          <a:blip r:embed="rId3"/>
          <a:srcRect l="21250" t="14000" r="40000" b="11999"/>
          <a:stretch/>
        </p:blipFill>
        <p:spPr>
          <a:xfrm>
            <a:off x="4337346" y="1021033"/>
            <a:ext cx="4773997" cy="5697996"/>
          </a:xfrm>
          <a:prstGeom prst="rect">
            <a:avLst/>
          </a:prstGeom>
        </p:spPr>
      </p:pic>
    </p:spTree>
    <p:extLst>
      <p:ext uri="{BB962C8B-B14F-4D97-AF65-F5344CB8AC3E}">
        <p14:creationId xmlns:p14="http://schemas.microsoft.com/office/powerpoint/2010/main" val="37483802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3694" t="13469" r="40529" b="10768"/>
          <a:stretch/>
        </p:blipFill>
        <p:spPr>
          <a:xfrm>
            <a:off x="76919" y="1069343"/>
            <a:ext cx="4260427" cy="5638800"/>
          </a:xfrm>
          <a:prstGeom prst="rect">
            <a:avLst/>
          </a:prstGeom>
        </p:spPr>
      </p:pic>
      <p:sp>
        <p:nvSpPr>
          <p:cNvPr id="3" name="Title 2"/>
          <p:cNvSpPr>
            <a:spLocks noGrp="1"/>
          </p:cNvSpPr>
          <p:nvPr>
            <p:ph type="title"/>
          </p:nvPr>
        </p:nvSpPr>
        <p:spPr>
          <a:xfrm>
            <a:off x="457200" y="274638"/>
            <a:ext cx="8229600" cy="563562"/>
          </a:xfrm>
        </p:spPr>
        <p:txBody>
          <a:bodyPr/>
          <a:lstStyle/>
          <a:p>
            <a:r>
              <a:rPr lang="en-US" dirty="0"/>
              <a:t>Now, Let’s Check Tuesday</a:t>
            </a:r>
          </a:p>
        </p:txBody>
      </p:sp>
      <p:pic>
        <p:nvPicPr>
          <p:cNvPr id="5" name="Picture 4"/>
          <p:cNvPicPr>
            <a:picLocks noChangeAspect="1"/>
          </p:cNvPicPr>
          <p:nvPr/>
        </p:nvPicPr>
        <p:blipFill rotWithShape="1">
          <a:blip r:embed="rId3"/>
          <a:srcRect l="21250" t="14000" r="40000" b="11999"/>
          <a:stretch/>
        </p:blipFill>
        <p:spPr>
          <a:xfrm>
            <a:off x="4337346" y="1021033"/>
            <a:ext cx="4773997" cy="5697996"/>
          </a:xfrm>
          <a:prstGeom prst="rect">
            <a:avLst/>
          </a:prstGeom>
        </p:spPr>
      </p:pic>
    </p:spTree>
    <p:extLst>
      <p:ext uri="{BB962C8B-B14F-4D97-AF65-F5344CB8AC3E}">
        <p14:creationId xmlns:p14="http://schemas.microsoft.com/office/powerpoint/2010/main" val="2947348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305800" cy="2239962"/>
          </a:xfrm>
        </p:spPr>
        <p:txBody>
          <a:bodyPr/>
          <a:lstStyle/>
          <a:p>
            <a:r>
              <a:rPr lang="en-US" i="1" dirty="0">
                <a:solidFill>
                  <a:srgbClr val="7030A0"/>
                </a:solidFill>
                <a:effectLst>
                  <a:outerShdw blurRad="38100" dist="38100" dir="2700000" algn="tl">
                    <a:srgbClr val="000000">
                      <a:alpha val="43137"/>
                    </a:srgbClr>
                  </a:outerShdw>
                </a:effectLst>
              </a:rPr>
              <a:t>Today is the first day of school, </a:t>
            </a:r>
            <a:br>
              <a:rPr lang="en-US" i="1" dirty="0">
                <a:solidFill>
                  <a:srgbClr val="7030A0"/>
                </a:solidFill>
                <a:effectLst>
                  <a:outerShdw blurRad="38100" dist="38100" dir="2700000" algn="tl">
                    <a:srgbClr val="000000">
                      <a:alpha val="43137"/>
                    </a:srgbClr>
                  </a:outerShdw>
                </a:effectLst>
              </a:rPr>
            </a:br>
            <a:r>
              <a:rPr lang="en-US" i="1" dirty="0">
                <a:solidFill>
                  <a:srgbClr val="7030A0"/>
                </a:solidFill>
                <a:effectLst>
                  <a:outerShdw blurRad="38100" dist="38100" dir="2700000" algn="tl">
                    <a:srgbClr val="000000">
                      <a:alpha val="43137"/>
                    </a:srgbClr>
                  </a:outerShdw>
                </a:effectLst>
              </a:rPr>
              <a:t>so our time today will be a little different…</a:t>
            </a:r>
            <a:endParaRPr lang="en-US"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362200"/>
            <a:ext cx="2076450" cy="220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276600" y="4724400"/>
            <a:ext cx="5581649" cy="1754326"/>
          </a:xfrm>
          <a:prstGeom prst="rect">
            <a:avLst/>
          </a:prstGeom>
          <a:solidFill>
            <a:schemeClr val="bg2">
              <a:lumMod val="75000"/>
            </a:schemeClr>
          </a:solidFill>
          <a:ln>
            <a:solidFill>
              <a:schemeClr val="tx1"/>
            </a:solidFill>
          </a:ln>
        </p:spPr>
        <p:txBody>
          <a:bodyPr wrap="square" rtlCol="0">
            <a:spAutoFit/>
          </a:bodyPr>
          <a:lstStyle/>
          <a:p>
            <a:r>
              <a:rPr lang="en-US" sz="2000" b="1" dirty="0"/>
              <a:t>Thought of the Day…</a:t>
            </a:r>
          </a:p>
          <a:p>
            <a:endParaRPr lang="en-US" sz="800" b="1" dirty="0"/>
          </a:p>
          <a:p>
            <a:r>
              <a:rPr lang="en-US" sz="2000" b="1" i="1" dirty="0"/>
              <a:t>“Be a reflection of what you’d like to see in others. If you want love, give love.  If you want honesty, give honesty.  If you want respect, give respect.  You get in return what you give.”</a:t>
            </a:r>
          </a:p>
        </p:txBody>
      </p:sp>
    </p:spTree>
    <p:extLst>
      <p:ext uri="{BB962C8B-B14F-4D97-AF65-F5344CB8AC3E}">
        <p14:creationId xmlns:p14="http://schemas.microsoft.com/office/powerpoint/2010/main" val="37743790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2C7056-643D-472A-B683-91285126C636}"/>
              </a:ext>
            </a:extLst>
          </p:cNvPr>
          <p:cNvPicPr>
            <a:picLocks noChangeAspect="1"/>
          </p:cNvPicPr>
          <p:nvPr/>
        </p:nvPicPr>
        <p:blipFill>
          <a:blip r:embed="rId2"/>
          <a:stretch>
            <a:fillRect/>
          </a:stretch>
        </p:blipFill>
        <p:spPr>
          <a:xfrm>
            <a:off x="1524000" y="186179"/>
            <a:ext cx="5844845" cy="3242821"/>
          </a:xfrm>
          <a:prstGeom prst="rect">
            <a:avLst/>
          </a:prstGeom>
        </p:spPr>
      </p:pic>
      <p:sp>
        <p:nvSpPr>
          <p:cNvPr id="2" name="Content Placeholder 1">
            <a:extLst>
              <a:ext uri="{FF2B5EF4-FFF2-40B4-BE49-F238E27FC236}">
                <a16:creationId xmlns:a16="http://schemas.microsoft.com/office/drawing/2014/main" id="{62575A68-0BB7-40EE-A49F-924A204457B5}"/>
              </a:ext>
            </a:extLst>
          </p:cNvPr>
          <p:cNvSpPr>
            <a:spLocks noGrp="1"/>
          </p:cNvSpPr>
          <p:nvPr>
            <p:ph idx="1"/>
          </p:nvPr>
        </p:nvSpPr>
        <p:spPr>
          <a:xfrm>
            <a:off x="457200" y="5105400"/>
            <a:ext cx="8229600" cy="1020763"/>
          </a:xfrm>
        </p:spPr>
        <p:txBody>
          <a:bodyPr/>
          <a:lstStyle/>
          <a:p>
            <a:r>
              <a:rPr lang="en-US" dirty="0"/>
              <a:t>Please share what you learned from this part of our lesson.</a:t>
            </a:r>
          </a:p>
          <a:p>
            <a:endParaRPr lang="en-US" dirty="0"/>
          </a:p>
        </p:txBody>
      </p:sp>
      <p:pic>
        <p:nvPicPr>
          <p:cNvPr id="4" name="Picture 3">
            <a:extLst>
              <a:ext uri="{FF2B5EF4-FFF2-40B4-BE49-F238E27FC236}">
                <a16:creationId xmlns:a16="http://schemas.microsoft.com/office/drawing/2014/main" id="{98221AFD-C359-4FE1-8B2E-23384B3C2CF2}"/>
              </a:ext>
            </a:extLst>
          </p:cNvPr>
          <p:cNvPicPr>
            <a:picLocks noChangeAspect="1"/>
          </p:cNvPicPr>
          <p:nvPr/>
        </p:nvPicPr>
        <p:blipFill>
          <a:blip r:embed="rId3"/>
          <a:stretch>
            <a:fillRect/>
          </a:stretch>
        </p:blipFill>
        <p:spPr>
          <a:xfrm>
            <a:off x="3124200" y="3200400"/>
            <a:ext cx="2413415" cy="1600200"/>
          </a:xfrm>
          <a:prstGeom prst="rect">
            <a:avLst/>
          </a:prstGeom>
        </p:spPr>
      </p:pic>
    </p:spTree>
    <p:extLst>
      <p:ext uri="{BB962C8B-B14F-4D97-AF65-F5344CB8AC3E}">
        <p14:creationId xmlns:p14="http://schemas.microsoft.com/office/powerpoint/2010/main" val="28825320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457200" y="914400"/>
            <a:ext cx="8229600" cy="1143000"/>
          </a:xfrm>
          <a:solidFill>
            <a:srgbClr val="00CC00"/>
          </a:solidFill>
        </p:spPr>
        <p:txBody>
          <a:bodyPr/>
          <a:lstStyle/>
          <a:p>
            <a:pPr eaLnBrk="1" hangingPunct="1"/>
            <a:r>
              <a:rPr lang="en-US" altLang="en-US" sz="6600" dirty="0"/>
              <a:t>Out of Classroom!</a:t>
            </a:r>
          </a:p>
        </p:txBody>
      </p:sp>
      <p:sp>
        <p:nvSpPr>
          <p:cNvPr id="3" name="Content Placeholder 2"/>
          <p:cNvSpPr>
            <a:spLocks noGrp="1"/>
          </p:cNvSpPr>
          <p:nvPr>
            <p:ph idx="1"/>
          </p:nvPr>
        </p:nvSpPr>
        <p:spPr>
          <a:xfrm>
            <a:off x="876300" y="2216331"/>
            <a:ext cx="7658100" cy="1815250"/>
          </a:xfrm>
          <a:solidFill>
            <a:schemeClr val="accent4">
              <a:lumMod val="60000"/>
              <a:lumOff val="40000"/>
            </a:schemeClr>
          </a:solidFill>
        </p:spPr>
        <p:txBody>
          <a:bodyPr rtlCol="0">
            <a:normAutofit fontScale="85000" lnSpcReduction="10000"/>
          </a:bodyPr>
          <a:lstStyle/>
          <a:p>
            <a:pPr eaLnBrk="1" fontAlgn="auto" hangingPunct="1">
              <a:spcAft>
                <a:spcPts val="0"/>
              </a:spcAft>
              <a:buFont typeface="Arial" pitchFamily="34" charset="0"/>
              <a:buChar char="•"/>
              <a:defRPr/>
            </a:pPr>
            <a:r>
              <a:rPr lang="en-US" sz="6000" dirty="0" smtClean="0"/>
              <a:t>Lunch 12:35 </a:t>
            </a:r>
            <a:r>
              <a:rPr lang="en-US" sz="6000" dirty="0"/>
              <a:t>– </a:t>
            </a:r>
            <a:r>
              <a:rPr lang="en-US" sz="6000" dirty="0" smtClean="0"/>
              <a:t>1:05</a:t>
            </a:r>
          </a:p>
          <a:p>
            <a:pPr marL="0" indent="0" eaLnBrk="1" fontAlgn="auto" hangingPunct="1">
              <a:spcAft>
                <a:spcPts val="0"/>
              </a:spcAft>
              <a:buNone/>
              <a:defRPr/>
            </a:pPr>
            <a:r>
              <a:rPr lang="en-US" sz="6000" dirty="0" smtClean="0"/>
              <a:t>	Restroom (1:05 – 1:10)</a:t>
            </a:r>
            <a:endParaRPr lang="en-US" sz="6000" dirty="0"/>
          </a:p>
          <a:p>
            <a:pPr eaLnBrk="1" fontAlgn="auto" hangingPunct="1">
              <a:spcAft>
                <a:spcPts val="0"/>
              </a:spcAft>
              <a:buFont typeface="Arial" pitchFamily="34" charset="0"/>
              <a:buChar char="•"/>
              <a:defRPr/>
            </a:pPr>
            <a:endParaRPr lang="en-US" sz="6000" dirty="0"/>
          </a:p>
        </p:txBody>
      </p:sp>
      <p:pic>
        <p:nvPicPr>
          <p:cNvPr id="317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034" y="2286000"/>
            <a:ext cx="1565366" cy="907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bwMode="auto">
          <a:xfrm>
            <a:off x="911134" y="4147458"/>
            <a:ext cx="7391400" cy="1149531"/>
          </a:xfrm>
          <a:prstGeom prst="rect">
            <a:avLst/>
          </a:prstGeom>
          <a:solidFill>
            <a:schemeClr val="accent4">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Char char="•"/>
              <a:defRPr/>
            </a:pPr>
            <a:r>
              <a:rPr lang="en-US" sz="6000" dirty="0" smtClean="0"/>
              <a:t>Activity 1:10 – 1:55</a:t>
            </a:r>
            <a:endParaRPr lang="en-US" sz="6000" dirty="0"/>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5105400"/>
            <a:ext cx="1411833" cy="1418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22187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p:nvPr>
        </p:nvSpPr>
        <p:spPr>
          <a:xfrm>
            <a:off x="457200" y="274638"/>
            <a:ext cx="8153400" cy="5287962"/>
          </a:xfrm>
        </p:spPr>
        <p:txBody>
          <a:bodyPr/>
          <a:lstStyle/>
          <a:p>
            <a:pPr>
              <a:defRPr/>
            </a:pPr>
            <a:r>
              <a:rPr lang="en-US" sz="9600" dirty="0">
                <a:solidFill>
                  <a:srgbClr val="FF0000"/>
                </a:solidFill>
                <a:effectLst>
                  <a:outerShdw blurRad="38100" dist="38100" dir="2700000" algn="tl">
                    <a:srgbClr val="000000">
                      <a:alpha val="43137"/>
                    </a:srgbClr>
                  </a:outerShdw>
                </a:effectLst>
              </a:rPr>
              <a:t>Math Time!</a:t>
            </a:r>
          </a:p>
        </p:txBody>
      </p:sp>
      <p:pic>
        <p:nvPicPr>
          <p:cNvPr id="121859" name="Picture 3" descr="C:\Users\karla.thompson\AppData\Local\Microsoft\Windows\Temporary Internet Files\Content.IE5\PLYT37E4\MC900281219[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4038600"/>
            <a:ext cx="2173288"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486400" y="6019800"/>
            <a:ext cx="2743200" cy="584775"/>
          </a:xfrm>
          <a:prstGeom prst="rect">
            <a:avLst/>
          </a:prstGeom>
          <a:noFill/>
        </p:spPr>
        <p:txBody>
          <a:bodyPr wrap="square">
            <a:spAutoFit/>
          </a:bodyPr>
          <a:lstStyle/>
          <a:p>
            <a:pPr algn="ctr" fontAlgn="base">
              <a:spcBef>
                <a:spcPct val="0"/>
              </a:spcBef>
              <a:spcAft>
                <a:spcPct val="0"/>
              </a:spcAft>
              <a:defRPr/>
            </a:pPr>
            <a:r>
              <a:rPr lang="en-US" sz="3200" b="1" dirty="0" smtClean="0">
                <a:solidFill>
                  <a:prstClr val="black"/>
                </a:solidFill>
                <a:effectLst>
                  <a:outerShdw blurRad="38100" dist="38100" dir="2700000" algn="tl">
                    <a:srgbClr val="000000">
                      <a:alpha val="43137"/>
                    </a:srgbClr>
                  </a:outerShdw>
                </a:effectLst>
                <a:cs typeface="Arial" charset="0"/>
              </a:rPr>
              <a:t>1:55 </a:t>
            </a:r>
            <a:r>
              <a:rPr lang="en-US" sz="3200" b="1" dirty="0">
                <a:solidFill>
                  <a:prstClr val="black"/>
                </a:solidFill>
                <a:effectLst>
                  <a:outerShdw blurRad="38100" dist="38100" dir="2700000" algn="tl">
                    <a:srgbClr val="000000">
                      <a:alpha val="43137"/>
                    </a:srgbClr>
                  </a:outerShdw>
                </a:effectLst>
                <a:cs typeface="Arial" charset="0"/>
              </a:rPr>
              <a:t>– </a:t>
            </a:r>
            <a:r>
              <a:rPr lang="en-US" sz="3200" b="1" dirty="0" smtClean="0">
                <a:solidFill>
                  <a:prstClr val="black"/>
                </a:solidFill>
                <a:effectLst>
                  <a:outerShdw blurRad="38100" dist="38100" dir="2700000" algn="tl">
                    <a:srgbClr val="000000">
                      <a:alpha val="43137"/>
                    </a:srgbClr>
                  </a:outerShdw>
                </a:effectLst>
                <a:cs typeface="Arial" charset="0"/>
              </a:rPr>
              <a:t>2:55</a:t>
            </a:r>
            <a:endParaRPr lang="en-US" sz="3200" dirty="0">
              <a:solidFill>
                <a:prstClr val="black"/>
              </a:solidFill>
              <a:cs typeface="Arial" charset="0"/>
            </a:endParaRPr>
          </a:p>
        </p:txBody>
      </p:sp>
    </p:spTree>
    <p:extLst>
      <p:ext uri="{BB962C8B-B14F-4D97-AF65-F5344CB8AC3E}">
        <p14:creationId xmlns:p14="http://schemas.microsoft.com/office/powerpoint/2010/main" val="30706816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0" y="2209800"/>
            <a:ext cx="2895600" cy="2239962"/>
          </a:xfrm>
        </p:spPr>
        <p:txBody>
          <a:bodyPr/>
          <a:lstStyle/>
          <a:p>
            <a:r>
              <a:rPr lang="en-US" dirty="0"/>
              <a:t>Let’s Complete Monday</a:t>
            </a:r>
          </a:p>
        </p:txBody>
      </p:sp>
      <p:pic>
        <p:nvPicPr>
          <p:cNvPr id="4" name="Picture 3"/>
          <p:cNvPicPr>
            <a:picLocks noChangeAspect="1"/>
          </p:cNvPicPr>
          <p:nvPr/>
        </p:nvPicPr>
        <p:blipFill rotWithShape="1">
          <a:blip r:embed="rId2"/>
          <a:srcRect l="21250" t="12000" r="40625" b="5000"/>
          <a:stretch/>
        </p:blipFill>
        <p:spPr>
          <a:xfrm>
            <a:off x="304799" y="274638"/>
            <a:ext cx="4670367" cy="6354762"/>
          </a:xfrm>
          <a:prstGeom prst="rect">
            <a:avLst/>
          </a:prstGeom>
        </p:spPr>
      </p:pic>
    </p:spTree>
    <p:extLst>
      <p:ext uri="{BB962C8B-B14F-4D97-AF65-F5344CB8AC3E}">
        <p14:creationId xmlns:p14="http://schemas.microsoft.com/office/powerpoint/2010/main" val="32754375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200"/>
            <a:ext cx="2895600" cy="2239962"/>
          </a:xfrm>
        </p:spPr>
        <p:txBody>
          <a:bodyPr/>
          <a:lstStyle/>
          <a:p>
            <a:r>
              <a:rPr lang="en-US" dirty="0"/>
              <a:t>Now, let’s look at Tuesday</a:t>
            </a:r>
          </a:p>
        </p:txBody>
      </p:sp>
      <p:pic>
        <p:nvPicPr>
          <p:cNvPr id="4" name="Picture 3"/>
          <p:cNvPicPr>
            <a:picLocks noChangeAspect="1"/>
          </p:cNvPicPr>
          <p:nvPr/>
        </p:nvPicPr>
        <p:blipFill rotWithShape="1">
          <a:blip r:embed="rId2"/>
          <a:srcRect l="21250" t="12000" r="40625" b="5000"/>
          <a:stretch/>
        </p:blipFill>
        <p:spPr>
          <a:xfrm>
            <a:off x="4114800" y="152400"/>
            <a:ext cx="4670367" cy="6354762"/>
          </a:xfrm>
          <a:prstGeom prst="rect">
            <a:avLst/>
          </a:prstGeom>
        </p:spPr>
      </p:pic>
    </p:spTree>
    <p:extLst>
      <p:ext uri="{BB962C8B-B14F-4D97-AF65-F5344CB8AC3E}">
        <p14:creationId xmlns:p14="http://schemas.microsoft.com/office/powerpoint/2010/main" val="3609779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58254" y="533400"/>
            <a:ext cx="6858000" cy="1143000"/>
          </a:xfrm>
          <a:prstGeom prst="rect">
            <a:avLst/>
          </a:prstGeom>
          <a:solidFill>
            <a:srgbClr val="FFFF00"/>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en-US" b="1" i="1" dirty="0">
                <a:effectLst>
                  <a:outerShdw blurRad="38100" dist="38100" dir="2700000" algn="tl">
                    <a:srgbClr val="000000">
                      <a:alpha val="43137"/>
                    </a:srgbClr>
                  </a:outerShdw>
                </a:effectLst>
              </a:rPr>
              <a:t>Math Stash</a:t>
            </a:r>
            <a:r>
              <a:rPr lang="en-US" altLang="en-US" b="1" dirty="0"/>
              <a:t> - Page 1</a:t>
            </a:r>
          </a:p>
        </p:txBody>
      </p:sp>
      <p:pic>
        <p:nvPicPr>
          <p:cNvPr id="4" name="Picture 2" descr="C:\Users\Karla\Pictures\2014-07-29\00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272962"/>
            <a:ext cx="1269765" cy="16638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09600" y="1905000"/>
            <a:ext cx="7185546" cy="3416320"/>
          </a:xfrm>
          <a:prstGeom prst="rect">
            <a:avLst/>
          </a:prstGeom>
          <a:noFill/>
        </p:spPr>
        <p:txBody>
          <a:bodyPr wrap="square" rtlCol="0">
            <a:spAutoFit/>
          </a:bodyPr>
          <a:lstStyle/>
          <a:p>
            <a:pPr algn="ctr"/>
            <a:r>
              <a:rPr lang="en-US" sz="4000" b="1" dirty="0"/>
              <a:t>RDW = Read, Draw, Write</a:t>
            </a:r>
          </a:p>
          <a:p>
            <a:pPr algn="ctr"/>
            <a:endParaRPr lang="en-US" sz="2400" b="1" dirty="0"/>
          </a:p>
          <a:p>
            <a:pPr algn="ctr"/>
            <a:endParaRPr lang="en-US" sz="2400" b="1" dirty="0"/>
          </a:p>
          <a:p>
            <a:pPr marL="457200" indent="-457200">
              <a:buAutoNum type="arabicPeriod"/>
            </a:pPr>
            <a:r>
              <a:rPr lang="en-US" sz="3200" b="1" dirty="0"/>
              <a:t>Read the problem</a:t>
            </a:r>
          </a:p>
          <a:p>
            <a:pPr marL="457200" indent="-457200">
              <a:buAutoNum type="arabicPeriod"/>
            </a:pPr>
            <a:r>
              <a:rPr lang="en-US" sz="3200" b="1" dirty="0"/>
              <a:t>Draw and label items</a:t>
            </a:r>
          </a:p>
          <a:p>
            <a:pPr marL="457200" indent="-457200">
              <a:buAutoNum type="arabicPeriod"/>
            </a:pPr>
            <a:r>
              <a:rPr lang="en-US" sz="3200" b="1" dirty="0"/>
              <a:t>Write an equation.</a:t>
            </a:r>
          </a:p>
          <a:p>
            <a:pPr marL="457200" indent="-457200">
              <a:buAutoNum type="arabicPeriod"/>
            </a:pPr>
            <a:r>
              <a:rPr lang="en-US" sz="3200" b="1" dirty="0"/>
              <a:t>Write a word sentence (statement). </a:t>
            </a:r>
          </a:p>
        </p:txBody>
      </p:sp>
      <p:sp>
        <p:nvSpPr>
          <p:cNvPr id="7" name="TextBox 6"/>
          <p:cNvSpPr txBox="1"/>
          <p:nvPr/>
        </p:nvSpPr>
        <p:spPr>
          <a:xfrm>
            <a:off x="5029200" y="2828330"/>
            <a:ext cx="3657600" cy="1569660"/>
          </a:xfrm>
          <a:prstGeom prst="rect">
            <a:avLst/>
          </a:prstGeom>
          <a:noFill/>
          <a:ln w="76200">
            <a:solidFill>
              <a:schemeClr val="tx1">
                <a:lumMod val="50000"/>
                <a:lumOff val="50000"/>
              </a:schemeClr>
            </a:solidFill>
          </a:ln>
        </p:spPr>
        <p:txBody>
          <a:bodyPr wrap="square" rtlCol="0">
            <a:spAutoFit/>
          </a:bodyPr>
          <a:lstStyle/>
          <a:p>
            <a:pPr marL="342900" indent="-342900">
              <a:buFont typeface="Arial" panose="020B0604020202020204" pitchFamily="34" charset="0"/>
              <a:buChar char="•"/>
            </a:pPr>
            <a:r>
              <a:rPr lang="en-US" sz="2400" b="1" i="1" dirty="0">
                <a:solidFill>
                  <a:schemeClr val="tx1">
                    <a:lumMod val="65000"/>
                    <a:lumOff val="35000"/>
                  </a:schemeClr>
                </a:solidFill>
              </a:rPr>
              <a:t>What do I see?</a:t>
            </a:r>
          </a:p>
          <a:p>
            <a:pPr marL="342900" indent="-342900">
              <a:buFont typeface="Arial" panose="020B0604020202020204" pitchFamily="34" charset="0"/>
              <a:buChar char="•"/>
            </a:pPr>
            <a:r>
              <a:rPr lang="en-US" sz="2400" b="1" i="1" dirty="0">
                <a:solidFill>
                  <a:schemeClr val="tx1">
                    <a:lumMod val="65000"/>
                    <a:lumOff val="35000"/>
                  </a:schemeClr>
                </a:solidFill>
              </a:rPr>
              <a:t>Can I draw something?</a:t>
            </a:r>
          </a:p>
          <a:p>
            <a:pPr marL="342900" indent="-342900">
              <a:buFont typeface="Arial" panose="020B0604020202020204" pitchFamily="34" charset="0"/>
              <a:buChar char="•"/>
            </a:pPr>
            <a:r>
              <a:rPr lang="en-US" sz="2400" b="1" i="1" dirty="0">
                <a:solidFill>
                  <a:schemeClr val="tx1">
                    <a:lumMod val="65000"/>
                    <a:lumOff val="35000"/>
                  </a:schemeClr>
                </a:solidFill>
              </a:rPr>
              <a:t>What conclusions can I make from my drawing?</a:t>
            </a:r>
          </a:p>
        </p:txBody>
      </p:sp>
      <p:sp>
        <p:nvSpPr>
          <p:cNvPr id="2" name="TextBox 1"/>
          <p:cNvSpPr txBox="1"/>
          <p:nvPr/>
        </p:nvSpPr>
        <p:spPr>
          <a:xfrm>
            <a:off x="1371600" y="152400"/>
            <a:ext cx="4648200" cy="400110"/>
          </a:xfrm>
          <a:prstGeom prst="rect">
            <a:avLst/>
          </a:prstGeom>
          <a:noFill/>
        </p:spPr>
        <p:txBody>
          <a:bodyPr wrap="square" rtlCol="0">
            <a:spAutoFit/>
          </a:bodyPr>
          <a:lstStyle/>
          <a:p>
            <a:r>
              <a:rPr lang="en-US" sz="2000" b="1" dirty="0"/>
              <a:t>Let’s think back to our homework page…</a:t>
            </a:r>
          </a:p>
        </p:txBody>
      </p:sp>
    </p:spTree>
    <p:extLst>
      <p:ext uri="{BB962C8B-B14F-4D97-AF65-F5344CB8AC3E}">
        <p14:creationId xmlns:p14="http://schemas.microsoft.com/office/powerpoint/2010/main" val="1934724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2C7056-643D-472A-B683-91285126C636}"/>
              </a:ext>
            </a:extLst>
          </p:cNvPr>
          <p:cNvPicPr>
            <a:picLocks noChangeAspect="1"/>
          </p:cNvPicPr>
          <p:nvPr/>
        </p:nvPicPr>
        <p:blipFill>
          <a:blip r:embed="rId2"/>
          <a:stretch>
            <a:fillRect/>
          </a:stretch>
        </p:blipFill>
        <p:spPr>
          <a:xfrm>
            <a:off x="1524000" y="186179"/>
            <a:ext cx="5844845" cy="3242821"/>
          </a:xfrm>
          <a:prstGeom prst="rect">
            <a:avLst/>
          </a:prstGeom>
        </p:spPr>
      </p:pic>
      <p:sp>
        <p:nvSpPr>
          <p:cNvPr id="2" name="Content Placeholder 1">
            <a:extLst>
              <a:ext uri="{FF2B5EF4-FFF2-40B4-BE49-F238E27FC236}">
                <a16:creationId xmlns:a16="http://schemas.microsoft.com/office/drawing/2014/main" id="{62575A68-0BB7-40EE-A49F-924A204457B5}"/>
              </a:ext>
            </a:extLst>
          </p:cNvPr>
          <p:cNvSpPr>
            <a:spLocks noGrp="1"/>
          </p:cNvSpPr>
          <p:nvPr>
            <p:ph idx="1"/>
          </p:nvPr>
        </p:nvSpPr>
        <p:spPr>
          <a:xfrm>
            <a:off x="457200" y="5105400"/>
            <a:ext cx="8229600" cy="1020763"/>
          </a:xfrm>
        </p:spPr>
        <p:txBody>
          <a:bodyPr/>
          <a:lstStyle/>
          <a:p>
            <a:r>
              <a:rPr lang="en-US" dirty="0"/>
              <a:t>Please share what you learned from this part of our lesson.</a:t>
            </a:r>
          </a:p>
          <a:p>
            <a:endParaRPr lang="en-US" dirty="0"/>
          </a:p>
        </p:txBody>
      </p:sp>
      <p:pic>
        <p:nvPicPr>
          <p:cNvPr id="4" name="Picture 3">
            <a:extLst>
              <a:ext uri="{FF2B5EF4-FFF2-40B4-BE49-F238E27FC236}">
                <a16:creationId xmlns:a16="http://schemas.microsoft.com/office/drawing/2014/main" id="{98221AFD-C359-4FE1-8B2E-23384B3C2CF2}"/>
              </a:ext>
            </a:extLst>
          </p:cNvPr>
          <p:cNvPicPr>
            <a:picLocks noChangeAspect="1"/>
          </p:cNvPicPr>
          <p:nvPr/>
        </p:nvPicPr>
        <p:blipFill>
          <a:blip r:embed="rId3"/>
          <a:stretch>
            <a:fillRect/>
          </a:stretch>
        </p:blipFill>
        <p:spPr>
          <a:xfrm>
            <a:off x="3124200" y="3200400"/>
            <a:ext cx="2413415" cy="1600200"/>
          </a:xfrm>
          <a:prstGeom prst="rect">
            <a:avLst/>
          </a:prstGeom>
        </p:spPr>
      </p:pic>
    </p:spTree>
    <p:extLst>
      <p:ext uri="{BB962C8B-B14F-4D97-AF65-F5344CB8AC3E}">
        <p14:creationId xmlns:p14="http://schemas.microsoft.com/office/powerpoint/2010/main" val="34038008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0C0"/>
          </a:solidFill>
        </p:spPr>
        <p:txBody>
          <a:bodyPr/>
          <a:lstStyle/>
          <a:p>
            <a:r>
              <a:rPr lang="en-US" sz="6000" b="1" dirty="0">
                <a:effectLst>
                  <a:outerShdw blurRad="38100" dist="38100" dir="2700000" algn="tl">
                    <a:srgbClr val="000000">
                      <a:alpha val="43137"/>
                    </a:srgbClr>
                  </a:outerShdw>
                </a:effectLst>
              </a:rPr>
              <a:t>Gather at the Carpet…</a:t>
            </a:r>
          </a:p>
        </p:txBody>
      </p:sp>
      <p:sp>
        <p:nvSpPr>
          <p:cNvPr id="5" name="Content Placeholder 2"/>
          <p:cNvSpPr>
            <a:spLocks noGrp="1"/>
          </p:cNvSpPr>
          <p:nvPr>
            <p:ph idx="1"/>
          </p:nvPr>
        </p:nvSpPr>
        <p:spPr>
          <a:xfrm>
            <a:off x="457200" y="1600200"/>
            <a:ext cx="8229600" cy="4525963"/>
          </a:xfrm>
        </p:spPr>
        <p:txBody>
          <a:bodyPr/>
          <a:lstStyle/>
          <a:p>
            <a:r>
              <a:rPr lang="en-US" sz="4800" b="1" dirty="0"/>
              <a:t>Are you proud of how you moved to the carpet?</a:t>
            </a:r>
          </a:p>
          <a:p>
            <a:r>
              <a:rPr lang="en-US" sz="4800" b="1" dirty="0"/>
              <a:t>Do we need to try again?</a:t>
            </a: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4113662"/>
            <a:ext cx="3571875" cy="2572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090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874" y="76200"/>
            <a:ext cx="6349126" cy="1143000"/>
          </a:xfrm>
        </p:spPr>
        <p:txBody>
          <a:bodyPr/>
          <a:lstStyle/>
          <a:p>
            <a:r>
              <a:rPr lang="en-US" dirty="0"/>
              <a:t>Fluency Practice, Part 1</a:t>
            </a:r>
          </a:p>
        </p:txBody>
      </p:sp>
      <p:sp>
        <p:nvSpPr>
          <p:cNvPr id="3" name="Content Placeholder 2"/>
          <p:cNvSpPr>
            <a:spLocks noGrp="1"/>
          </p:cNvSpPr>
          <p:nvPr>
            <p:ph idx="1"/>
          </p:nvPr>
        </p:nvSpPr>
        <p:spPr/>
        <p:txBody>
          <a:bodyPr/>
          <a:lstStyle/>
          <a:p>
            <a:r>
              <a:rPr lang="en-US" dirty="0"/>
              <a:t>Kicking It!</a:t>
            </a:r>
          </a:p>
          <a:p>
            <a:r>
              <a:rPr lang="en-US" dirty="0"/>
              <a:t>Math Facts Introduction</a:t>
            </a:r>
          </a:p>
        </p:txBody>
      </p:sp>
      <p:sp>
        <p:nvSpPr>
          <p:cNvPr id="4" name="Rectangle 3"/>
          <p:cNvSpPr/>
          <p:nvPr/>
        </p:nvSpPr>
        <p:spPr>
          <a:xfrm>
            <a:off x="192998" y="5480713"/>
            <a:ext cx="4555651" cy="1200329"/>
          </a:xfrm>
          <a:prstGeom prst="rect">
            <a:avLst/>
          </a:prstGeom>
        </p:spPr>
        <p:txBody>
          <a:bodyPr wrap="square">
            <a:spAutoFit/>
          </a:bodyPr>
          <a:lstStyle/>
          <a:p>
            <a:r>
              <a:rPr lang="en-US" dirty="0">
                <a:hlinkClick r:id="rId2"/>
              </a:rPr>
              <a:t>http://studyjams.scholastic.com/studyjams/jams/math/multiplication-division/multiplication.htm</a:t>
            </a:r>
            <a:endParaRPr lang="en-US" dirty="0"/>
          </a:p>
          <a:p>
            <a:endParaRPr lang="en-US" dirty="0"/>
          </a:p>
        </p:txBody>
      </p:sp>
      <p:pic>
        <p:nvPicPr>
          <p:cNvPr id="614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993" t="15040" r="32650" b="6249"/>
          <a:stretch/>
        </p:blipFill>
        <p:spPr bwMode="auto">
          <a:xfrm>
            <a:off x="1496704" y="2971800"/>
            <a:ext cx="194824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4546" t="18946" r="43118" b="6250"/>
          <a:stretch/>
        </p:blipFill>
        <p:spPr bwMode="auto">
          <a:xfrm>
            <a:off x="4921866" y="1085255"/>
            <a:ext cx="4207349" cy="5472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60051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377" t="15039" r="43558" b="52777"/>
          <a:stretch/>
        </p:blipFill>
        <p:spPr bwMode="auto">
          <a:xfrm>
            <a:off x="228600" y="304800"/>
            <a:ext cx="4724400" cy="2681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52400"/>
            <a:ext cx="3530665" cy="2636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6819" y="3200400"/>
            <a:ext cx="1952625"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377" t="41647" r="43558" b="9960"/>
          <a:stretch/>
        </p:blipFill>
        <p:spPr bwMode="auto">
          <a:xfrm>
            <a:off x="219075" y="1406856"/>
            <a:ext cx="4724400" cy="4008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0217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172200" cy="1554162"/>
          </a:xfrm>
          <a:solidFill>
            <a:schemeClr val="accent3">
              <a:lumMod val="75000"/>
            </a:schemeClr>
          </a:solidFill>
        </p:spPr>
        <p:txBody>
          <a:bodyPr/>
          <a:lstStyle/>
          <a:p>
            <a:r>
              <a:rPr lang="en-US" b="1" dirty="0">
                <a:effectLst>
                  <a:outerShdw blurRad="38100" dist="38100" dir="2700000" algn="tl">
                    <a:srgbClr val="000000">
                      <a:alpha val="43137"/>
                    </a:srgbClr>
                  </a:outerShdw>
                </a:effectLst>
              </a:rPr>
              <a:t>Goals for </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Gathering at the Carpet</a:t>
            </a:r>
          </a:p>
        </p:txBody>
      </p:sp>
      <p:sp>
        <p:nvSpPr>
          <p:cNvPr id="3" name="Content Placeholder 2"/>
          <p:cNvSpPr>
            <a:spLocks noGrp="1"/>
          </p:cNvSpPr>
          <p:nvPr>
            <p:ph idx="1"/>
          </p:nvPr>
        </p:nvSpPr>
        <p:spPr>
          <a:xfrm>
            <a:off x="598227" y="1905000"/>
            <a:ext cx="8229600" cy="4525963"/>
          </a:xfrm>
        </p:spPr>
        <p:txBody>
          <a:bodyPr/>
          <a:lstStyle/>
          <a:p>
            <a:r>
              <a:rPr lang="en-US" dirty="0"/>
              <a:t>We will be </a:t>
            </a:r>
            <a:r>
              <a:rPr lang="en-US" b="1" dirty="0">
                <a:solidFill>
                  <a:srgbClr val="003300"/>
                </a:solidFill>
              </a:rPr>
              <a:t>creating our classroom family</a:t>
            </a:r>
            <a:r>
              <a:rPr lang="en-US" dirty="0"/>
              <a:t>, our classroom reading community.</a:t>
            </a:r>
          </a:p>
          <a:p>
            <a:r>
              <a:rPr lang="en-US" dirty="0"/>
              <a:t>We want everyone to succeed, so we will </a:t>
            </a:r>
            <a:r>
              <a:rPr lang="en-US" b="1" dirty="0">
                <a:solidFill>
                  <a:srgbClr val="003300"/>
                </a:solidFill>
              </a:rPr>
              <a:t>need to support each other and think optimistically</a:t>
            </a:r>
            <a:r>
              <a:rPr lang="en-US" dirty="0"/>
              <a:t>, or positively.</a:t>
            </a:r>
          </a:p>
          <a:p>
            <a:r>
              <a:rPr lang="en-US" dirty="0"/>
              <a:t>We will </a:t>
            </a:r>
            <a:r>
              <a:rPr lang="en-US" b="1" dirty="0">
                <a:solidFill>
                  <a:srgbClr val="003300"/>
                </a:solidFill>
              </a:rPr>
              <a:t>hear books read aloud, learn comprehension strategies and share our thinking</a:t>
            </a:r>
            <a:r>
              <a:rPr lang="en-US" dirty="0"/>
              <a:t> with each other which means </a:t>
            </a:r>
            <a:r>
              <a:rPr lang="en-US" u="sng" dirty="0"/>
              <a:t>respectful listening is extremely important</a:t>
            </a:r>
            <a:r>
              <a:rPr lang="en-US" dirty="0"/>
              <a:t>.</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381000"/>
            <a:ext cx="1905000" cy="1365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2348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5574" y="1425054"/>
            <a:ext cx="8759825" cy="2544763"/>
          </a:xfrm>
        </p:spPr>
        <p:txBody>
          <a:bodyPr/>
          <a:lstStyle/>
          <a:p>
            <a:r>
              <a:rPr lang="en-US" dirty="0"/>
              <a:t>Count to 20 forward and backward </a:t>
            </a:r>
            <a:r>
              <a:rPr lang="en-US" sz="2400" dirty="0">
                <a:solidFill>
                  <a:srgbClr val="0070C0"/>
                </a:solidFill>
              </a:rPr>
              <a:t>(watch my fingers so you know if I’m going up or down)</a:t>
            </a:r>
          </a:p>
          <a:p>
            <a:pPr lvl="1"/>
            <a:r>
              <a:rPr lang="en-US" dirty="0"/>
              <a:t>Whisper every other number (whisper odd numbers)</a:t>
            </a:r>
          </a:p>
          <a:p>
            <a:pPr lvl="1"/>
            <a:r>
              <a:rPr lang="en-US" dirty="0"/>
              <a:t>Hum every other number (hum odd numbers – hum, 2, hum, 4, hum, 6)</a:t>
            </a:r>
          </a:p>
          <a:p>
            <a:pPr lvl="1"/>
            <a:r>
              <a:rPr lang="en-US" dirty="0"/>
              <a:t>Think every other number (think odd numbers)</a:t>
            </a:r>
          </a:p>
          <a:p>
            <a:pPr lvl="1"/>
            <a:r>
              <a:rPr lang="en-US" dirty="0"/>
              <a:t>What did we just count by – now lets count by twos</a:t>
            </a:r>
          </a:p>
        </p:txBody>
      </p:sp>
      <p:sp>
        <p:nvSpPr>
          <p:cNvPr id="5" name="Rectangle 4"/>
          <p:cNvSpPr/>
          <p:nvPr/>
        </p:nvSpPr>
        <p:spPr>
          <a:xfrm>
            <a:off x="338682" y="5606787"/>
            <a:ext cx="8308074" cy="923330"/>
          </a:xfrm>
          <a:prstGeom prst="rect">
            <a:avLst/>
          </a:prstGeom>
        </p:spPr>
        <p:txBody>
          <a:bodyPr wrap="square">
            <a:spAutoFit/>
          </a:bodyPr>
          <a:lstStyle/>
          <a:p>
            <a:r>
              <a:rPr lang="en-US" b="1" dirty="0">
                <a:hlinkClick r:id="rId2"/>
              </a:rPr>
              <a:t>http://studyjams.scholastic.com/studyjams/jams/math/problem-solving/pscreating-equations.htm</a:t>
            </a:r>
            <a:endParaRPr lang="en-US" b="1" dirty="0"/>
          </a:p>
          <a:p>
            <a:endParaRPr lang="en-US" dirty="0"/>
          </a:p>
        </p:txBody>
      </p:sp>
      <p:sp>
        <p:nvSpPr>
          <p:cNvPr id="6" name="Title 1"/>
          <p:cNvSpPr txBox="1">
            <a:spLocks/>
          </p:cNvSpPr>
          <p:nvPr/>
        </p:nvSpPr>
        <p:spPr bwMode="auto">
          <a:xfrm>
            <a:off x="437866" y="304800"/>
            <a:ext cx="634912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dirty="0"/>
              <a:t>Fluency Practice, Part 2</a:t>
            </a:r>
          </a:p>
        </p:txBody>
      </p:sp>
      <p:sp>
        <p:nvSpPr>
          <p:cNvPr id="4" name="AutoShape 4" descr="Image result for closed fist hand signa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6449" y="4921621"/>
            <a:ext cx="519723" cy="66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745529" y="5022956"/>
            <a:ext cx="3733800" cy="523220"/>
          </a:xfrm>
          <a:prstGeom prst="rect">
            <a:avLst/>
          </a:prstGeom>
          <a:noFill/>
        </p:spPr>
        <p:txBody>
          <a:bodyPr wrap="square" rtlCol="0">
            <a:spAutoFit/>
          </a:bodyPr>
          <a:lstStyle/>
          <a:p>
            <a:r>
              <a:rPr lang="en-US" sz="2800" b="1" dirty="0"/>
              <a:t>Closed fist means stop</a:t>
            </a:r>
          </a:p>
        </p:txBody>
      </p:sp>
      <p:sp>
        <p:nvSpPr>
          <p:cNvPr id="8" name="TextBox 7"/>
          <p:cNvSpPr txBox="1"/>
          <p:nvPr/>
        </p:nvSpPr>
        <p:spPr>
          <a:xfrm>
            <a:off x="76200" y="6206951"/>
            <a:ext cx="8763000" cy="646331"/>
          </a:xfrm>
          <a:prstGeom prst="rect">
            <a:avLst/>
          </a:prstGeom>
          <a:noFill/>
        </p:spPr>
        <p:txBody>
          <a:bodyPr wrap="square" rtlCol="0">
            <a:spAutoFit/>
          </a:bodyPr>
          <a:lstStyle/>
          <a:p>
            <a:r>
              <a:rPr lang="en-US" dirty="0"/>
              <a:t>Objective:    3.OA.1 Interpret products of whole numbers, </a:t>
            </a:r>
            <a:r>
              <a:rPr lang="en-US" dirty="0" err="1"/>
              <a:t>eg</a:t>
            </a:r>
            <a:r>
              <a:rPr lang="en-US" dirty="0"/>
              <a:t>. interpret 5x7 as the total </a:t>
            </a:r>
          </a:p>
          <a:p>
            <a:r>
              <a:rPr lang="en-US" dirty="0"/>
              <a:t>	     number of objects in 5 groups of 7 objects each .</a:t>
            </a: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6999" y="160338"/>
            <a:ext cx="2249271" cy="1287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745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2C7056-643D-472A-B683-91285126C636}"/>
              </a:ext>
            </a:extLst>
          </p:cNvPr>
          <p:cNvPicPr>
            <a:picLocks noChangeAspect="1"/>
          </p:cNvPicPr>
          <p:nvPr/>
        </p:nvPicPr>
        <p:blipFill>
          <a:blip r:embed="rId2"/>
          <a:stretch>
            <a:fillRect/>
          </a:stretch>
        </p:blipFill>
        <p:spPr>
          <a:xfrm>
            <a:off x="1524000" y="186179"/>
            <a:ext cx="5844845" cy="3242821"/>
          </a:xfrm>
          <a:prstGeom prst="rect">
            <a:avLst/>
          </a:prstGeom>
        </p:spPr>
      </p:pic>
      <p:sp>
        <p:nvSpPr>
          <p:cNvPr id="2" name="Content Placeholder 1">
            <a:extLst>
              <a:ext uri="{FF2B5EF4-FFF2-40B4-BE49-F238E27FC236}">
                <a16:creationId xmlns:a16="http://schemas.microsoft.com/office/drawing/2014/main" id="{62575A68-0BB7-40EE-A49F-924A204457B5}"/>
              </a:ext>
            </a:extLst>
          </p:cNvPr>
          <p:cNvSpPr>
            <a:spLocks noGrp="1"/>
          </p:cNvSpPr>
          <p:nvPr>
            <p:ph idx="1"/>
          </p:nvPr>
        </p:nvSpPr>
        <p:spPr>
          <a:xfrm>
            <a:off x="457200" y="5105400"/>
            <a:ext cx="8229600" cy="1020763"/>
          </a:xfrm>
        </p:spPr>
        <p:txBody>
          <a:bodyPr/>
          <a:lstStyle/>
          <a:p>
            <a:r>
              <a:rPr lang="en-US" dirty="0"/>
              <a:t>Please share what you learned from this part of our lesson.</a:t>
            </a:r>
          </a:p>
          <a:p>
            <a:endParaRPr lang="en-US" dirty="0"/>
          </a:p>
        </p:txBody>
      </p:sp>
      <p:pic>
        <p:nvPicPr>
          <p:cNvPr id="4" name="Picture 3">
            <a:extLst>
              <a:ext uri="{FF2B5EF4-FFF2-40B4-BE49-F238E27FC236}">
                <a16:creationId xmlns:a16="http://schemas.microsoft.com/office/drawing/2014/main" id="{98221AFD-C359-4FE1-8B2E-23384B3C2CF2}"/>
              </a:ext>
            </a:extLst>
          </p:cNvPr>
          <p:cNvPicPr>
            <a:picLocks noChangeAspect="1"/>
          </p:cNvPicPr>
          <p:nvPr/>
        </p:nvPicPr>
        <p:blipFill>
          <a:blip r:embed="rId3"/>
          <a:stretch>
            <a:fillRect/>
          </a:stretch>
        </p:blipFill>
        <p:spPr>
          <a:xfrm>
            <a:off x="3124200" y="3200400"/>
            <a:ext cx="2413415" cy="1600200"/>
          </a:xfrm>
          <a:prstGeom prst="rect">
            <a:avLst/>
          </a:prstGeom>
        </p:spPr>
      </p:pic>
    </p:spTree>
    <p:extLst>
      <p:ext uri="{BB962C8B-B14F-4D97-AF65-F5344CB8AC3E}">
        <p14:creationId xmlns:p14="http://schemas.microsoft.com/office/powerpoint/2010/main" val="17000681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638800" y="5867400"/>
            <a:ext cx="3276600" cy="584200"/>
          </a:xfrm>
          <a:prstGeom prst="rect">
            <a:avLst/>
          </a:prstGeom>
          <a:noFill/>
        </p:spPr>
        <p:txBody>
          <a:bodyPr>
            <a:spAutoFit/>
          </a:bodyPr>
          <a:lstStyle/>
          <a:p>
            <a:pPr algn="ctr" fontAlgn="base">
              <a:spcBef>
                <a:spcPct val="0"/>
              </a:spcBef>
              <a:spcAft>
                <a:spcPct val="0"/>
              </a:spcAft>
              <a:defRPr/>
            </a:pPr>
            <a:r>
              <a:rPr lang="en-US" sz="3200" b="1" dirty="0" smtClean="0">
                <a:solidFill>
                  <a:prstClr val="black"/>
                </a:solidFill>
                <a:effectLst>
                  <a:outerShdw blurRad="38100" dist="38100" dir="2700000" algn="tl">
                    <a:srgbClr val="000000">
                      <a:alpha val="43137"/>
                    </a:srgbClr>
                  </a:outerShdw>
                </a:effectLst>
                <a:cs typeface="Arial" charset="0"/>
              </a:rPr>
              <a:t>2:55 </a:t>
            </a:r>
            <a:r>
              <a:rPr lang="en-US" sz="3200" b="1" dirty="0">
                <a:solidFill>
                  <a:prstClr val="black"/>
                </a:solidFill>
                <a:effectLst>
                  <a:outerShdw blurRad="38100" dist="38100" dir="2700000" algn="tl">
                    <a:srgbClr val="000000">
                      <a:alpha val="43137"/>
                    </a:srgbClr>
                  </a:outerShdw>
                </a:effectLst>
                <a:cs typeface="Arial" charset="0"/>
              </a:rPr>
              <a:t>– 3:20</a:t>
            </a:r>
          </a:p>
        </p:txBody>
      </p:sp>
      <p:sp>
        <p:nvSpPr>
          <p:cNvPr id="2" name="Title 1"/>
          <p:cNvSpPr>
            <a:spLocks noGrp="1"/>
          </p:cNvSpPr>
          <p:nvPr>
            <p:ph type="title"/>
          </p:nvPr>
        </p:nvSpPr>
        <p:spPr>
          <a:xfrm>
            <a:off x="1890713" y="876209"/>
            <a:ext cx="5386387" cy="2020887"/>
          </a:xfrm>
        </p:spPr>
        <p:txBody>
          <a:bodyPr/>
          <a:lstStyle/>
          <a:p>
            <a:pPr>
              <a:defRPr/>
            </a:pPr>
            <a:r>
              <a:rPr lang="en-US" sz="8000" b="1" dirty="0">
                <a:solidFill>
                  <a:srgbClr val="00B0F0"/>
                </a:solidFill>
                <a:effectLst>
                  <a:outerShdw blurRad="38100" dist="38100" dir="2700000" algn="tl">
                    <a:srgbClr val="000000">
                      <a:alpha val="43137"/>
                    </a:srgbClr>
                  </a:outerShdw>
                </a:effectLst>
              </a:rPr>
              <a:t>SCIENCE TIME</a:t>
            </a:r>
          </a:p>
        </p:txBody>
      </p:sp>
      <p:sp>
        <p:nvSpPr>
          <p:cNvPr id="99335" name="AutoShape 10" descr="data:image/jpeg;base64,/9j/4AAQSkZJRgABAQAAAQABAAD/2wCEAAkGBhQSERUUEhQUFRUVGBsYFhgXGRgeHhoYGCAXHBscGBgcHCYeGBwjGRsZIC8gIycpLSwvFx49NzAqNSYsLCkBCQoKDgwOGg8PGiskHyQsLS00Ly0sKSwsNDAsKS0sLCkqLC8sLSosLjQpLCksLCwsLy8pLCksLCwsLCwpLCwsLP/AABEIAMMBAwMBIgACEQEDEQH/xAAbAAACAwEBAQAAAAAAAAAAAAAABQMEBgIBB//EAEgQAAICAAQEAwQECgcIAgMAAAECAxEABBIhBSIxQQYTUTJhcYEUI5GSBxUzQlJTYnKh0hYkc4OxstE0Q2OCk6LB8BfhNVTC/8QAGQEBAAMBAQAAAAAAAAAAAAAAAAECAwQF/8QAMREAAgIABAIIBQUBAQAAAAAAAAECEQMSITFBUQQTUmFxkbHwgaHB0eEUIjJC0mIF/9oADAMBAAIRAxEAPwD7jgwYMAGDBgwAk4/4qTKvGjo7a1LWumlAeKOyCwJ55U2UHa/msyv4Q0YJ9TKWegm8QDtyBgCZOQAuN2q96va9FmeExSSpK8atJGrKhYXpDFSavYElV367YxH9NYn0RtkF0uShDmMC1aFZFVWUBykxII7+TY7DADX/AOSYNAk8uby22Rvq7ZtJIXRr1gltMYJFFnXfcHFfMfhKCRMxy7eYBJy6006lOZ0qWu91y8jEhSBsN96Vf0vhlCSHLRLqMTsfM0IHiOYZPMnVPrAPIXSKK6itHa8MfDnH48zOIZMpCGKPqeowSGAdqjI1GNtZBazbarHfADvhHixZ5TFoYFWdC1xgBkaUBdJfWxKxk2oI/jT/ABWj4dErB1jjDAFQwVQQCSSAauixJr1OOZOIUSNEpruEJHyOIbS3LRi5bFvBil+M/wDhzfcOD8Zj9XL9w4jMi3VS5F3BhP8A0lRgfKjllI25F2v01khbHcXY9MRNn53qw8Q7hIyzfJ3Gn/sOKPFgt2OqnyHuPGYDqaxiMtx1JA3mRZt6Om9bFWJOlQdJVQS1Dp1OGGV8PiJkM6RzawiEsNRjZQxAUvZZL27HvvZqscZTTlFbFsXAngyyzVMdvxqAGjNCD6GRP9ccjj2XPSeH/qJ/riaOBV9lQPgAMeZiRFUlyoUdS3TGf6nuM6O4s7G3sujfBgf8DifGM4pxeBwQq5df25VU/dj0liavqNjVjFODiyrGFyy5qZ121x6kQ7nqnMi7UN4+2LR6QnwFG/wYU5ebMKilgJLAJVtKyLdbEqfLdhuNtI9+LmU4kkhKi1ce0jCmHv0nqP2hYPY42jOMtiKLWDBgxcgMGDBgAwYMGADBgwYAMGDBgAwYMGADBgwYAMGDCtfE2W0sxmjUI7xtqYKQyGRSKO/+7cj1CkjADTHlYWt4myou8xDsoc86+y2nSevQ60r99fUWSeJsquq8xCNIUt9YuwetPfvqWvXUPUYAZVj2sLYPEmVcqEzELFyVTS6nURWwo79R9o9cMsAGDBhK0gzLEE/UAkAX+WYe0SO8YO1dG3vlrVWc1FWyUrJpeLlwfIXWAN5CDo266a5pT7l27agcRcPy/nIksvmMWAYJINIX+6BIB/eLH34Y7KOwAHwAA/wFYzee8dRg6cvFLmSDuYwAgrr9YxAY/u3jgxMfS26XkWS4I0yrQodBijxSZgYkVtHmyaS3cAK7UL21Np0j971rEfAuPJmkLKrIymnjcUyn3+oPY/HuCMW3aKXXGdD6a1odLVe41L29ReM4tJ3uClPlEMnkh3oprYamYoyshjYFrKm7IB2OjpscJP6SKXsfSM0YiSKjCIpFqS5ABBAJFsKFnYYbcQzq5RUjgy5ZnJ0rGmlbFXqYCl293b0BIotwPMT6WzTBwWW4VbQqL3JIB1MPS7v8+sayxG9tEwL4/FWdzLFMtAq1+cSCAfe+4HzXftqwwj8HNLzZzMSSseqqdKAegU2PmApONJBl1RQqKFUdABQ+zEmMrJFmS8NZaIckKbdyNR+Ra6+WLPEM6sMTSMDSC6HX0AHzrFrFbiWRWaJ426OK+HoR8DR+WIBkIvHk5ehAjKWoDUykHflLEUzWK2FA7GjhjF4ry0xCZhTC4O2vYBv2JR0IPfbGOOSZHaKRN4xzc50nSWbWLN6SjCwov1WiMd5dmWthpYW0VLV6NNHbcWF37Uet7bftT105P38zs6mElobD+mKQSeVI5kFin0lSLO/mWADQ31L1HbuXv44i/SP3X/lx81yXG/IoMgkhAOuKQDSNJAPkaySpog6CSDuAb6brgXEVOkI4eCQXA99K9qI97ABK96DA+zZ3w5yum13GeNHCiklF+f4GH44i/SP3X/lwfjiL9I/df+XF3Bjf93P35nPcOT8/wZriHjuKKdoTFMSrBC4Eemz9GHd9VA5mEHl/ONXpOKuR/CNGy6pIpEAK2w0sAj+WEcjUGpnfSAASK3oY00nDImJZooySbJKKSTyGya63HH/00/RFRLwPLhlYQQhlNqRGlg0q2DW3Kqjbso9MWMxBJ+ENEYmSCZIxGjliYiV1iZlDKsh9pI7FX7W+nHU/4RYEL+ZFOvlg+bYjOgjz6U1IdRPkPWmxutkWaew8Dy6LpSCFV9BGgG11sB+033j649i4JAq6VghC1VCNAK5z0r1d/vt6nAGcH4RVGvzIZI/LZhJZQ6VVp1F6WJLnyXNLY29rcYu5bxvG8oi8qZW1Kj6hHUbuZAqsVkN3oO6agLF12bQcFgQaUgiVfRUQDYsRsB6sx/5m9Tj3L8HgjACQxKFqgqKKosRVDaizH4sfU4AuYMGDABgwYMAGMtN4BheZ5CTpaORK2J1TSvMzHVamizKoK7B3BsHGpxnfFfFJIjGFcxIyyFpAqnnXR5cdvyLqBc79fLoEE4AgP4O8vp065iNIHMytzAQqX5kNsVhjFG12NAXiaDwJArK2qY6CCgZ7o/VljZGpi7RIWLE7g1Vm0mY8eZkVWXa1CMy6GD1piYh0IIj8zWwWmavKbrvTnwp4lkzUkgZVCoKtNWksHkUkalDDYDY//ZAMv4AyySpKuvUnl9SpvyliRLtSRXlKbUgkk2a2DuTh6kk6pN/SRwPkA1DFlmA6msc+cPUfaMQ0nuWi5LYTcSynMkUbyhn3Y+bJyxrWo+11NhR72vfSRiHiXhKOYRjXIqx9AGJ2oABdRIWq7DEicVVElzMhJVjSBdzoU6UAHfUxLb9PM914u5LLJGZCHZjI5c6muiQBSj81QABWPPxqk64HRh42LB5ot2Zfj2VBdMmGkMQXzZdTsS4JKohJ3C2GY1XRfXHfKi9lVR7gAB/ADDXjnh6LMsH8xopVFB0YXW5ph3Fk+nU4oZbwTHqDZid5wNwjGlv3qDv/AO9ceD07/wA2fS8RPPUVw9a4G2H0jInatvie+CoS7T5kWElKrH+0IxRevQnYfA40kOTRGZlVVZ92IG569fmSfmfXHSuoFAqANgBWKzcZhEhjMiBxWxNdelE7H5Y9aEVhwUFskl5HNlnNtpXxLjNQs7AYocQ47FDEJGYFW2TSQdR/ZN10BN3QrFHPcXhmmbJMH51ILjTVlddDfUeXe9JXar7YXzZNDlJ4YlnLQvqsoLZyST5dVsaI5aajYvUNVwo8zw+K525lWFEPTW6j7CzKf+ysejxLP+llT/ep/OMZkSKvKoAI25mZSP8AlEkKj7uPTJW58ogdbnYH7Rnaxz23v9f8nZkiuC+X+jTJ4pzC7vEjD9k9veyPIB86w84RxyPMg6DzLWpT1W7rpsRsdwSNj3BxggiOLVHZh3jmSWvkFlYfaPjjUeG8xFBl9ckgXWxP1ihGpTpr2mZwCCQbPtbUKA0hm/t7+S+viZYkE9ILXu+1v6DDjfh9MwLHJIBSuPnQYdwCT7xZo7kHGS8K8plSVTGykjUvMGU1361sKIFCjYTpjdZTjcMq6kkWrI3NdPcaOOsxNBIul2iYejFSP442jOisOsw3TT8D5sQVA1gNpU0U5zY2YqbPY9Luuvpht4Ly7P58N0o0SI4A5ZQTThaAB5VJXvRHrhjxPguVMsYVSQ5Id0lSkobFtZJo9OX0+AL3h0eWgXTE0ajqecEk9NyT6be7tibUdVxLYknNUosvcNzRkiVmGliKYejKSGHwDAjFnCbI56NJpU1ppepVOoVZ5XHX1Ct8ZDhj+MYv1kf3l/1x6EZppM5OrlyLGDFbOqXiZY30M6MEcb0SDTD1okHGIHh7OojDLrFBaxgrHJTO6JMC+sghl81oXLFQ7BWDXQU3KH0DBj5q+Qz4m8kMxVjK5cE+SFdp33tCpYu0Z9qxsKoWfosWZVtQVlbSdLUQabY0fQ0Rt7xgCXBjwG+mPcAGDBgwAYMGDABjI8c41xCOWVYYFaNShWTQ7WsmgbKhLMyETagB0aI11vXYMAYGbjvEWDhsqGoAhBHIEa4JiyMXI1gyhBQHeiQTQ4yXEc9C6pDlx5JkoH6PJGtXGOWJbaLXqkcs+wKb1dY+g4MAIPDWZmzMLHOQqHWQgAxsoI0qbVXJY0Sy3Q6Hr7RscYycaQtpjiDtSIdC7O5CqenZiD8AcN8K82NeZjXtEpkI/abkT/t877BjOdJNsvGclomdw8IhVQojSlAAtVuhtua3xBKMusqRGNNbhio8sVS9bNUO9etH0wyOMH4V/rGekmJvTb2ryKRqJVQ0MnPRXX1AArYdMcEIKSbfAu8SfNmwmycCKWdIlVRZJVQAB3JIoY7HDYv1Uf3F/wBMYbjitn+InLa2REVh7GkqKUynTICuYVj5QBqqdiOlmxwCR8rn2hkeMLMzUNTuzFQREobop8pGJBA9jve1+p031qyOtnzZpuJ/R4E1NHHvso0ruaJ9NhQJJ7AHCfh+XiecHMZZEaUXHsdJoE1oOwNC7IBPcLtdnMAZjOhOqxdR25dLNXxdowf3DibjyE5jK1+mf8UP+Ctiyw4UotatX4aWgsfFTbUmuG5JxczxvH9GhjIogmhYFik6roU7m9xt09e+O8LMmmRKaSINoVjSEtQJNCwQL6EX0JAOJ+I8T0HRGA0hF0eiA3zP7tjSjdqPQAkJsygbeUmU/tezfuj9kfEgn34zjht6s2w4SnsZkcB0kDz4I6oBfpQAAHYLob7MXcn4bkfaN8tJ8JtXT4RXhzHmANgKHoBX8BjiWGKQ26KSOjVzAj0b2lPwOI/TQOx4eKluvIWZrwnmDX1MTb9RI+3T9Nio+OhvhjYZfg0axCJ7lAveWmO5Jq66C6FdABhdHn5Ytxc6d1JAkA/ZY0JPg1HrzE7GPiPiGRWEkWhoKpiQQQ4PMsh6wkDTWpetg1tiVgO8qOHFnOLuQ5ynCool0oigWTXXr8cTfRl/RX7BiPIZ5ZkDrfoQdip7hh2P/wBVYIOLOM2q0KOcpatkX0Zf0V+wY4mWNBbBFBIAvSNzsB8ScT4+feKcxLnM19FiJWrpZFVk1JqPm0rByK5av84WpG2L4cMzKuTRrc3AhkglUIQHKMRXsuCpHp+UEf3cNfoqfor9gx814HnGi86I6KTnoS7K+WcMUghsqAVXW2k8pejdDH08Y7sOOW4lczepkfGPgds43mJKqMsLxohTbUyToOcGwp83cU3sCqs3Q/8AjVjIT5sSqUNFIVBV2OZJESklYo6lW15tdG6vG9wY1KmFT8FyiJ081Sz0NRhBCqJJpSqguWALSjowP1a7nEsf4ONIpZwAdGv6oW2g5duuvqWh3JB2eu1na4MAKfDHAvoeXWHWHCliCF0gBiTQFk7X1JJPrhtgwYAMGDBgAwYMZ6bxvArlSstB2QtpGkaHSIt1vT5rql1fU1QJAGhwYzT+P8vy6RKxbyzsvsiUQaC1nYEzxja6N7UCccxeNw+T+kJC+rXChia7DT+SV3RXLDTMrbKT2oHYAafBjKJ42b6THA0HM5jGzS3cnmHZXhXZUQsQxQ0DQNC9XgAwuyqXLM93bKg+CKD/AJmfDHCrghuLWR+UZ5Pk7My/9hXHP0h/tJRQ8a8RaLKsqAl5SIhQ1aQ+xZhrQ6QDRIaxqBxD4Gy3l5JXsnzLkosxAHRRzqCvKBdjrZs9cIvHZ87MiNQSUjCKRGGp8wdBIdLlWoyxIobUe2NnxZ1jy0hcx6VjazMeSqr6xj+ae/xxg1lw0uZK1ZlfwfrI8+ZlcSLdWr1IAzMzELmLtwo0jSNgNHXET/8A5P6lo1JzCq5ijskLFI0izWfaoqC46Wm2JvwdunmZgDyg5WAlU17L5a1QPIEBPLp3o79sMeDQrPm3nKi47KGuhk5b+PlIoP7+N3+2U2+Cr6FLtIk8Kgs80hq2P2amkY/4r9mOOI5us3qIJEKco9ZGpVX3FjKBf7OLHhUhYG9FO/wAHp8MK8hGzyCRjsS7kX+cOUbfGSUf8gwcbnJ/D38LJgs1RGax6VJO7MSzn1Y/+AAAPQADthbmJepJoevuw0zHTCjMw6gVPQgg/A7YpI93AVLQyuYmM51vek7qlnSAelr0ZiOpN10GOY2EH1kYCldyAAAyjcggbHboexwSAw0svKQALN6WrurdN+tXY7jFjI5MzsKB8oEFmINNW4Vf0rIFkbVfc49pvBjhaVVFtH4mnHHYo9mcX0obn+HT54mz06JrmhkQSBTqW1YShQaVk1KC3ZWsEWBZG2OE4fHIedFb3kb/AG9cOUjFjYY8WGbjVGfSFhNVT98jO+F855M+iRogJE1Wrgr1JStl0kDWmmtgse5xqMzxyCNdTSpXuIJJPYKtkn4DGdhULLw7+zdD79KhR/Fj9uLPEMuMxnViIuNBzjaiAAzD3hmaEEdwrDucVnFzlb5X5aHkXCKqn5/gbZTxHl5FJWRduoa1P3WonGK8DZhTm5Zn0qGBIYxJHuzHux1q2kAFRQOx70NDmsusGdiZAFWQBWUAAbnTddLJ8v7nxxDwrNrDlJ5SQblaiWQWxCLsz7e1exxGRxi2uNe/kM0G6p+f4EPCJkbONI5ZEZZ2ZpUh5fM0LoLCtBsGtIOoKLJ6nc8G4xE2XhLSx2Y0Jtluyou9+uPk+WgdmMaqqM5WLUtqaGnUkkKjS8LSTM1LQPkSCzVY+q+E8sVycCPTNGgjY+pjtSd/Ui8dWVp7+0QnCtn5/gl4l4jhgCFyxEmogopcaUrUxKg0qg7nEA8YZclFUyOzhWASN2OltXMQBYUaTZ7beuGOc4XFLXmIrUGUX+i9Bh8wBih/Q/Kb/ULu2rq3a9uvs7nk9nfpjQoyhkPwi5WVVovrZI28sKWOqQR0grZmBkQHt17K1S5Tx5lnV2tgqlaIVjqV9OlgAL3LVpq9umLa+EcqAQIVAIUUCwrRo0laPKw8tOYUeRd9seHwflOX+rx0vQAEDYAC1Bo0FFX07YAu8J4omZhWaIko91YroSD/ABB+OLmK3D+HRwJoiXStk1ubLEliSSSSSSSScWcAGDBgwBms945ihzDQujmpBGCgBN6YHdiNuVRPENrY21DbCPPeMMkU8xcmXkTVNGrrENm0SGTVrNAvoJ6tqAOnaxs34LCXMjRozFle2ANOg0q4B2VgtDUKNAemPn+emzzRaTkcuG+jiVSMqW0OFkpQGLDWnLHoO58wkbcpAkzfE+FrpP0SQCJjIgRYwGVBI/m+2NgMkw0mmqNRpogYuN4wyQRoXypIJclIkRgfozPHHa2GD+Xl1ZQVFBRR2xTzMUxLlsij6GmnjByznzX15pAz6WC2IRHSOrM3mAjfce5rM5jXLKeHq4ZXWNWy1m/6+VsVr+sIh16jX1x6asAXYfF+QAXRlXK8jagsJCsmlxZ8yy0eu9ro2BZ2w24P4jGbkKoZkIBDFfJ0BhvpGoeYSVIawunfre2M5n85m40lJykEcapLpZcuQUCrnRGbLFT/ALPlwRp3GZUbUL3mU4bGpWQQxpJo0khVsAnUV1AXWok164hqyU6K/FI3jglcTS2kbsNovzVJ/V+7CvhXhWSFrGZkC3si1Vdr1WOnoMOuPj+qz/2T/wCU4st0OOPpMVodGH0icU0q17l9j5/waJ5+KMxU6Ud5Cxj0GwFWIF4mKyUrNXmbkFtthjW+JtX0SbQWDBCRojWVtuoWJuVyRYo+uMf+D5FGZYgLZiIGmCdOrBtix0otVsw1N1BA2xqPG2n6BmNZjClCD5iu60SBzLHzn5YjF/ml4GCM/wCF5CkGae3A8uIKClKGMSgaW/ONkWO3zxpfDMAWGx+czf8AbyD5UoxleCbQZg2p1TQIQHYkFRFYZDyp8uoO+Nh4fH9Vh96Bvvb/APnG3SNFLvl6L8mcN14Gei4h5cUsK7O0pRRfYsy9t6pdN+rDDFcqI5dA6JDGPiS02o/EkXhZw7h+rijtpsIJDqPrrsLXpbs392MO+IKFzAN7yR0B/ZsT9v1n8D6YSksyS4q/kbYH8gmSxhfLDhqnTEbxA4NWenDEyifHaJeLz5PFLPZpoRywvJ7xVfwtv4Yzay6s6ozz6R3LuWirF6Lbc9O+FeQ4izxqxicEizWmv4sD9ox7xHOnyivlyLr5LPl7KQdZ9vtGHPxAxeMlVnJjRlbv1RSy76p8kP0I9Zvt5gZjfw0L94euLvhi5JZZiPaAr/nLN/kEY+WFcEzOMxP5TboUSgoC6woF817RiIbDrq6YY8EzphgkkMblSzEG0qlAQD276r6d++E2lBrjovqzy1Bt8Oe68Cvx7MaswxX/AHSkj96NWe/+o0a/HC3xDmTBkoIiKTSZHLCMo1nZDdspMjpzBehO946bzPJI0MXnYIp5d21anPtXRkoem2KWUmR8xJmgCscPM0kRUsUiBSIOrk67XzNWmt0Sruzo2o1/z9Py2QsOT5a9697HHgvhzNnQT5WqC/NKzFmkKiSPWNuZRI8ylT7J0jerx9E4CPqR+9J/nfGV8F5l2eeVlaRiVRiIkQggBiSxcXqvVpGwJPrjQ8FzreRH9TIbF2PL3sk93vviqlc3ZdYbrh5oc4MVos2xIBikX3nRQ+xyf4YyUXjTNKoMuWougddKy+0/l6YzynmAMhJ29jtRxsnZRqtzbYMYDMeNc4CGWEEaWDL5ctRsWhAEjMq6mQM4OhqN3tWJc/47zKqdOVOtVLOCspC/7PpF6QGLCSSt19j15cSQbrBjiJ9Sg0RYBoiiL9Qehx3gAwYMGADBirJxSJWKNIisNNgkDd70jfuaO3Xp6jGLyPg99AEubDrC/NUsu3PAzh21jcokgOobCXfUSzMBvscCVSasX6WL+zHznKcEdmKfTkkZEUurSTL5yqUXnOq1RTFJTperXbdTqs8M8IeXIshzcbOumYSB2DOmvLtLI3NVOscik7jn+OANrLxSFWKtLEGUWyl1BA62QTY23xPBmFdQyMrKehUgg/AjbGLz/AxJJmF+kQhc06yL9abAIhAqPoxJTZr/ADhhvwXLrlonRcxGzNPIwc8zMSdRVlVhcijlpeyg1ZOBKGfHv9ln/spP8rYsYVZ93kyruJYnjeJmBWNuZSpNg+Yeo747knmEqx2DqDHUIWKjTWzN5uxN7euOPpFutDVQXaXz+xi89qyXEBNIZTHqNyTTMQyuAWZY0U6impIkWurnp30fjzPacqYlYiSciNNMgjfcjUyEgltI3IAvTfTriTjPhlsxzF4ll06VlER1KuoMQLcjevTufU4z+R/B5MQvmShAq6QAWk0qjcqgPylXT2iRqINEkE4qpRlUpcCHDlJfP7F/IZSuHs/NRl88atPsB1IKleqeWLF70fSsPvDrf1aMfogp9wlf4gA/PC3IcGzQLI0sQgOpRHoseXuAoAI0DTsBqNYiTguai1LC4ptr1AXtQY2pKPQAJXUDV16FNYsWno7vUYuEsKSpqWnAm8MnVPmH7ajXzkl/8KuPPEbsczAIgGdFkcqe6kVymwAx0lRe3NvtinkZX4fI6zkvHIFKFQAEKgKVXURqHfqW70bIVrwEtLJJmGWg3LH+4PT1GwN9CS1WACdJ6SeJwrTyoyi604+2dZbMBlDKbB6H/wB6EHauxBxOpGDOcJOovCQrn2lN6X95r2W/aAPvB2qg2dCnTIDE3YPsD+6/st8Ab9QMTGakd8ZqXiMNsckYhGYFXYr1sf44gPE0OynWfSPnPz03XzrFy+25aL4TcXluAzN7DDRGP+EeaV67mREoDstH84gNYuEtKQZhpjG/l2CW/tCNtN/mAkGtyRtir4vUhsu5BKK/OAL6NG3s9+VH279O+KRmnNJe+45cedqkR8RUw5WGN9mZtcm/StUjC/QNpX4YjzbFYctl+jMFdx7yRpBHvka/7s49zEwzeaUKCYwK3scl3IxBFgMQqD1r0OOc3xNVzsrSEDyl5B3LaU00OrD6yQn0BB2rGitVe+svi9Ecm91tt9znichVm8oOVykTUUCltdUWAOxNtqo94T1wigjA4dIXu8zmCJS8Uf5NL13Ztk0oxDmzbCgBVaaLw8XyUyOqvJOpOmSwNXtIHI3HPzmuhY4QcH8GyPIPMiEaK8hkLAMJGZ4zKvln2o5aJDmiAoFV1opQ4vavj7ZambLw3lXjy6CQMHa3dWfVpZiSVUjbSOwHQYt8DH9Wh/sk/wAox7nH0RORsFRiK7UD0xNkYtMSL+iqj7ABiuA23Jsu9CfBgwY6ioYMGDABgwYMAGDBgwBmuI+C1nlmaRuWTUVoAlWkhWBuoI2REIruWvBB4GjWKeMuxWYKp2QUiM7gHbna3a2ayRXpjS4MAY7Nfg0hkdyZXAcuaCx7M7ZphR03pH0mQaTsdK33v3/43j1FvOeyp1UqUXaVprK1RUSN7B7CrokHYYMAZKP8HEABtmLEsS2lLttF6aXlFrYA6aqGIcp+DWOIxMkj6oXVlsLZCeXpVmonfy1BPQg7KCFK7PBgBNDwow8PMAOplhZb7Fipuh2Go7DsKxeil1Rhl3tQRfexYxbOFfAz9Qi/q7j/AOkSn/8AOOXpK0TLIq+GM+2YiE7EguNJjFaVKMwtdtVsKNE+mGqzKWKhgWFEixYB6WOoxiuAcYbL5lsqVXymmlAYkjTQLAVVVQH3vdvqZ3iiWTMhQeTUzJuWVRtW9E0Bv7hvQGOVokYY8JrHEEwdVZdwwDD4EWP4YkxUky0/EpSz9aJNAxPsO217+vTr9mM+/iTOSZgxRSV5ZsswpSAAGVlMWu9Z/NIsCwfTd5/Iu9mOUo3YEKV+yr6e/GazXgB5pVkmzLMw7qpUharTGQ9ICaJ2JNY9BYmDWxrmhWxN4R8Rs8ckbiWaSAkSMNBBYsRpSyCarqQLo7Dpi7kvEjSytG2WkUBbpgNR3A3U0K+Zxi+E8fMMpjykWpcsD5rsQDPEBys7Mg8sl9ekXvRJJC82z8F+I2zkTu+gMrgAKGHIyo6llYkg8xHUg6fjXPj4UrzrY0UoRTco3ffVfAsploQbGTo9bEcXX7cW1zpGwhlA+CfzYu4Mc+pjmj2fUp/Tz+pl+xP5sQ5uQSoUkgkZT1BC/Ig67BB3BG4xPxDJNIFCyvHpcMdFcwH5pvsfd6b2LBt4bajNHs+oqyKrCCI8vKL6nlJPxYuSfmcRT5SN5PMbLyltvSiVqiV10SKHX0HoMOsGJzSu7Fx7PqU/p5/Uy/Yn82D6ef1Mv2J/Njp5pPOVRGDGVJaTUNmBFKF6mxZvEWf4usUkUZVmaZiBprYCrY2egsdPf6Yiic0ez6lLinFRJl5gqObDR3yEBzyUac0QTVYafjA/qZvsT+fEE+TRQFUBNcqsa/ObUrEn1J018MUOL5vOJmj5SM8IhtVAWml+usMTvsBEa1L179MdmAtG0yrlHs+o0m4g+h9EMhcIxQNpAZgCQpIY1ZoYyU3ibiQ9iAOPKZgWy86a30zHTp1No0ssY5yuvWa7EXxxbiLKp+jKrAqXTYgjyXZlD+Z1M2lRQ5dr1A4t5/iecV3EeXDKHAQ7bppJvV5g9p6X2eS7IbHSjJtPZCh+KcT81107bqCIH00n00l1OvZn0ZZd2I+sBAxDPx3idDRAxKaiU8thdRZjQrOTUodhG50aSppTucXpOPcRVRqyqamICBQTuULkN9Z+lyarAGknewMSPxviIO2TU/lNtQG4W0F66069tfe9lGJIDgnHM6+YjSaECJka3WKVaIaUKWMlaAVVOWi1t0ANhZLxjMs1mWeNVGZaVvLBijEbZhVQERnnGmNrYgVGKsyUW+U4nxBmYvl1AWB2VQRTy1CYxrLWtkyjTXLp3JsYizGZ4iYZ3WMB6j8lAq23MwcnUzUWTSaN6em5F4A0vD5naKNpF0uyKXX9FiAWHyNjBiaEtpGqg1DVXS+9e68eYAkwYMGADBgwYAMGDBgAwsyXLLOn7SuP3XUD/Oj4Z4XZ1dM0cnZgYm+fMhPwIZR/aYyxo3BkoxPieEJnHZwCmqGVgehjoxyD5mu3fGg4YhEM+WfrGHA26qwJ/wDN12DAdsL/ABtlblT/AIkMq/OOpV+1hhi83JBmh3RVlrurDex3pifnWPPfMuNODLWXhHpGg+xRjvLebrk8zRoseVpu6rfXe3XpWK/hyfXlYmu+WrHfSSLHuNXhlgAx5gLDp64r57iEcK6pGCj39+9AdSa9PTEA+acU8GpLrJbTIFnZyQSGMbBVU2QfL0qRtXUb7AY1XgXgS5ZZgnQso3UAkgaybAFi5DXz3xW4t4nvnWKNAQU8ydSToO5tVFhPia9awjzXG55aHnSqSL0qfL5O2nT0J6bjbHbi4uaFVR0uE5Laj6dj3HzPKeIpYpSyzSOlg+XKwJK2b2KgxkjURv8AmjH0mWMMpU3RBBokGjtsRuPiMcjjRjODhud45dwASSAALJPQAdST2xTBiykAttMcSgWxJNDYe8k9K+zGH494kebryR2uhDq3DMNLSlenqFv09xYo34CEHN6DziHj6ONqSN5FutYICkjstjfbvsPkQS84RxdcxHrQMKNEN1Bx8yEIN6AgYmRSVail6mrUK3FDc1VdsbbwRk9MbuL0uVC36INN9B1PuHSqFYlpVaNcTCUY2aXGYLtJnZpECn6PFpTUaXzCGq2o0LMik12GNDmswI0Z26IpY/AC8Y3w7G+YjdBYV3ZsxJ3JJI0Lt3A1X6PfddVDnNOrM75cOAHAaVgpsbLoIB7i5RXwxDxbKZxpg0EqJEAlqQu5DMXsmMnddIFEd+nXE3CcuolfQAqRKkCAdBpGpq93Mi/3eG2PRwlUSjMrFw/iQQAzRhgOtqQaQgDmhJHPRLEsSRew5TG3DeJ0486M6+5aigqIDTpiG9LLZFWZAQFqhrsGNSDJJw/idKrTRUCpvVzcrg6WKxLqtBuRpvpXU4mXh3ECkGqdBINQnK6QCGeMgqDGQWWISAbAWwu8afBgDFLw7ipsebGug8pY2G+qAvZLI81mvWTdLsNPNd4fkuIpKrSSxyJuXWwL+rjA01Fa1KGNXvqv9nGowYAMGDBgAwYMeE4A9wY81Dbfr0wBsAe4MGPLwB7ivxCAvGwWtVWt9NS7rf8AzAYsYMAZTxNMrR5afss0Zb3K1hwf8DibwpHqyhhfrGzxN8Qb/hf8MQ+LMsBl8zH2ZDOnxQq0gHzAb+8b0xW4VxpIHzLyagjCOcUpJ+tALGgLoM4F+7HnTg06LjTwo4ETRA/kpHUbVS6mqh2AIKj9334d4yfDx5M8slnSZ2Vt6ADhWBo/tWT88aPiGeEMZcq71WyLqbc1sMZLkSeTcOjeRJWW3jvQ1nbUKPQ0dvXGA47xUyy6yaFkIdjoVa3CmxqPUk9NJO/Lp+kYRZjwhEWZkZ4yxJIUgrbdaUja/dti8XT1NcKUYu2YWKHmoe0wIB2qQsaLsO9MDe/Q9fSQMXOhdRde0Y1Ww9wPs9SbI9OuNvF4Ng/3hll/tJGr7q0p29Rhvlsqka6Y1VF9FAA+wYh5N9/E2l0hf1RleAeE5Cyy5nSNJtYwBdmvbffbYcoPYWe2Nfj3HmIbs5ZScnbPn/i7jmvMtGRccA1DmUAyGxqbUQCATpr3HrdYUIpMgAZ/MvfUTTNpUkX1IAAHTbXdbbaDjHheUzl1XWHYsarcFg4Bv2SDt0qhd7kCxw3wY2nTI2hD1VGLMwGwVnIFKBtQHrv3xommtduR1wnCEVqL+D8COZcWulFvzGBvVe4QMNuhNkXWo0a9rewwhFCqAFUAADsB0xTik8uRIUhIj0FtYoKpB9mutnr8+/NS/i/E3kk+jZb2z+Uk7Rr33G9/DfehR3WknZzTm5u2K/FfHWldMrl/znCyPQIsHZL/AH61HfuPUi1xaWTKRrFlvo8aBToVmOshBbEBtmPc9SbxWihihzNDaLJxlmO1mRwOtdSQUoDugAqgMT8JyJnmE82zy06p10QIQVW+xZ9J94DdLYYRhndE4eJ1cs1J+Ow44VFmFiQMIyxGpiSwOpt2sBaBs9sW9U/6MX3n/lxdwY9FRpVZR4ibvKhVxP6UYJBFoWWvqypujYs8407C+uM42U4oG9t3UXv/AFcOAZXUhAAqFvo6ow1gjUxuhsNxgxZGbdsxWjimx1Pu1BT9F2AWDSZKFaCTPr0EtYTTQ61Gy3FPJSKpjRQtJry+ulCagGLbuZA5FiipAJ3Ix9AwYkgw0icVdVQg3rRteqFeQGAhXKMDrsSF9I0myASCBj3hf42DZfztRHmfXCsuvKRDfMrMSobzSukAnYEjYncYMAGDBgwBT4zlpJMvKkL+XIyMqPuNLEGjY3HxG4xjpfCebeTmzACWhWIzyuFCsG0EOhMh5dQkJBvaqGN7jJcS/B3FNO8xcq7vrsKuoc2TOz9QQMsQD285vmBS4rwSdIMokRDGGAQkpJoAZXyutg4plUxRzKWHMATtzHFbL+Hc0WDR5uPlmQzETS2DH9HBRjX1tJHJHzizYNi2GLuR/BdCgTWyvoKGjGK5GhY7MzVqEQBo0bOw6Y94b+DRImQtKHCFDvEoL6dH5Q2de6Arfs23W9gIcl4UzWlFmzZOlq5cxmLYaoy4ZgV1sVEg6CtXQGzjnLeGs8JFaSYSjVBuJHbS0TxGR6fZSY0lQ6TzGToATXeR/BYiDmmLEEEMI1UqQcodS7nSxGWG4ofWGgAAMPvCXhgZGExq2u2BuiPZREFgs25CAkihZ6DpgBk+bcEjyZDXcGPf37veIM1xKRUZhBJaqSLMdWATvT39mGODFWnzNFOK/qvn9zN5PiM+aQasu8TKQyOSNOoeoam0sCVNA7McVJcy34xy0ibJNHJE4bYhktiCP0gwC9e3fqNfhJxXgw81J1QuUbUygkG6A1rRAZqAtT7QUd1F4ywnW9stiTjKVxjS5a/UhTJh5c3H01iMg+8qaPyIH2YmybztlSANE4DKpkBrUtgE9yNuvfruMdNlC4kmgkp5YwqlgCqlbo6aBuzuDdV06grE43mMttmoy6j/AHi6f4mgh+Yj9ynHEypc4J4gMjGKdfKnXqvQN1NpuewurPeiwF4d4R5qCDPLyPUi7qwsOncalNNVgHt6gggERcN448b+Rm9n/Mk7P2FmgLuhe1kgEKSA0Ab8R4lHAmuVtK2BdE7npsATizhNk/FMEjeW+qKT9XMuk7dOux92+HOJaIAnGf4l4peIgDKzHcDUwAHyI1A/wxoceYq03sbYU4Rdzjm+LRT/ABif1M32L/Ng/GJ/UzfYv82LuDAjPHs+pmuMeJGLfR4Ek89h3C2q1uepAPTc9LB3JVWm4MEy6+WscrSUGc0mo3e5GskLd11+JJJLsQLqL6RqIClqFkCyAT1oEk17zhH4gzFOIoAPpM406h1SPe2J7dDXw76QMSM0ez6iKLJxy5iRlSUwK5ee9J1SgsdBNgaFLMas+16aa0/DM23NIYZiZTY2XZBsgHN6cxHq7Y5y3DUVVysYHloAZveD0U9rc2T+yCKGoYe468GD/kVc49n1KP4yP6mb7E/nwfjI/qZvsT+fF7Bjpp8yM8ez6iLj/iCSGON0iI1OVbzA5CgK7biIOxLFQgoHdxsTSlB/TnMmT8gqInmxPYc/WxPlkZwwH5NRJI/qyxP0q8bp3AFkgD1OOMrCiqBGFVdyAoAHMSSRW25JN97xYze5hsv48zEr6FhCkNCG0iRmUMcqzMQUACskzAD2hQNda5yv4RMwwUnK7EyDYSWdMcTrQr9JypO5Gg2F5tO9SIAkgAFjbEDqaAs+poAX6AY7wIM54d49mJZSk8KoNLEMvmdVMex1KOofb9w+u2jwYMAGDBgwAYMGDABgwYMAeFwO436Y9xg/FHA8w+cDrEZYj1AcLY+poXpPTTNynStzBg2ocrj8V5y5PrRTQCNDqPJJpAMlaCCddtv6/LAGkwYzf0DP/RtHmx+f5mrzLNabLaANHs2FT90t3xzmMnxLmKTZcWGoFTQJ9nfRZq/nQ9+ANNgxmRlOJCz5uXPNYBBoDmJFiMEgcqgddrvseFi4iTKjGMjyWEcgIQGQkaLIUsp06tRC10qupAdzZAhi8RCsd2U+y/xA9lv2h8w1VjmHPgnS4KP00t3/AHW6OPhv6gdMIfxNxG2/rQorIF3FglCEP5Ktm0n3aWO+ul1LwBl0uAwPUEWD8jjGeFGepKYlzvhWJzqjuFxuCmwB/dFafeUKk+uFXEYp1QpmY/pEXaRPaXarutjV7MumidTkEjGjHCin5GRlH6D26/KzqX5NQ9MeyTTKd4tY7GNxfzV9IHyJxyywJLYtZjMjxuE6YM1pliN+UzDmWuveyAOpUmqJBZQdDBNEQByedi09RHJIrIQemlgbUV6Xfri3xTIZWazKjwsdy5Rk3HdmI8tiOxJJHYjCKHhq5Q63WLNwud3RAWBJ22BPMfdyuemljUmdSW5I6ynjiPVonARvVGDofgVJ+zf34ap4iyxusxAaNGpE2Pod9j7seN4dyxFGCMg9QVG/xGF3EfBEDU0f1LL00+xt2KE1VdhQxAGf4/y3/wCxD/1E/wBcVjxSOSZPLzkOmmXy1aMl3atJB1XYo7Ab4T8NhjDmOePKOALEkRBJPoYgCbIs2Ntu94aDLQKQYsozMCCKj0Uex1SaRt7sWUJcECjxjLTwMMxJmyY0NlaC70QAFHKxv16de2I+GZabWXDE5qUAyWo0wptQcn2TVHyxuaHQAuH78PkmAExVE2OhOY2DYJkIFdjyqCCNmwwyuUSNdKKFUdh6nqT6k9z3xth9GrWRrPpMp1dady+xRyvCnjFCZtyWYlEssepJr5e4ADoMTfRJf1x+4n+mLuDHXlRl1j7vJfYpfRJf1x+4n+mD6JL+uP3E/wBMXcGGVe2x1j7vJfYz/HvD8s7RFZiPLRgd2Gp2eBgxVSAaRJV3/WfHCLIeBs3GkajMBVQqAqyTUpXyfrVBO7EI48o8g8z43vcGLGZhcr4Nzq6LzOyuWB8yYlRqhYnfaQsEkSmAAEvVjqL8N4CzQUBM0/RQ4Ms3OAMrY1Nq028c7XpP5bpucb3BgCtw3LtHDGjsXZEVWYkksQACSTuSTveLODBgAwYMGADBgwYAMGDBgAwYMGADBgwYAMGDBgAwYMGADBgwYAMQSZKMmyiE+pUX9tYMGAI5OExN1Rf/AH4Y9/FkVV5aEe8A/wCODBiKQLCIAKAoegx1gwYkBgwYMAGDBgwAYMGDABgwYMAGDBgwAYMGDABgwYMAf//Z"/>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a:solidFill>
                <a:prstClr val="black"/>
              </a:solidFill>
            </a:endParaRPr>
          </a:p>
        </p:txBody>
      </p:sp>
      <p:pic>
        <p:nvPicPr>
          <p:cNvPr id="99338" name="Picture 7" descr="http://www.moreheadplanetarium.org/elements/news_icons/Just_Spla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0130" y="3505200"/>
            <a:ext cx="1247551"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52400" y="5067773"/>
            <a:ext cx="8763000" cy="923330"/>
          </a:xfrm>
          <a:prstGeom prst="rect">
            <a:avLst/>
          </a:prstGeom>
          <a:noFill/>
        </p:spPr>
        <p:txBody>
          <a:bodyPr wrap="square" rtlCol="0">
            <a:spAutoFit/>
          </a:bodyPr>
          <a:lstStyle/>
          <a:p>
            <a:r>
              <a:rPr lang="en-US" dirty="0"/>
              <a:t>Objective:  P.3.5.1  I can plan and conduct scientific investigations to determine how changes in heat (i.e., an increase or decrease) change matter from one state to another (e.g., melting, freezing, condensing, boiling, or evaporating).</a:t>
            </a:r>
          </a:p>
        </p:txBody>
      </p:sp>
    </p:spTree>
    <p:extLst>
      <p:ext uri="{BB962C8B-B14F-4D97-AF65-F5344CB8AC3E}">
        <p14:creationId xmlns:p14="http://schemas.microsoft.com/office/powerpoint/2010/main" val="11591919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048000" cy="4754562"/>
          </a:xfrm>
        </p:spPr>
        <p:txBody>
          <a:bodyPr/>
          <a:lstStyle/>
          <a:p>
            <a:endParaRPr lang="en-US" dirty="0"/>
          </a:p>
        </p:txBody>
      </p:sp>
      <p:pic>
        <p:nvPicPr>
          <p:cNvPr id="1536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7452" t="17113" r="40336" b="6898"/>
          <a:stretch/>
        </p:blipFill>
        <p:spPr bwMode="auto">
          <a:xfrm>
            <a:off x="4114800" y="228600"/>
            <a:ext cx="4800600" cy="636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3733800"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84615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FYI…future lessons!</a:t>
            </a:r>
          </a:p>
        </p:txBody>
      </p:sp>
      <p:pic>
        <p:nvPicPr>
          <p:cNvPr id="1843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32830"/>
          <a:stretch/>
        </p:blipFill>
        <p:spPr bwMode="auto">
          <a:xfrm>
            <a:off x="226465" y="1371600"/>
            <a:ext cx="8649774" cy="4359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9827" y="5897754"/>
            <a:ext cx="8763000" cy="923330"/>
          </a:xfrm>
          <a:prstGeom prst="rect">
            <a:avLst/>
          </a:prstGeom>
          <a:noFill/>
        </p:spPr>
        <p:txBody>
          <a:bodyPr wrap="square" rtlCol="0">
            <a:spAutoFit/>
          </a:bodyPr>
          <a:lstStyle/>
          <a:p>
            <a:r>
              <a:rPr lang="en-US" dirty="0"/>
              <a:t>Objective:  P.3.5.1  Plan and conduct scientific investigations to determine how changes in heat (i.e., an increase or decrease) change matter from one state to another (e.g., melting, freezing, condensing, boiling, or evaporating).</a:t>
            </a:r>
          </a:p>
        </p:txBody>
      </p:sp>
    </p:spTree>
    <p:extLst>
      <p:ext uri="{BB962C8B-B14F-4D97-AF65-F5344CB8AC3E}">
        <p14:creationId xmlns:p14="http://schemas.microsoft.com/office/powerpoint/2010/main" val="31870044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itle 1"/>
          <p:cNvSpPr>
            <a:spLocks noGrp="1"/>
          </p:cNvSpPr>
          <p:nvPr>
            <p:ph type="title"/>
          </p:nvPr>
        </p:nvSpPr>
        <p:spPr>
          <a:xfrm>
            <a:off x="609600" y="304800"/>
            <a:ext cx="8229600" cy="1143000"/>
          </a:xfrm>
          <a:solidFill>
            <a:schemeClr val="accent6">
              <a:lumMod val="75000"/>
            </a:schemeClr>
          </a:solidFill>
        </p:spPr>
        <p:txBody>
          <a:bodyPr/>
          <a:lstStyle/>
          <a:p>
            <a:r>
              <a:rPr lang="en-US" altLang="en-US" b="1" i="1" dirty="0">
                <a:effectLst>
                  <a:outerShdw blurRad="38100" dist="38100" dir="2700000" algn="tl">
                    <a:srgbClr val="000000">
                      <a:alpha val="43137"/>
                    </a:srgbClr>
                  </a:outerShdw>
                </a:effectLst>
              </a:rPr>
              <a:t>S.T.A.R.</a:t>
            </a:r>
            <a:r>
              <a:rPr lang="en-US" altLang="en-US" b="1" dirty="0"/>
              <a:t> - Page 1</a:t>
            </a:r>
          </a:p>
        </p:txBody>
      </p:sp>
      <p:pic>
        <p:nvPicPr>
          <p:cNvPr id="1638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74955"/>
          <a:stretch/>
        </p:blipFill>
        <p:spPr bwMode="auto">
          <a:xfrm>
            <a:off x="2184400" y="1656497"/>
            <a:ext cx="5080000" cy="954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66269"/>
          <a:stretch/>
        </p:blipFill>
        <p:spPr bwMode="auto">
          <a:xfrm>
            <a:off x="235981" y="2819400"/>
            <a:ext cx="8732175"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98610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5184" t="23633" r="42752" b="6251"/>
          <a:stretch/>
        </p:blipFill>
        <p:spPr bwMode="auto">
          <a:xfrm>
            <a:off x="19050" y="542923"/>
            <a:ext cx="4702644" cy="578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195" t="29297" r="42752" b="6055"/>
          <a:stretch/>
        </p:blipFill>
        <p:spPr bwMode="auto">
          <a:xfrm>
            <a:off x="4495800" y="542924"/>
            <a:ext cx="4648201" cy="578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06827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itle 1"/>
          <p:cNvSpPr>
            <a:spLocks noGrp="1"/>
          </p:cNvSpPr>
          <p:nvPr>
            <p:ph type="title"/>
          </p:nvPr>
        </p:nvSpPr>
        <p:spPr>
          <a:xfrm>
            <a:off x="457200" y="228600"/>
            <a:ext cx="8229600" cy="1143000"/>
          </a:xfrm>
          <a:solidFill>
            <a:schemeClr val="accent6">
              <a:lumMod val="75000"/>
            </a:schemeClr>
          </a:solidFill>
        </p:spPr>
        <p:txBody>
          <a:bodyPr/>
          <a:lstStyle/>
          <a:p>
            <a:r>
              <a:rPr lang="en-US" altLang="en-US" b="1" i="1" dirty="0">
                <a:effectLst>
                  <a:outerShdw blurRad="38100" dist="38100" dir="2700000" algn="tl">
                    <a:srgbClr val="000000">
                      <a:alpha val="43137"/>
                    </a:srgbClr>
                  </a:outerShdw>
                </a:effectLst>
              </a:rPr>
              <a:t>S.T.A.R.</a:t>
            </a:r>
            <a:r>
              <a:rPr lang="en-US" altLang="en-US" b="1" dirty="0"/>
              <a:t> - Page 2</a:t>
            </a:r>
          </a:p>
        </p:txBody>
      </p:sp>
      <p:sp>
        <p:nvSpPr>
          <p:cNvPr id="2" name="Rectangle 1"/>
          <p:cNvSpPr/>
          <p:nvPr/>
        </p:nvSpPr>
        <p:spPr>
          <a:xfrm>
            <a:off x="0" y="6096000"/>
            <a:ext cx="8938844" cy="646331"/>
          </a:xfrm>
          <a:prstGeom prst="rect">
            <a:avLst/>
          </a:prstGeom>
        </p:spPr>
        <p:txBody>
          <a:bodyPr wrap="square">
            <a:spAutoFit/>
          </a:bodyPr>
          <a:lstStyle/>
          <a:p>
            <a:r>
              <a:rPr lang="en-US" b="1" u="sng" dirty="0">
                <a:hlinkClick r:id="rId3"/>
              </a:rPr>
              <a:t>http://studyjams.scholastic.com/studyjams/jams/science/matter/properties-of-matter.htm</a:t>
            </a:r>
            <a:endParaRPr lang="en-US" b="1" u="sng" dirty="0"/>
          </a:p>
          <a:p>
            <a:endParaRPr lang="en-US" b="1" dirty="0"/>
          </a:p>
        </p:txBody>
      </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4472" y="1614078"/>
            <a:ext cx="5809899" cy="4481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63685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2C7056-643D-472A-B683-91285126C636}"/>
              </a:ext>
            </a:extLst>
          </p:cNvPr>
          <p:cNvPicPr>
            <a:picLocks noChangeAspect="1"/>
          </p:cNvPicPr>
          <p:nvPr/>
        </p:nvPicPr>
        <p:blipFill>
          <a:blip r:embed="rId2"/>
          <a:stretch>
            <a:fillRect/>
          </a:stretch>
        </p:blipFill>
        <p:spPr>
          <a:xfrm>
            <a:off x="1524000" y="186179"/>
            <a:ext cx="5844845" cy="3242821"/>
          </a:xfrm>
          <a:prstGeom prst="rect">
            <a:avLst/>
          </a:prstGeom>
        </p:spPr>
      </p:pic>
      <p:sp>
        <p:nvSpPr>
          <p:cNvPr id="2" name="Content Placeholder 1">
            <a:extLst>
              <a:ext uri="{FF2B5EF4-FFF2-40B4-BE49-F238E27FC236}">
                <a16:creationId xmlns:a16="http://schemas.microsoft.com/office/drawing/2014/main" id="{62575A68-0BB7-40EE-A49F-924A204457B5}"/>
              </a:ext>
            </a:extLst>
          </p:cNvPr>
          <p:cNvSpPr>
            <a:spLocks noGrp="1"/>
          </p:cNvSpPr>
          <p:nvPr>
            <p:ph idx="1"/>
          </p:nvPr>
        </p:nvSpPr>
        <p:spPr>
          <a:xfrm>
            <a:off x="457200" y="5105400"/>
            <a:ext cx="8229600" cy="1020763"/>
          </a:xfrm>
        </p:spPr>
        <p:txBody>
          <a:bodyPr/>
          <a:lstStyle/>
          <a:p>
            <a:r>
              <a:rPr lang="en-US" dirty="0"/>
              <a:t>Please share what you learned from this part of our lesson.</a:t>
            </a:r>
          </a:p>
          <a:p>
            <a:endParaRPr lang="en-US" dirty="0"/>
          </a:p>
        </p:txBody>
      </p:sp>
      <p:pic>
        <p:nvPicPr>
          <p:cNvPr id="4" name="Picture 3">
            <a:extLst>
              <a:ext uri="{FF2B5EF4-FFF2-40B4-BE49-F238E27FC236}">
                <a16:creationId xmlns:a16="http://schemas.microsoft.com/office/drawing/2014/main" id="{98221AFD-C359-4FE1-8B2E-23384B3C2CF2}"/>
              </a:ext>
            </a:extLst>
          </p:cNvPr>
          <p:cNvPicPr>
            <a:picLocks noChangeAspect="1"/>
          </p:cNvPicPr>
          <p:nvPr/>
        </p:nvPicPr>
        <p:blipFill>
          <a:blip r:embed="rId3"/>
          <a:stretch>
            <a:fillRect/>
          </a:stretch>
        </p:blipFill>
        <p:spPr>
          <a:xfrm>
            <a:off x="3124200" y="3200400"/>
            <a:ext cx="2413415" cy="1600200"/>
          </a:xfrm>
          <a:prstGeom prst="rect">
            <a:avLst/>
          </a:prstGeom>
        </p:spPr>
      </p:pic>
    </p:spTree>
    <p:extLst>
      <p:ext uri="{BB962C8B-B14F-4D97-AF65-F5344CB8AC3E}">
        <p14:creationId xmlns:p14="http://schemas.microsoft.com/office/powerpoint/2010/main" val="33427454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75000"/>
            </a:schemeClr>
          </a:solidFill>
        </p:spPr>
        <p:txBody>
          <a:bodyPr/>
          <a:lstStyle/>
          <a:p>
            <a:r>
              <a:rPr lang="en-US" dirty="0"/>
              <a:t>Classroom Connections!</a:t>
            </a:r>
          </a:p>
        </p:txBody>
      </p:sp>
      <p:sp>
        <p:nvSpPr>
          <p:cNvPr id="3" name="Content Placeholder 2"/>
          <p:cNvSpPr>
            <a:spLocks noGrp="1"/>
          </p:cNvSpPr>
          <p:nvPr>
            <p:ph idx="1"/>
          </p:nvPr>
        </p:nvSpPr>
        <p:spPr/>
        <p:txBody>
          <a:bodyPr/>
          <a:lstStyle/>
          <a:p>
            <a:r>
              <a:rPr lang="en-US" dirty="0"/>
              <a:t>Beach Ball Bounce – let your right thumb choose the question! </a:t>
            </a:r>
            <a:r>
              <a:rPr lang="en-US" dirty="0">
                <a:sym typeface="Wingdings" panose="05000000000000000000" pitchFamily="2" charset="2"/>
              </a:rPr>
              <a:t></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3048000"/>
            <a:ext cx="4800600" cy="3213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85414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06562"/>
          </a:xfrm>
          <a:solidFill>
            <a:schemeClr val="tx2">
              <a:lumMod val="40000"/>
              <a:lumOff val="60000"/>
            </a:schemeClr>
          </a:solidFill>
        </p:spPr>
        <p:txBody>
          <a:bodyPr/>
          <a:lstStyle/>
          <a:p>
            <a:r>
              <a:rPr lang="en-US" sz="5400" b="1" dirty="0">
                <a:solidFill>
                  <a:schemeClr val="tx2">
                    <a:lumMod val="50000"/>
                  </a:schemeClr>
                </a:solidFill>
              </a:rPr>
              <a:t>Procedures for </a:t>
            </a:r>
            <a:br>
              <a:rPr lang="en-US" sz="5400" b="1" dirty="0">
                <a:solidFill>
                  <a:schemeClr val="tx2">
                    <a:lumMod val="50000"/>
                  </a:schemeClr>
                </a:solidFill>
              </a:rPr>
            </a:br>
            <a:r>
              <a:rPr lang="en-US" sz="5400" b="1" dirty="0">
                <a:solidFill>
                  <a:schemeClr val="tx2">
                    <a:lumMod val="50000"/>
                  </a:schemeClr>
                </a:solidFill>
              </a:rPr>
              <a:t>Gathering at the Carpet</a:t>
            </a:r>
          </a:p>
        </p:txBody>
      </p:sp>
      <p:sp>
        <p:nvSpPr>
          <p:cNvPr id="3" name="Content Placeholder 2"/>
          <p:cNvSpPr>
            <a:spLocks noGrp="1"/>
          </p:cNvSpPr>
          <p:nvPr>
            <p:ph idx="1"/>
          </p:nvPr>
        </p:nvSpPr>
        <p:spPr>
          <a:xfrm>
            <a:off x="457200" y="2057400"/>
            <a:ext cx="8229600" cy="4525963"/>
          </a:xfrm>
        </p:spPr>
        <p:txBody>
          <a:bodyPr/>
          <a:lstStyle/>
          <a:p>
            <a:pPr marL="514350" indent="-514350">
              <a:buFont typeface="+mj-lt"/>
              <a:buAutoNum type="arabicPeriod"/>
            </a:pPr>
            <a:r>
              <a:rPr lang="en-US" sz="4000" b="1" dirty="0"/>
              <a:t>Walk quickly and quietly without bumping into one another</a:t>
            </a:r>
          </a:p>
          <a:p>
            <a:pPr marL="514350" indent="-514350">
              <a:buFont typeface="+mj-lt"/>
              <a:buAutoNum type="arabicPeriod"/>
            </a:pPr>
            <a:r>
              <a:rPr lang="en-US" sz="4000" b="1" dirty="0"/>
              <a:t>Sit so that others have room on the rug</a:t>
            </a:r>
          </a:p>
          <a:p>
            <a:pPr marL="514350" indent="-514350">
              <a:buFont typeface="+mj-lt"/>
              <a:buAutoNum type="arabicPeriod"/>
            </a:pPr>
            <a:r>
              <a:rPr lang="en-US" sz="4000" b="1" dirty="0"/>
              <a:t>Wait quietly until everyone is seated</a:t>
            </a: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5334000"/>
            <a:ext cx="1901825"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09807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7030A0"/>
          </a:solidFill>
        </p:spPr>
        <p:txBody>
          <a:bodyPr rtlCol="0">
            <a:normAutofit/>
          </a:bodyPr>
          <a:lstStyle/>
          <a:p>
            <a:pPr eaLnBrk="1" fontAlgn="auto" hangingPunct="1">
              <a:spcAft>
                <a:spcPts val="0"/>
              </a:spcAft>
              <a:defRPr/>
            </a:pPr>
            <a:r>
              <a:rPr lang="en-US" b="1" dirty="0">
                <a:effectLst>
                  <a:outerShdw blurRad="38100" dist="38100" dir="2700000" algn="tl">
                    <a:srgbClr val="000000">
                      <a:alpha val="43137"/>
                    </a:srgbClr>
                  </a:outerShdw>
                </a:effectLst>
              </a:rPr>
              <a:t>3:20 – 3:25	Wrap Up!</a:t>
            </a:r>
          </a:p>
        </p:txBody>
      </p:sp>
      <p:sp>
        <p:nvSpPr>
          <p:cNvPr id="138243" name="Content Placeholder 2"/>
          <p:cNvSpPr>
            <a:spLocks noGrp="1"/>
          </p:cNvSpPr>
          <p:nvPr>
            <p:ph idx="1"/>
          </p:nvPr>
        </p:nvSpPr>
        <p:spPr>
          <a:xfrm>
            <a:off x="381000" y="1600200"/>
            <a:ext cx="8534400" cy="4525963"/>
          </a:xfrm>
        </p:spPr>
        <p:txBody>
          <a:bodyPr/>
          <a:lstStyle/>
          <a:p>
            <a:pPr eaLnBrk="1" hangingPunct="1"/>
            <a:r>
              <a:rPr lang="en-US" altLang="en-US" dirty="0"/>
              <a:t>Pair-Up back to back and share one thing you learned in class today with your partner</a:t>
            </a:r>
          </a:p>
          <a:p>
            <a:pPr eaLnBrk="1" hangingPunct="1"/>
            <a:r>
              <a:rPr lang="en-US" altLang="en-US" dirty="0"/>
              <a:t>Pack-Up</a:t>
            </a:r>
          </a:p>
          <a:p>
            <a:pPr eaLnBrk="1" hangingPunct="1">
              <a:defRPr/>
            </a:pPr>
            <a:r>
              <a:rPr lang="en-US" dirty="0"/>
              <a:t>Office will announce:</a:t>
            </a:r>
          </a:p>
          <a:p>
            <a:pPr marL="0" indent="0" eaLnBrk="1" hangingPunct="1">
              <a:buNone/>
              <a:defRPr/>
            </a:pPr>
            <a:r>
              <a:rPr lang="en-US" dirty="0"/>
              <a:t>	Car Riders – Leave around 3:25</a:t>
            </a:r>
          </a:p>
          <a:p>
            <a:pPr marL="0" indent="0" eaLnBrk="1" hangingPunct="1">
              <a:buNone/>
              <a:defRPr/>
            </a:pPr>
            <a:r>
              <a:rPr lang="en-US" dirty="0"/>
              <a:t>	Bus Riders – (listen to intercom for dismissal)</a:t>
            </a:r>
            <a:endParaRPr lang="en-US" altLang="en-US" dirty="0"/>
          </a:p>
        </p:txBody>
      </p:sp>
      <p:pic>
        <p:nvPicPr>
          <p:cNvPr id="138244" name="Picture 2" descr="Listening, speaking — what's the difference?  ionpsy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667000"/>
            <a:ext cx="2133600" cy="119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Picture 4" descr="Child Who Goes To School With A Backpack Royalty Free Clipart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2" y="3863446"/>
            <a:ext cx="1219282" cy="1524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4958094"/>
            <a:ext cx="1383779" cy="1383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4970273"/>
            <a:ext cx="13716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993077" y="6412978"/>
            <a:ext cx="2966113" cy="369332"/>
          </a:xfrm>
          <a:prstGeom prst="rect">
            <a:avLst/>
          </a:prstGeom>
          <a:noFill/>
        </p:spPr>
        <p:txBody>
          <a:bodyPr wrap="square" rtlCol="0">
            <a:spAutoFit/>
          </a:bodyPr>
          <a:lstStyle/>
          <a:p>
            <a:r>
              <a:rPr lang="en-US" dirty="0"/>
              <a:t>How much time has elapsed?</a:t>
            </a:r>
          </a:p>
        </p:txBody>
      </p:sp>
      <p:sp>
        <p:nvSpPr>
          <p:cNvPr id="10" name="TextBox 9"/>
          <p:cNvSpPr txBox="1"/>
          <p:nvPr/>
        </p:nvSpPr>
        <p:spPr>
          <a:xfrm>
            <a:off x="3124200" y="6062213"/>
            <a:ext cx="3276600" cy="584200"/>
          </a:xfrm>
          <a:prstGeom prst="rect">
            <a:avLst/>
          </a:prstGeom>
          <a:noFill/>
        </p:spPr>
        <p:txBody>
          <a:bodyPr>
            <a:spAutoFit/>
          </a:bodyPr>
          <a:lstStyle/>
          <a:p>
            <a:pPr algn="ctr" fontAlgn="base">
              <a:spcBef>
                <a:spcPct val="0"/>
              </a:spcBef>
              <a:spcAft>
                <a:spcPct val="0"/>
              </a:spcAft>
              <a:defRPr/>
            </a:pPr>
            <a:r>
              <a:rPr lang="en-US" sz="3200" b="1" dirty="0">
                <a:solidFill>
                  <a:prstClr val="black"/>
                </a:solidFill>
                <a:effectLst>
                  <a:outerShdw blurRad="38100" dist="38100" dir="2700000" algn="tl">
                    <a:srgbClr val="000000">
                      <a:alpha val="43137"/>
                    </a:srgbClr>
                  </a:outerShdw>
                </a:effectLst>
                <a:cs typeface="Arial" charset="0"/>
              </a:rPr>
              <a:t>2:30 – 3:20</a:t>
            </a:r>
          </a:p>
        </p:txBody>
      </p:sp>
    </p:spTree>
    <p:extLst>
      <p:ext uri="{BB962C8B-B14F-4D97-AF65-F5344CB8AC3E}">
        <p14:creationId xmlns:p14="http://schemas.microsoft.com/office/powerpoint/2010/main" val="3671640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0C0"/>
          </a:solidFill>
        </p:spPr>
        <p:txBody>
          <a:bodyPr/>
          <a:lstStyle/>
          <a:p>
            <a:r>
              <a:rPr lang="en-US" sz="6000" b="1" dirty="0">
                <a:effectLst>
                  <a:outerShdw blurRad="38100" dist="38100" dir="2700000" algn="tl">
                    <a:srgbClr val="000000">
                      <a:alpha val="43137"/>
                    </a:srgbClr>
                  </a:outerShdw>
                </a:effectLst>
              </a:rPr>
              <a:t>Let’s Practice…</a:t>
            </a:r>
          </a:p>
        </p:txBody>
      </p:sp>
      <p:sp>
        <p:nvSpPr>
          <p:cNvPr id="3" name="Content Placeholder 2"/>
          <p:cNvSpPr>
            <a:spLocks noGrp="1"/>
          </p:cNvSpPr>
          <p:nvPr>
            <p:ph idx="1"/>
          </p:nvPr>
        </p:nvSpPr>
        <p:spPr>
          <a:xfrm>
            <a:off x="457200" y="1755947"/>
            <a:ext cx="8229600" cy="4525963"/>
          </a:xfrm>
        </p:spPr>
        <p:txBody>
          <a:bodyPr/>
          <a:lstStyle/>
          <a:p>
            <a:r>
              <a:rPr lang="en-US" sz="4800" b="1" dirty="0"/>
              <a:t>Gather at the Carpet!</a:t>
            </a:r>
          </a:p>
          <a:p>
            <a:r>
              <a:rPr lang="en-US" sz="4800" b="1" dirty="0"/>
              <a:t>Do we need to try again?</a:t>
            </a:r>
          </a:p>
          <a:p>
            <a:r>
              <a:rPr lang="en-US" sz="4800" b="1" dirty="0"/>
              <a:t>Was this time perfect or should we try again?</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1371600"/>
            <a:ext cx="1905000" cy="1365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997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59377" y="485775"/>
            <a:ext cx="2533650" cy="1809750"/>
          </a:xfrm>
          <a:prstGeom prst="rect">
            <a:avLst/>
          </a:prstGeom>
        </p:spPr>
      </p:pic>
      <p:sp>
        <p:nvSpPr>
          <p:cNvPr id="5" name="Rectangle 4"/>
          <p:cNvSpPr/>
          <p:nvPr/>
        </p:nvSpPr>
        <p:spPr>
          <a:xfrm>
            <a:off x="3124200" y="914400"/>
            <a:ext cx="6398623" cy="2123658"/>
          </a:xfrm>
          <a:prstGeom prst="rect">
            <a:avLst/>
          </a:prstGeom>
        </p:spPr>
        <p:txBody>
          <a:bodyPr wrap="square">
            <a:spAutoFit/>
          </a:bodyPr>
          <a:lstStyle/>
          <a:p>
            <a:pPr lvl="1"/>
            <a:r>
              <a:rPr lang="en-US" sz="4400" b="1" i="1" dirty="0"/>
              <a:t>S.O.S. – </a:t>
            </a:r>
            <a:r>
              <a:rPr lang="en-US" sz="4400" b="1" i="1" dirty="0" smtClean="0"/>
              <a:t>	See </a:t>
            </a:r>
            <a:r>
              <a:rPr lang="en-US" sz="4400" b="1" i="1" dirty="0"/>
              <a:t>it, </a:t>
            </a:r>
            <a:endParaRPr lang="en-US" sz="4400" b="1" i="1" dirty="0" smtClean="0"/>
          </a:p>
          <a:p>
            <a:pPr lvl="1"/>
            <a:r>
              <a:rPr lang="en-US" sz="4400" b="1" i="1" dirty="0" smtClean="0"/>
              <a:t>			Own </a:t>
            </a:r>
            <a:r>
              <a:rPr lang="en-US" sz="4400" b="1" i="1" dirty="0"/>
              <a:t>it, </a:t>
            </a:r>
            <a:endParaRPr lang="en-US" sz="4400" b="1" i="1" dirty="0" smtClean="0"/>
          </a:p>
          <a:p>
            <a:pPr lvl="1"/>
            <a:r>
              <a:rPr lang="en-US" sz="4400" b="1" i="1" dirty="0"/>
              <a:t>	</a:t>
            </a:r>
            <a:r>
              <a:rPr lang="en-US" sz="4400" b="1" i="1" dirty="0" smtClean="0"/>
              <a:t>		Solve </a:t>
            </a:r>
            <a:r>
              <a:rPr lang="en-US" sz="4400" b="1" i="1" dirty="0"/>
              <a:t>it</a:t>
            </a:r>
          </a:p>
        </p:txBody>
      </p:sp>
      <p:sp>
        <p:nvSpPr>
          <p:cNvPr id="2" name="TextBox 1"/>
          <p:cNvSpPr txBox="1"/>
          <p:nvPr/>
        </p:nvSpPr>
        <p:spPr>
          <a:xfrm>
            <a:off x="1143000" y="3886200"/>
            <a:ext cx="6400800" cy="2123658"/>
          </a:xfrm>
          <a:prstGeom prst="rect">
            <a:avLst/>
          </a:prstGeom>
          <a:noFill/>
        </p:spPr>
        <p:txBody>
          <a:bodyPr wrap="square" rtlCol="0">
            <a:spAutoFit/>
          </a:bodyPr>
          <a:lstStyle/>
          <a:p>
            <a:r>
              <a:rPr lang="en-US" sz="4400" dirty="0" smtClean="0"/>
              <a:t>Can you think of any examples when this might be relevant to you?</a:t>
            </a:r>
            <a:endParaRPr lang="en-US" sz="4400" dirty="0"/>
          </a:p>
        </p:txBody>
      </p:sp>
    </p:spTree>
    <p:extLst>
      <p:ext uri="{BB962C8B-B14F-4D97-AF65-F5344CB8AC3E}">
        <p14:creationId xmlns:p14="http://schemas.microsoft.com/office/powerpoint/2010/main" val="350742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13775</TotalTime>
  <Words>2372</Words>
  <Application>Microsoft Office PowerPoint</Application>
  <PresentationFormat>On-screen Show (4:3)</PresentationFormat>
  <Paragraphs>289</Paragraphs>
  <Slides>70</Slides>
  <Notes>20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70</vt:i4>
      </vt:variant>
    </vt:vector>
  </HeadingPairs>
  <TitlesOfParts>
    <vt:vector size="81" baseType="lpstr">
      <vt:lpstr>Aparajita</vt:lpstr>
      <vt:lpstr>Arial</vt:lpstr>
      <vt:lpstr>Britannic Bold</vt:lpstr>
      <vt:lpstr>Broadway</vt:lpstr>
      <vt:lpstr>Calibri</vt:lpstr>
      <vt:lpstr>Comic Sans MS</vt:lpstr>
      <vt:lpstr>Roboto</vt:lpstr>
      <vt:lpstr>Times New Roman</vt:lpstr>
      <vt:lpstr>Wingdings</vt:lpstr>
      <vt:lpstr>1_Office Theme</vt:lpstr>
      <vt:lpstr>5_Office Theme</vt:lpstr>
      <vt:lpstr>August 7, 2019  Welcome to Our   3rd  Grade Classroom</vt:lpstr>
      <vt:lpstr>Classroom Getting to Know You Activity!</vt:lpstr>
      <vt:lpstr>PowerPoint Presentation</vt:lpstr>
      <vt:lpstr>CHOMP TIME F.A.S.T.  Groups Focused Academic Support Time</vt:lpstr>
      <vt:lpstr>Today is the first day of school,  so our time today will be a little different…</vt:lpstr>
      <vt:lpstr>Goals for  Gathering at the Carpet</vt:lpstr>
      <vt:lpstr>Procedures for  Gathering at the Carpet</vt:lpstr>
      <vt:lpstr>Let’s Practice…</vt:lpstr>
      <vt:lpstr>PowerPoint Presentation</vt:lpstr>
      <vt:lpstr>7 Habits of Highly Effective People</vt:lpstr>
      <vt:lpstr>PowerPoint Presentation</vt:lpstr>
      <vt:lpstr>Intro Turn and Talk Procedures</vt:lpstr>
      <vt:lpstr>Let’s Practice:  Turn and Talk </vt:lpstr>
      <vt:lpstr>Focus Lesson: Character Traits!</vt:lpstr>
      <vt:lpstr>Let’s silently read  some of these character traits.  Is there a word you’re not sure about? Do you see a word you’d like to add to your picture that describes you?</vt:lpstr>
      <vt:lpstr>PowerPoint Presentation</vt:lpstr>
      <vt:lpstr>Restroom Break</vt:lpstr>
      <vt:lpstr>Reading Time</vt:lpstr>
      <vt:lpstr>Our Reading Lives…</vt:lpstr>
      <vt:lpstr>Become a better reader by using READING STRATEGIES:</vt:lpstr>
      <vt:lpstr>Reading Strategy with a food item…</vt:lpstr>
      <vt:lpstr>PowerPoint Presentation</vt:lpstr>
      <vt:lpstr>PowerPoint Presentation</vt:lpstr>
      <vt:lpstr>Classroom  Getting to Know You Activity!</vt:lpstr>
      <vt:lpstr>Classroom Community Carousel</vt:lpstr>
      <vt:lpstr>PowerPoint Presentation</vt:lpstr>
      <vt:lpstr>Gather at the Carpet…</vt:lpstr>
      <vt:lpstr>New Read Aloud!</vt:lpstr>
      <vt:lpstr>PowerPoint Presentation</vt:lpstr>
      <vt:lpstr>Classroom Discussion</vt:lpstr>
      <vt:lpstr>PowerPoint Presentation</vt:lpstr>
      <vt:lpstr>Introduce IDR Time &amp;  Classroom Library (Genres)!</vt:lpstr>
      <vt:lpstr>PowerPoint Presentation</vt:lpstr>
      <vt:lpstr>Now let’s look at how our Classroom Library  is mapped out!</vt:lpstr>
      <vt:lpstr>Classroom Library Book Selection!</vt:lpstr>
      <vt:lpstr>Out of Classroom!</vt:lpstr>
      <vt:lpstr>Reading Time</vt:lpstr>
      <vt:lpstr>Listening &amp; Writing Time</vt:lpstr>
      <vt:lpstr>Gather at the Carpet…</vt:lpstr>
      <vt:lpstr>PowerPoint Presentation</vt:lpstr>
      <vt:lpstr>How well did you listen?  Let’s practice: “Thinking before we speak.” </vt:lpstr>
      <vt:lpstr>Let’s practice restating the question to help us understand how to answer.</vt:lpstr>
      <vt:lpstr>PowerPoint Presentation</vt:lpstr>
      <vt:lpstr>Homework Introduction</vt:lpstr>
      <vt:lpstr>Reading Homework – Let’s complete Monday and Tuesday in class</vt:lpstr>
      <vt:lpstr>Read, then complete Monday</vt:lpstr>
      <vt:lpstr>Let’s Check Monday!</vt:lpstr>
      <vt:lpstr>Read again, then complete Tuesday</vt:lpstr>
      <vt:lpstr>Now, Let’s Check Tuesday</vt:lpstr>
      <vt:lpstr>PowerPoint Presentation</vt:lpstr>
      <vt:lpstr>Out of Classroom!</vt:lpstr>
      <vt:lpstr>Math Time!</vt:lpstr>
      <vt:lpstr>Let’s Complete Monday</vt:lpstr>
      <vt:lpstr>Now, let’s look at Tuesday</vt:lpstr>
      <vt:lpstr>PowerPoint Presentation</vt:lpstr>
      <vt:lpstr>PowerPoint Presentation</vt:lpstr>
      <vt:lpstr>Gather at the Carpet…</vt:lpstr>
      <vt:lpstr>Fluency Practice, Part 1</vt:lpstr>
      <vt:lpstr>PowerPoint Presentation</vt:lpstr>
      <vt:lpstr>PowerPoint Presentation</vt:lpstr>
      <vt:lpstr>PowerPoint Presentation</vt:lpstr>
      <vt:lpstr>SCIENCE TIME</vt:lpstr>
      <vt:lpstr>PowerPoint Presentation</vt:lpstr>
      <vt:lpstr>FYI…future lessons!</vt:lpstr>
      <vt:lpstr>S.T.A.R. - Page 1</vt:lpstr>
      <vt:lpstr>PowerPoint Presentation</vt:lpstr>
      <vt:lpstr>S.T.A.R. - Page 2</vt:lpstr>
      <vt:lpstr>PowerPoint Presentation</vt:lpstr>
      <vt:lpstr>Classroom Connections!</vt:lpstr>
      <vt:lpstr>3:20 – 3:25 Wrap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Karla</dc:creator>
  <cp:lastModifiedBy>Karla Thompson</cp:lastModifiedBy>
  <cp:revision>202</cp:revision>
  <cp:lastPrinted>2015-08-05T12:18:13Z</cp:lastPrinted>
  <dcterms:created xsi:type="dcterms:W3CDTF">2014-06-10T16:20:56Z</dcterms:created>
  <dcterms:modified xsi:type="dcterms:W3CDTF">2019-08-07T11:50:35Z</dcterms:modified>
</cp:coreProperties>
</file>