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96" r:id="rId2"/>
    <p:sldId id="297" r:id="rId3"/>
    <p:sldId id="316" r:id="rId4"/>
    <p:sldId id="317" r:id="rId5"/>
    <p:sldId id="318" r:id="rId6"/>
    <p:sldId id="319" r:id="rId7"/>
    <p:sldId id="325" r:id="rId8"/>
    <p:sldId id="320" r:id="rId9"/>
    <p:sldId id="321" r:id="rId10"/>
    <p:sldId id="322" r:id="rId11"/>
    <p:sldId id="323" r:id="rId12"/>
    <p:sldId id="326" r:id="rId13"/>
    <p:sldId id="324" r:id="rId14"/>
    <p:sldId id="31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008000"/>
    <a:srgbClr val="FF3300"/>
    <a:srgbClr val="006600"/>
    <a:srgbClr val="FF0066"/>
    <a:srgbClr val="006666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71" autoAdjust="0"/>
  </p:normalViewPr>
  <p:slideViewPr>
    <p:cSldViewPr>
      <p:cViewPr varScale="1">
        <p:scale>
          <a:sx n="68" d="100"/>
          <a:sy n="68" d="100"/>
        </p:scale>
        <p:origin x="-1026" y="-102"/>
      </p:cViewPr>
      <p:guideLst>
        <p:guide orient="horz" pos="2160"/>
        <p:guide pos="2880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1F277-ACA5-42D3-A9B1-55D8F96BCB00}" type="datetimeFigureOut">
              <a:rPr lang="en-US" smtClean="0"/>
              <a:pPr/>
              <a:t>7/5/2014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41E4E-D7CD-411D-8BF6-E444F94F97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14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D3AB0-2058-452A-B6DA-DC55BEB9B6A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D3AB0-2058-452A-B6DA-DC55BEB9B6A5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D3AB0-2058-452A-B6DA-DC55BEB9B6A5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D3AB0-2058-452A-B6DA-DC55BEB9B6A5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D3AB0-2058-452A-B6DA-DC55BEB9B6A5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D3AB0-2058-452A-B6DA-DC55BEB9B6A5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D3AB0-2058-452A-B6DA-DC55BEB9B6A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D3AB0-2058-452A-B6DA-DC55BEB9B6A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D3AB0-2058-452A-B6DA-DC55BEB9B6A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D3AB0-2058-452A-B6DA-DC55BEB9B6A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D3AB0-2058-452A-B6DA-DC55BEB9B6A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D3AB0-2058-452A-B6DA-DC55BEB9B6A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D3AB0-2058-452A-B6DA-DC55BEB9B6A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D3AB0-2058-452A-B6DA-DC55BEB9B6A5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9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3E741-6ECC-43F4-9E24-F5531D8CE890}" type="datetimeFigureOut">
              <a:rPr lang="en-US">
                <a:solidFill>
                  <a:srgbClr val="000000">
                    <a:tint val="95000"/>
                  </a:srgbClr>
                </a:solidFill>
              </a:rPr>
              <a:pPr>
                <a:defRPr/>
              </a:pPr>
              <a:t>7/5/2014</a:t>
            </a:fld>
            <a:endParaRPr lang="en-US" dirty="0">
              <a:solidFill>
                <a:srgbClr val="000000">
                  <a:tint val="95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>
                  <a:tint val="95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538E5-57AD-4A89-B2A0-501502406A85}" type="slidenum">
              <a:rPr lang="en-US">
                <a:solidFill>
                  <a:srgbClr val="000000">
                    <a:tint val="9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9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578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7DBEC-AC61-46CF-9682-7A9A847BDD00}" type="datetimeFigureOut">
              <a:rPr lang="en-US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7/5/2014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E6711-DB5F-442B-999C-6F35CC4FEDC4}" type="slidenum">
              <a:rPr lang="en-US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38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CEBD3-6743-4A92-9742-80A5D84CA0E7}" type="datetimeFigureOut">
              <a:rPr lang="en-US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7/5/2014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F310E-DAD6-4685-92A8-B137A4BA71D7}" type="slidenum">
              <a:rPr lang="en-US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320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2E8BF-2374-4889-B6A0-AF26742ED146}" type="datetimeFigureOut">
              <a:rPr lang="en-US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7/5/2014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3D3FB-DF39-4086-8233-4C5C38B8CED4}" type="slidenum">
              <a:rPr lang="en-US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10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ED38B-CD38-4F19-A9E9-26272A4B7782}" type="datetimeFigureOut">
              <a:rPr lang="en-US">
                <a:solidFill>
                  <a:srgbClr val="000000">
                    <a:tint val="95000"/>
                  </a:srgbClr>
                </a:solidFill>
              </a:rPr>
              <a:pPr>
                <a:defRPr/>
              </a:pPr>
              <a:t>7/5/2014</a:t>
            </a:fld>
            <a:endParaRPr lang="en-US" dirty="0">
              <a:solidFill>
                <a:srgbClr val="000000">
                  <a:tint val="95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>
                  <a:tint val="95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E4A05-F91B-4B2C-BF7E-F6CD67D2A9DB}" type="slidenum">
              <a:rPr lang="en-US">
                <a:solidFill>
                  <a:srgbClr val="000000">
                    <a:tint val="9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9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44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55EB5-1C25-4859-81BC-2615D64257CD}" type="datetimeFigureOut">
              <a:rPr lang="en-US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7/5/2014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3EFBD-88AB-42DB-B630-75ACFDD239AC}" type="slidenum">
              <a:rPr lang="en-US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77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787E-A350-421A-B2FF-3BC3CA33C194}" type="datetimeFigureOut">
              <a:rPr lang="en-US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7/5/2014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C2C02-08D3-4468-8CBF-42994F53D2AB}" type="slidenum">
              <a:rPr lang="en-US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97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DE383-20BA-4A9F-891E-3A12112F9981}" type="datetimeFigureOut">
              <a:rPr lang="en-US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7/5/2014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73222-85D3-4B29-93C9-622E1F28B861}" type="slidenum">
              <a:rPr lang="en-US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356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E6C67-FBA7-4A5D-8092-383D9259C3B4}" type="datetimeFigureOut">
              <a:rPr lang="en-US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7/5/2014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26CD5-2E6A-4480-B3F6-FDDBD1FC6D9F}" type="slidenum">
              <a:rPr lang="en-US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75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A12D1-DCA2-40DD-847E-61B6BD7C93D5}" type="datetimeFigureOut">
              <a:rPr lang="en-US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7/5/2014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A1A33-E9B3-490D-A95D-84395EC15808}" type="slidenum">
              <a:rPr lang="en-US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85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B67C4-5795-4E61-BB22-718F1894EE2C}" type="datetimeFigureOut">
              <a:rPr lang="en-US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7/5/2014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B9E45-203C-4CEA-B1F5-F52BB04142E8}" type="slidenum">
              <a:rPr lang="en-US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99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B1ECF7E-A906-465D-9AF8-696B7D4A85DD}" type="datetimeFigureOut">
              <a:rPr lang="en-US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7/5/2014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CC77FFD-8D8E-48B5-A632-89633249096B}" type="slidenum">
              <a:rPr lang="en-US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287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jpg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.gif"/><Relationship Id="rId5" Type="http://schemas.openxmlformats.org/officeDocument/2006/relationships/image" Target="../media/image4.gif"/><Relationship Id="rId4" Type="http://schemas.openxmlformats.org/officeDocument/2006/relationships/image" Target="../media/image5.gi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image" Target="../media/image2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gif"/><Relationship Id="rId5" Type="http://schemas.openxmlformats.org/officeDocument/2006/relationships/image" Target="../media/image9.gif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image" Target="../media/image2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gif"/><Relationship Id="rId5" Type="http://schemas.openxmlformats.org/officeDocument/2006/relationships/image" Target="../media/image7.gif"/><Relationship Id="rId4" Type="http://schemas.openxmlformats.org/officeDocument/2006/relationships/image" Target="../media/image9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4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2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gif"/><Relationship Id="rId5" Type="http://schemas.openxmlformats.org/officeDocument/2006/relationships/image" Target="../media/image5.gif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9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image" Target="../media/image2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gif"/><Relationship Id="rId5" Type="http://schemas.openxmlformats.org/officeDocument/2006/relationships/image" Target="../media/image4.gif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850" y="6400800"/>
            <a:ext cx="17335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itle 19"/>
          <p:cNvSpPr txBox="1">
            <a:spLocks/>
          </p:cNvSpPr>
          <p:nvPr/>
        </p:nvSpPr>
        <p:spPr>
          <a:xfrm>
            <a:off x="3124200" y="609600"/>
            <a:ext cx="5943600" cy="685800"/>
          </a:xfrm>
          <a:prstGeom prst="rect">
            <a:avLst/>
          </a:prstGeom>
        </p:spPr>
        <p:txBody>
          <a:bodyPr vert="horz" lIns="73152" rIns="45720" bIns="0" rtlCol="0" anchor="b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</a:t>
            </a:r>
            <a: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Grammar on the Go!</a:t>
            </a: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/>
            </a:r>
            <a:b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</a:b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PowerEd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Express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2400" y="125849"/>
            <a:ext cx="2514600" cy="115416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Unit 3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Lesson </a:t>
            </a: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3</a:t>
            </a:r>
            <a:endParaRPr lang="en-US" sz="3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Text Placeholder 13"/>
          <p:cNvSpPr txBox="1">
            <a:spLocks/>
          </p:cNvSpPr>
          <p:nvPr/>
        </p:nvSpPr>
        <p:spPr bwMode="auto">
          <a:xfrm>
            <a:off x="228600" y="1752600"/>
            <a:ext cx="8610600" cy="4800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533400" marR="0" lvl="0" indent="-5334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Make the sentence</a:t>
            </a:r>
          </a:p>
          <a:p>
            <a:pPr marL="533400" marR="0" lvl="0" indent="-5334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corrections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in 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</a:rPr>
              <a:t>red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.</a:t>
            </a:r>
          </a:p>
          <a:p>
            <a:pPr marL="533400" marR="0" lvl="0" indent="-5334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endParaRPr kumimoji="0" lang="en-US" sz="48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533400" marR="0" lvl="0" indent="-5334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r>
              <a:rPr lang="en-US" sz="4800" b="1" baseline="0" dirty="0" smtClean="0">
                <a:solidFill>
                  <a:schemeClr val="tx1"/>
                </a:solidFill>
                <a:latin typeface="Comic Sans MS" pitchFamily="66" charset="0"/>
              </a:rPr>
              <a:t>Write</a:t>
            </a:r>
            <a:r>
              <a:rPr lang="en-US" sz="4800" b="1" dirty="0" smtClean="0">
                <a:solidFill>
                  <a:schemeClr val="tx1"/>
                </a:solidFill>
                <a:latin typeface="Comic Sans MS" pitchFamily="66" charset="0"/>
              </a:rPr>
              <a:t> the </a:t>
            </a:r>
            <a:r>
              <a:rPr lang="en-US" sz="4800" b="1" dirty="0" smtClean="0">
                <a:solidFill>
                  <a:srgbClr val="0070C0"/>
                </a:solidFill>
                <a:latin typeface="Comic Sans MS" pitchFamily="66" charset="0"/>
              </a:rPr>
              <a:t>vocabulary words </a:t>
            </a:r>
          </a:p>
          <a:p>
            <a:pPr marL="533400" marR="0" lvl="0" indent="-5334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r>
              <a:rPr lang="en-US" sz="4800" b="1" dirty="0" smtClean="0">
                <a:solidFill>
                  <a:schemeClr val="tx1"/>
                </a:solidFill>
                <a:latin typeface="Comic Sans MS" pitchFamily="66" charset="0"/>
              </a:rPr>
              <a:t>in your personal dictionary.</a:t>
            </a:r>
            <a:endParaRPr kumimoji="0" lang="en-US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pic>
        <p:nvPicPr>
          <p:cNvPr id="8" name="Picture 2" descr="C:\Documents and Settings\55user\My Documents\Dropbox\PowerEd\PowerEd Icons\1 (6,7,8 conventions)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23299" y="5429396"/>
            <a:ext cx="723900" cy="965200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231" y="267716"/>
            <a:ext cx="2159769" cy="131025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603817" y="6527800"/>
            <a:ext cx="2540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PowerEd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Plans   2014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576165"/>
            <a:ext cx="281835" cy="28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64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3"/>
          <p:cNvSpPr txBox="1">
            <a:spLocks/>
          </p:cNvSpPr>
          <p:nvPr/>
        </p:nvSpPr>
        <p:spPr bwMode="auto">
          <a:xfrm>
            <a:off x="228600" y="4419600"/>
            <a:ext cx="8610600" cy="21565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533400" indent="-533400" algn="just"/>
            <a:r>
              <a:rPr lang="en-US" sz="3000" dirty="0">
                <a:solidFill>
                  <a:srgbClr val="000000"/>
                </a:solidFill>
                <a:latin typeface="Comic Sans MS" pitchFamily="66" charset="0"/>
              </a:rPr>
              <a:t>		Though I didn</a:t>
            </a:r>
            <a:r>
              <a:rPr lang="en-US" sz="3000" dirty="0">
                <a:solidFill>
                  <a:srgbClr val="000000"/>
                </a:solidFill>
                <a:latin typeface="Broadway" pitchFamily="82" charset="0"/>
              </a:rPr>
              <a:t>’</a:t>
            </a:r>
            <a:r>
              <a:rPr lang="en-US" sz="3000" dirty="0">
                <a:solidFill>
                  <a:srgbClr val="000000"/>
                </a:solidFill>
                <a:latin typeface="Comic Sans MS" pitchFamily="66" charset="0"/>
              </a:rPr>
              <a:t>t tell Mom</a:t>
            </a:r>
            <a:r>
              <a:rPr lang="en-US" sz="3000" dirty="0">
                <a:solidFill>
                  <a:srgbClr val="000000"/>
                </a:solidFill>
                <a:latin typeface="Broadway" pitchFamily="82" charset="0"/>
              </a:rPr>
              <a:t>, </a:t>
            </a:r>
            <a:r>
              <a:rPr lang="en-US" sz="3000" dirty="0">
                <a:solidFill>
                  <a:srgbClr val="000000"/>
                </a:solidFill>
                <a:latin typeface="Comic Sans MS" pitchFamily="66" charset="0"/>
              </a:rPr>
              <a:t>I really </a:t>
            </a:r>
            <a:r>
              <a:rPr lang="en-US" sz="3000" b="1" dirty="0">
                <a:solidFill>
                  <a:srgbClr val="FF0000"/>
                </a:solidFill>
                <a:latin typeface="Comic Sans MS" pitchFamily="66" charset="0"/>
              </a:rPr>
              <a:t>loathed</a:t>
            </a:r>
            <a:r>
              <a:rPr lang="en-US" sz="3000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US" sz="3000" dirty="0" smtClean="0">
                <a:solidFill>
                  <a:srgbClr val="000000"/>
                </a:solidFill>
                <a:latin typeface="Comic Sans MS" pitchFamily="66" charset="0"/>
              </a:rPr>
              <a:t>spaghetti - and </a:t>
            </a:r>
            <a:r>
              <a:rPr lang="en-US" sz="3000" b="1" dirty="0">
                <a:solidFill>
                  <a:srgbClr val="FF0000"/>
                </a:solidFill>
                <a:latin typeface="Comic Sans MS" pitchFamily="66" charset="0"/>
              </a:rPr>
              <a:t>had</a:t>
            </a:r>
            <a:r>
              <a:rPr lang="en-US" sz="3000" dirty="0">
                <a:solidFill>
                  <a:srgbClr val="000000"/>
                </a:solidFill>
                <a:latin typeface="Comic Sans MS" pitchFamily="66" charset="0"/>
              </a:rPr>
              <a:t> since it made me sick in fourth </a:t>
            </a:r>
            <a:r>
              <a:rPr lang="en-US" sz="3000" dirty="0" smtClean="0">
                <a:solidFill>
                  <a:srgbClr val="000000"/>
                </a:solidFill>
                <a:latin typeface="Comic Sans MS" pitchFamily="66" charset="0"/>
              </a:rPr>
              <a:t>grade</a:t>
            </a:r>
            <a:r>
              <a:rPr lang="en-US" sz="3000" dirty="0" smtClean="0">
                <a:solidFill>
                  <a:srgbClr val="000000"/>
                </a:solidFill>
                <a:latin typeface="Broadway" pitchFamily="82" charset="0"/>
              </a:rPr>
              <a:t>.</a:t>
            </a:r>
            <a:r>
              <a:rPr lang="en-US" sz="3000" dirty="0" smtClean="0">
                <a:solidFill>
                  <a:srgbClr val="000000"/>
                </a:solidFill>
                <a:latin typeface="Comic Sans MS" pitchFamily="66" charset="0"/>
              </a:rPr>
              <a:t>  </a:t>
            </a:r>
            <a:r>
              <a:rPr lang="en-US" sz="3000" dirty="0">
                <a:solidFill>
                  <a:srgbClr val="000000"/>
                </a:solidFill>
                <a:latin typeface="Comic Sans MS" pitchFamily="66" charset="0"/>
              </a:rPr>
              <a:t>I </a:t>
            </a:r>
            <a:r>
              <a:rPr lang="en-US" sz="3000" b="1" dirty="0">
                <a:solidFill>
                  <a:srgbClr val="FF0000"/>
                </a:solidFill>
                <a:latin typeface="Comic Sans MS" pitchFamily="66" charset="0"/>
              </a:rPr>
              <a:t>knew</a:t>
            </a:r>
            <a:r>
              <a:rPr lang="en-US" sz="3000" dirty="0">
                <a:solidFill>
                  <a:srgbClr val="000000"/>
                </a:solidFill>
                <a:latin typeface="Comic Sans MS" pitchFamily="66" charset="0"/>
              </a:rPr>
              <a:t> I would need to eat a significant snack to avoid hunger.</a:t>
            </a:r>
            <a:endParaRPr lang="en-US" sz="3000" dirty="0">
              <a:solidFill>
                <a:srgbClr val="000000"/>
              </a:solidFill>
            </a:endParaRPr>
          </a:p>
        </p:txBody>
      </p:sp>
      <p:sp>
        <p:nvSpPr>
          <p:cNvPr id="18" name="Title 19"/>
          <p:cNvSpPr txBox="1">
            <a:spLocks/>
          </p:cNvSpPr>
          <p:nvPr/>
        </p:nvSpPr>
        <p:spPr>
          <a:xfrm>
            <a:off x="2971800" y="609600"/>
            <a:ext cx="5943600" cy="685800"/>
          </a:xfrm>
          <a:prstGeom prst="rect">
            <a:avLst/>
          </a:prstGeom>
        </p:spPr>
        <p:txBody>
          <a:bodyPr vert="horz" lIns="73152" rIns="45720" bIns="0" rtlCol="0" anchor="b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" y="124968"/>
            <a:ext cx="2667000" cy="1123384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Unit 3-</a:t>
            </a: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3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Verb Tense </a:t>
            </a:r>
          </a:p>
        </p:txBody>
      </p:sp>
      <p:sp>
        <p:nvSpPr>
          <p:cNvPr id="25" name="Text Placeholder 13"/>
          <p:cNvSpPr txBox="1">
            <a:spLocks/>
          </p:cNvSpPr>
          <p:nvPr/>
        </p:nvSpPr>
        <p:spPr bwMode="auto">
          <a:xfrm>
            <a:off x="228600" y="1600200"/>
            <a:ext cx="8610600" cy="25877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u="sng" dirty="0" smtClean="0">
                <a:solidFill>
                  <a:srgbClr val="008000"/>
                </a:solidFill>
                <a:latin typeface="Comic Sans MS" pitchFamily="66" charset="0"/>
              </a:rPr>
              <a:t>Verb Tense Agreement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The tenses of the verbs (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past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en-US" sz="2400" b="1" dirty="0" smtClean="0">
                <a:solidFill>
                  <a:srgbClr val="0070C0"/>
                </a:solidFill>
                <a:latin typeface="Comic Sans MS" pitchFamily="66" charset="0"/>
              </a:rPr>
              <a:t>present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en-US" sz="2400" b="1" dirty="0" smtClean="0">
                <a:solidFill>
                  <a:srgbClr val="CC00FF"/>
                </a:solidFill>
                <a:latin typeface="Comic Sans MS" pitchFamily="66" charset="0"/>
              </a:rPr>
              <a:t>future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) in a sentence must be the same (</a:t>
            </a:r>
            <a:r>
              <a:rPr lang="en-US" sz="2400" b="1" dirty="0" smtClean="0">
                <a:solidFill>
                  <a:schemeClr val="tx1"/>
                </a:solidFill>
                <a:latin typeface="Comic Sans MS" pitchFamily="66" charset="0"/>
              </a:rPr>
              <a:t>agree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).</a:t>
            </a:r>
          </a:p>
          <a:p>
            <a:endParaRPr lang="en-US" sz="2000" b="1" dirty="0">
              <a:solidFill>
                <a:srgbClr val="008000"/>
              </a:solidFill>
              <a:latin typeface="Comic Sans MS" pitchFamily="66" charset="0"/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When I </a:t>
            </a:r>
            <a:r>
              <a:rPr lang="en-US" sz="2000" b="1" dirty="0" smtClean="0">
                <a:solidFill>
                  <a:srgbClr val="0070C0"/>
                </a:solidFill>
                <a:latin typeface="Comic Sans MS" pitchFamily="66" charset="0"/>
              </a:rPr>
              <a:t>complain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, they 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chastised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me for getting upset.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When I 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complained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they </a:t>
            </a: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chastised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me for getting upset.</a:t>
            </a:r>
          </a:p>
          <a:p>
            <a:endParaRPr lang="en-US" sz="2000" dirty="0">
              <a:solidFill>
                <a:schemeClr val="tx1"/>
              </a:solidFill>
              <a:latin typeface="Comic Sans MS" pitchFamily="66" charset="0"/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9" name="Picture 2" descr="C:\Users\jamie\Dropbox\PowerEd\PowerEd Icons\pencil-no-background-left-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191" y="1676400"/>
            <a:ext cx="503609" cy="430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9"/>
          <p:cNvSpPr txBox="1">
            <a:spLocks/>
          </p:cNvSpPr>
          <p:nvPr/>
        </p:nvSpPr>
        <p:spPr>
          <a:xfrm>
            <a:off x="2971800" y="609600"/>
            <a:ext cx="6172200" cy="685800"/>
          </a:xfrm>
          <a:prstGeom prst="rect">
            <a:avLst/>
          </a:prstGeom>
        </p:spPr>
        <p:txBody>
          <a:bodyPr vert="horz" lIns="73152" rIns="45720" bIns="0" rtlCol="0" anchor="b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Grammar on the Go!</a:t>
            </a:r>
            <a:b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</a:b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PowerEd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Express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231" y="267716"/>
            <a:ext cx="2159769" cy="131025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576165"/>
            <a:ext cx="281835" cy="28183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2636593"/>
            <a:ext cx="1009703" cy="999606"/>
          </a:xfrm>
          <a:prstGeom prst="rect">
            <a:avLst/>
          </a:prstGeom>
        </p:spPr>
      </p:pic>
      <p:pic>
        <p:nvPicPr>
          <p:cNvPr id="15" name="Picture 2" descr="C:\Documents and Settings\55user\My Documents\Dropbox\PowerEd\PowerEd Icons\1 (6,7,8 conventions)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1450" y="5638800"/>
            <a:ext cx="723900" cy="9652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6603817" y="6527800"/>
            <a:ext cx="2540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PowerEd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Plans   2014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94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850" y="6400800"/>
            <a:ext cx="17335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76200" y="128015"/>
            <a:ext cx="2667000" cy="938719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Unit 3-</a:t>
            </a: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3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Complex Sentence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576165"/>
            <a:ext cx="281835" cy="281835"/>
          </a:xfrm>
          <a:prstGeom prst="rect">
            <a:avLst/>
          </a:prstGeom>
        </p:spPr>
      </p:pic>
      <p:sp>
        <p:nvSpPr>
          <p:cNvPr id="15" name="Title 19"/>
          <p:cNvSpPr txBox="1">
            <a:spLocks/>
          </p:cNvSpPr>
          <p:nvPr/>
        </p:nvSpPr>
        <p:spPr>
          <a:xfrm>
            <a:off x="2971800" y="609600"/>
            <a:ext cx="6172200" cy="685800"/>
          </a:xfrm>
          <a:prstGeom prst="rect">
            <a:avLst/>
          </a:prstGeom>
        </p:spPr>
        <p:txBody>
          <a:bodyPr vert="horz" lIns="73152" rIns="45720" bIns="0" rtlCol="0" anchor="b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Grammar on the Go!</a:t>
            </a:r>
            <a:b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</a:b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PowerEd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Express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231" y="267716"/>
            <a:ext cx="2159769" cy="1310259"/>
          </a:xfrm>
          <a:prstGeom prst="rect">
            <a:avLst/>
          </a:prstGeom>
        </p:spPr>
      </p:pic>
      <p:sp>
        <p:nvSpPr>
          <p:cNvPr id="17" name="Text Placeholder 13"/>
          <p:cNvSpPr txBox="1">
            <a:spLocks/>
          </p:cNvSpPr>
          <p:nvPr/>
        </p:nvSpPr>
        <p:spPr bwMode="auto">
          <a:xfrm>
            <a:off x="228600" y="4419600"/>
            <a:ext cx="8610600" cy="21565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533400" indent="-533400" algn="just"/>
            <a:r>
              <a:rPr lang="en-US" sz="3000" dirty="0">
                <a:solidFill>
                  <a:srgbClr val="000000"/>
                </a:solidFill>
                <a:latin typeface="Comic Sans MS" pitchFamily="66" charset="0"/>
              </a:rPr>
              <a:t>		</a:t>
            </a:r>
            <a:r>
              <a:rPr lang="en-US" sz="2900" b="1" i="1" u="sng" dirty="0">
                <a:solidFill>
                  <a:srgbClr val="0070C0"/>
                </a:solidFill>
                <a:latin typeface="Comic Sans MS" pitchFamily="66" charset="0"/>
              </a:rPr>
              <a:t>Though</a:t>
            </a:r>
            <a:r>
              <a:rPr lang="en-US" sz="2900" b="1" u="sng" dirty="0">
                <a:solidFill>
                  <a:srgbClr val="008000"/>
                </a:solidFill>
                <a:latin typeface="Comic Sans MS" pitchFamily="66" charset="0"/>
              </a:rPr>
              <a:t> I didn</a:t>
            </a:r>
            <a:r>
              <a:rPr lang="en-US" sz="2900" b="1" u="sng" dirty="0">
                <a:solidFill>
                  <a:srgbClr val="008000"/>
                </a:solidFill>
                <a:latin typeface="Broadway" pitchFamily="82" charset="0"/>
              </a:rPr>
              <a:t>’</a:t>
            </a:r>
            <a:r>
              <a:rPr lang="en-US" sz="2900" b="1" u="sng" dirty="0">
                <a:solidFill>
                  <a:srgbClr val="008000"/>
                </a:solidFill>
                <a:latin typeface="Comic Sans MS" pitchFamily="66" charset="0"/>
              </a:rPr>
              <a:t>t tell Mom</a:t>
            </a:r>
            <a:r>
              <a:rPr lang="en-US" sz="2900" dirty="0">
                <a:solidFill>
                  <a:srgbClr val="000000"/>
                </a:solidFill>
                <a:latin typeface="Broadway" pitchFamily="82" charset="0"/>
              </a:rPr>
              <a:t>, </a:t>
            </a:r>
            <a:r>
              <a:rPr lang="en-US" sz="2900" b="1" u="sng" dirty="0">
                <a:solidFill>
                  <a:srgbClr val="C00000"/>
                </a:solidFill>
                <a:latin typeface="Comic Sans MS" pitchFamily="66" charset="0"/>
              </a:rPr>
              <a:t>I really loathed </a:t>
            </a:r>
            <a:r>
              <a:rPr lang="en-US" sz="2900" b="1" u="sng" dirty="0" smtClean="0">
                <a:solidFill>
                  <a:srgbClr val="C00000"/>
                </a:solidFill>
                <a:latin typeface="Comic Sans MS" pitchFamily="66" charset="0"/>
              </a:rPr>
              <a:t>spaghetti</a:t>
            </a:r>
            <a:r>
              <a:rPr lang="en-US" sz="29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900" dirty="0" smtClean="0">
                <a:solidFill>
                  <a:srgbClr val="000000"/>
                </a:solidFill>
                <a:latin typeface="Comic Sans MS" pitchFamily="66" charset="0"/>
              </a:rPr>
              <a:t>- and </a:t>
            </a:r>
            <a:r>
              <a:rPr lang="en-US" sz="2900" dirty="0">
                <a:solidFill>
                  <a:srgbClr val="000000"/>
                </a:solidFill>
                <a:latin typeface="Comic Sans MS" pitchFamily="66" charset="0"/>
              </a:rPr>
              <a:t>had since it made me sick in fourth </a:t>
            </a:r>
            <a:r>
              <a:rPr lang="en-US" sz="2900" dirty="0" smtClean="0">
                <a:solidFill>
                  <a:srgbClr val="000000"/>
                </a:solidFill>
                <a:latin typeface="Comic Sans MS" pitchFamily="66" charset="0"/>
              </a:rPr>
              <a:t>grade</a:t>
            </a:r>
            <a:r>
              <a:rPr lang="en-US" sz="2900" dirty="0" smtClean="0">
                <a:solidFill>
                  <a:srgbClr val="000000"/>
                </a:solidFill>
                <a:latin typeface="Broadway" pitchFamily="82" charset="0"/>
              </a:rPr>
              <a:t>.</a:t>
            </a:r>
            <a:r>
              <a:rPr lang="en-US" sz="2900" dirty="0" smtClean="0">
                <a:solidFill>
                  <a:srgbClr val="000000"/>
                </a:solidFill>
                <a:latin typeface="Comic Sans MS" pitchFamily="66" charset="0"/>
              </a:rPr>
              <a:t>  </a:t>
            </a:r>
            <a:r>
              <a:rPr lang="en-US" sz="2900" dirty="0">
                <a:solidFill>
                  <a:srgbClr val="000000"/>
                </a:solidFill>
                <a:latin typeface="Comic Sans MS" pitchFamily="66" charset="0"/>
              </a:rPr>
              <a:t>I knew I would need to eat a significant snack to avoid hunger.</a:t>
            </a:r>
            <a:endParaRPr lang="en-US" sz="2900" dirty="0">
              <a:solidFill>
                <a:srgbClr val="000000"/>
              </a:solidFill>
            </a:endParaRPr>
          </a:p>
        </p:txBody>
      </p:sp>
      <p:pic>
        <p:nvPicPr>
          <p:cNvPr id="18" name="Picture 2" descr="C:\Documents and Settings\55user\My Documents\Dropbox\PowerEd\PowerEd Icons\1 (6,7,8 conventions)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1450" y="5638800"/>
            <a:ext cx="723900" cy="9652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603817" y="6527800"/>
            <a:ext cx="2540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PowerEd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Plans   2014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 Placeholder 13"/>
          <p:cNvSpPr txBox="1">
            <a:spLocks/>
          </p:cNvSpPr>
          <p:nvPr/>
        </p:nvSpPr>
        <p:spPr bwMode="auto">
          <a:xfrm>
            <a:off x="179221" y="1676400"/>
            <a:ext cx="8686800" cy="2438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300" b="1" u="sng" dirty="0" smtClean="0">
                <a:solidFill>
                  <a:srgbClr val="0070C0"/>
                </a:solidFill>
                <a:latin typeface="Comic Sans MS" pitchFamily="66" charset="0"/>
              </a:rPr>
              <a:t>Complex Sentence</a:t>
            </a:r>
          </a:p>
          <a:p>
            <a:pPr algn="just"/>
            <a:r>
              <a:rPr lang="en-US" sz="2400" dirty="0">
                <a:latin typeface="Comic Sans MS" pitchFamily="66" charset="0"/>
              </a:rPr>
              <a:t>A complex sentence has an </a:t>
            </a:r>
            <a:r>
              <a:rPr lang="en-US" sz="2400" b="1" u="sng" dirty="0">
                <a:solidFill>
                  <a:srgbClr val="C00000"/>
                </a:solidFill>
                <a:latin typeface="Comic Sans MS" pitchFamily="66" charset="0"/>
              </a:rPr>
              <a:t>independent clause</a:t>
            </a:r>
            <a:r>
              <a:rPr lang="en-US" sz="24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400" dirty="0">
                <a:latin typeface="Comic Sans MS" pitchFamily="66" charset="0"/>
              </a:rPr>
              <a:t>joined by one or more </a:t>
            </a:r>
            <a:r>
              <a:rPr lang="en-US" sz="2400" b="1" u="sng" dirty="0">
                <a:solidFill>
                  <a:srgbClr val="006600"/>
                </a:solidFill>
                <a:latin typeface="Comic Sans MS" pitchFamily="66" charset="0"/>
              </a:rPr>
              <a:t>dependent clauses</a:t>
            </a:r>
            <a:r>
              <a:rPr lang="en-US" sz="2400" dirty="0">
                <a:latin typeface="Comic Sans MS" pitchFamily="66" charset="0"/>
              </a:rPr>
              <a:t>. A complex sentence always has a subordinator such as </a:t>
            </a:r>
            <a:r>
              <a:rPr lang="en-US" sz="2400" b="1" i="1" u="sng" dirty="0">
                <a:solidFill>
                  <a:srgbClr val="0070C0"/>
                </a:solidFill>
                <a:latin typeface="Comic Sans MS" pitchFamily="66" charset="0"/>
              </a:rPr>
              <a:t>because</a:t>
            </a:r>
            <a:r>
              <a:rPr lang="en-US" sz="2400" i="1" dirty="0">
                <a:latin typeface="Comic Sans MS" pitchFamily="66" charset="0"/>
              </a:rPr>
              <a:t>, </a:t>
            </a:r>
            <a:r>
              <a:rPr lang="en-US" sz="2400" b="1" i="1" u="sng" dirty="0">
                <a:solidFill>
                  <a:srgbClr val="0070C0"/>
                </a:solidFill>
                <a:latin typeface="Comic Sans MS" pitchFamily="66" charset="0"/>
              </a:rPr>
              <a:t>since</a:t>
            </a:r>
            <a:r>
              <a:rPr lang="en-US" sz="2400" i="1" dirty="0">
                <a:latin typeface="Comic Sans MS" pitchFamily="66" charset="0"/>
              </a:rPr>
              <a:t>, </a:t>
            </a:r>
            <a:r>
              <a:rPr lang="en-US" sz="2400" b="1" i="1" u="sng" dirty="0">
                <a:solidFill>
                  <a:srgbClr val="0070C0"/>
                </a:solidFill>
                <a:latin typeface="Comic Sans MS" pitchFamily="66" charset="0"/>
              </a:rPr>
              <a:t>after</a:t>
            </a:r>
            <a:r>
              <a:rPr lang="en-US" sz="2400" i="1" dirty="0">
                <a:latin typeface="Comic Sans MS" pitchFamily="66" charset="0"/>
              </a:rPr>
              <a:t>, </a:t>
            </a:r>
            <a:r>
              <a:rPr lang="en-US" sz="2400" b="1" i="1" u="sng" dirty="0">
                <a:solidFill>
                  <a:srgbClr val="0070C0"/>
                </a:solidFill>
                <a:latin typeface="Comic Sans MS" pitchFamily="66" charset="0"/>
              </a:rPr>
              <a:t>although</a:t>
            </a:r>
            <a:r>
              <a:rPr lang="en-US" sz="2400" i="1" dirty="0">
                <a:latin typeface="Comic Sans MS" pitchFamily="66" charset="0"/>
              </a:rPr>
              <a:t>, </a:t>
            </a:r>
            <a:r>
              <a:rPr lang="en-US" sz="2400" dirty="0">
                <a:latin typeface="Comic Sans MS" pitchFamily="66" charset="0"/>
              </a:rPr>
              <a:t>or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b="1" i="1" u="sng" dirty="0">
                <a:solidFill>
                  <a:srgbClr val="0070C0"/>
                </a:solidFill>
                <a:latin typeface="Comic Sans MS" pitchFamily="66" charset="0"/>
              </a:rPr>
              <a:t>when</a:t>
            </a:r>
            <a:r>
              <a:rPr lang="en-US" sz="2400" dirty="0">
                <a:latin typeface="Comic Sans MS" pitchFamily="66" charset="0"/>
              </a:rPr>
              <a:t> or a relative pronoun such as </a:t>
            </a:r>
            <a:r>
              <a:rPr lang="en-US" sz="2400" b="1" i="1" u="sng" dirty="0">
                <a:solidFill>
                  <a:srgbClr val="0070C0"/>
                </a:solidFill>
                <a:latin typeface="Comic Sans MS" pitchFamily="66" charset="0"/>
              </a:rPr>
              <a:t>that</a:t>
            </a:r>
            <a:r>
              <a:rPr lang="en-US" sz="2400" i="1" dirty="0">
                <a:latin typeface="Comic Sans MS" pitchFamily="66" charset="0"/>
              </a:rPr>
              <a:t>, </a:t>
            </a:r>
            <a:r>
              <a:rPr lang="en-US" sz="2400" b="1" i="1" u="sng" dirty="0">
                <a:solidFill>
                  <a:srgbClr val="0070C0"/>
                </a:solidFill>
                <a:latin typeface="Comic Sans MS" pitchFamily="66" charset="0"/>
              </a:rPr>
              <a:t>who</a:t>
            </a:r>
            <a:r>
              <a:rPr lang="en-US" sz="2400" i="1" dirty="0">
                <a:latin typeface="Comic Sans MS" pitchFamily="66" charset="0"/>
              </a:rPr>
              <a:t>,</a:t>
            </a:r>
            <a:r>
              <a:rPr lang="en-US" sz="2400" dirty="0">
                <a:latin typeface="Comic Sans MS" pitchFamily="66" charset="0"/>
              </a:rPr>
              <a:t> or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b="1" i="1" u="sng" dirty="0">
                <a:solidFill>
                  <a:srgbClr val="0070C0"/>
                </a:solidFill>
                <a:latin typeface="Comic Sans MS" pitchFamily="66" charset="0"/>
              </a:rPr>
              <a:t>which</a:t>
            </a:r>
            <a:r>
              <a:rPr lang="en-US" sz="2400" b="1" dirty="0">
                <a:solidFill>
                  <a:srgbClr val="0070C0"/>
                </a:solidFill>
                <a:latin typeface="Comic Sans MS" pitchFamily="66" charset="0"/>
              </a:rPr>
              <a:t>.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932" y="1371600"/>
            <a:ext cx="778847" cy="1038463"/>
          </a:xfrm>
          <a:prstGeom prst="rect">
            <a:avLst/>
          </a:prstGeom>
        </p:spPr>
      </p:pic>
      <p:pic>
        <p:nvPicPr>
          <p:cNvPr id="14" name="Picture 2" descr="C:\Users\jamie\Dropbox\PowerEd\PowerEd Icons\pencil-no-background-left-f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132" y="1711146"/>
            <a:ext cx="672877" cy="574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243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850" y="6400800"/>
            <a:ext cx="17335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itle 19"/>
          <p:cNvSpPr txBox="1">
            <a:spLocks/>
          </p:cNvSpPr>
          <p:nvPr/>
        </p:nvSpPr>
        <p:spPr>
          <a:xfrm>
            <a:off x="2971800" y="609600"/>
            <a:ext cx="5943600" cy="685800"/>
          </a:xfrm>
          <a:prstGeom prst="rect">
            <a:avLst/>
          </a:prstGeom>
        </p:spPr>
        <p:txBody>
          <a:bodyPr vert="horz" lIns="73152" rIns="45720" bIns="0" rtlCol="0" anchor="b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" y="128016"/>
            <a:ext cx="2667000" cy="1000274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Unit 3-3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Simple Sentence</a:t>
            </a:r>
          </a:p>
        </p:txBody>
      </p:sp>
      <p:sp>
        <p:nvSpPr>
          <p:cNvPr id="25" name="Text Placeholder 13"/>
          <p:cNvSpPr txBox="1">
            <a:spLocks/>
          </p:cNvSpPr>
          <p:nvPr/>
        </p:nvSpPr>
        <p:spPr bwMode="auto">
          <a:xfrm>
            <a:off x="228600" y="1600200"/>
            <a:ext cx="8613648" cy="25877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533400" lvl="0" indent="-533400" algn="ctr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defRPr/>
            </a:pPr>
            <a:r>
              <a:rPr lang="en-US" sz="4000" b="1" u="sng" dirty="0" smtClean="0">
                <a:solidFill>
                  <a:srgbClr val="7030A0"/>
                </a:solidFill>
                <a:latin typeface="Comic Sans MS" pitchFamily="66" charset="0"/>
              </a:rPr>
              <a:t>Simple Sentence </a:t>
            </a:r>
            <a:endParaRPr lang="en-US" sz="4000" b="1" u="sng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defRPr/>
            </a:pPr>
            <a:endParaRPr lang="en-US" sz="34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defRPr/>
            </a:pPr>
            <a:r>
              <a:rPr lang="en-US" sz="3400" b="1" dirty="0" smtClean="0">
                <a:solidFill>
                  <a:schemeClr val="tx1"/>
                </a:solidFill>
                <a:latin typeface="Comic Sans MS" pitchFamily="66" charset="0"/>
              </a:rPr>
              <a:t>A </a:t>
            </a:r>
            <a:r>
              <a:rPr lang="en-US" sz="3400" b="1" dirty="0">
                <a:solidFill>
                  <a:schemeClr val="tx1"/>
                </a:solidFill>
                <a:latin typeface="Comic Sans MS" pitchFamily="66" charset="0"/>
              </a:rPr>
              <a:t>simple </a:t>
            </a:r>
            <a:r>
              <a:rPr lang="en-US" sz="3400" b="1" dirty="0" smtClean="0">
                <a:solidFill>
                  <a:schemeClr val="tx1"/>
                </a:solidFill>
                <a:latin typeface="Comic Sans MS" pitchFamily="66" charset="0"/>
              </a:rPr>
              <a:t>sentence contains </a:t>
            </a:r>
            <a:r>
              <a:rPr lang="en-US" sz="3400" b="1" dirty="0">
                <a:solidFill>
                  <a:schemeClr val="tx1"/>
                </a:solidFill>
                <a:latin typeface="Comic Sans MS" pitchFamily="66" charset="0"/>
              </a:rPr>
              <a:t>a </a:t>
            </a:r>
            <a:r>
              <a:rPr lang="en-US" sz="3400" b="1" dirty="0">
                <a:solidFill>
                  <a:srgbClr val="FF0000"/>
                </a:solidFill>
                <a:latin typeface="Comic Sans MS" pitchFamily="66" charset="0"/>
              </a:rPr>
              <a:t>subject</a:t>
            </a:r>
            <a:r>
              <a:rPr lang="en-US" sz="3400" b="1" dirty="0">
                <a:solidFill>
                  <a:schemeClr val="tx1"/>
                </a:solidFill>
                <a:latin typeface="Comic Sans MS" pitchFamily="66" charset="0"/>
              </a:rPr>
              <a:t> and a </a:t>
            </a:r>
            <a:r>
              <a:rPr lang="en-US" sz="3400" b="1" dirty="0">
                <a:solidFill>
                  <a:srgbClr val="0070C0"/>
                </a:solidFill>
                <a:latin typeface="Comic Sans MS" pitchFamily="66" charset="0"/>
              </a:rPr>
              <a:t>verb</a:t>
            </a:r>
            <a:r>
              <a:rPr lang="en-US" sz="3400" b="1" dirty="0">
                <a:solidFill>
                  <a:schemeClr val="tx1"/>
                </a:solidFill>
                <a:latin typeface="Comic Sans MS" pitchFamily="66" charset="0"/>
              </a:rPr>
              <a:t>, and it expresses a complete thought</a:t>
            </a:r>
            <a:r>
              <a:rPr lang="en-US" sz="3400" b="1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0" y="6324600"/>
            <a:ext cx="17335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1676400"/>
            <a:ext cx="757237" cy="1009650"/>
          </a:xfrm>
          <a:prstGeom prst="rect">
            <a:avLst/>
          </a:prstGeom>
        </p:spPr>
      </p:pic>
      <p:pic>
        <p:nvPicPr>
          <p:cNvPr id="11" name="Picture 2" descr="C:\Users\jamie\Dropbox\PowerEd\PowerEd Icons\pencil-no-background-left-f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752600"/>
            <a:ext cx="503609" cy="430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le 19"/>
          <p:cNvSpPr txBox="1">
            <a:spLocks/>
          </p:cNvSpPr>
          <p:nvPr/>
        </p:nvSpPr>
        <p:spPr>
          <a:xfrm>
            <a:off x="2971800" y="609600"/>
            <a:ext cx="6172200" cy="685800"/>
          </a:xfrm>
          <a:prstGeom prst="rect">
            <a:avLst/>
          </a:prstGeom>
        </p:spPr>
        <p:txBody>
          <a:bodyPr vert="horz" lIns="73152" rIns="45720" bIns="0" rtlCol="0" anchor="b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Grammar on the Go!</a:t>
            </a:r>
            <a:b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</a:b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PowerEd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Express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231" y="267716"/>
            <a:ext cx="2159769" cy="131025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603817" y="6527800"/>
            <a:ext cx="2540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PowerEd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Plans   2014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576165"/>
            <a:ext cx="281835" cy="281835"/>
          </a:xfrm>
          <a:prstGeom prst="rect">
            <a:avLst/>
          </a:prstGeom>
        </p:spPr>
      </p:pic>
      <p:sp>
        <p:nvSpPr>
          <p:cNvPr id="19" name="Text Placeholder 13"/>
          <p:cNvSpPr txBox="1">
            <a:spLocks/>
          </p:cNvSpPr>
          <p:nvPr/>
        </p:nvSpPr>
        <p:spPr bwMode="auto">
          <a:xfrm>
            <a:off x="228600" y="4419600"/>
            <a:ext cx="8610600" cy="21565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533400" indent="-533400" algn="just"/>
            <a:r>
              <a:rPr lang="en-US" sz="3600" dirty="0">
                <a:solidFill>
                  <a:srgbClr val="000000"/>
                </a:solidFill>
                <a:latin typeface="Comic Sans MS" pitchFamily="66" charset="0"/>
              </a:rPr>
              <a:t>	</a:t>
            </a:r>
            <a:r>
              <a:rPr lang="en-US" sz="3600" dirty="0" smtClean="0">
                <a:solidFill>
                  <a:srgbClr val="000000"/>
                </a:solidFill>
                <a:latin typeface="Comic Sans MS" pitchFamily="66" charset="0"/>
              </a:rPr>
              <a:t>	</a:t>
            </a:r>
            <a:r>
              <a:rPr lang="en-US" sz="3000" dirty="0" smtClean="0">
                <a:solidFill>
                  <a:schemeClr val="tx1"/>
                </a:solidFill>
                <a:latin typeface="Comic Sans MS" pitchFamily="66" charset="0"/>
              </a:rPr>
              <a:t>Though </a:t>
            </a:r>
            <a:r>
              <a:rPr lang="en-US" sz="3000" dirty="0">
                <a:solidFill>
                  <a:schemeClr val="tx1"/>
                </a:solidFill>
                <a:latin typeface="Comic Sans MS" pitchFamily="66" charset="0"/>
              </a:rPr>
              <a:t>I didn</a:t>
            </a:r>
            <a:r>
              <a:rPr lang="en-US" sz="3000" dirty="0">
                <a:solidFill>
                  <a:schemeClr val="tx1"/>
                </a:solidFill>
                <a:latin typeface="Broadway" pitchFamily="82" charset="0"/>
              </a:rPr>
              <a:t>’</a:t>
            </a:r>
            <a:r>
              <a:rPr lang="en-US" sz="3000" dirty="0">
                <a:solidFill>
                  <a:schemeClr val="tx1"/>
                </a:solidFill>
                <a:latin typeface="Comic Sans MS" pitchFamily="66" charset="0"/>
              </a:rPr>
              <a:t>t tell Mom</a:t>
            </a:r>
            <a:r>
              <a:rPr lang="en-US" sz="3000" dirty="0">
                <a:solidFill>
                  <a:schemeClr val="tx1"/>
                </a:solidFill>
                <a:latin typeface="Broadway" pitchFamily="82" charset="0"/>
              </a:rPr>
              <a:t>, </a:t>
            </a:r>
            <a:r>
              <a:rPr lang="en-US" sz="3000" dirty="0">
                <a:solidFill>
                  <a:schemeClr val="tx1"/>
                </a:solidFill>
                <a:latin typeface="Comic Sans MS" pitchFamily="66" charset="0"/>
              </a:rPr>
              <a:t>I really loathed spaghetti - and had since it made me sick in fourth grade</a:t>
            </a:r>
            <a:r>
              <a:rPr lang="en-US" sz="3000" dirty="0">
                <a:solidFill>
                  <a:schemeClr val="tx1"/>
                </a:solidFill>
                <a:latin typeface="Broadway" pitchFamily="82" charset="0"/>
              </a:rPr>
              <a:t>.</a:t>
            </a:r>
            <a:r>
              <a:rPr lang="en-US" sz="3000" dirty="0">
                <a:solidFill>
                  <a:schemeClr val="tx1"/>
                </a:solidFill>
                <a:latin typeface="Comic Sans MS" pitchFamily="66" charset="0"/>
              </a:rPr>
              <a:t>  </a:t>
            </a:r>
            <a:r>
              <a:rPr lang="en-US" sz="3000" b="1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3000" b="1" dirty="0">
                <a:solidFill>
                  <a:srgbClr val="0070C0"/>
                </a:solidFill>
                <a:latin typeface="Comic Sans MS" pitchFamily="66" charset="0"/>
              </a:rPr>
              <a:t> knew </a:t>
            </a:r>
            <a:r>
              <a:rPr lang="en-US" sz="3000" b="1" dirty="0">
                <a:solidFill>
                  <a:srgbClr val="7030A0"/>
                </a:solidFill>
                <a:latin typeface="Comic Sans MS" pitchFamily="66" charset="0"/>
              </a:rPr>
              <a:t>I would need to eat a significant snack to avoid hunger</a:t>
            </a:r>
            <a:r>
              <a:rPr lang="en-US" sz="3000" dirty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en-US" sz="3000" dirty="0">
              <a:solidFill>
                <a:schemeClr val="tx1"/>
              </a:solidFill>
            </a:endParaRPr>
          </a:p>
        </p:txBody>
      </p:sp>
      <p:pic>
        <p:nvPicPr>
          <p:cNvPr id="20" name="Picture 2" descr="C:\Documents and Settings\55user\My Documents\Dropbox\PowerEd\PowerEd Icons\1 (6,7,8 conventions)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71450" y="5638800"/>
            <a:ext cx="723900" cy="965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1900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850" y="6400800"/>
            <a:ext cx="17335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itle 19"/>
          <p:cNvSpPr txBox="1">
            <a:spLocks/>
          </p:cNvSpPr>
          <p:nvPr/>
        </p:nvSpPr>
        <p:spPr>
          <a:xfrm>
            <a:off x="2971800" y="609600"/>
            <a:ext cx="5943600" cy="685800"/>
          </a:xfrm>
          <a:prstGeom prst="rect">
            <a:avLst/>
          </a:prstGeom>
        </p:spPr>
        <p:txBody>
          <a:bodyPr vert="horz" lIns="73152" rIns="45720" bIns="0" rtlCol="0" anchor="b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" y="128016"/>
            <a:ext cx="2667000" cy="1061829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Unit 3-</a:t>
            </a: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3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Declarative</a:t>
            </a:r>
          </a:p>
        </p:txBody>
      </p:sp>
      <p:sp>
        <p:nvSpPr>
          <p:cNvPr id="25" name="Text Placeholder 13"/>
          <p:cNvSpPr txBox="1">
            <a:spLocks/>
          </p:cNvSpPr>
          <p:nvPr/>
        </p:nvSpPr>
        <p:spPr bwMode="auto">
          <a:xfrm>
            <a:off x="228600" y="1600200"/>
            <a:ext cx="8613648" cy="25877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algn="ctr"/>
            <a:r>
              <a:rPr lang="en-US" sz="4300" b="1" u="sng" dirty="0" smtClean="0">
                <a:solidFill>
                  <a:srgbClr val="CC00FF"/>
                </a:solidFill>
                <a:latin typeface="Comic Sans MS" pitchFamily="66" charset="0"/>
              </a:rPr>
              <a:t>Declarative Sentence</a:t>
            </a:r>
          </a:p>
          <a:p>
            <a:endParaRPr lang="en-US" b="1" dirty="0">
              <a:latin typeface="Comic Sans MS" pitchFamily="66" charset="0"/>
            </a:endParaRPr>
          </a:p>
          <a:p>
            <a:pPr algn="just"/>
            <a:r>
              <a:rPr lang="en-US" sz="3400" b="1" dirty="0" smtClean="0">
                <a:latin typeface="Comic Sans MS" pitchFamily="66" charset="0"/>
              </a:rPr>
              <a:t>A </a:t>
            </a:r>
            <a:r>
              <a:rPr lang="en-US" sz="3400" b="1" dirty="0">
                <a:latin typeface="Comic Sans MS" pitchFamily="66" charset="0"/>
              </a:rPr>
              <a:t>sentence in </a:t>
            </a:r>
            <a:r>
              <a:rPr lang="en-US" sz="3400" b="1" dirty="0" smtClean="0">
                <a:latin typeface="Comic Sans MS" pitchFamily="66" charset="0"/>
              </a:rPr>
              <a:t>the </a:t>
            </a:r>
            <a:r>
              <a:rPr lang="en-US" sz="3400" b="1" dirty="0">
                <a:latin typeface="Comic Sans MS" pitchFamily="66" charset="0"/>
              </a:rPr>
              <a:t>form of a statement.  In a </a:t>
            </a:r>
            <a:r>
              <a:rPr lang="en-US" sz="3400" b="1" dirty="0">
                <a:solidFill>
                  <a:srgbClr val="CC00FF"/>
                </a:solidFill>
                <a:latin typeface="Comic Sans MS" pitchFamily="66" charset="0"/>
              </a:rPr>
              <a:t>declarative sentence</a:t>
            </a:r>
            <a:r>
              <a:rPr lang="en-US" sz="3400" b="1" dirty="0">
                <a:latin typeface="Comic Sans MS" pitchFamily="66" charset="0"/>
              </a:rPr>
              <a:t>, the subject normally precedes the verb.  A</a:t>
            </a: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3400" b="1" dirty="0">
                <a:solidFill>
                  <a:srgbClr val="CC00FF"/>
                </a:solidFill>
                <a:latin typeface="Comic Sans MS" pitchFamily="66" charset="0"/>
              </a:rPr>
              <a:t>declarative sentence</a:t>
            </a:r>
            <a:r>
              <a:rPr lang="en-US" sz="3400" b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3400" b="1" dirty="0">
                <a:latin typeface="Comic Sans MS" pitchFamily="66" charset="0"/>
              </a:rPr>
              <a:t>ends with a </a:t>
            </a:r>
            <a:r>
              <a:rPr lang="en-US" sz="3400" b="1" dirty="0">
                <a:solidFill>
                  <a:srgbClr val="C00000"/>
                </a:solidFill>
                <a:latin typeface="Comic Sans MS" pitchFamily="66" charset="0"/>
              </a:rPr>
              <a:t>period</a:t>
            </a:r>
            <a:r>
              <a:rPr lang="en-US" sz="3400" b="1" dirty="0">
                <a:latin typeface="Comic Sans MS" pitchFamily="66" charset="0"/>
              </a:rPr>
              <a:t>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0" y="6324600"/>
            <a:ext cx="17335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 descr="C:\Users\jamie\Dropbox\PowerEd\PowerEd Icons\pencil-no-background-left-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76400"/>
            <a:ext cx="503609" cy="430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1295400"/>
            <a:ext cx="790269" cy="1038463"/>
          </a:xfrm>
          <a:prstGeom prst="rect">
            <a:avLst/>
          </a:prstGeom>
        </p:spPr>
      </p:pic>
      <p:sp>
        <p:nvSpPr>
          <p:cNvPr id="13" name="Title 19"/>
          <p:cNvSpPr txBox="1">
            <a:spLocks/>
          </p:cNvSpPr>
          <p:nvPr/>
        </p:nvSpPr>
        <p:spPr>
          <a:xfrm>
            <a:off x="2971800" y="609600"/>
            <a:ext cx="6172200" cy="685800"/>
          </a:xfrm>
          <a:prstGeom prst="rect">
            <a:avLst/>
          </a:prstGeom>
        </p:spPr>
        <p:txBody>
          <a:bodyPr vert="horz" lIns="73152" rIns="45720" bIns="0" rtlCol="0" anchor="b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Grammar on the Go!</a:t>
            </a:r>
            <a:b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</a:b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PowerEd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Express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231" y="267716"/>
            <a:ext cx="2159769" cy="131025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576165"/>
            <a:ext cx="281835" cy="281835"/>
          </a:xfrm>
          <a:prstGeom prst="rect">
            <a:avLst/>
          </a:prstGeom>
        </p:spPr>
      </p:pic>
      <p:sp>
        <p:nvSpPr>
          <p:cNvPr id="20" name="Text Placeholder 13"/>
          <p:cNvSpPr txBox="1">
            <a:spLocks/>
          </p:cNvSpPr>
          <p:nvPr/>
        </p:nvSpPr>
        <p:spPr bwMode="auto">
          <a:xfrm>
            <a:off x="228600" y="4419600"/>
            <a:ext cx="8610600" cy="21565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533400" indent="-533400" algn="just"/>
            <a:r>
              <a:rPr lang="en-US" sz="3000" dirty="0">
                <a:solidFill>
                  <a:srgbClr val="000000"/>
                </a:solidFill>
                <a:latin typeface="Comic Sans MS" pitchFamily="66" charset="0"/>
              </a:rPr>
              <a:t>		</a:t>
            </a:r>
            <a:r>
              <a:rPr lang="en-US" sz="2850" b="1" dirty="0">
                <a:solidFill>
                  <a:srgbClr val="CC00FF"/>
                </a:solidFill>
                <a:latin typeface="Comic Sans MS" pitchFamily="66" charset="0"/>
              </a:rPr>
              <a:t>Though I didn</a:t>
            </a:r>
            <a:r>
              <a:rPr lang="en-US" sz="2850" b="1" dirty="0">
                <a:solidFill>
                  <a:srgbClr val="CC00FF"/>
                </a:solidFill>
                <a:latin typeface="Broadway" pitchFamily="82" charset="0"/>
              </a:rPr>
              <a:t>’</a:t>
            </a:r>
            <a:r>
              <a:rPr lang="en-US" sz="2850" b="1" dirty="0">
                <a:solidFill>
                  <a:srgbClr val="CC00FF"/>
                </a:solidFill>
                <a:latin typeface="Comic Sans MS" pitchFamily="66" charset="0"/>
              </a:rPr>
              <a:t>t tell Mom</a:t>
            </a:r>
            <a:r>
              <a:rPr lang="en-US" sz="2850" b="1" dirty="0">
                <a:solidFill>
                  <a:srgbClr val="CC00FF"/>
                </a:solidFill>
                <a:latin typeface="Broadway" pitchFamily="82" charset="0"/>
              </a:rPr>
              <a:t>, </a:t>
            </a:r>
            <a:r>
              <a:rPr lang="en-US" sz="2850" b="1" dirty="0">
                <a:solidFill>
                  <a:srgbClr val="CC00FF"/>
                </a:solidFill>
                <a:latin typeface="Comic Sans MS" pitchFamily="66" charset="0"/>
              </a:rPr>
              <a:t>I really loathed </a:t>
            </a:r>
            <a:r>
              <a:rPr lang="en-US" sz="2850" b="1" dirty="0" smtClean="0">
                <a:solidFill>
                  <a:srgbClr val="CC00FF"/>
                </a:solidFill>
                <a:latin typeface="Comic Sans MS" pitchFamily="66" charset="0"/>
              </a:rPr>
              <a:t>spaghetti - and </a:t>
            </a:r>
            <a:r>
              <a:rPr lang="en-US" sz="2850" b="1" dirty="0">
                <a:solidFill>
                  <a:srgbClr val="CC00FF"/>
                </a:solidFill>
                <a:latin typeface="Comic Sans MS" pitchFamily="66" charset="0"/>
              </a:rPr>
              <a:t>had since it made me sick in fourth </a:t>
            </a:r>
            <a:r>
              <a:rPr lang="en-US" sz="2850" b="1" dirty="0" smtClean="0">
                <a:solidFill>
                  <a:srgbClr val="CC00FF"/>
                </a:solidFill>
                <a:latin typeface="Comic Sans MS" pitchFamily="66" charset="0"/>
              </a:rPr>
              <a:t>grade</a:t>
            </a:r>
            <a:r>
              <a:rPr lang="en-US" sz="2850" b="1" dirty="0" smtClean="0">
                <a:solidFill>
                  <a:srgbClr val="C00000"/>
                </a:solidFill>
                <a:latin typeface="Broadway" pitchFamily="82" charset="0"/>
              </a:rPr>
              <a:t>.</a:t>
            </a:r>
            <a:r>
              <a:rPr lang="en-US" sz="285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850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US" sz="2850" b="1" dirty="0">
                <a:solidFill>
                  <a:srgbClr val="CC00FF"/>
                </a:solidFill>
                <a:latin typeface="Comic Sans MS" pitchFamily="66" charset="0"/>
              </a:rPr>
              <a:t>I knew I would need to eat a significant snack to avoid hunger</a:t>
            </a:r>
            <a:r>
              <a:rPr lang="en-US" sz="2850" b="1" dirty="0">
                <a:solidFill>
                  <a:srgbClr val="C00000"/>
                </a:solidFill>
                <a:latin typeface="Broadway" panose="04040905080B02020502" pitchFamily="82" charset="0"/>
              </a:rPr>
              <a:t>.</a:t>
            </a:r>
          </a:p>
        </p:txBody>
      </p:sp>
      <p:pic>
        <p:nvPicPr>
          <p:cNvPr id="21" name="Picture 2" descr="C:\Documents and Settings\55user\My Documents\Dropbox\PowerEd\PowerEd Icons\1 (6,7,8 conventions)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71450" y="5638800"/>
            <a:ext cx="723900" cy="9652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6603817" y="6527800"/>
            <a:ext cx="2540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PowerEd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Plans   2014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803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850" y="6400800"/>
            <a:ext cx="17335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itle 19"/>
          <p:cNvSpPr txBox="1">
            <a:spLocks/>
          </p:cNvSpPr>
          <p:nvPr/>
        </p:nvSpPr>
        <p:spPr>
          <a:xfrm>
            <a:off x="2971800" y="609600"/>
            <a:ext cx="5943600" cy="685800"/>
          </a:xfrm>
          <a:prstGeom prst="rect">
            <a:avLst/>
          </a:prstGeom>
        </p:spPr>
        <p:txBody>
          <a:bodyPr vert="horz" lIns="73152" rIns="45720" bIns="0" rtlCol="0" anchor="b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" y="125849"/>
            <a:ext cx="2667000" cy="1169551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Unit 3-3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Vocabulary</a:t>
            </a:r>
          </a:p>
        </p:txBody>
      </p:sp>
      <p:sp>
        <p:nvSpPr>
          <p:cNvPr id="25" name="Text Placeholder 13"/>
          <p:cNvSpPr txBox="1">
            <a:spLocks/>
          </p:cNvSpPr>
          <p:nvPr/>
        </p:nvSpPr>
        <p:spPr bwMode="auto">
          <a:xfrm>
            <a:off x="228600" y="1752600"/>
            <a:ext cx="8610600" cy="4800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6600" b="1" noProof="0" dirty="0" smtClean="0">
                <a:solidFill>
                  <a:srgbClr val="0070C0"/>
                </a:solidFill>
                <a:latin typeface="Comic Sans MS" pitchFamily="66" charset="0"/>
              </a:rPr>
              <a:t>significant</a:t>
            </a:r>
            <a:endParaRPr kumimoji="0" lang="en-US" sz="66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itchFamily="66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Comic Sans MS" pitchFamily="66" charset="0"/>
              </a:rPr>
              <a:t>Adjective</a:t>
            </a:r>
            <a:endParaRPr lang="en-US" sz="28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endParaRPr lang="en-US" sz="1600" b="1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smtClean="0">
                <a:latin typeface="Comic Sans MS" pitchFamily="66" charset="0"/>
              </a:rPr>
              <a:t>     sufficiently </a:t>
            </a:r>
            <a:r>
              <a:rPr lang="en-US" sz="3600" dirty="0">
                <a:latin typeface="Comic Sans MS" pitchFamily="66" charset="0"/>
              </a:rPr>
              <a:t>great or </a:t>
            </a:r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smtClean="0">
                <a:latin typeface="Comic Sans MS" pitchFamily="66" charset="0"/>
              </a:rPr>
              <a:t>     important </a:t>
            </a:r>
            <a:r>
              <a:rPr lang="en-US" sz="3600" dirty="0">
                <a:latin typeface="Comic Sans MS" pitchFamily="66" charset="0"/>
              </a:rPr>
              <a:t>to be </a:t>
            </a:r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smtClean="0">
                <a:latin typeface="Comic Sans MS" pitchFamily="66" charset="0"/>
              </a:rPr>
              <a:t>     worthy of </a:t>
            </a:r>
            <a:r>
              <a:rPr lang="en-US" sz="3600" dirty="0">
                <a:latin typeface="Comic Sans MS" pitchFamily="66" charset="0"/>
              </a:rPr>
              <a:t>attention; </a:t>
            </a:r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smtClean="0">
                <a:latin typeface="Comic Sans MS" pitchFamily="66" charset="0"/>
              </a:rPr>
              <a:t>     noteworthy</a:t>
            </a:r>
            <a:endParaRPr lang="en-US" sz="3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itle 19"/>
          <p:cNvSpPr txBox="1">
            <a:spLocks/>
          </p:cNvSpPr>
          <p:nvPr/>
        </p:nvSpPr>
        <p:spPr>
          <a:xfrm>
            <a:off x="2971800" y="609600"/>
            <a:ext cx="6172200" cy="685800"/>
          </a:xfrm>
          <a:prstGeom prst="rect">
            <a:avLst/>
          </a:prstGeom>
        </p:spPr>
        <p:txBody>
          <a:bodyPr vert="horz" lIns="73152" rIns="45720" bIns="0" rtlCol="0" anchor="b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Grammar on the Go!</a:t>
            </a:r>
            <a:b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</a:b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PowerEd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Express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231" y="267716"/>
            <a:ext cx="2159769" cy="131025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576165"/>
            <a:ext cx="281835" cy="281835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00" y="3031654"/>
            <a:ext cx="3429000" cy="2240279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6603817" y="6527800"/>
            <a:ext cx="2540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PowerEd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Plans   2014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865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half" idx="2"/>
          </p:nvPr>
        </p:nvSpPr>
        <p:spPr>
          <a:xfrm>
            <a:off x="304800" y="1752600"/>
            <a:ext cx="8382000" cy="4775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533400" indent="-533400" eaLnBrk="1" hangingPunct="1"/>
            <a:r>
              <a:rPr lang="en-US" sz="3600" dirty="0" smtClean="0">
                <a:solidFill>
                  <a:schemeClr val="tx1"/>
                </a:solidFill>
                <a:latin typeface="Comic Sans MS" pitchFamily="66" charset="0"/>
              </a:rPr>
              <a:t> 	</a:t>
            </a:r>
          </a:p>
          <a:p>
            <a:pPr marL="533400" indent="-533400" algn="just" eaLnBrk="1" hangingPunct="1"/>
            <a:r>
              <a:rPr lang="en-US" sz="4400" dirty="0" smtClean="0">
                <a:solidFill>
                  <a:schemeClr val="tx1"/>
                </a:solidFill>
                <a:latin typeface="Comic Sans MS" pitchFamily="66" charset="0"/>
              </a:rPr>
              <a:t>   Though I </a:t>
            </a:r>
            <a:r>
              <a:rPr lang="en-US" sz="4400" dirty="0" err="1" smtClean="0">
                <a:solidFill>
                  <a:schemeClr val="tx1"/>
                </a:solidFill>
                <a:latin typeface="Comic Sans MS" pitchFamily="66" charset="0"/>
              </a:rPr>
              <a:t>didnt</a:t>
            </a:r>
            <a:r>
              <a:rPr lang="en-US" sz="4400" dirty="0" smtClean="0">
                <a:solidFill>
                  <a:schemeClr val="tx1"/>
                </a:solidFill>
                <a:latin typeface="Comic Sans MS" pitchFamily="66" charset="0"/>
              </a:rPr>
              <a:t> tell mom </a:t>
            </a:r>
            <a:r>
              <a:rPr lang="en-US" sz="4400" dirty="0" err="1" smtClean="0">
                <a:solidFill>
                  <a:schemeClr val="tx1"/>
                </a:solidFill>
                <a:latin typeface="Comic Sans MS" pitchFamily="66" charset="0"/>
              </a:rPr>
              <a:t>i</a:t>
            </a:r>
            <a:r>
              <a:rPr lang="en-US" sz="4400" dirty="0" smtClean="0">
                <a:solidFill>
                  <a:schemeClr val="tx1"/>
                </a:solidFill>
                <a:latin typeface="Comic Sans MS" pitchFamily="66" charset="0"/>
              </a:rPr>
              <a:t> really loathed spaghetti and had since it made me sick in fourth grade I know I would need to eat a </a:t>
            </a:r>
            <a:r>
              <a:rPr lang="en-US" sz="4400" b="1" dirty="0" smtClean="0">
                <a:solidFill>
                  <a:srgbClr val="0070C0"/>
                </a:solidFill>
                <a:latin typeface="Comic Sans MS" pitchFamily="66" charset="0"/>
              </a:rPr>
              <a:t>significant</a:t>
            </a:r>
            <a:r>
              <a:rPr lang="en-US" sz="4400" dirty="0" smtClean="0">
                <a:solidFill>
                  <a:schemeClr val="tx1"/>
                </a:solidFill>
                <a:latin typeface="Comic Sans MS" pitchFamily="66" charset="0"/>
              </a:rPr>
              <a:t> snack to avoid hunger.</a:t>
            </a:r>
          </a:p>
          <a:p>
            <a:pPr marL="533400" indent="-533400" eaLnBrk="1" hangingPunct="1"/>
            <a:endParaRPr lang="en-US" sz="1800" b="1" dirty="0" smtClean="0"/>
          </a:p>
          <a:p>
            <a:pPr marL="533400" indent="-533400" eaLnBrk="1" hangingPunct="1"/>
            <a:endParaRPr lang="en-US" sz="18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33400" indent="-533400" eaLnBrk="1" hangingPunct="1"/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Sentence Identification</a:t>
            </a:r>
            <a:r>
              <a:rPr lang="en-US" sz="18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– Compound, Complex, Simple, Compound/Complex</a:t>
            </a:r>
          </a:p>
          <a:p>
            <a:pPr marL="533400" indent="-533400" eaLnBrk="1" hangingPunct="1"/>
            <a:endParaRPr lang="en-US" sz="18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33400" indent="-533400" eaLnBrk="1" hangingPunct="1"/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Type of Sentence(s) – Declarative, Imperative, Interrogative, Exclamatory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200" y="152400"/>
            <a:ext cx="2667000" cy="1169551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Unit 3-3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Sentence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2971800" y="609600"/>
            <a:ext cx="6172200" cy="685800"/>
          </a:xfrm>
        </p:spPr>
        <p:txBody>
          <a:bodyPr>
            <a:noAutofit/>
          </a:bodyPr>
          <a:lstStyle/>
          <a:p>
            <a:r>
              <a:rPr lang="en-US" sz="4000" b="1" i="1" dirty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4000" b="1" i="1" dirty="0" smtClean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sz="3800" b="1" i="1" dirty="0" smtClean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Grammar </a:t>
            </a:r>
            <a:r>
              <a:rPr lang="en-US" sz="3800" b="1" i="1" dirty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on the Go!</a:t>
            </a:r>
            <a:br>
              <a:rPr lang="en-US" sz="3800" b="1" i="1" dirty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</a:br>
            <a:r>
              <a:rPr lang="en-US" sz="4000" b="1" i="1" dirty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       </a:t>
            </a:r>
            <a:r>
              <a:rPr lang="en-US" sz="4000" b="1" i="1" dirty="0" smtClean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PowerEd</a:t>
            </a:r>
            <a:r>
              <a:rPr lang="en-US" sz="4000" b="1" dirty="0" smtClean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4000" b="1" dirty="0">
                <a:solidFill>
                  <a:schemeClr val="bg1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Express</a:t>
            </a:r>
            <a:endParaRPr lang="en-US" sz="4000" b="1" i="1" dirty="0">
              <a:solidFill>
                <a:schemeClr val="bg1"/>
              </a:solidFill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2" descr="C:\Documents and Settings\55user\My Documents\Dropbox\PowerEd\PowerEd Icons\1 (6,7,8 conventions)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9100" y="5105400"/>
            <a:ext cx="723900" cy="965200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231" y="289941"/>
            <a:ext cx="2159769" cy="13102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576165"/>
            <a:ext cx="281835" cy="28183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603817" y="6527800"/>
            <a:ext cx="2540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PowerEd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Plans   2014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628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850" y="6400800"/>
            <a:ext cx="17335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76200" y="125849"/>
            <a:ext cx="2667000" cy="115416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Unit 3-3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Corrections</a:t>
            </a:r>
          </a:p>
        </p:txBody>
      </p:sp>
      <p:sp>
        <p:nvSpPr>
          <p:cNvPr id="25" name="Text Placeholder 13"/>
          <p:cNvSpPr txBox="1">
            <a:spLocks/>
          </p:cNvSpPr>
          <p:nvPr/>
        </p:nvSpPr>
        <p:spPr bwMode="auto">
          <a:xfrm>
            <a:off x="228600" y="1600200"/>
            <a:ext cx="8610600" cy="5105400"/>
          </a:xfrm>
          <a:prstGeom prst="rect">
            <a:avLst/>
          </a:prstGeom>
          <a:solidFill>
            <a:schemeClr val="bg1"/>
          </a:solidFill>
          <a:ln w="19050" cap="rnd" cmpd="sng" algn="ctr">
            <a:solidFill>
              <a:schemeClr val="tx1"/>
            </a:solidFill>
            <a:prstDash val="solid"/>
            <a:miter lim="800000"/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marL="533400" lvl="0" indent="-533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defRPr/>
            </a:pPr>
            <a:r>
              <a:rPr lang="en-US" sz="5400" dirty="0" smtClean="0">
                <a:solidFill>
                  <a:schemeClr val="tx1"/>
                </a:solidFill>
                <a:latin typeface="Comic Sans MS" pitchFamily="66" charset="0"/>
              </a:rPr>
              <a:t>	\</a:t>
            </a:r>
          </a:p>
          <a:p>
            <a:pPr marL="533400" lvl="0" indent="-533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defRPr/>
            </a:pPr>
            <a:endParaRPr lang="en-US" sz="43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33400" indent="-533400" algn="just"/>
            <a:r>
              <a:rPr lang="en-US" sz="4300" dirty="0" smtClean="0">
                <a:solidFill>
                  <a:schemeClr val="tx1"/>
                </a:solidFill>
                <a:latin typeface="Comic Sans MS" pitchFamily="66" charset="0"/>
              </a:rPr>
              <a:t>	</a:t>
            </a:r>
            <a:r>
              <a:rPr lang="en-US" sz="43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4300" b="1" dirty="0" smtClean="0">
                <a:solidFill>
                  <a:srgbClr val="C00000"/>
                </a:solidFill>
                <a:latin typeface="Comic Sans MS" pitchFamily="66" charset="0"/>
              </a:rPr>
              <a:t>¶ </a:t>
            </a:r>
            <a:r>
              <a:rPr lang="en-US" sz="4300" dirty="0">
                <a:solidFill>
                  <a:schemeClr val="tx1"/>
                </a:solidFill>
                <a:latin typeface="Comic Sans MS" pitchFamily="66" charset="0"/>
              </a:rPr>
              <a:t>Though I </a:t>
            </a:r>
            <a:r>
              <a:rPr lang="en-US" sz="4300" dirty="0" smtClean="0">
                <a:solidFill>
                  <a:schemeClr val="tx1"/>
                </a:solidFill>
                <a:latin typeface="Comic Sans MS" pitchFamily="66" charset="0"/>
              </a:rPr>
              <a:t>didn</a:t>
            </a:r>
            <a:r>
              <a:rPr lang="en-US" sz="4300" b="1" dirty="0" smtClean="0">
                <a:solidFill>
                  <a:srgbClr val="C00000"/>
                </a:solidFill>
                <a:latin typeface="Broadway" pitchFamily="82" charset="0"/>
              </a:rPr>
              <a:t>’</a:t>
            </a:r>
            <a:r>
              <a:rPr lang="en-US" sz="4300" dirty="0" smtClean="0">
                <a:solidFill>
                  <a:schemeClr val="tx1"/>
                </a:solidFill>
                <a:latin typeface="Comic Sans MS" pitchFamily="66" charset="0"/>
              </a:rPr>
              <a:t>t </a:t>
            </a:r>
            <a:r>
              <a:rPr lang="en-US" sz="4300" dirty="0">
                <a:solidFill>
                  <a:schemeClr val="tx1"/>
                </a:solidFill>
                <a:latin typeface="Comic Sans MS" pitchFamily="66" charset="0"/>
              </a:rPr>
              <a:t>tell </a:t>
            </a:r>
            <a:r>
              <a:rPr lang="en-US" sz="4300" b="1" dirty="0" smtClean="0">
                <a:solidFill>
                  <a:srgbClr val="7030A0"/>
                </a:solidFill>
                <a:latin typeface="Comic Sans MS" pitchFamily="66" charset="0"/>
              </a:rPr>
              <a:t>M</a:t>
            </a:r>
            <a:r>
              <a:rPr lang="en-US" sz="4300" dirty="0" smtClean="0">
                <a:solidFill>
                  <a:schemeClr val="tx1"/>
                </a:solidFill>
                <a:latin typeface="Comic Sans MS" pitchFamily="66" charset="0"/>
              </a:rPr>
              <a:t>om</a:t>
            </a:r>
            <a:r>
              <a:rPr lang="en-US" sz="4300" b="1" dirty="0" smtClean="0">
                <a:solidFill>
                  <a:srgbClr val="C00000"/>
                </a:solidFill>
                <a:latin typeface="Broadway" pitchFamily="82" charset="0"/>
              </a:rPr>
              <a:t>, </a:t>
            </a:r>
            <a:r>
              <a:rPr lang="en-US" sz="4300" b="1" dirty="0" smtClean="0">
                <a:solidFill>
                  <a:srgbClr val="7030A0"/>
                </a:solidFill>
                <a:latin typeface="Comic Sans MS" pitchFamily="66" charset="0"/>
              </a:rPr>
              <a:t>I</a:t>
            </a:r>
            <a:r>
              <a:rPr lang="en-US" sz="43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4300" dirty="0" smtClean="0">
                <a:solidFill>
                  <a:schemeClr val="tx1"/>
                </a:solidFill>
                <a:latin typeface="Comic Sans MS" pitchFamily="66" charset="0"/>
              </a:rPr>
              <a:t>really </a:t>
            </a:r>
            <a:r>
              <a:rPr lang="en-US" sz="4300" dirty="0">
                <a:solidFill>
                  <a:schemeClr val="tx1"/>
                </a:solidFill>
                <a:latin typeface="Comic Sans MS" pitchFamily="66" charset="0"/>
              </a:rPr>
              <a:t>loathed spaghetti </a:t>
            </a:r>
            <a:r>
              <a:rPr lang="en-US" sz="43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-</a:t>
            </a:r>
            <a:r>
              <a:rPr lang="en-US" sz="4300" b="1" dirty="0" smtClean="0">
                <a:solidFill>
                  <a:srgbClr val="C00000"/>
                </a:solidFill>
                <a:latin typeface="Broadway" pitchFamily="82" charset="0"/>
              </a:rPr>
              <a:t> </a:t>
            </a:r>
            <a:r>
              <a:rPr lang="en-US" sz="4300" dirty="0" smtClean="0">
                <a:solidFill>
                  <a:schemeClr val="tx1"/>
                </a:solidFill>
                <a:latin typeface="Comic Sans MS" pitchFamily="66" charset="0"/>
              </a:rPr>
              <a:t>and </a:t>
            </a:r>
            <a:r>
              <a:rPr lang="en-US" sz="4300" dirty="0">
                <a:solidFill>
                  <a:schemeClr val="tx1"/>
                </a:solidFill>
                <a:latin typeface="Comic Sans MS" pitchFamily="66" charset="0"/>
              </a:rPr>
              <a:t>had since it made me sick in fourth </a:t>
            </a:r>
            <a:r>
              <a:rPr lang="en-US" sz="4300" dirty="0" smtClean="0">
                <a:solidFill>
                  <a:schemeClr val="tx1"/>
                </a:solidFill>
                <a:latin typeface="Comic Sans MS" pitchFamily="66" charset="0"/>
              </a:rPr>
              <a:t>grade</a:t>
            </a:r>
            <a:r>
              <a:rPr lang="en-US" sz="4300" b="1" dirty="0" smtClean="0">
                <a:solidFill>
                  <a:srgbClr val="C00000"/>
                </a:solidFill>
                <a:latin typeface="Broadway" pitchFamily="82" charset="0"/>
              </a:rPr>
              <a:t>.</a:t>
            </a:r>
            <a:r>
              <a:rPr lang="en-US" sz="4300" dirty="0" smtClean="0">
                <a:solidFill>
                  <a:schemeClr val="tx1"/>
                </a:solidFill>
                <a:latin typeface="Comic Sans MS" pitchFamily="66" charset="0"/>
              </a:rPr>
              <a:t>  I </a:t>
            </a:r>
            <a:r>
              <a:rPr lang="en-US" sz="4300" b="1" dirty="0">
                <a:solidFill>
                  <a:srgbClr val="C00000"/>
                </a:solidFill>
                <a:latin typeface="Comic Sans MS" pitchFamily="66" charset="0"/>
              </a:rPr>
              <a:t>knew</a:t>
            </a:r>
            <a:r>
              <a:rPr lang="en-US" sz="4300" dirty="0">
                <a:solidFill>
                  <a:schemeClr val="tx1"/>
                </a:solidFill>
                <a:latin typeface="Comic Sans MS" pitchFamily="66" charset="0"/>
              </a:rPr>
              <a:t> I would need to eat a </a:t>
            </a:r>
            <a:r>
              <a:rPr lang="en-US" sz="4300" b="1" dirty="0">
                <a:solidFill>
                  <a:srgbClr val="0070C0"/>
                </a:solidFill>
                <a:latin typeface="Comic Sans MS" pitchFamily="66" charset="0"/>
              </a:rPr>
              <a:t>significant</a:t>
            </a:r>
            <a:r>
              <a:rPr lang="en-US" sz="4300" dirty="0">
                <a:solidFill>
                  <a:schemeClr val="tx1"/>
                </a:solidFill>
                <a:latin typeface="Comic Sans MS" pitchFamily="66" charset="0"/>
              </a:rPr>
              <a:t> snack to avoid hunger</a:t>
            </a:r>
            <a:r>
              <a:rPr lang="en-US" sz="43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kumimoji="0" lang="en-US" sz="43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  <a:p>
            <a:pPr marL="533400" lvl="0" indent="-533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defRPr/>
            </a:pPr>
            <a:endParaRPr lang="en-US" sz="41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marL="533400" lvl="0" indent="-533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defRPr/>
            </a:pPr>
            <a:endParaRPr lang="en-US" sz="32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marL="533400" lvl="0" indent="-533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defRPr/>
            </a:pPr>
            <a:r>
              <a:rPr lang="en-US" sz="3200" b="1" dirty="0" smtClean="0">
                <a:solidFill>
                  <a:srgbClr val="C00000"/>
                </a:solidFill>
                <a:latin typeface="Comic Sans MS" pitchFamily="66" charset="0"/>
              </a:rPr>
              <a:t>   Complex      Simple              Declarative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81001" y="1676400"/>
            <a:ext cx="1371600" cy="685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New Paragraph</a:t>
            </a:r>
            <a:endParaRPr lang="en-US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10" name="Straight Arrow Connector 9"/>
          <p:cNvCxnSpPr>
            <a:stCxn id="8" idx="2"/>
          </p:cNvCxnSpPr>
          <p:nvPr/>
        </p:nvCxnSpPr>
        <p:spPr>
          <a:xfrm>
            <a:off x="1066801" y="2362200"/>
            <a:ext cx="0" cy="533400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1879600" y="1651393"/>
            <a:ext cx="1879600" cy="39972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omic Sans MS" pitchFamily="66" charset="0"/>
              </a:rPr>
              <a:t>Capitalization</a:t>
            </a:r>
            <a:endParaRPr lang="en-US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6013074"/>
            <a:ext cx="576545" cy="768726"/>
          </a:xfrm>
          <a:prstGeom prst="rect">
            <a:avLst/>
          </a:prstGeom>
        </p:spPr>
      </p:pic>
      <p:sp>
        <p:nvSpPr>
          <p:cNvPr id="24" name="Title 19"/>
          <p:cNvSpPr txBox="1">
            <a:spLocks/>
          </p:cNvSpPr>
          <p:nvPr/>
        </p:nvSpPr>
        <p:spPr>
          <a:xfrm>
            <a:off x="2971800" y="609600"/>
            <a:ext cx="6172200" cy="685800"/>
          </a:xfrm>
          <a:prstGeom prst="rect">
            <a:avLst/>
          </a:prstGeom>
        </p:spPr>
        <p:txBody>
          <a:bodyPr vert="horz" lIns="73152" rIns="45720" bIns="0" rtlCol="0" anchor="b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Grammar on the Go!</a:t>
            </a:r>
            <a:b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</a:br>
            <a: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 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PowerEd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Express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158" y="5357560"/>
            <a:ext cx="915042" cy="120242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231" y="289941"/>
            <a:ext cx="2159769" cy="1310259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6553200" y="6443246"/>
            <a:ext cx="2540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Comic Sans MS" pitchFamily="66" charset="0"/>
              </a:rPr>
              <a:t>PowerEd</a:t>
            </a:r>
            <a:r>
              <a:rPr lang="en-US" sz="1600" b="1" dirty="0" smtClean="0">
                <a:latin typeface="Comic Sans MS" pitchFamily="66" charset="0"/>
              </a:rPr>
              <a:t> Plans   2014</a:t>
            </a:r>
            <a:r>
              <a:rPr lang="en-US" sz="1600" b="1" dirty="0" smtClean="0"/>
              <a:t> </a:t>
            </a:r>
            <a:endParaRPr lang="en-US" sz="1600" b="1" dirty="0"/>
          </a:p>
        </p:txBody>
      </p:sp>
      <p:sp>
        <p:nvSpPr>
          <p:cNvPr id="53" name="Rounded Rectangle 52"/>
          <p:cNvSpPr/>
          <p:nvPr/>
        </p:nvSpPr>
        <p:spPr>
          <a:xfrm>
            <a:off x="3924300" y="1651393"/>
            <a:ext cx="1524000" cy="43989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Apostrophe</a:t>
            </a:r>
            <a:endParaRPr lang="en-US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 flipH="1">
            <a:off x="8065035" y="2151214"/>
            <a:ext cx="12165" cy="896786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5562600" y="1893340"/>
            <a:ext cx="1525740" cy="80957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Non-restrictive Clause</a:t>
            </a:r>
            <a:endParaRPr lang="en-US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181600" y="2091283"/>
            <a:ext cx="0" cy="611631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1253136" y="5456421"/>
            <a:ext cx="1252927" cy="59189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Run-on Sentence</a:t>
            </a:r>
            <a:endParaRPr lang="en-US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2362200" y="4724401"/>
            <a:ext cx="0" cy="732020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3429000" y="5405610"/>
            <a:ext cx="1752600" cy="58604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Verb Tense Agreement</a:t>
            </a:r>
            <a:endParaRPr lang="en-US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3581400" y="4876800"/>
            <a:ext cx="0" cy="528810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7162266" y="1635466"/>
            <a:ext cx="1701800" cy="51574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Subordinate Clause</a:t>
            </a:r>
            <a:endParaRPr lang="en-US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6680291" y="2702914"/>
            <a:ext cx="0" cy="726086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6477000"/>
            <a:ext cx="281835" cy="28183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750" y="5958770"/>
            <a:ext cx="590550" cy="78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53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850" y="6400800"/>
            <a:ext cx="17335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itle 19"/>
          <p:cNvSpPr txBox="1">
            <a:spLocks/>
          </p:cNvSpPr>
          <p:nvPr/>
        </p:nvSpPr>
        <p:spPr>
          <a:xfrm>
            <a:off x="2971800" y="609600"/>
            <a:ext cx="6172200" cy="685800"/>
          </a:xfrm>
          <a:prstGeom prst="rect">
            <a:avLst/>
          </a:prstGeom>
        </p:spPr>
        <p:txBody>
          <a:bodyPr vert="horz" lIns="73152" rIns="45720" bIns="0" rtlCol="0" anchor="b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Grammar on the Go!</a:t>
            </a:r>
            <a:b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</a:b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PowerEd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Express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" y="128016"/>
            <a:ext cx="2667000" cy="1061829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Unit 3-</a:t>
            </a: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3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Paragraph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2247" y="1645831"/>
            <a:ext cx="723275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33400" lvl="0" indent="-533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defRPr/>
            </a:pPr>
            <a:r>
              <a:rPr lang="en-US" sz="4500" b="1" dirty="0">
                <a:latin typeface="Comic Sans MS" pitchFamily="66" charset="0"/>
              </a:rPr>
              <a:t>	</a:t>
            </a:r>
            <a:endParaRPr lang="en-US" sz="45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600200"/>
            <a:ext cx="8613648" cy="23698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Comic Sans MS" pitchFamily="66" charset="0"/>
              </a:rPr>
              <a:t>             </a:t>
            </a:r>
            <a:r>
              <a:rPr lang="en-US" sz="4000" b="1" u="sng" dirty="0" smtClean="0">
                <a:solidFill>
                  <a:srgbClr val="FF0000"/>
                </a:solidFill>
                <a:latin typeface="Comic Sans MS" pitchFamily="66" charset="0"/>
              </a:rPr>
              <a:t>Paragraph</a:t>
            </a:r>
            <a:r>
              <a:rPr lang="en-US" sz="4000" b="1" dirty="0" smtClean="0">
                <a:solidFill>
                  <a:srgbClr val="C00000"/>
                </a:solidFill>
                <a:latin typeface="Comic Sans MS" pitchFamily="66" charset="0"/>
              </a:rPr>
              <a:t>           </a:t>
            </a:r>
            <a:r>
              <a:rPr lang="en-US" sz="4000" b="1" dirty="0" smtClean="0">
                <a:solidFill>
                  <a:srgbClr val="FF0000"/>
                </a:solidFill>
                <a:latin typeface="Comic Sans MS" pitchFamily="66" charset="0"/>
              </a:rPr>
              <a:t>¶</a:t>
            </a:r>
            <a:endParaRPr lang="en-US" sz="4000" b="1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just"/>
            <a:r>
              <a:rPr lang="en-US" sz="3600" dirty="0" smtClean="0">
                <a:latin typeface="Comic Sans MS" pitchFamily="66" charset="0"/>
              </a:rPr>
              <a:t>Begin </a:t>
            </a:r>
            <a:r>
              <a:rPr lang="en-US" sz="3600" dirty="0">
                <a:latin typeface="Comic Sans MS" pitchFamily="66" charset="0"/>
              </a:rPr>
              <a:t>a </a:t>
            </a:r>
            <a:r>
              <a:rPr lang="en-US" sz="3600" b="1" dirty="0">
                <a:solidFill>
                  <a:srgbClr val="FF0000"/>
                </a:solidFill>
                <a:latin typeface="Comic Sans MS" pitchFamily="66" charset="0"/>
              </a:rPr>
              <a:t>new paragraph </a:t>
            </a:r>
            <a:r>
              <a:rPr lang="en-US" sz="3600" dirty="0">
                <a:latin typeface="Comic Sans MS" pitchFamily="66" charset="0"/>
              </a:rPr>
              <a:t>when starting </a:t>
            </a:r>
            <a:r>
              <a:rPr lang="en-US" sz="3600" b="1" dirty="0" smtClean="0">
                <a:solidFill>
                  <a:srgbClr val="FF0000"/>
                </a:solidFill>
                <a:latin typeface="Comic Sans MS" pitchFamily="66" charset="0"/>
              </a:rPr>
              <a:t>a new topic.</a:t>
            </a:r>
            <a:r>
              <a:rPr lang="en-US" sz="3600" b="1" dirty="0" smtClean="0">
                <a:solidFill>
                  <a:schemeClr val="bg1"/>
                </a:solidFill>
                <a:latin typeface="Comic Sans MS" pitchFamily="66" charset="0"/>
              </a:rPr>
              <a:t>. </a:t>
            </a:r>
            <a:r>
              <a:rPr lang="en-US" sz="3600" dirty="0" smtClean="0">
                <a:latin typeface="Comic Sans MS" pitchFamily="66" charset="0"/>
              </a:rPr>
              <a:t>Indent </a:t>
            </a:r>
            <a:r>
              <a:rPr lang="en-US" sz="3600" dirty="0">
                <a:latin typeface="Comic Sans MS" pitchFamily="66" charset="0"/>
              </a:rPr>
              <a:t>the first line of the new paragraph</a:t>
            </a:r>
            <a:r>
              <a:rPr lang="en-US" sz="3600" dirty="0" smtClean="0">
                <a:latin typeface="Comic Sans MS" pitchFamily="66" charset="0"/>
              </a:rPr>
              <a:t>.</a:t>
            </a:r>
            <a:endParaRPr lang="en-US" sz="3600" dirty="0">
              <a:latin typeface="Comic Sans MS" pitchFamily="66" charset="0"/>
            </a:endParaRPr>
          </a:p>
        </p:txBody>
      </p:sp>
      <p:pic>
        <p:nvPicPr>
          <p:cNvPr id="10" name="Picture 2" descr="C:\Users\jamie\Dropbox\PowerEd\PowerEd Icons\pencil-no-background-left-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1668687"/>
            <a:ext cx="503609" cy="430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231" y="267716"/>
            <a:ext cx="2159769" cy="131025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576165"/>
            <a:ext cx="281835" cy="281835"/>
          </a:xfrm>
          <a:prstGeom prst="rect">
            <a:avLst/>
          </a:prstGeom>
        </p:spPr>
      </p:pic>
      <p:sp>
        <p:nvSpPr>
          <p:cNvPr id="15" name="Text Placeholder 13"/>
          <p:cNvSpPr txBox="1">
            <a:spLocks/>
          </p:cNvSpPr>
          <p:nvPr/>
        </p:nvSpPr>
        <p:spPr bwMode="auto">
          <a:xfrm>
            <a:off x="228600" y="4419600"/>
            <a:ext cx="8610600" cy="21565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533400" indent="-533400" algn="just"/>
            <a:r>
              <a:rPr lang="en-US" sz="3000" dirty="0" smtClean="0">
                <a:solidFill>
                  <a:srgbClr val="000000"/>
                </a:solidFill>
                <a:latin typeface="Comic Sans MS" pitchFamily="66" charset="0"/>
              </a:rPr>
              <a:t>		</a:t>
            </a:r>
            <a:r>
              <a:rPr lang="en-US" sz="32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</a:rPr>
              <a:t>¶</a:t>
            </a:r>
            <a:r>
              <a:rPr lang="en-US" sz="2900" dirty="0" smtClean="0">
                <a:solidFill>
                  <a:srgbClr val="000000"/>
                </a:solidFill>
                <a:latin typeface="Comic Sans MS" pitchFamily="66" charset="0"/>
              </a:rPr>
              <a:t>Though </a:t>
            </a:r>
            <a:r>
              <a:rPr lang="en-US" sz="2900" dirty="0">
                <a:solidFill>
                  <a:srgbClr val="000000"/>
                </a:solidFill>
                <a:latin typeface="Comic Sans MS" pitchFamily="66" charset="0"/>
              </a:rPr>
              <a:t>I didn</a:t>
            </a:r>
            <a:r>
              <a:rPr lang="en-US" sz="2900" dirty="0">
                <a:solidFill>
                  <a:srgbClr val="000000"/>
                </a:solidFill>
                <a:latin typeface="Broadway" pitchFamily="82" charset="0"/>
              </a:rPr>
              <a:t>’</a:t>
            </a:r>
            <a:r>
              <a:rPr lang="en-US" sz="2900" dirty="0">
                <a:solidFill>
                  <a:srgbClr val="000000"/>
                </a:solidFill>
                <a:latin typeface="Comic Sans MS" pitchFamily="66" charset="0"/>
              </a:rPr>
              <a:t>t tell Mom</a:t>
            </a:r>
            <a:r>
              <a:rPr lang="en-US" sz="2900" dirty="0">
                <a:solidFill>
                  <a:srgbClr val="000000"/>
                </a:solidFill>
                <a:latin typeface="Broadway" pitchFamily="82" charset="0"/>
              </a:rPr>
              <a:t>, </a:t>
            </a:r>
            <a:r>
              <a:rPr lang="en-US" sz="2900" dirty="0">
                <a:solidFill>
                  <a:srgbClr val="000000"/>
                </a:solidFill>
                <a:latin typeface="Comic Sans MS" pitchFamily="66" charset="0"/>
              </a:rPr>
              <a:t>I really loathed </a:t>
            </a:r>
            <a:r>
              <a:rPr lang="en-US" sz="2900" dirty="0" smtClean="0">
                <a:solidFill>
                  <a:srgbClr val="000000"/>
                </a:solidFill>
                <a:latin typeface="Comic Sans MS" pitchFamily="66" charset="0"/>
              </a:rPr>
              <a:t>spaghetti - and </a:t>
            </a:r>
            <a:r>
              <a:rPr lang="en-US" sz="2900" dirty="0">
                <a:solidFill>
                  <a:srgbClr val="000000"/>
                </a:solidFill>
                <a:latin typeface="Comic Sans MS" pitchFamily="66" charset="0"/>
              </a:rPr>
              <a:t>had since it made me sick in fourth </a:t>
            </a:r>
            <a:r>
              <a:rPr lang="en-US" sz="2900" dirty="0" smtClean="0">
                <a:solidFill>
                  <a:srgbClr val="000000"/>
                </a:solidFill>
                <a:latin typeface="Comic Sans MS" pitchFamily="66" charset="0"/>
              </a:rPr>
              <a:t>grade</a:t>
            </a:r>
            <a:r>
              <a:rPr lang="en-US" sz="2900" dirty="0" smtClean="0">
                <a:solidFill>
                  <a:srgbClr val="000000"/>
                </a:solidFill>
                <a:latin typeface="Broadway" pitchFamily="82" charset="0"/>
              </a:rPr>
              <a:t>.</a:t>
            </a:r>
            <a:r>
              <a:rPr lang="en-US" sz="2900" dirty="0" smtClean="0">
                <a:solidFill>
                  <a:srgbClr val="000000"/>
                </a:solidFill>
                <a:latin typeface="Comic Sans MS" pitchFamily="66" charset="0"/>
              </a:rPr>
              <a:t>  </a:t>
            </a:r>
            <a:r>
              <a:rPr lang="en-US" sz="2900" dirty="0">
                <a:solidFill>
                  <a:srgbClr val="000000"/>
                </a:solidFill>
                <a:latin typeface="Comic Sans MS" pitchFamily="66" charset="0"/>
              </a:rPr>
              <a:t>I knew I would need to eat a significant snack to avoid hunger.</a:t>
            </a:r>
            <a:endParaRPr lang="en-US" sz="2900" dirty="0">
              <a:solidFill>
                <a:srgbClr val="000000"/>
              </a:solidFill>
            </a:endParaRPr>
          </a:p>
        </p:txBody>
      </p:sp>
      <p:pic>
        <p:nvPicPr>
          <p:cNvPr id="16" name="Picture 2" descr="C:\Documents and Settings\55user\My Documents\Dropbox\PowerEd\PowerEd Icons\1 (6,7,8 conventions)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1450" y="5638800"/>
            <a:ext cx="723900" cy="9652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6603817" y="6527800"/>
            <a:ext cx="2540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PowerEd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Plans   2014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996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3"/>
          <p:cNvSpPr txBox="1">
            <a:spLocks/>
          </p:cNvSpPr>
          <p:nvPr/>
        </p:nvSpPr>
        <p:spPr bwMode="auto">
          <a:xfrm>
            <a:off x="228600" y="4419600"/>
            <a:ext cx="8610600" cy="21565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533400" indent="-533400" algn="just"/>
            <a:r>
              <a:rPr lang="en-US" sz="3000" dirty="0">
                <a:solidFill>
                  <a:srgbClr val="000000"/>
                </a:solidFill>
                <a:latin typeface="Comic Sans MS" pitchFamily="66" charset="0"/>
              </a:rPr>
              <a:t>		 </a:t>
            </a:r>
            <a:r>
              <a:rPr lang="en-US" sz="2900" dirty="0">
                <a:solidFill>
                  <a:srgbClr val="000000"/>
                </a:solidFill>
                <a:latin typeface="Comic Sans MS" pitchFamily="66" charset="0"/>
              </a:rPr>
              <a:t>Though I </a:t>
            </a:r>
            <a:r>
              <a:rPr lang="en-US" sz="2900" b="1" dirty="0">
                <a:solidFill>
                  <a:srgbClr val="008000"/>
                </a:solidFill>
                <a:latin typeface="Comic Sans MS" pitchFamily="66" charset="0"/>
              </a:rPr>
              <a:t>didn</a:t>
            </a:r>
            <a:r>
              <a:rPr lang="en-US" sz="2900" b="1" dirty="0">
                <a:solidFill>
                  <a:srgbClr val="C00000"/>
                </a:solidFill>
                <a:latin typeface="Broadway" pitchFamily="82" charset="0"/>
              </a:rPr>
              <a:t>’</a:t>
            </a:r>
            <a:r>
              <a:rPr lang="en-US" sz="2900" b="1" dirty="0">
                <a:solidFill>
                  <a:srgbClr val="008000"/>
                </a:solidFill>
                <a:latin typeface="Comic Sans MS" pitchFamily="66" charset="0"/>
              </a:rPr>
              <a:t>t</a:t>
            </a:r>
            <a:r>
              <a:rPr lang="en-US" sz="2900" dirty="0">
                <a:solidFill>
                  <a:srgbClr val="000000"/>
                </a:solidFill>
                <a:latin typeface="Comic Sans MS" pitchFamily="66" charset="0"/>
              </a:rPr>
              <a:t> tell Mom</a:t>
            </a:r>
            <a:r>
              <a:rPr lang="en-US" sz="2900" dirty="0">
                <a:solidFill>
                  <a:srgbClr val="000000"/>
                </a:solidFill>
                <a:latin typeface="Broadway" pitchFamily="82" charset="0"/>
              </a:rPr>
              <a:t>, </a:t>
            </a:r>
            <a:r>
              <a:rPr lang="en-US" sz="2900" dirty="0">
                <a:solidFill>
                  <a:srgbClr val="000000"/>
                </a:solidFill>
                <a:latin typeface="Comic Sans MS" pitchFamily="66" charset="0"/>
              </a:rPr>
              <a:t>I really loathed </a:t>
            </a:r>
            <a:r>
              <a:rPr lang="en-US" sz="2900" dirty="0" smtClean="0">
                <a:solidFill>
                  <a:srgbClr val="000000"/>
                </a:solidFill>
                <a:latin typeface="Comic Sans MS" pitchFamily="66" charset="0"/>
              </a:rPr>
              <a:t>spaghetti - and </a:t>
            </a:r>
            <a:r>
              <a:rPr lang="en-US" sz="2900" dirty="0">
                <a:solidFill>
                  <a:srgbClr val="000000"/>
                </a:solidFill>
                <a:latin typeface="Comic Sans MS" pitchFamily="66" charset="0"/>
              </a:rPr>
              <a:t>had since it made me sick in fourth </a:t>
            </a:r>
            <a:r>
              <a:rPr lang="en-US" sz="2900" dirty="0" smtClean="0">
                <a:solidFill>
                  <a:srgbClr val="000000"/>
                </a:solidFill>
                <a:latin typeface="Comic Sans MS" pitchFamily="66" charset="0"/>
              </a:rPr>
              <a:t>grade</a:t>
            </a:r>
            <a:r>
              <a:rPr lang="en-US" sz="2900" dirty="0" smtClean="0">
                <a:solidFill>
                  <a:srgbClr val="000000"/>
                </a:solidFill>
                <a:latin typeface="Broadway" pitchFamily="82" charset="0"/>
              </a:rPr>
              <a:t>.</a:t>
            </a:r>
            <a:r>
              <a:rPr lang="en-US" sz="2900" dirty="0" smtClean="0">
                <a:solidFill>
                  <a:srgbClr val="000000"/>
                </a:solidFill>
                <a:latin typeface="Comic Sans MS" pitchFamily="66" charset="0"/>
              </a:rPr>
              <a:t>  </a:t>
            </a:r>
            <a:r>
              <a:rPr lang="en-US" sz="2900" dirty="0">
                <a:solidFill>
                  <a:srgbClr val="000000"/>
                </a:solidFill>
                <a:latin typeface="Comic Sans MS" pitchFamily="66" charset="0"/>
              </a:rPr>
              <a:t>I knew I would need to eat a significant snack to avoid hunger.</a:t>
            </a:r>
            <a:endParaRPr lang="en-US" sz="2900" dirty="0">
              <a:solidFill>
                <a:srgbClr val="000000"/>
              </a:solidFill>
            </a:endParaRPr>
          </a:p>
          <a:p>
            <a:pPr marL="533400" lvl="0" indent="-533400"/>
            <a:endParaRPr lang="en-US" sz="3000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" y="125849"/>
            <a:ext cx="2667000" cy="115416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Unit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 3-</a:t>
            </a: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3</a:t>
            </a:r>
            <a:endParaRPr lang="en-US" sz="35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Verdana" pitchFamily="34" charset="0"/>
              <a:cs typeface="Verdana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Apostrophe</a:t>
            </a:r>
          </a:p>
        </p:txBody>
      </p:sp>
      <p:sp>
        <p:nvSpPr>
          <p:cNvPr id="25" name="Text Placeholder 13"/>
          <p:cNvSpPr txBox="1">
            <a:spLocks/>
          </p:cNvSpPr>
          <p:nvPr/>
        </p:nvSpPr>
        <p:spPr bwMode="auto">
          <a:xfrm>
            <a:off x="228600" y="1600200"/>
            <a:ext cx="8610600" cy="2587752"/>
          </a:xfrm>
          <a:prstGeom prst="rect">
            <a:avLst/>
          </a:prstGeom>
          <a:solidFill>
            <a:schemeClr val="bg1"/>
          </a:solidFill>
          <a:ln w="6350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533400" indent="-533400" algn="ctr" fontAlgn="base">
              <a:spcBef>
                <a:spcPct val="0"/>
              </a:spcBef>
              <a:spcAft>
                <a:spcPct val="0"/>
              </a:spcAft>
              <a:buClr>
                <a:srgbClr val="F0AD00"/>
              </a:buClr>
              <a:buSzPct val="80000"/>
              <a:defRPr/>
            </a:pPr>
            <a:r>
              <a:rPr lang="en-US" sz="14400" b="1" u="sng" dirty="0" smtClean="0">
                <a:solidFill>
                  <a:srgbClr val="C00000"/>
                </a:solidFill>
                <a:latin typeface="Comic Sans MS" pitchFamily="66" charset="0"/>
              </a:rPr>
              <a:t>Apostrophes</a:t>
            </a:r>
          </a:p>
          <a:p>
            <a:pPr marL="533400" indent="-533400" algn="ctr" fontAlgn="base">
              <a:spcBef>
                <a:spcPct val="0"/>
              </a:spcBef>
              <a:spcAft>
                <a:spcPct val="0"/>
              </a:spcAft>
              <a:buClr>
                <a:srgbClr val="F0AD00"/>
              </a:buClr>
              <a:buSzPct val="80000"/>
              <a:defRPr/>
            </a:pPr>
            <a:endParaRPr lang="en-US" sz="6500" b="1" u="sng" dirty="0" smtClean="0">
              <a:solidFill>
                <a:srgbClr val="FF0066"/>
              </a:solidFill>
              <a:latin typeface="Comic Sans MS" pitchFamily="66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Clr>
                <a:srgbClr val="F0AD00"/>
              </a:buClr>
              <a:buSzPct val="80000"/>
              <a:defRPr/>
            </a:pPr>
            <a:r>
              <a:rPr lang="en-US" sz="9200" dirty="0" smtClean="0">
                <a:solidFill>
                  <a:schemeClr val="tx1"/>
                </a:solidFill>
                <a:latin typeface="Comic Sans MS" pitchFamily="66" charset="0"/>
              </a:rPr>
              <a:t>Use </a:t>
            </a:r>
            <a:r>
              <a:rPr lang="en-US" sz="9200" dirty="0">
                <a:solidFill>
                  <a:schemeClr val="tx1"/>
                </a:solidFill>
                <a:latin typeface="Comic Sans MS" pitchFamily="66" charset="0"/>
              </a:rPr>
              <a:t>the </a:t>
            </a:r>
            <a:r>
              <a:rPr lang="en-US" sz="9200" b="1" dirty="0">
                <a:solidFill>
                  <a:srgbClr val="C00000"/>
                </a:solidFill>
                <a:latin typeface="Comic Sans MS" pitchFamily="66" charset="0"/>
              </a:rPr>
              <a:t>apostrophe</a:t>
            </a:r>
            <a:r>
              <a:rPr lang="en-US" sz="9200" dirty="0">
                <a:solidFill>
                  <a:schemeClr val="tx1"/>
                </a:solidFill>
                <a:latin typeface="Comic Sans MS" pitchFamily="66" charset="0"/>
              </a:rPr>
              <a:t> with </a:t>
            </a:r>
            <a:r>
              <a:rPr lang="en-US" sz="9200" b="1" dirty="0">
                <a:solidFill>
                  <a:srgbClr val="006600"/>
                </a:solidFill>
                <a:latin typeface="Comic Sans MS" pitchFamily="66" charset="0"/>
              </a:rPr>
              <a:t>contractions</a:t>
            </a:r>
            <a:r>
              <a:rPr lang="en-US" sz="9200" dirty="0">
                <a:solidFill>
                  <a:schemeClr val="tx1"/>
                </a:solidFill>
                <a:latin typeface="Comic Sans MS" pitchFamily="66" charset="0"/>
              </a:rPr>
              <a:t>. The </a:t>
            </a:r>
            <a:r>
              <a:rPr lang="en-US" sz="9200" b="1" dirty="0">
                <a:solidFill>
                  <a:srgbClr val="C00000"/>
                </a:solidFill>
                <a:latin typeface="Comic Sans MS" pitchFamily="66" charset="0"/>
              </a:rPr>
              <a:t>apostrophe</a:t>
            </a:r>
            <a:r>
              <a:rPr lang="en-US" sz="9200" dirty="0">
                <a:solidFill>
                  <a:schemeClr val="tx1"/>
                </a:solidFill>
                <a:latin typeface="Comic Sans MS" pitchFamily="66" charset="0"/>
              </a:rPr>
              <a:t> is always placed at the spot where the letter(s) has been removed</a:t>
            </a:r>
            <a:r>
              <a:rPr lang="en-US" sz="92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F0AD00"/>
              </a:buClr>
              <a:buSzPct val="80000"/>
              <a:defRPr/>
            </a:pPr>
            <a:r>
              <a:rPr lang="en-US" sz="8400" dirty="0" smtClean="0">
                <a:solidFill>
                  <a:schemeClr val="tx1"/>
                </a:solidFill>
                <a:latin typeface="Comic Sans MS" pitchFamily="66" charset="0"/>
              </a:rPr>
              <a:t>cannot = </a:t>
            </a:r>
            <a:r>
              <a:rPr lang="en-US" sz="8400" b="1" dirty="0" smtClean="0">
                <a:solidFill>
                  <a:srgbClr val="006600"/>
                </a:solidFill>
                <a:latin typeface="Comic Sans MS" pitchFamily="66" charset="0"/>
              </a:rPr>
              <a:t>can</a:t>
            </a:r>
            <a:r>
              <a:rPr lang="en-US" sz="8400" b="1" dirty="0" smtClean="0">
                <a:solidFill>
                  <a:srgbClr val="C00000"/>
                </a:solidFill>
                <a:latin typeface="Broadway" pitchFamily="82" charset="0"/>
              </a:rPr>
              <a:t>’</a:t>
            </a:r>
            <a:r>
              <a:rPr lang="en-US" sz="8400" b="1" dirty="0" smtClean="0">
                <a:solidFill>
                  <a:srgbClr val="006600"/>
                </a:solidFill>
                <a:latin typeface="Comic Sans MS" pitchFamily="66" charset="0"/>
              </a:rPr>
              <a:t>t</a:t>
            </a:r>
            <a:r>
              <a:rPr lang="en-US" sz="8400" dirty="0" smtClean="0">
                <a:solidFill>
                  <a:schemeClr val="tx1"/>
                </a:solidFill>
                <a:latin typeface="Comic Sans MS" pitchFamily="66" charset="0"/>
              </a:rPr>
              <a:t>		It is = </a:t>
            </a:r>
            <a:r>
              <a:rPr lang="en-US" sz="8400" b="1" dirty="0" smtClean="0">
                <a:solidFill>
                  <a:srgbClr val="006600"/>
                </a:solidFill>
                <a:latin typeface="Comic Sans MS" pitchFamily="66" charset="0"/>
              </a:rPr>
              <a:t>It</a:t>
            </a:r>
            <a:r>
              <a:rPr lang="en-US" sz="8400" b="1" dirty="0" smtClean="0">
                <a:solidFill>
                  <a:srgbClr val="C00000"/>
                </a:solidFill>
                <a:latin typeface="Broadway" pitchFamily="82" charset="0"/>
              </a:rPr>
              <a:t>’</a:t>
            </a:r>
            <a:r>
              <a:rPr lang="en-US" sz="8400" b="1" dirty="0" smtClean="0">
                <a:solidFill>
                  <a:srgbClr val="006600"/>
                </a:solidFill>
                <a:latin typeface="Comic Sans MS" pitchFamily="66" charset="0"/>
              </a:rPr>
              <a:t>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0AD00"/>
              </a:buClr>
              <a:buSzPct val="80000"/>
              <a:defRPr/>
            </a:pPr>
            <a:endParaRPr lang="en-US" sz="40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Clr>
                <a:srgbClr val="F0AD00"/>
              </a:buClr>
              <a:buSzPct val="80000"/>
              <a:defRPr/>
            </a:pPr>
            <a:r>
              <a:rPr lang="en-US" sz="9200" dirty="0">
                <a:solidFill>
                  <a:schemeClr val="tx1"/>
                </a:solidFill>
                <a:latin typeface="Comic Sans MS" pitchFamily="66" charset="0"/>
              </a:rPr>
              <a:t>Use the </a:t>
            </a:r>
            <a:r>
              <a:rPr lang="en-US" sz="9200" b="1" dirty="0">
                <a:solidFill>
                  <a:srgbClr val="C00000"/>
                </a:solidFill>
                <a:latin typeface="Comic Sans MS" pitchFamily="66" charset="0"/>
              </a:rPr>
              <a:t>apostrophe</a:t>
            </a:r>
            <a:r>
              <a:rPr lang="en-US" sz="9200" dirty="0">
                <a:solidFill>
                  <a:schemeClr val="tx1"/>
                </a:solidFill>
                <a:latin typeface="Comic Sans MS" pitchFamily="66" charset="0"/>
              </a:rPr>
              <a:t> to show </a:t>
            </a:r>
            <a:r>
              <a:rPr lang="en-US" sz="9200" b="1" dirty="0" smtClean="0">
                <a:solidFill>
                  <a:srgbClr val="FF0000"/>
                </a:solidFill>
                <a:latin typeface="Comic Sans MS" pitchFamily="66" charset="0"/>
              </a:rPr>
              <a:t>possession</a:t>
            </a:r>
            <a:r>
              <a:rPr lang="en-US" sz="92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Clr>
                <a:srgbClr val="F0AD00"/>
              </a:buClr>
              <a:buSzPct val="80000"/>
              <a:defRPr/>
            </a:pPr>
            <a:endParaRPr lang="en-US" sz="40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F0AD00"/>
              </a:buClr>
              <a:buSzPct val="80000"/>
              <a:defRPr/>
            </a:pPr>
            <a:r>
              <a:rPr lang="en-US" sz="8400" b="1" dirty="0" smtClean="0">
                <a:solidFill>
                  <a:srgbClr val="FF0000"/>
                </a:solidFill>
                <a:latin typeface="Comic Sans MS" pitchFamily="66" charset="0"/>
              </a:rPr>
              <a:t>Caroline</a:t>
            </a:r>
            <a:r>
              <a:rPr lang="en-US" sz="8400" b="1" dirty="0" smtClean="0">
                <a:solidFill>
                  <a:srgbClr val="C00000"/>
                </a:solidFill>
                <a:latin typeface="Broadway" pitchFamily="82" charset="0"/>
              </a:rPr>
              <a:t>’</a:t>
            </a:r>
            <a:r>
              <a:rPr lang="en-US" sz="8400" b="1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US" sz="8400" dirty="0" smtClean="0">
                <a:solidFill>
                  <a:schemeClr val="tx1"/>
                </a:solidFill>
                <a:latin typeface="Comic Sans MS" pitchFamily="66" charset="0"/>
              </a:rPr>
              <a:t> sweater	the </a:t>
            </a:r>
            <a:r>
              <a:rPr lang="en-US" sz="8400" b="1" dirty="0" smtClean="0">
                <a:solidFill>
                  <a:srgbClr val="FF0000"/>
                </a:solidFill>
                <a:latin typeface="Comic Sans MS" pitchFamily="66" charset="0"/>
              </a:rPr>
              <a:t>students</a:t>
            </a:r>
            <a:r>
              <a:rPr lang="en-US" sz="8400" b="1" dirty="0" smtClean="0">
                <a:solidFill>
                  <a:srgbClr val="C00000"/>
                </a:solidFill>
                <a:latin typeface="Broadway" pitchFamily="82" charset="0"/>
              </a:rPr>
              <a:t>’</a:t>
            </a:r>
            <a:r>
              <a:rPr lang="en-US" sz="8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8400" dirty="0" smtClean="0">
                <a:solidFill>
                  <a:schemeClr val="tx1"/>
                </a:solidFill>
                <a:latin typeface="Comic Sans MS" pitchFamily="66" charset="0"/>
              </a:rPr>
              <a:t>papers</a:t>
            </a: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0AD00"/>
              </a:buClr>
              <a:buSzPct val="80000"/>
              <a:buFont typeface="Arial" pitchFamily="34" charset="0"/>
              <a:buChar char="•"/>
              <a:defRPr/>
            </a:pPr>
            <a:endParaRPr lang="en-US" sz="20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  </a:t>
            </a:r>
            <a:endParaRPr lang="en-US" sz="2000" b="1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9" name="Picture 2" descr="C:\Users\jamie\Dropbox\PowerEd\PowerEd Icons\pencil-no-background-left-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627156"/>
            <a:ext cx="503609" cy="430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Documents and Settings\55user\My Documents\Dropbox\PowerEd\PowerEd Icons\1 (6,7,8 conventions)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50" y="5638800"/>
            <a:ext cx="723900" cy="965200"/>
          </a:xfrm>
          <a:prstGeom prst="rect">
            <a:avLst/>
          </a:prstGeom>
          <a:noFill/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576165"/>
            <a:ext cx="281835" cy="281835"/>
          </a:xfrm>
          <a:prstGeom prst="rect">
            <a:avLst/>
          </a:prstGeom>
        </p:spPr>
      </p:pic>
      <p:sp>
        <p:nvSpPr>
          <p:cNvPr id="14" name="Title 19"/>
          <p:cNvSpPr txBox="1">
            <a:spLocks/>
          </p:cNvSpPr>
          <p:nvPr/>
        </p:nvSpPr>
        <p:spPr>
          <a:xfrm>
            <a:off x="2971800" y="609600"/>
            <a:ext cx="6172200" cy="685800"/>
          </a:xfrm>
          <a:prstGeom prst="rect">
            <a:avLst/>
          </a:prstGeom>
        </p:spPr>
        <p:txBody>
          <a:bodyPr vert="horz" lIns="73152" rIns="45720" bIns="0" rtlCol="0" anchor="b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00" b="1" i="1" dirty="0" smtClean="0">
                <a:solidFill>
                  <a:prstClr val="white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      Grammar on the Go!</a:t>
            </a:r>
            <a:br>
              <a:rPr lang="en-US" sz="3800" b="1" i="1" dirty="0" smtClean="0">
                <a:solidFill>
                  <a:prstClr val="white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</a:br>
            <a:r>
              <a:rPr lang="en-US" sz="4000" b="1" i="1" dirty="0" smtClean="0">
                <a:solidFill>
                  <a:prstClr val="white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en-US" sz="4000" b="1" dirty="0" err="1" smtClean="0">
                <a:solidFill>
                  <a:prstClr val="white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PowerEd</a:t>
            </a:r>
            <a:r>
              <a:rPr lang="en-US" sz="4000" b="1" dirty="0" smtClean="0">
                <a:solidFill>
                  <a:prstClr val="white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 Express</a:t>
            </a:r>
            <a:endParaRPr lang="en-US" sz="4000" b="1" i="1" dirty="0">
              <a:solidFill>
                <a:prstClr val="white"/>
              </a:solidFill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231" y="267716"/>
            <a:ext cx="2159769" cy="131025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876" y="3048000"/>
            <a:ext cx="990481" cy="99048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603817" y="6527800"/>
            <a:ext cx="2540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PowerEd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Plans   2014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505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 txBox="1">
            <a:spLocks/>
          </p:cNvSpPr>
          <p:nvPr/>
        </p:nvSpPr>
        <p:spPr bwMode="auto">
          <a:xfrm>
            <a:off x="228600" y="4419600"/>
            <a:ext cx="8610600" cy="21565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533400" indent="-533400" algn="just"/>
            <a:r>
              <a:rPr lang="en-US" sz="3000" dirty="0">
                <a:solidFill>
                  <a:srgbClr val="000000"/>
                </a:solidFill>
                <a:latin typeface="Comic Sans MS" pitchFamily="66" charset="0"/>
              </a:rPr>
              <a:t>		Though I didn</a:t>
            </a:r>
            <a:r>
              <a:rPr lang="en-US" sz="3000" dirty="0">
                <a:solidFill>
                  <a:srgbClr val="000000"/>
                </a:solidFill>
                <a:latin typeface="Broadway" pitchFamily="82" charset="0"/>
              </a:rPr>
              <a:t>’</a:t>
            </a:r>
            <a:r>
              <a:rPr lang="en-US" sz="3000" dirty="0">
                <a:solidFill>
                  <a:srgbClr val="000000"/>
                </a:solidFill>
                <a:latin typeface="Comic Sans MS" pitchFamily="66" charset="0"/>
              </a:rPr>
              <a:t>t tell </a:t>
            </a:r>
            <a:r>
              <a:rPr lang="en-US" sz="3000" b="1" dirty="0">
                <a:solidFill>
                  <a:srgbClr val="7030A0"/>
                </a:solidFill>
                <a:latin typeface="Comic Sans MS" pitchFamily="66" charset="0"/>
              </a:rPr>
              <a:t>M</a:t>
            </a:r>
            <a:r>
              <a:rPr lang="en-US" sz="3000" dirty="0">
                <a:solidFill>
                  <a:srgbClr val="000000"/>
                </a:solidFill>
                <a:latin typeface="Comic Sans MS" pitchFamily="66" charset="0"/>
              </a:rPr>
              <a:t>om</a:t>
            </a:r>
            <a:r>
              <a:rPr lang="en-US" sz="3000" dirty="0">
                <a:solidFill>
                  <a:srgbClr val="000000"/>
                </a:solidFill>
                <a:latin typeface="Broadway" pitchFamily="82" charset="0"/>
              </a:rPr>
              <a:t>, </a:t>
            </a:r>
            <a:r>
              <a:rPr lang="en-US" sz="3000" b="1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3000" dirty="0">
                <a:solidFill>
                  <a:srgbClr val="000000"/>
                </a:solidFill>
                <a:latin typeface="Comic Sans MS" pitchFamily="66" charset="0"/>
              </a:rPr>
              <a:t> really loathed </a:t>
            </a:r>
            <a:r>
              <a:rPr lang="en-US" sz="3000" dirty="0" smtClean="0">
                <a:solidFill>
                  <a:srgbClr val="000000"/>
                </a:solidFill>
                <a:latin typeface="Comic Sans MS" pitchFamily="66" charset="0"/>
              </a:rPr>
              <a:t>spaghetti - and </a:t>
            </a:r>
            <a:r>
              <a:rPr lang="en-US" sz="3000" dirty="0">
                <a:solidFill>
                  <a:srgbClr val="000000"/>
                </a:solidFill>
                <a:latin typeface="Comic Sans MS" pitchFamily="66" charset="0"/>
              </a:rPr>
              <a:t>had since it made me sick in fourth </a:t>
            </a:r>
            <a:r>
              <a:rPr lang="en-US" sz="3000" dirty="0" smtClean="0">
                <a:solidFill>
                  <a:srgbClr val="000000"/>
                </a:solidFill>
                <a:latin typeface="Comic Sans MS" pitchFamily="66" charset="0"/>
              </a:rPr>
              <a:t>grade</a:t>
            </a:r>
            <a:r>
              <a:rPr lang="en-US" sz="3000" dirty="0" smtClean="0">
                <a:solidFill>
                  <a:srgbClr val="000000"/>
                </a:solidFill>
                <a:latin typeface="Broadway" pitchFamily="82" charset="0"/>
              </a:rPr>
              <a:t>.</a:t>
            </a:r>
            <a:r>
              <a:rPr lang="en-US" sz="3000" dirty="0" smtClean="0">
                <a:solidFill>
                  <a:srgbClr val="000000"/>
                </a:solidFill>
                <a:latin typeface="Comic Sans MS" pitchFamily="66" charset="0"/>
              </a:rPr>
              <a:t>  </a:t>
            </a:r>
            <a:r>
              <a:rPr lang="en-US" sz="3000" dirty="0">
                <a:solidFill>
                  <a:srgbClr val="000000"/>
                </a:solidFill>
                <a:latin typeface="Comic Sans MS" pitchFamily="66" charset="0"/>
              </a:rPr>
              <a:t>I knew I would need to eat a significant snack to avoid hunger.</a:t>
            </a:r>
            <a:endParaRPr lang="en-US" sz="3000" dirty="0">
              <a:solidFill>
                <a:srgbClr val="000000"/>
              </a:solidFill>
            </a:endParaRPr>
          </a:p>
        </p:txBody>
      </p:sp>
      <p:sp>
        <p:nvSpPr>
          <p:cNvPr id="18" name="Title 19"/>
          <p:cNvSpPr txBox="1">
            <a:spLocks/>
          </p:cNvSpPr>
          <p:nvPr/>
        </p:nvSpPr>
        <p:spPr>
          <a:xfrm>
            <a:off x="2971800" y="609600"/>
            <a:ext cx="6172200" cy="685800"/>
          </a:xfrm>
          <a:prstGeom prst="rect">
            <a:avLst/>
          </a:prstGeom>
        </p:spPr>
        <p:txBody>
          <a:bodyPr vert="horz" lIns="73152" rIns="45720" bIns="0" rtlCol="0" anchor="b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Grammar on the Go!</a:t>
            </a:r>
            <a:b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</a:b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PowerEd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Express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" y="125849"/>
            <a:ext cx="2667000" cy="1061829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Unit 3-</a:t>
            </a: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3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Capitalization</a:t>
            </a:r>
          </a:p>
        </p:txBody>
      </p:sp>
      <p:sp>
        <p:nvSpPr>
          <p:cNvPr id="25" name="Text Placeholder 13"/>
          <p:cNvSpPr txBox="1">
            <a:spLocks/>
          </p:cNvSpPr>
          <p:nvPr/>
        </p:nvSpPr>
        <p:spPr bwMode="auto">
          <a:xfrm>
            <a:off x="228600" y="1600200"/>
            <a:ext cx="8610600" cy="25877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11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0" b="1" u="sng" dirty="0" smtClean="0">
                <a:solidFill>
                  <a:srgbClr val="7030A0"/>
                </a:solidFill>
                <a:latin typeface="Comic Sans MS" pitchFamily="66" charset="0"/>
              </a:rPr>
              <a:t>Capitalization</a:t>
            </a:r>
            <a:r>
              <a:rPr lang="en-US" sz="92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77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40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0000" b="1" dirty="0" smtClean="0">
                <a:solidFill>
                  <a:schemeClr val="tx1"/>
                </a:solidFill>
                <a:latin typeface="Comic Sans MS" pitchFamily="66" charset="0"/>
              </a:rPr>
              <a:t>Writing a word with its </a:t>
            </a:r>
            <a:r>
              <a:rPr lang="en-US" sz="10000" b="1" dirty="0" smtClean="0">
                <a:solidFill>
                  <a:srgbClr val="7030A0"/>
                </a:solidFill>
                <a:latin typeface="Comic Sans MS" pitchFamily="66" charset="0"/>
              </a:rPr>
              <a:t>first letter </a:t>
            </a:r>
            <a:r>
              <a:rPr lang="en-US" sz="10000" b="1" dirty="0" smtClean="0">
                <a:solidFill>
                  <a:schemeClr val="tx1"/>
                </a:solidFill>
                <a:latin typeface="Comic Sans MS" pitchFamily="66" charset="0"/>
              </a:rPr>
              <a:t>as a capital letter (upper-case letter) and the remaining letters in lower case.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56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71500" indent="-57150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8000" dirty="0" smtClean="0">
                <a:solidFill>
                  <a:schemeClr val="tx1"/>
                </a:solidFill>
                <a:latin typeface="Comic Sans MS" pitchFamily="66" charset="0"/>
              </a:rPr>
              <a:t>Capitalize a </a:t>
            </a:r>
            <a:r>
              <a:rPr lang="en-US" sz="8000" b="1" dirty="0" smtClean="0">
                <a:solidFill>
                  <a:srgbClr val="7030A0"/>
                </a:solidFill>
                <a:latin typeface="Comic Sans MS" pitchFamily="66" charset="0"/>
              </a:rPr>
              <a:t>person’s title </a:t>
            </a:r>
            <a:r>
              <a:rPr lang="en-US" sz="8000" dirty="0" smtClean="0">
                <a:solidFill>
                  <a:schemeClr val="tx1"/>
                </a:solidFill>
                <a:latin typeface="Comic Sans MS" pitchFamily="66" charset="0"/>
              </a:rPr>
              <a:t>when it takes the place of a name.</a:t>
            </a:r>
          </a:p>
          <a:p>
            <a:pPr marL="571500" indent="-57150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8000" dirty="0" smtClean="0">
                <a:solidFill>
                  <a:schemeClr val="tx1"/>
                </a:solidFill>
                <a:latin typeface="Comic Sans MS" pitchFamily="66" charset="0"/>
              </a:rPr>
              <a:t>Capitalize the word </a:t>
            </a:r>
            <a:r>
              <a:rPr lang="en-US" sz="8000" b="1" dirty="0" smtClean="0">
                <a:solidFill>
                  <a:schemeClr val="tx1"/>
                </a:solidFill>
                <a:latin typeface="Comic Sans MS" pitchFamily="66" charset="0"/>
              </a:rPr>
              <a:t>“</a:t>
            </a:r>
            <a:r>
              <a:rPr lang="en-US" sz="8000" b="1" dirty="0" smtClean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000" b="1" dirty="0" smtClean="0">
                <a:solidFill>
                  <a:schemeClr val="tx1"/>
                </a:solidFill>
                <a:latin typeface="Comic Sans MS" pitchFamily="66" charset="0"/>
              </a:rPr>
              <a:t>”</a:t>
            </a:r>
            <a:r>
              <a:rPr lang="en-US" sz="8000" b="1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sz="8000" dirty="0" smtClean="0">
                <a:solidFill>
                  <a:schemeClr val="tx1"/>
                </a:solidFill>
                <a:latin typeface="Comic Sans MS" pitchFamily="66" charset="0"/>
              </a:rPr>
              <a:t>when referring to oneself in the first person.</a:t>
            </a:r>
          </a:p>
        </p:txBody>
      </p:sp>
      <p:pic>
        <p:nvPicPr>
          <p:cNvPr id="9" name="Picture 2" descr="C:\Users\jamie\Dropbox\PowerEd\PowerEd Icons\pencil-no-background-left-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94574"/>
            <a:ext cx="503609" cy="430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231" y="267716"/>
            <a:ext cx="2159769" cy="131025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576165"/>
            <a:ext cx="281835" cy="281835"/>
          </a:xfrm>
          <a:prstGeom prst="rect">
            <a:avLst/>
          </a:prstGeom>
        </p:spPr>
      </p:pic>
      <p:pic>
        <p:nvPicPr>
          <p:cNvPr id="15" name="Picture 2" descr="C:\Documents and Settings\55user\My Documents\Dropbox\PowerEd\PowerEd Icons\1 (6,7,8 conventions)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1450" y="5638800"/>
            <a:ext cx="723900" cy="9652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6603817" y="6527800"/>
            <a:ext cx="2540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PowerEd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Plans   2014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372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850" y="6400800"/>
            <a:ext cx="17335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itle 19"/>
          <p:cNvSpPr txBox="1">
            <a:spLocks/>
          </p:cNvSpPr>
          <p:nvPr/>
        </p:nvSpPr>
        <p:spPr>
          <a:xfrm>
            <a:off x="2971800" y="609600"/>
            <a:ext cx="6172200" cy="685800"/>
          </a:xfrm>
          <a:prstGeom prst="rect">
            <a:avLst/>
          </a:prstGeom>
        </p:spPr>
        <p:txBody>
          <a:bodyPr vert="horz" lIns="73152" rIns="45720" bIns="0" rtlCol="0" anchor="b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Grammar on the Go!</a:t>
            </a:r>
            <a:b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</a:b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PowerEd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Express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" y="265093"/>
            <a:ext cx="2667000" cy="954107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Unit 3-1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Subordinate Clause</a:t>
            </a:r>
          </a:p>
        </p:txBody>
      </p:sp>
      <p:sp>
        <p:nvSpPr>
          <p:cNvPr id="25" name="Text Placeholder 13"/>
          <p:cNvSpPr txBox="1">
            <a:spLocks/>
          </p:cNvSpPr>
          <p:nvPr/>
        </p:nvSpPr>
        <p:spPr bwMode="auto">
          <a:xfrm>
            <a:off x="228600" y="1600200"/>
            <a:ext cx="8610600" cy="2667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11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0" b="1" u="sng" dirty="0" smtClean="0">
                <a:solidFill>
                  <a:srgbClr val="7030A0"/>
                </a:solidFill>
                <a:latin typeface="Comic Sans MS" pitchFamily="66" charset="0"/>
              </a:rPr>
              <a:t>Subordinate Clause</a:t>
            </a:r>
            <a:r>
              <a:rPr lang="en-US" sz="92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77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0000" u="sng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  <a:r>
              <a:rPr lang="en-US" sz="10000" b="1" u="sng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10000" b="1" u="sng" dirty="0" smtClean="0">
                <a:solidFill>
                  <a:srgbClr val="7030A0"/>
                </a:solidFill>
                <a:latin typeface="Comic Sans MS" pitchFamily="66" charset="0"/>
              </a:rPr>
              <a:t>subordinate clause </a:t>
            </a:r>
            <a:r>
              <a:rPr lang="en-US" sz="10000" u="sng" dirty="0" smtClean="0">
                <a:solidFill>
                  <a:schemeClr val="tx1"/>
                </a:solidFill>
                <a:latin typeface="Comic Sans MS" pitchFamily="66" charset="0"/>
              </a:rPr>
              <a:t>begins with a </a:t>
            </a:r>
            <a:r>
              <a:rPr lang="en-US" sz="10000" b="1" u="sng" dirty="0" smtClean="0">
                <a:solidFill>
                  <a:srgbClr val="FF6600"/>
                </a:solidFill>
                <a:latin typeface="Comic Sans MS" pitchFamily="66" charset="0"/>
              </a:rPr>
              <a:t>subordinating conjunction </a:t>
            </a:r>
            <a:r>
              <a:rPr lang="en-US" sz="10000" u="sng" dirty="0" smtClean="0">
                <a:solidFill>
                  <a:schemeClr val="tx1"/>
                </a:solidFill>
                <a:latin typeface="Comic Sans MS" pitchFamily="66" charset="0"/>
              </a:rPr>
              <a:t>and is followed by a </a:t>
            </a:r>
            <a:r>
              <a:rPr lang="en-US" sz="10000" b="1" u="sng" dirty="0" smtClean="0">
                <a:solidFill>
                  <a:srgbClr val="C00000"/>
                </a:solidFill>
                <a:latin typeface="Comic Sans MS" pitchFamily="66" charset="0"/>
              </a:rPr>
              <a:t>subject</a:t>
            </a:r>
            <a:r>
              <a:rPr lang="en-US" sz="10000" b="1" u="sng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10000" u="sng" dirty="0" smtClean="0">
                <a:solidFill>
                  <a:schemeClr val="tx1"/>
                </a:solidFill>
                <a:latin typeface="Comic Sans MS" pitchFamily="66" charset="0"/>
              </a:rPr>
              <a:t>and a </a:t>
            </a:r>
            <a:r>
              <a:rPr lang="en-US" sz="10000" b="1" u="sng" dirty="0" smtClean="0">
                <a:solidFill>
                  <a:srgbClr val="0070C0"/>
                </a:solidFill>
                <a:latin typeface="Comic Sans MS" pitchFamily="66" charset="0"/>
              </a:rPr>
              <a:t>verb</a:t>
            </a:r>
            <a:r>
              <a:rPr lang="en-US" sz="10000" b="1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7600" dirty="0" smtClean="0">
                <a:solidFill>
                  <a:schemeClr val="tx1"/>
                </a:solidFill>
                <a:latin typeface="Comic Sans MS" pitchFamily="66" charset="0"/>
              </a:rPr>
              <a:t>       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76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7600" dirty="0" smtClean="0">
                <a:solidFill>
                  <a:schemeClr val="tx1"/>
                </a:solidFill>
                <a:latin typeface="Comic Sans MS" pitchFamily="66" charset="0"/>
              </a:rPr>
              <a:t>       If it is used at the beginning of the sentence, it must be followed by a </a:t>
            </a:r>
            <a:r>
              <a:rPr lang="en-US" sz="7600" b="1" dirty="0" smtClean="0">
                <a:solidFill>
                  <a:srgbClr val="C00000"/>
                </a:solidFill>
                <a:latin typeface="Comic Sans MS" pitchFamily="66" charset="0"/>
              </a:rPr>
              <a:t>comma</a:t>
            </a:r>
            <a:r>
              <a:rPr lang="en-US" sz="7600" b="1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7600" dirty="0" smtClean="0">
                <a:solidFill>
                  <a:schemeClr val="tx1"/>
                </a:solidFill>
                <a:latin typeface="Comic Sans MS" pitchFamily="66" charset="0"/>
              </a:rPr>
              <a:t>        A </a:t>
            </a:r>
            <a:r>
              <a:rPr lang="en-US" sz="7600" b="1" dirty="0" smtClean="0">
                <a:solidFill>
                  <a:srgbClr val="7030A0"/>
                </a:solidFill>
                <a:latin typeface="Comic Sans MS" pitchFamily="66" charset="0"/>
              </a:rPr>
              <a:t>subordinate clause </a:t>
            </a:r>
            <a:r>
              <a:rPr lang="en-US" sz="7600" dirty="0" smtClean="0">
                <a:solidFill>
                  <a:schemeClr val="tx1"/>
                </a:solidFill>
                <a:latin typeface="Comic Sans MS" pitchFamily="66" charset="0"/>
              </a:rPr>
              <a:t>is a </a:t>
            </a:r>
            <a:r>
              <a:rPr lang="en-US" sz="7600" b="1" dirty="0" smtClean="0">
                <a:solidFill>
                  <a:srgbClr val="7030A0"/>
                </a:solidFill>
                <a:latin typeface="Comic Sans MS" pitchFamily="66" charset="0"/>
              </a:rPr>
              <a:t>dependent clause </a:t>
            </a:r>
            <a:r>
              <a:rPr lang="en-US" sz="7600" dirty="0" smtClean="0">
                <a:solidFill>
                  <a:schemeClr val="tx1"/>
                </a:solidFill>
                <a:latin typeface="Comic Sans MS" pitchFamily="66" charset="0"/>
              </a:rPr>
              <a:t>and does not make sense by itself.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76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7600" b="1" dirty="0" smtClean="0">
                <a:solidFill>
                  <a:schemeClr val="tx1"/>
                </a:solidFill>
                <a:latin typeface="Comic Sans MS" pitchFamily="66" charset="0"/>
              </a:rPr>
              <a:t>   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0" y="6324600"/>
            <a:ext cx="17335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 descr="C:\Users\jamie\Dropbox\PowerEd\PowerEd Icons\pencil-no-background-left-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52600"/>
            <a:ext cx="503609" cy="430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231" y="267716"/>
            <a:ext cx="2159769" cy="131025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576165"/>
            <a:ext cx="281835" cy="281835"/>
          </a:xfrm>
          <a:prstGeom prst="rect">
            <a:avLst/>
          </a:prstGeom>
        </p:spPr>
      </p:pic>
      <p:sp>
        <p:nvSpPr>
          <p:cNvPr id="16" name="Text Placeholder 13"/>
          <p:cNvSpPr txBox="1">
            <a:spLocks/>
          </p:cNvSpPr>
          <p:nvPr/>
        </p:nvSpPr>
        <p:spPr bwMode="auto">
          <a:xfrm>
            <a:off x="228600" y="4419600"/>
            <a:ext cx="8610600" cy="21565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533400" indent="-533400" algn="just"/>
            <a:r>
              <a:rPr lang="en-US" sz="3600" dirty="0">
                <a:solidFill>
                  <a:srgbClr val="000000"/>
                </a:solidFill>
                <a:latin typeface="Comic Sans MS" pitchFamily="66" charset="0"/>
              </a:rPr>
              <a:t>	</a:t>
            </a:r>
            <a:r>
              <a:rPr lang="en-US" sz="3600" dirty="0" smtClean="0">
                <a:solidFill>
                  <a:srgbClr val="000000"/>
                </a:solidFill>
                <a:latin typeface="Comic Sans MS" pitchFamily="66" charset="0"/>
              </a:rPr>
              <a:t>	</a:t>
            </a:r>
            <a:r>
              <a:rPr lang="en-US" sz="2900" b="1" u="sng" dirty="0" smtClean="0">
                <a:solidFill>
                  <a:srgbClr val="FF3300"/>
                </a:solidFill>
                <a:latin typeface="Comic Sans MS" pitchFamily="66" charset="0"/>
              </a:rPr>
              <a:t>Though</a:t>
            </a:r>
            <a:r>
              <a:rPr lang="en-US" sz="2900" u="sng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US" sz="2900" b="1" u="sng" dirty="0">
                <a:solidFill>
                  <a:srgbClr val="C00000"/>
                </a:solidFill>
                <a:latin typeface="Comic Sans MS" pitchFamily="66" charset="0"/>
              </a:rPr>
              <a:t>I</a:t>
            </a:r>
            <a:r>
              <a:rPr lang="en-US" sz="2900" u="sng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US" sz="2900" b="1" u="sng" dirty="0">
                <a:solidFill>
                  <a:srgbClr val="0070C0"/>
                </a:solidFill>
                <a:latin typeface="Comic Sans MS" pitchFamily="66" charset="0"/>
              </a:rPr>
              <a:t>didn</a:t>
            </a:r>
            <a:r>
              <a:rPr lang="en-US" sz="2900" b="1" u="sng" dirty="0">
                <a:solidFill>
                  <a:srgbClr val="0070C0"/>
                </a:solidFill>
                <a:latin typeface="Broadway" pitchFamily="82" charset="0"/>
              </a:rPr>
              <a:t>’</a:t>
            </a:r>
            <a:r>
              <a:rPr lang="en-US" sz="2900" b="1" u="sng" dirty="0">
                <a:solidFill>
                  <a:srgbClr val="0070C0"/>
                </a:solidFill>
                <a:latin typeface="Comic Sans MS" pitchFamily="66" charset="0"/>
              </a:rPr>
              <a:t>t tell </a:t>
            </a:r>
            <a:r>
              <a:rPr lang="en-US" sz="2900" b="1" u="sng" dirty="0">
                <a:solidFill>
                  <a:srgbClr val="7030A0"/>
                </a:solidFill>
                <a:latin typeface="Comic Sans MS" pitchFamily="66" charset="0"/>
              </a:rPr>
              <a:t>Mom</a:t>
            </a:r>
            <a:r>
              <a:rPr lang="en-US" sz="2900" b="1" dirty="0">
                <a:solidFill>
                  <a:srgbClr val="C00000"/>
                </a:solidFill>
                <a:latin typeface="Broadway" pitchFamily="82" charset="0"/>
              </a:rPr>
              <a:t>,</a:t>
            </a:r>
            <a:r>
              <a:rPr lang="en-US" sz="2900" dirty="0">
                <a:solidFill>
                  <a:srgbClr val="000000"/>
                </a:solidFill>
                <a:latin typeface="Broadway" pitchFamily="82" charset="0"/>
              </a:rPr>
              <a:t> </a:t>
            </a:r>
            <a:r>
              <a:rPr lang="en-US" sz="2900" dirty="0">
                <a:solidFill>
                  <a:srgbClr val="000000"/>
                </a:solidFill>
                <a:latin typeface="Comic Sans MS" pitchFamily="66" charset="0"/>
              </a:rPr>
              <a:t>I really loathed </a:t>
            </a:r>
            <a:r>
              <a:rPr lang="en-US" sz="2900" dirty="0" smtClean="0">
                <a:solidFill>
                  <a:srgbClr val="000000"/>
                </a:solidFill>
                <a:latin typeface="Comic Sans MS" pitchFamily="66" charset="0"/>
              </a:rPr>
              <a:t>spaghetti - and </a:t>
            </a:r>
            <a:r>
              <a:rPr lang="en-US" sz="2900" dirty="0">
                <a:solidFill>
                  <a:srgbClr val="000000"/>
                </a:solidFill>
                <a:latin typeface="Comic Sans MS" pitchFamily="66" charset="0"/>
              </a:rPr>
              <a:t>had since it made me sick in fourth </a:t>
            </a:r>
            <a:r>
              <a:rPr lang="en-US" sz="2900" dirty="0" smtClean="0">
                <a:solidFill>
                  <a:srgbClr val="000000"/>
                </a:solidFill>
                <a:latin typeface="Comic Sans MS" pitchFamily="66" charset="0"/>
              </a:rPr>
              <a:t>grade</a:t>
            </a:r>
            <a:r>
              <a:rPr lang="en-US" sz="2900" dirty="0" smtClean="0">
                <a:solidFill>
                  <a:srgbClr val="000000"/>
                </a:solidFill>
                <a:latin typeface="Broadway" pitchFamily="82" charset="0"/>
              </a:rPr>
              <a:t>.</a:t>
            </a:r>
            <a:r>
              <a:rPr lang="en-US" sz="2900" dirty="0" smtClean="0">
                <a:solidFill>
                  <a:srgbClr val="000000"/>
                </a:solidFill>
                <a:latin typeface="Comic Sans MS" pitchFamily="66" charset="0"/>
              </a:rPr>
              <a:t>  </a:t>
            </a:r>
            <a:r>
              <a:rPr lang="en-US" sz="2900" dirty="0">
                <a:solidFill>
                  <a:srgbClr val="000000"/>
                </a:solidFill>
                <a:latin typeface="Comic Sans MS" pitchFamily="66" charset="0"/>
              </a:rPr>
              <a:t>I knew I would need to eat a significant snack to avoid hunger.</a:t>
            </a:r>
            <a:endParaRPr lang="en-US" sz="2900" dirty="0">
              <a:solidFill>
                <a:srgbClr val="000000"/>
              </a:solidFill>
            </a:endParaRPr>
          </a:p>
        </p:txBody>
      </p:sp>
      <p:pic>
        <p:nvPicPr>
          <p:cNvPr id="17" name="Picture 2" descr="C:\Documents and Settings\55user\My Documents\Dropbox\PowerEd\PowerEd Icons\1 (6,7,8 conventions)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1450" y="5638800"/>
            <a:ext cx="723900" cy="9652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6603817" y="6527800"/>
            <a:ext cx="2540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PowerEd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Plans   2014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34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850" y="6400800"/>
            <a:ext cx="17335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itle 19"/>
          <p:cNvSpPr txBox="1">
            <a:spLocks/>
          </p:cNvSpPr>
          <p:nvPr/>
        </p:nvSpPr>
        <p:spPr>
          <a:xfrm>
            <a:off x="2971800" y="609600"/>
            <a:ext cx="6172200" cy="685800"/>
          </a:xfrm>
          <a:prstGeom prst="rect">
            <a:avLst/>
          </a:prstGeom>
        </p:spPr>
        <p:txBody>
          <a:bodyPr vert="horz" lIns="73152" rIns="45720" bIns="0" rtlCol="0" anchor="b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Grammar on the Go!</a:t>
            </a:r>
            <a:b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</a:b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PowerEd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Express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" y="128016"/>
            <a:ext cx="2667000" cy="1246495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Unit 3-</a:t>
            </a: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3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Non-restrictive clause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2247" y="1645831"/>
            <a:ext cx="723275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33400" lvl="0" indent="-533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defRPr/>
            </a:pPr>
            <a:r>
              <a:rPr lang="en-US" sz="4500" b="1" dirty="0">
                <a:latin typeface="Comic Sans MS" pitchFamily="66" charset="0"/>
              </a:rPr>
              <a:t>	</a:t>
            </a:r>
            <a:endParaRPr lang="en-US" sz="45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600200"/>
            <a:ext cx="8613648" cy="2587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rgbClr val="008000"/>
                </a:solidFill>
                <a:latin typeface="Comic Sans MS" pitchFamily="66" charset="0"/>
              </a:rPr>
              <a:t>Non-restrictive Clause</a:t>
            </a:r>
          </a:p>
          <a:p>
            <a:pPr algn="just"/>
            <a:r>
              <a:rPr lang="en-US" sz="2700" dirty="0">
                <a:latin typeface="Comic Sans MS" pitchFamily="66" charset="0"/>
              </a:rPr>
              <a:t>A</a:t>
            </a:r>
            <a:r>
              <a:rPr lang="en-US" sz="2700" dirty="0" smtClean="0">
                <a:latin typeface="Comic Sans MS" pitchFamily="66" charset="0"/>
              </a:rPr>
              <a:t> </a:t>
            </a:r>
            <a:r>
              <a:rPr lang="en-US" sz="2700" dirty="0">
                <a:latin typeface="Comic Sans MS" pitchFamily="66" charset="0"/>
              </a:rPr>
              <a:t>relative clause that describes or supplements but is not essential in establishing </a:t>
            </a:r>
            <a:r>
              <a:rPr lang="en-US" sz="2700" dirty="0">
                <a:solidFill>
                  <a:schemeClr val="tx1"/>
                </a:solidFill>
                <a:latin typeface="Comic Sans MS" pitchFamily="66" charset="0"/>
              </a:rPr>
              <a:t>the </a:t>
            </a:r>
            <a:r>
              <a:rPr lang="en-US" sz="2700" dirty="0" smtClean="0">
                <a:solidFill>
                  <a:schemeClr val="tx1"/>
                </a:solidFill>
                <a:latin typeface="Comic Sans MS" pitchFamily="66" charset="0"/>
              </a:rPr>
              <a:t>identity </a:t>
            </a:r>
            <a:r>
              <a:rPr lang="en-US" sz="2700" dirty="0" smtClean="0">
                <a:latin typeface="Comic Sans MS" pitchFamily="66" charset="0"/>
              </a:rPr>
              <a:t>of </a:t>
            </a:r>
            <a:r>
              <a:rPr lang="en-US" sz="2700" dirty="0">
                <a:latin typeface="Comic Sans MS" pitchFamily="66" charset="0"/>
              </a:rPr>
              <a:t>the antecedent and is usually </a:t>
            </a:r>
            <a:r>
              <a:rPr lang="en-US" sz="2700" dirty="0" smtClean="0">
                <a:latin typeface="Comic Sans MS" pitchFamily="66" charset="0"/>
              </a:rPr>
              <a:t>set off </a:t>
            </a:r>
            <a:r>
              <a:rPr lang="en-US" sz="2700" dirty="0">
                <a:latin typeface="Comic Sans MS" pitchFamily="66" charset="0"/>
              </a:rPr>
              <a:t>by </a:t>
            </a:r>
            <a:r>
              <a:rPr lang="en-US" sz="2700" b="1" dirty="0" smtClean="0">
                <a:solidFill>
                  <a:srgbClr val="FF0000"/>
                </a:solidFill>
                <a:latin typeface="Comic Sans MS" pitchFamily="66" charset="0"/>
              </a:rPr>
              <a:t>commas</a:t>
            </a:r>
            <a:r>
              <a:rPr lang="en-US" sz="27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700" dirty="0" smtClean="0">
                <a:solidFill>
                  <a:schemeClr val="tx1"/>
                </a:solidFill>
                <a:latin typeface="Comic Sans MS" pitchFamily="66" charset="0"/>
              </a:rPr>
              <a:t>or</a:t>
            </a:r>
            <a:r>
              <a:rPr lang="en-US" sz="27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700" b="1" dirty="0" smtClean="0">
                <a:solidFill>
                  <a:srgbClr val="FF0000"/>
                </a:solidFill>
                <a:latin typeface="Comic Sans MS" pitchFamily="66" charset="0"/>
              </a:rPr>
              <a:t>dashes</a:t>
            </a:r>
            <a:r>
              <a:rPr lang="en-US" sz="2700" dirty="0" smtClean="0">
                <a:latin typeface="Comic Sans MS" pitchFamily="66" charset="0"/>
              </a:rPr>
              <a:t> </a:t>
            </a:r>
            <a:r>
              <a:rPr lang="en-US" sz="2700" dirty="0">
                <a:latin typeface="Comic Sans MS" pitchFamily="66" charset="0"/>
              </a:rPr>
              <a:t>in </a:t>
            </a:r>
            <a:r>
              <a:rPr lang="en-US" sz="2700" dirty="0" smtClean="0">
                <a:latin typeface="Comic Sans MS" pitchFamily="66" charset="0"/>
              </a:rPr>
              <a:t>English. Also </a:t>
            </a:r>
            <a:r>
              <a:rPr lang="en-US" sz="2700" dirty="0">
                <a:latin typeface="Comic Sans MS" pitchFamily="66" charset="0"/>
              </a:rPr>
              <a:t>called </a:t>
            </a:r>
            <a:r>
              <a:rPr lang="en-US" sz="2700" b="1" dirty="0">
                <a:solidFill>
                  <a:srgbClr val="008000"/>
                </a:solidFill>
                <a:latin typeface="Comic Sans MS" pitchFamily="66" charset="0"/>
              </a:rPr>
              <a:t>descriptive </a:t>
            </a:r>
            <a:r>
              <a:rPr lang="en-US" sz="2700" b="1" dirty="0" smtClean="0">
                <a:solidFill>
                  <a:srgbClr val="008000"/>
                </a:solidFill>
                <a:latin typeface="Comic Sans MS" pitchFamily="66" charset="0"/>
              </a:rPr>
              <a:t>clause</a:t>
            </a:r>
            <a:r>
              <a:rPr lang="en-US" sz="2700" b="1" dirty="0" smtClean="0">
                <a:solidFill>
                  <a:schemeClr val="accent4"/>
                </a:solidFill>
                <a:latin typeface="Comic Sans MS" pitchFamily="66" charset="0"/>
              </a:rPr>
              <a:t>.</a:t>
            </a:r>
            <a:endParaRPr lang="en-US" sz="2700" b="1" dirty="0">
              <a:solidFill>
                <a:schemeClr val="accent4"/>
              </a:solidFill>
              <a:latin typeface="Comic Sans MS" pitchFamily="66" charset="0"/>
            </a:endParaRPr>
          </a:p>
        </p:txBody>
      </p:sp>
      <p:pic>
        <p:nvPicPr>
          <p:cNvPr id="10" name="Picture 2" descr="C:\Users\jamie\Dropbox\PowerEd\PowerEd Icons\pencil-no-background-left-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68687"/>
            <a:ext cx="503609" cy="430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231" y="267716"/>
            <a:ext cx="2159769" cy="131025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576165"/>
            <a:ext cx="281835" cy="281835"/>
          </a:xfrm>
          <a:prstGeom prst="rect">
            <a:avLst/>
          </a:prstGeom>
        </p:spPr>
      </p:pic>
      <p:sp>
        <p:nvSpPr>
          <p:cNvPr id="15" name="Text Placeholder 13"/>
          <p:cNvSpPr txBox="1">
            <a:spLocks/>
          </p:cNvSpPr>
          <p:nvPr/>
        </p:nvSpPr>
        <p:spPr bwMode="auto">
          <a:xfrm>
            <a:off x="228600" y="4419600"/>
            <a:ext cx="8610600" cy="21565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533400" indent="-533400" algn="just"/>
            <a:r>
              <a:rPr lang="en-US" sz="3000" dirty="0">
                <a:solidFill>
                  <a:srgbClr val="000000"/>
                </a:solidFill>
                <a:latin typeface="Comic Sans MS" pitchFamily="66" charset="0"/>
              </a:rPr>
              <a:t>		Though I didn</a:t>
            </a:r>
            <a:r>
              <a:rPr lang="en-US" sz="3000" dirty="0">
                <a:solidFill>
                  <a:srgbClr val="000000"/>
                </a:solidFill>
                <a:latin typeface="Broadway" pitchFamily="82" charset="0"/>
              </a:rPr>
              <a:t>’</a:t>
            </a:r>
            <a:r>
              <a:rPr lang="en-US" sz="3000" dirty="0">
                <a:solidFill>
                  <a:srgbClr val="000000"/>
                </a:solidFill>
                <a:latin typeface="Comic Sans MS" pitchFamily="66" charset="0"/>
              </a:rPr>
              <a:t>t tell Mom</a:t>
            </a:r>
            <a:r>
              <a:rPr lang="en-US" sz="3000" dirty="0">
                <a:solidFill>
                  <a:srgbClr val="000000"/>
                </a:solidFill>
                <a:latin typeface="Broadway" pitchFamily="82" charset="0"/>
              </a:rPr>
              <a:t>, </a:t>
            </a:r>
            <a:r>
              <a:rPr lang="en-US" sz="3000" dirty="0">
                <a:solidFill>
                  <a:srgbClr val="000000"/>
                </a:solidFill>
                <a:latin typeface="Comic Sans MS" pitchFamily="66" charset="0"/>
              </a:rPr>
              <a:t>I really loathed spaghetti </a:t>
            </a:r>
            <a:r>
              <a:rPr lang="en-US" sz="3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  <a:r>
              <a:rPr lang="en-US" sz="3000" dirty="0" smtClean="0">
                <a:solidFill>
                  <a:srgbClr val="FF0000"/>
                </a:solidFill>
                <a:latin typeface="Broadway" pitchFamily="82" charset="0"/>
              </a:rPr>
              <a:t> </a:t>
            </a:r>
            <a:r>
              <a:rPr lang="en-US" sz="3000" b="1" dirty="0" smtClean="0">
                <a:solidFill>
                  <a:srgbClr val="008000"/>
                </a:solidFill>
                <a:latin typeface="Comic Sans MS" pitchFamily="66" charset="0"/>
              </a:rPr>
              <a:t>and </a:t>
            </a:r>
            <a:r>
              <a:rPr lang="en-US" sz="3000" b="1" dirty="0">
                <a:solidFill>
                  <a:srgbClr val="008000"/>
                </a:solidFill>
                <a:latin typeface="Comic Sans MS" pitchFamily="66" charset="0"/>
              </a:rPr>
              <a:t>had since it made me sick in fourth </a:t>
            </a:r>
            <a:r>
              <a:rPr lang="en-US" sz="3000" b="1" dirty="0" smtClean="0">
                <a:solidFill>
                  <a:srgbClr val="008000"/>
                </a:solidFill>
                <a:latin typeface="Comic Sans MS" pitchFamily="66" charset="0"/>
              </a:rPr>
              <a:t>grade</a:t>
            </a:r>
            <a:r>
              <a:rPr lang="en-US" sz="3000" dirty="0" smtClean="0">
                <a:solidFill>
                  <a:srgbClr val="000000"/>
                </a:solidFill>
                <a:latin typeface="Broadway" pitchFamily="82" charset="0"/>
              </a:rPr>
              <a:t>.</a:t>
            </a:r>
            <a:r>
              <a:rPr lang="en-US" sz="3000" dirty="0" smtClean="0">
                <a:solidFill>
                  <a:srgbClr val="000000"/>
                </a:solidFill>
                <a:latin typeface="Comic Sans MS" pitchFamily="66" charset="0"/>
              </a:rPr>
              <a:t>  </a:t>
            </a:r>
            <a:r>
              <a:rPr lang="en-US" sz="3000" dirty="0">
                <a:solidFill>
                  <a:srgbClr val="000000"/>
                </a:solidFill>
                <a:latin typeface="Comic Sans MS" pitchFamily="66" charset="0"/>
              </a:rPr>
              <a:t>I knew I would need to eat a significant snack to avoid hunger.</a:t>
            </a:r>
            <a:endParaRPr lang="en-US" sz="3000" dirty="0">
              <a:solidFill>
                <a:srgbClr val="000000"/>
              </a:solidFill>
            </a:endParaRPr>
          </a:p>
        </p:txBody>
      </p:sp>
      <p:pic>
        <p:nvPicPr>
          <p:cNvPr id="16" name="Picture 2" descr="C:\Documents and Settings\55user\My Documents\Dropbox\PowerEd\PowerEd Icons\1 (6,7,8 conventions)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1450" y="5638800"/>
            <a:ext cx="723900" cy="9652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6603817" y="6527800"/>
            <a:ext cx="2540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PowerEd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Plans   2014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750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850" y="6400800"/>
            <a:ext cx="17335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itle 19"/>
          <p:cNvSpPr txBox="1">
            <a:spLocks/>
          </p:cNvSpPr>
          <p:nvPr/>
        </p:nvSpPr>
        <p:spPr>
          <a:xfrm>
            <a:off x="2971800" y="609600"/>
            <a:ext cx="5943600" cy="685800"/>
          </a:xfrm>
          <a:prstGeom prst="rect">
            <a:avLst/>
          </a:prstGeom>
        </p:spPr>
        <p:txBody>
          <a:bodyPr vert="horz" lIns="73152" rIns="45720" bIns="0" rtlCol="0" anchor="b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" y="128016"/>
            <a:ext cx="2667000" cy="984885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Unit 3-</a:t>
            </a: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3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Verdana" pitchFamily="34" charset="0"/>
                <a:cs typeface="Verdana" pitchFamily="34" charset="0"/>
              </a:rPr>
              <a:t>Run-on Sentence</a:t>
            </a:r>
          </a:p>
        </p:txBody>
      </p:sp>
      <p:sp>
        <p:nvSpPr>
          <p:cNvPr id="25" name="Text Placeholder 13"/>
          <p:cNvSpPr txBox="1">
            <a:spLocks/>
          </p:cNvSpPr>
          <p:nvPr/>
        </p:nvSpPr>
        <p:spPr bwMode="auto">
          <a:xfrm>
            <a:off x="228600" y="1600200"/>
            <a:ext cx="8610600" cy="25877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u="sng" dirty="0" smtClean="0">
                <a:solidFill>
                  <a:srgbClr val="002060"/>
                </a:solidFill>
                <a:latin typeface="Comic Sans MS" pitchFamily="66" charset="0"/>
              </a:rPr>
              <a:t>Run-on Sentence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0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Comic Sans MS" pitchFamily="66" charset="0"/>
              </a:rPr>
              <a:t>A </a:t>
            </a:r>
            <a:r>
              <a:rPr lang="en-US" sz="2400" b="1" dirty="0" smtClean="0">
                <a:solidFill>
                  <a:srgbClr val="002060"/>
                </a:solidFill>
                <a:latin typeface="Comic Sans MS" pitchFamily="66" charset="0"/>
              </a:rPr>
              <a:t>run-on sentence </a:t>
            </a:r>
            <a:r>
              <a:rPr lang="en-US" sz="2400" dirty="0" smtClean="0">
                <a:latin typeface="Comic Sans MS" pitchFamily="66" charset="0"/>
              </a:rPr>
              <a:t>is a sentence in which two or more </a:t>
            </a:r>
            <a:r>
              <a:rPr lang="en-US" sz="2400" b="1" u="sng" dirty="0" smtClean="0">
                <a:solidFill>
                  <a:srgbClr val="008000"/>
                </a:solidFill>
                <a:latin typeface="Comic Sans MS" pitchFamily="66" charset="0"/>
              </a:rPr>
              <a:t>independent clauses</a:t>
            </a:r>
            <a:r>
              <a:rPr lang="en-US" sz="2400" b="1" dirty="0" smtClean="0">
                <a:solidFill>
                  <a:srgbClr val="008000"/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with more than one complete idea are joined without appropriate 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punctuation</a:t>
            </a:r>
            <a:r>
              <a:rPr lang="en-US" sz="2400" dirty="0" smtClean="0">
                <a:latin typeface="Comic Sans MS" pitchFamily="66" charset="0"/>
              </a:rPr>
              <a:t> or a conjunction. </a:t>
            </a:r>
            <a:endParaRPr lang="en-US" sz="2400" b="1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0" y="6324600"/>
            <a:ext cx="17335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 descr="C:\Users\jamie\Dropbox\PowerEd\PowerEd Icons\pencil-no-background-left-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76400"/>
            <a:ext cx="503609" cy="430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9"/>
          <p:cNvSpPr txBox="1">
            <a:spLocks/>
          </p:cNvSpPr>
          <p:nvPr/>
        </p:nvSpPr>
        <p:spPr>
          <a:xfrm>
            <a:off x="2971800" y="609600"/>
            <a:ext cx="6172200" cy="685800"/>
          </a:xfrm>
          <a:prstGeom prst="rect">
            <a:avLst/>
          </a:prstGeom>
        </p:spPr>
        <p:txBody>
          <a:bodyPr vert="horz" lIns="73152" rIns="45720" bIns="0" rtlCol="0" anchor="b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Grammar on the Go!</a:t>
            </a:r>
            <a:br>
              <a:rPr kumimoji="0" lang="en-US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</a:b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     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PowerEd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Verdana" pitchFamily="34" charset="0"/>
              </a:rPr>
              <a:t> Express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231" y="267716"/>
            <a:ext cx="2159769" cy="131025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2851" y="1600200"/>
            <a:ext cx="1276349" cy="95726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576165"/>
            <a:ext cx="281835" cy="281835"/>
          </a:xfrm>
          <a:prstGeom prst="rect">
            <a:avLst/>
          </a:prstGeom>
        </p:spPr>
      </p:pic>
      <p:sp>
        <p:nvSpPr>
          <p:cNvPr id="15" name="Text Placeholder 13"/>
          <p:cNvSpPr txBox="1">
            <a:spLocks/>
          </p:cNvSpPr>
          <p:nvPr/>
        </p:nvSpPr>
        <p:spPr bwMode="auto">
          <a:xfrm>
            <a:off x="228600" y="4419600"/>
            <a:ext cx="8610600" cy="21565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533400" indent="-533400" algn="just"/>
            <a:r>
              <a:rPr lang="en-US" sz="3000" dirty="0">
                <a:solidFill>
                  <a:srgbClr val="000000"/>
                </a:solidFill>
                <a:latin typeface="Comic Sans MS" pitchFamily="66" charset="0"/>
              </a:rPr>
              <a:t>		</a:t>
            </a:r>
            <a:r>
              <a:rPr lang="en-US" sz="2850" b="1" u="sng" dirty="0">
                <a:solidFill>
                  <a:srgbClr val="008000"/>
                </a:solidFill>
                <a:latin typeface="Comic Sans MS" pitchFamily="66" charset="0"/>
              </a:rPr>
              <a:t>Though I didn</a:t>
            </a:r>
            <a:r>
              <a:rPr lang="en-US" sz="2850" b="1" u="sng" dirty="0">
                <a:solidFill>
                  <a:srgbClr val="008000"/>
                </a:solidFill>
                <a:latin typeface="Broadway" pitchFamily="82" charset="0"/>
              </a:rPr>
              <a:t>’</a:t>
            </a:r>
            <a:r>
              <a:rPr lang="en-US" sz="2850" b="1" u="sng" dirty="0">
                <a:solidFill>
                  <a:srgbClr val="008000"/>
                </a:solidFill>
                <a:latin typeface="Comic Sans MS" pitchFamily="66" charset="0"/>
              </a:rPr>
              <a:t>t tell Mom</a:t>
            </a:r>
            <a:r>
              <a:rPr lang="en-US" sz="2850" b="1" u="sng" dirty="0">
                <a:solidFill>
                  <a:srgbClr val="008000"/>
                </a:solidFill>
                <a:latin typeface="Broadway" pitchFamily="82" charset="0"/>
              </a:rPr>
              <a:t>, </a:t>
            </a:r>
            <a:r>
              <a:rPr lang="en-US" sz="2850" b="1" u="sng" dirty="0">
                <a:solidFill>
                  <a:srgbClr val="008000"/>
                </a:solidFill>
                <a:latin typeface="Comic Sans MS" pitchFamily="66" charset="0"/>
              </a:rPr>
              <a:t>I really loathed </a:t>
            </a:r>
            <a:r>
              <a:rPr lang="en-US" sz="2850" b="1" u="sng" dirty="0" smtClean="0">
                <a:solidFill>
                  <a:srgbClr val="008000"/>
                </a:solidFill>
                <a:latin typeface="Comic Sans MS" pitchFamily="66" charset="0"/>
              </a:rPr>
              <a:t>spaghetti - and </a:t>
            </a:r>
            <a:r>
              <a:rPr lang="en-US" sz="2850" b="1" u="sng" dirty="0">
                <a:solidFill>
                  <a:srgbClr val="008000"/>
                </a:solidFill>
                <a:latin typeface="Comic Sans MS" pitchFamily="66" charset="0"/>
              </a:rPr>
              <a:t>had since it made me sick in fourth </a:t>
            </a:r>
            <a:r>
              <a:rPr lang="en-US" sz="2850" b="1" u="sng" dirty="0" smtClean="0">
                <a:solidFill>
                  <a:srgbClr val="008000"/>
                </a:solidFill>
                <a:latin typeface="Comic Sans MS" pitchFamily="66" charset="0"/>
              </a:rPr>
              <a:t>grade</a:t>
            </a:r>
            <a:r>
              <a:rPr lang="en-US" sz="2850" b="1" dirty="0" smtClean="0">
                <a:solidFill>
                  <a:srgbClr val="C00000"/>
                </a:solidFill>
                <a:latin typeface="Broadway" pitchFamily="82" charset="0"/>
              </a:rPr>
              <a:t>.</a:t>
            </a:r>
            <a:r>
              <a:rPr lang="en-US" sz="2850" dirty="0" smtClean="0">
                <a:solidFill>
                  <a:srgbClr val="000000"/>
                </a:solidFill>
                <a:latin typeface="Comic Sans MS" pitchFamily="66" charset="0"/>
              </a:rPr>
              <a:t>  </a:t>
            </a:r>
            <a:r>
              <a:rPr lang="en-US" sz="2850" b="1" u="sng" dirty="0">
                <a:solidFill>
                  <a:srgbClr val="008000"/>
                </a:solidFill>
                <a:latin typeface="Comic Sans MS" pitchFamily="66" charset="0"/>
              </a:rPr>
              <a:t>I knew I would need to eat a significant snack to avoid hunger.</a:t>
            </a:r>
            <a:endParaRPr lang="en-US" sz="2850" b="1" u="sng" dirty="0">
              <a:solidFill>
                <a:srgbClr val="008000"/>
              </a:solidFill>
            </a:endParaRPr>
          </a:p>
        </p:txBody>
      </p:sp>
      <p:pic>
        <p:nvPicPr>
          <p:cNvPr id="16" name="Picture 2" descr="C:\Documents and Settings\55user\My Documents\Dropbox\PowerEd\PowerEd Icons\1 (6,7,8 conventions)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71450" y="5638800"/>
            <a:ext cx="723900" cy="9652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6603817" y="6527800"/>
            <a:ext cx="2540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PowerEd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Plans   2014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668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FFFFFF"/>
    </a:accent3>
    <a:accent4>
      <a:srgbClr val="000000"/>
    </a:accent4>
    <a:accent5>
      <a:srgbClr val="F6D3AA"/>
    </a:accent5>
    <a:accent6>
      <a:srgbClr val="56A4B9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FFFFFF"/>
    </a:accent3>
    <a:accent4>
      <a:srgbClr val="000000"/>
    </a:accent4>
    <a:accent5>
      <a:srgbClr val="F6D3AA"/>
    </a:accent5>
    <a:accent6>
      <a:srgbClr val="56A4B9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1516</TotalTime>
  <Words>608</Words>
  <Application>Microsoft Office PowerPoint</Application>
  <PresentationFormat>On-screen Show (4:3)</PresentationFormat>
  <Paragraphs>159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PowerPoint Presentation</vt:lpstr>
      <vt:lpstr>     Grammar on the Go!         PowerEd Express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“Brevity is the   soul of wit.”</dc:title>
  <dc:creator>Stroud</dc:creator>
  <cp:lastModifiedBy>jamie</cp:lastModifiedBy>
  <cp:revision>194</cp:revision>
  <dcterms:created xsi:type="dcterms:W3CDTF">2012-06-18T00:40:39Z</dcterms:created>
  <dcterms:modified xsi:type="dcterms:W3CDTF">2014-07-05T20:00:34Z</dcterms:modified>
</cp:coreProperties>
</file>