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82" r:id="rId4"/>
    <p:sldId id="281" r:id="rId5"/>
    <p:sldId id="271" r:id="rId6"/>
    <p:sldId id="258" r:id="rId7"/>
    <p:sldId id="263" r:id="rId8"/>
    <p:sldId id="273" r:id="rId9"/>
    <p:sldId id="257" r:id="rId10"/>
    <p:sldId id="272" r:id="rId11"/>
    <p:sldId id="274" r:id="rId12"/>
    <p:sldId id="259" r:id="rId13"/>
    <p:sldId id="275" r:id="rId14"/>
    <p:sldId id="284" r:id="rId15"/>
    <p:sldId id="283" r:id="rId16"/>
    <p:sldId id="286" r:id="rId17"/>
    <p:sldId id="285" r:id="rId18"/>
    <p:sldId id="260" r:id="rId19"/>
    <p:sldId id="277" r:id="rId20"/>
    <p:sldId id="269" r:id="rId21"/>
    <p:sldId id="291" r:id="rId22"/>
    <p:sldId id="292" r:id="rId23"/>
    <p:sldId id="261" r:id="rId24"/>
    <p:sldId id="280" r:id="rId25"/>
    <p:sldId id="270" r:id="rId26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  <a:srgbClr val="009900"/>
    <a:srgbClr val="EC0EC2"/>
    <a:srgbClr val="F66ADB"/>
    <a:srgbClr val="9AFD77"/>
    <a:srgbClr val="777777"/>
    <a:srgbClr val="4D4D4D"/>
    <a:srgbClr val="F892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9" autoAdjust="0"/>
    <p:restoredTop sz="89964" autoAdjust="0"/>
  </p:normalViewPr>
  <p:slideViewPr>
    <p:cSldViewPr>
      <p:cViewPr varScale="1">
        <p:scale>
          <a:sx n="40" d="100"/>
          <a:sy n="40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/>
          <a:lstStyle>
            <a:lvl1pPr algn="r">
              <a:defRPr sz="1200"/>
            </a:lvl1pPr>
          </a:lstStyle>
          <a:p>
            <a:fld id="{EC8F5CD9-16D4-4A52-8D57-F3B0406186AE}" type="datetimeFigureOut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27495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627495"/>
            <a:ext cx="2972209" cy="454645"/>
          </a:xfrm>
          <a:prstGeom prst="rect">
            <a:avLst/>
          </a:prstGeom>
        </p:spPr>
        <p:txBody>
          <a:bodyPr vert="horz" lIns="88368" tIns="44184" rIns="88368" bIns="44184" rtlCol="0" anchor="b"/>
          <a:lstStyle>
            <a:lvl1pPr algn="r">
              <a:defRPr sz="1200"/>
            </a:lvl1pPr>
          </a:lstStyle>
          <a:p>
            <a:fld id="{6D42F6E3-0464-4FBC-BE63-897D01846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5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r">
              <a:defRPr sz="1200"/>
            </a:lvl1pPr>
          </a:lstStyle>
          <a:p>
            <a:fld id="{E9A6B732-F68D-45D7-A6E8-46820C355F31}" type="datetimeFigureOut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3" tIns="45531" rIns="91063" bIns="45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7"/>
            <a:ext cx="5486400" cy="4087654"/>
          </a:xfrm>
          <a:prstGeom prst="rect">
            <a:avLst/>
          </a:prstGeom>
        </p:spPr>
        <p:txBody>
          <a:bodyPr vert="horz" lIns="91063" tIns="45531" rIns="91063" bIns="45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27915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r">
              <a:defRPr sz="1200"/>
            </a:lvl1pPr>
          </a:lstStyle>
          <a:p>
            <a:fld id="{83449091-6054-4A59-A7B3-95A91CC28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6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follow along in </a:t>
            </a:r>
            <a:r>
              <a:rPr lang="en-US" smtClean="0"/>
              <a:t>their student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Vendors will want to stock their machines with what people want the most (mode).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9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05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</a:t>
            </a:r>
            <a:r>
              <a:rPr lang="en-US" baseline="0" dirty="0" smtClean="0"/>
              <a:t> Range</a:t>
            </a:r>
          </a:p>
          <a:p>
            <a:r>
              <a:rPr lang="en-US" dirty="0" smtClean="0"/>
              <a:t>Michigan: 35 degrees	Florida: 75 degrees</a:t>
            </a:r>
          </a:p>
          <a:p>
            <a:endParaRPr lang="en-US" dirty="0" smtClean="0"/>
          </a:p>
          <a:p>
            <a:r>
              <a:rPr lang="en-US" dirty="0" smtClean="0"/>
              <a:t>Temperature Range was 40 degrees!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Order the numbers.    	</a:t>
            </a:r>
          </a:p>
          <a:p>
            <a:r>
              <a:rPr lang="en-US" dirty="0" smtClean="0"/>
              <a:t>Mean: 80   Median: 82.5   Mode: 90   Range: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Center: Mean Median Mode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Variability: Range, IQR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Answer: A (Dataset A has the greater RANGE)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48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1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8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median.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picture of Destiny’s Child.  Point out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middle.  How do I know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 the middle?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Well, there is one person on each side of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Beyonce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leaving her in the middle!  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picture of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Original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Destiny’s Child with the 4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member.  Now, who’s in the middle?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will say… there are two girls in the middle!  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find the median. 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9091-6054-4A59-A7B3-95A91CC28A0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40ED-A156-49A5-828E-85F7413D3842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62AB-F15C-4995-BB6A-986136A5275C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9561-4BBD-415A-8449-F5D9C11024C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A075-3A92-41C9-8E49-C691EDCF9D2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E4D-F25F-4BC7-9D2E-1F0D1FEE2CA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67B5-4111-42CF-977A-B084B65B86AE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8603-D866-4CA5-B402-47EEE7E1C0C3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54C8-E118-4A97-8D33-688BEB4C8262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610F-F26D-4EE9-A4D5-6804073ECB28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574B-6AB0-4953-8849-3473B4EC2CB7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D9A-26D3-4345-A855-5A6A101C057F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1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BB6D75-15EB-44DE-AE93-A92436AA40E9}" type="datetime1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FA02C0-D964-4ADB-A6FF-88EBB9DD57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 spd="slow">
    <p:wipe dir="r"/>
    <p:sndAc>
      <p:stSnd>
        <p:snd r:embed="rId1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4.pn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5" Type="http://schemas.openxmlformats.org/officeDocument/2006/relationships/hyperlink" Target="http://www.locustlane.ecasd.k12.wi.us/PDF%20files/Locust%20Lane%202002-03.pdf" TargetMode="External"/><Relationship Id="rId6" Type="http://schemas.openxmlformats.org/officeDocument/2006/relationships/image" Target="../media/image6.jpeg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"/>
            <a:ext cx="8001000" cy="1600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900" b="1" smtClean="0">
                <a:solidFill>
                  <a:schemeClr val="tx1"/>
                </a:solidFill>
              </a:rPr>
              <a:t>Lesson 6.SP.3 (ALT 1)</a:t>
            </a:r>
            <a:endParaRPr lang="en-US" sz="3900" b="1" dirty="0" smtClean="0">
              <a:solidFill>
                <a:schemeClr val="tx1"/>
              </a:solidFill>
            </a:endParaRPr>
          </a:p>
          <a:p>
            <a:pPr algn="ctr"/>
            <a:endParaRPr lang="en-US" sz="15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tx1"/>
                </a:solidFill>
              </a:rPr>
              <a:t>Mean, Median, Mode, and Range</a:t>
            </a:r>
            <a:endParaRPr lang="en-US" sz="4400" b="1" dirty="0" smtClean="0">
              <a:solidFill>
                <a:schemeClr val="tx1"/>
              </a:solidFill>
            </a:endParaRP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amanda\AppData\Local\Microsoft\Windows\Temporary Internet Files\Content.IE5\EDGNDK5Y\MPj040889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336" y="2133600"/>
            <a:ext cx="5865264" cy="392239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0" y="6304426"/>
            <a:ext cx="14402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Obj.  6.SP.3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990600"/>
            <a:ext cx="8839200" cy="3352800"/>
            <a:chOff x="152400" y="1143000"/>
            <a:chExt cx="8839200" cy="3352800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ORDER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 numbers.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4876800" y="11430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If  there is just 1  middle #: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your done!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876800" y="25908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If there are 2 middle #’s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2362200" y="19812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FIND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 middle #.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7086600" y="2590800"/>
              <a:ext cx="1905000" cy="99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Average the 2 middle numbers.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057400" y="2438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81800" y="3200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572000" y="1676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10794" y="2437606"/>
              <a:ext cx="15240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572000" y="3200400"/>
              <a:ext cx="304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67200" y="2438400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086600" y="3733800"/>
              <a:ext cx="762000" cy="762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Add the 2 middle numbers</a:t>
              </a:r>
              <a:endPara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8229600" y="3733800"/>
              <a:ext cx="762000" cy="762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Then,</a:t>
              </a:r>
              <a:r>
                <a:rPr kumimoji="0" lang="en-US" sz="1200" b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Divide by 2</a:t>
              </a:r>
              <a:endParaRPr kumimoji="0" lang="en-US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>
              <a:off x="7848600" y="4114800"/>
              <a:ext cx="381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/>
          <p:cNvSpPr txBox="1">
            <a:spLocks/>
          </p:cNvSpPr>
          <p:nvPr/>
        </p:nvSpPr>
        <p:spPr>
          <a:xfrm>
            <a:off x="2667000" y="0"/>
            <a:ext cx="4419600" cy="609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6AD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Median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66AD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990600" y="3352800"/>
            <a:ext cx="8686800" cy="304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	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Arrange in order: 	</a:t>
            </a: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5715000"/>
            <a:ext cx="1524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1  +  2  =  3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5715000"/>
            <a:ext cx="167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3  ÷  2  =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5" name="Left Arrow 44"/>
          <p:cNvSpPr/>
          <p:nvPr/>
        </p:nvSpPr>
        <p:spPr>
          <a:xfrm rot="16200000">
            <a:off x="7048500" y="62103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29400" y="6396335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Median 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0" y="5715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1.5</a:t>
            </a: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793" y="4610526"/>
            <a:ext cx="3300413" cy="69727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114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Mo</a:t>
            </a:r>
            <a:r>
              <a:rPr lang="en-US" sz="4000" b="1" dirty="0" smtClean="0"/>
              <a:t>de  =  </a:t>
            </a:r>
            <a:r>
              <a:rPr lang="en-US" sz="4000" b="1" u="sng" dirty="0" smtClean="0"/>
              <a:t>Mo</a:t>
            </a:r>
            <a:r>
              <a:rPr lang="en-US" sz="4000" b="1" dirty="0" smtClean="0"/>
              <a:t>st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794625" cy="4876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Mode</a:t>
            </a:r>
            <a:r>
              <a:rPr lang="en-US" sz="2800" dirty="0" smtClean="0"/>
              <a:t> is the number (or item) that appears the </a:t>
            </a:r>
            <a:r>
              <a:rPr lang="en-US" sz="2800" b="1" dirty="0" smtClean="0"/>
              <a:t>Most</a:t>
            </a:r>
            <a:r>
              <a:rPr lang="en-US" sz="2800" dirty="0" smtClean="0"/>
              <a:t> often.</a:t>
            </a:r>
          </a:p>
          <a:p>
            <a:endParaRPr lang="en-US" sz="2800" dirty="0" smtClean="0"/>
          </a:p>
          <a:p>
            <a:r>
              <a:rPr lang="en-US" sz="2800" dirty="0" smtClean="0"/>
              <a:t>You can have </a:t>
            </a:r>
            <a:r>
              <a:rPr lang="en-US" sz="2800" b="1" dirty="0">
                <a:latin typeface="Comic Sans MS" pitchFamily="66" charset="0"/>
              </a:rPr>
              <a:t>1</a:t>
            </a:r>
            <a:r>
              <a:rPr lang="en-US" sz="2800" dirty="0" smtClean="0"/>
              <a:t> mode.  </a:t>
            </a:r>
          </a:p>
          <a:p>
            <a:r>
              <a:rPr lang="en-US" sz="2800" dirty="0" smtClean="0"/>
              <a:t>You can have </a:t>
            </a:r>
            <a:r>
              <a:rPr lang="en-US" sz="2800" b="1" i="1" dirty="0" smtClean="0"/>
              <a:t>more</a:t>
            </a:r>
            <a:r>
              <a:rPr lang="en-US" sz="2800" dirty="0" smtClean="0"/>
              <a:t> than </a:t>
            </a:r>
            <a:r>
              <a:rPr lang="en-US" sz="2800" b="1" dirty="0" smtClean="0">
                <a:latin typeface="Comic Sans MS" pitchFamily="66" charset="0"/>
              </a:rPr>
              <a:t>1</a:t>
            </a:r>
            <a:r>
              <a:rPr lang="en-US" sz="2800" dirty="0" smtClean="0"/>
              <a:t> mode. </a:t>
            </a:r>
          </a:p>
          <a:p>
            <a:r>
              <a:rPr lang="en-US" sz="2800" dirty="0" smtClean="0"/>
              <a:t>There </a:t>
            </a:r>
            <a:r>
              <a:rPr lang="en-US" sz="2800" b="1" i="1" dirty="0" smtClean="0"/>
              <a:t>may</a:t>
            </a:r>
            <a:r>
              <a:rPr lang="en-US" sz="2800" dirty="0" smtClean="0"/>
              <a:t> be no mode at all!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 </a:t>
            </a:r>
            <a:r>
              <a:rPr lang="en-US" sz="3600" b="1" u="sng" dirty="0" smtClean="0"/>
              <a:t>Mo</a:t>
            </a:r>
            <a:r>
              <a:rPr lang="en-US" sz="3600" b="1" dirty="0" smtClean="0"/>
              <a:t>de  =  </a:t>
            </a:r>
            <a:r>
              <a:rPr lang="en-US" sz="3600" b="1" u="sng" dirty="0" smtClean="0"/>
              <a:t>Mo</a:t>
            </a:r>
            <a:r>
              <a:rPr lang="en-US" sz="3600" b="1" dirty="0" smtClean="0"/>
              <a:t>st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0"/>
            <a:ext cx="45720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Mode?</a:t>
            </a:r>
            <a:endParaRPr lang="en-US" sz="4000" b="1" cap="none" spc="0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257800" cy="838200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Example of Mode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295400"/>
            <a:ext cx="70866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determine Mode with numerical 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non-numerical data.  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b="1" dirty="0"/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beverage appears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most often?  </a:t>
            </a:r>
            <a:r>
              <a:rPr lang="en-US" sz="2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Cokes</a:t>
            </a: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That’s your mode!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019300"/>
            <a:ext cx="3521001" cy="4305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257800" cy="838200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0000CC"/>
                </a:solidFill>
              </a:rPr>
              <a:t>Example of Mode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1371600"/>
            <a:ext cx="7696200" cy="3886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839" y="3993177"/>
            <a:ext cx="139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Mode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95800" y="4071609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2452" y="395723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6164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514350" indent="-514350" algn="ctr">
              <a:buNone/>
            </a:pPr>
            <a:r>
              <a:rPr lang="en-US" sz="6200" dirty="0" smtClean="0"/>
              <a:t>Section 2:</a:t>
            </a:r>
          </a:p>
          <a:p>
            <a:pPr marL="514350" indent="-514350" algn="ctr">
              <a:buNone/>
            </a:pPr>
            <a:r>
              <a:rPr lang="en-US" sz="6200" dirty="0" smtClean="0"/>
              <a:t>Measures of Variability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436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200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/>
              <a:t>A </a:t>
            </a:r>
            <a:r>
              <a:rPr lang="en-US" sz="9600" b="1" i="1" dirty="0">
                <a:solidFill>
                  <a:srgbClr val="C00000"/>
                </a:solidFill>
              </a:rPr>
              <a:t>measure of </a:t>
            </a:r>
            <a:r>
              <a:rPr lang="en-US" sz="9600" b="1" i="1" dirty="0" smtClean="0">
                <a:solidFill>
                  <a:srgbClr val="C00000"/>
                </a:solidFill>
              </a:rPr>
              <a:t>variability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r>
              <a:rPr lang="en-US" sz="9600" b="1" dirty="0" smtClean="0">
                <a:solidFill>
                  <a:srgbClr val="C00000"/>
                </a:solidFill>
              </a:rPr>
              <a:t>(or variation)</a:t>
            </a:r>
            <a:r>
              <a:rPr lang="en-US" sz="9600" b="1" dirty="0" smtClean="0">
                <a:solidFill>
                  <a:srgbClr val="0000CC"/>
                </a:solidFill>
              </a:rPr>
              <a:t> </a:t>
            </a:r>
            <a:r>
              <a:rPr lang="en-US" sz="9600" b="1" dirty="0" smtClean="0"/>
              <a:t>is used to describe how </a:t>
            </a:r>
            <a:r>
              <a:rPr lang="en-US" sz="9600" b="1" u="sng" dirty="0" smtClean="0"/>
              <a:t>spread out</a:t>
            </a:r>
            <a:r>
              <a:rPr lang="en-US" sz="9600" b="1" dirty="0" smtClean="0"/>
              <a:t> the data is. </a:t>
            </a:r>
            <a:endParaRPr lang="en-US" sz="9600" b="1" dirty="0"/>
          </a:p>
          <a:p>
            <a:pPr marL="0" indent="0">
              <a:buNone/>
            </a:pPr>
            <a:endParaRPr lang="en-US" sz="9600" b="1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 smtClean="0"/>
              <a:t>There are two different ways to determine variation.</a:t>
            </a:r>
          </a:p>
          <a:p>
            <a:pPr marL="465138" indent="-465138">
              <a:buFont typeface="Arial" panose="020B0604020202020204" pitchFamily="34" charset="0"/>
              <a:buChar char="•"/>
            </a:pPr>
            <a:endParaRPr lang="en-US" sz="6200" dirty="0" smtClean="0"/>
          </a:p>
          <a:p>
            <a:pPr marL="2293938" indent="-465138" defTabSz="24765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Range</a:t>
            </a:r>
          </a:p>
          <a:p>
            <a:pPr marL="2293938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293938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Interquartile Range (IQR)</a:t>
            </a:r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r>
              <a:rPr lang="en-US" sz="9600" b="1" dirty="0" smtClean="0"/>
              <a:t>Today we will just look at RANGE.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1143000"/>
          </a:xfrm>
        </p:spPr>
        <p:txBody>
          <a:bodyPr/>
          <a:lstStyle/>
          <a:p>
            <a:pPr algn="ctr"/>
            <a:r>
              <a:rPr lang="en-US" u="sng" dirty="0" smtClean="0"/>
              <a:t>Measures of Variability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39645638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1143000"/>
            <a:ext cx="2971800" cy="923330"/>
          </a:xfrm>
          <a:prstGeom prst="rect">
            <a:avLst/>
          </a:prstGeom>
          <a:solidFill>
            <a:srgbClr val="9AFD77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Range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971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Range  </a:t>
            </a:r>
            <a:r>
              <a:rPr lang="en-US" sz="4000" b="1" dirty="0" smtClean="0"/>
              <a:t>=</a:t>
            </a:r>
            <a:r>
              <a:rPr lang="en-US" sz="4000" dirty="0" smtClean="0"/>
              <a:t>   Biggest </a:t>
            </a:r>
            <a:r>
              <a:rPr lang="en-US" sz="4000" b="1" dirty="0" smtClean="0"/>
              <a:t>– </a:t>
            </a:r>
            <a:r>
              <a:rPr lang="en-US" sz="4000" dirty="0" smtClean="0"/>
              <a:t>Smallest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6781970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4648200" cy="762000"/>
          </a:xfrm>
          <a:solidFill>
            <a:srgbClr val="9AFD77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What is the Range?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743200"/>
                <a:ext cx="7924800" cy="3581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en-US" sz="2400" b="1" dirty="0" smtClean="0">
                    <a:solidFill>
                      <a:srgbClr val="0000CC"/>
                    </a:solidFill>
                  </a:rPr>
                  <a:t>Range</a:t>
                </a:r>
                <a:r>
                  <a:rPr lang="en-US" sz="2400" dirty="0" smtClean="0"/>
                  <a:t> is the difference between the biggest number and the smallest number.    </a:t>
                </a:r>
              </a:p>
              <a:p>
                <a:pPr marL="82296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Meteorologist might use the range when discussing the spread of temperatures across the nation.</a:t>
                </a:r>
              </a:p>
              <a:p>
                <a:pPr>
                  <a:buNone/>
                </a:pPr>
                <a:endParaRPr lang="en-US" sz="240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		</a:t>
                </a:r>
                <a:r>
                  <a:rPr lang="en-US" sz="3600" b="1" dirty="0" smtClean="0"/>
                  <a:t>Range  =  Biggest  </a:t>
                </a:r>
                <a14:m>
                  <m:oMath xmlns:m="http://schemas.openxmlformats.org/officeDocument/2006/math" xmlns="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 smtClean="0"/>
                  <a:t> Smallest 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743200"/>
                <a:ext cx="7924800" cy="3581400"/>
              </a:xfrm>
              <a:blipFill>
                <a:blip r:embed="rId4"/>
                <a:stretch>
                  <a:fillRect t="-2381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http://squall.atmos.uiuc.edu/2009/04/12/sfctmp/200904120100_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755900" cy="212204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4648200" cy="762000"/>
          </a:xfrm>
          <a:solidFill>
            <a:srgbClr val="9AFD77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4000" b="1" dirty="0" smtClean="0">
                <a:solidFill>
                  <a:schemeClr val="tx1"/>
                </a:solidFill>
              </a:rPr>
              <a:t>Example of Range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1371600"/>
            <a:ext cx="7620000" cy="44196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Range =  B</a:t>
            </a:r>
            <a:r>
              <a:rPr lang="en-US" sz="2600" b="1" dirty="0" err="1" smtClean="0">
                <a:latin typeface="Arial Black" pitchFamily="34" charset="0"/>
              </a:rPr>
              <a:t>iggest</a:t>
            </a:r>
            <a:r>
              <a:rPr lang="en-US" sz="2600" b="1" dirty="0" smtClean="0">
                <a:latin typeface="Arial Black" pitchFamily="34" charset="0"/>
              </a:rPr>
              <a:t> – Smallest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600" b="1" dirty="0" smtClean="0"/>
              <a:t>Subtract:		 </a:t>
            </a:r>
            <a:r>
              <a:rPr kumimoji="0" lang="en-US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– 0 =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         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5315712" y="42854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5181600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Range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429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465138" indent="-465138" defTabSz="457200"/>
            <a:r>
              <a:rPr lang="en-US" sz="11200" dirty="0" smtClean="0"/>
              <a:t>Today we will be learning about </a:t>
            </a:r>
            <a:r>
              <a:rPr lang="en-US" sz="11200" b="1" dirty="0" smtClean="0">
                <a:solidFill>
                  <a:srgbClr val="0000CC"/>
                </a:solidFill>
              </a:rPr>
              <a:t>Statistics</a:t>
            </a:r>
            <a:r>
              <a:rPr lang="en-US" sz="11200" dirty="0" smtClean="0"/>
              <a:t>.  </a:t>
            </a:r>
          </a:p>
          <a:p>
            <a:pPr marL="0" indent="0" defTabSz="457200">
              <a:buNone/>
            </a:pPr>
            <a:endParaRPr lang="en-US" sz="11200" dirty="0" smtClean="0"/>
          </a:p>
          <a:p>
            <a:pPr marL="465138" indent="-465138" defTabSz="457200"/>
            <a:r>
              <a:rPr lang="en-US" sz="11200" b="1" dirty="0" smtClean="0">
                <a:solidFill>
                  <a:srgbClr val="0000CC"/>
                </a:solidFill>
              </a:rPr>
              <a:t>Statistics</a:t>
            </a:r>
            <a:r>
              <a:rPr lang="en-US" sz="11200" dirty="0" smtClean="0"/>
              <a:t> </a:t>
            </a:r>
            <a:r>
              <a:rPr lang="en-US" sz="11200" dirty="0"/>
              <a:t>is a branch of mathematics </a:t>
            </a:r>
            <a:r>
              <a:rPr lang="en-US" sz="11200" dirty="0" smtClean="0"/>
              <a:t>that deals with </a:t>
            </a:r>
            <a:r>
              <a:rPr lang="en-US" sz="11200" u="sng" dirty="0" smtClean="0"/>
              <a:t>collecting</a:t>
            </a:r>
            <a:r>
              <a:rPr lang="en-US" sz="11200" dirty="0" smtClean="0"/>
              <a:t> and </a:t>
            </a:r>
            <a:r>
              <a:rPr lang="en-US" sz="11200" u="sng" dirty="0" smtClean="0"/>
              <a:t>analyzing</a:t>
            </a:r>
            <a:r>
              <a:rPr lang="en-US" sz="11200" dirty="0" smtClean="0"/>
              <a:t> a set of data.   </a:t>
            </a:r>
          </a:p>
          <a:p>
            <a:pPr marL="0" indent="0" defTabSz="457200">
              <a:buNone/>
            </a:pPr>
            <a:endParaRPr lang="en-US" sz="11200" dirty="0" smtClean="0"/>
          </a:p>
          <a:p>
            <a:pPr marL="465138" indent="-465138" defTabSz="457200"/>
            <a:r>
              <a:rPr lang="en-US" sz="11200" dirty="0" smtClean="0"/>
              <a:t>When data has been collected, statisticians like to “measure” two things:</a:t>
            </a:r>
          </a:p>
          <a:p>
            <a:pPr marL="465138" indent="-465138" defTabSz="457200"/>
            <a:endParaRPr lang="en-US" sz="9600" dirty="0" smtClean="0"/>
          </a:p>
          <a:p>
            <a:pPr marL="2339975" indent="-465138" defTabSz="228600">
              <a:buNone/>
            </a:pPr>
            <a:endParaRPr lang="en-US" sz="6200" dirty="0" smtClean="0"/>
          </a:p>
          <a:p>
            <a:pPr marL="2339975" indent="0" defTabSz="247650">
              <a:buNone/>
            </a:pPr>
            <a:r>
              <a:rPr lang="en-US" sz="11200" b="1" dirty="0" smtClean="0">
                <a:latin typeface="Arial Black" pitchFamily="34" charset="0"/>
              </a:rPr>
              <a:t>1)		</a:t>
            </a:r>
            <a:r>
              <a:rPr lang="en-US" sz="11200" b="1" dirty="0" smtClean="0">
                <a:solidFill>
                  <a:srgbClr val="C00000"/>
                </a:solidFill>
                <a:latin typeface="Arial Black" pitchFamily="34" charset="0"/>
              </a:rPr>
              <a:t>Center</a:t>
            </a:r>
          </a:p>
          <a:p>
            <a:pPr marL="2805113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339975" indent="0" defTabSz="228600">
              <a:buNone/>
            </a:pPr>
            <a:r>
              <a:rPr lang="en-US" sz="11200" b="1" dirty="0" smtClean="0">
                <a:latin typeface="Arial Black" pitchFamily="34" charset="0"/>
              </a:rPr>
              <a:t>2)		</a:t>
            </a:r>
            <a:r>
              <a:rPr lang="en-US" sz="11200" b="1" dirty="0" smtClean="0">
                <a:solidFill>
                  <a:srgbClr val="C00000"/>
                </a:solidFill>
                <a:latin typeface="Arial Black" pitchFamily="34" charset="0"/>
              </a:rPr>
              <a:t>Variability</a:t>
            </a:r>
            <a:endParaRPr lang="en-US" sz="6200" dirty="0" smtClean="0"/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86582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5411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848600" cy="4876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2800" dirty="0" smtClean="0"/>
              <a:t>Mandy’s math test scores: </a:t>
            </a:r>
          </a:p>
          <a:p>
            <a:pPr>
              <a:buNone/>
            </a:pPr>
            <a:r>
              <a:rPr lang="en-US" sz="12800" b="1" dirty="0" smtClean="0">
                <a:solidFill>
                  <a:srgbClr val="0000CC"/>
                </a:solidFill>
              </a:rPr>
              <a:t>90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85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80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70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90</a:t>
            </a:r>
            <a:r>
              <a:rPr lang="en-US" sz="12800" b="1" dirty="0" smtClean="0"/>
              <a:t>,</a:t>
            </a:r>
            <a:r>
              <a:rPr lang="en-US" sz="12800" b="1" dirty="0" smtClean="0">
                <a:solidFill>
                  <a:srgbClr val="0000CC"/>
                </a:solidFill>
              </a:rPr>
              <a:t>  65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Mean 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endParaRPr lang="en-US" sz="11100" u="sng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11100" dirty="0" smtClean="0"/>
              <a:t>Median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  <a:r>
              <a:rPr lang="en-US" sz="11100" dirty="0" smtClean="0"/>
              <a:t>   </a:t>
            </a:r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Mode	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endParaRPr lang="en-US" sz="11100" dirty="0" smtClean="0"/>
          </a:p>
          <a:p>
            <a:pPr>
              <a:buNone/>
            </a:pPr>
            <a:r>
              <a:rPr lang="en-US" sz="11100" dirty="0" smtClean="0"/>
              <a:t>Range	</a:t>
            </a:r>
            <a:r>
              <a:rPr lang="en-US" sz="11100" u="sng" dirty="0" smtClean="0">
                <a:latin typeface="Arial Black" pitchFamily="34" charset="0"/>
              </a:rPr>
              <a:t>_____</a:t>
            </a:r>
          </a:p>
          <a:p>
            <a:pPr>
              <a:buNone/>
            </a:pPr>
            <a:r>
              <a:rPr lang="en-US" sz="11100" dirty="0" smtClean="0"/>
              <a:t> 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endParaRPr lang="en-US" sz="5100" dirty="0" smtClean="0"/>
          </a:p>
          <a:p>
            <a:pPr algn="ctr">
              <a:buNone/>
            </a:pPr>
            <a:r>
              <a:rPr lang="en-US" sz="4300" dirty="0" smtClean="0"/>
              <a:t>	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02" y="160627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#2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627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223122"/>
            <a:ext cx="7440227" cy="56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196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02" y="160627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You Try #3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manda\AppData\Local\Microsoft\Windows\Temporary Internet Files\Content.IE5\KNTURBO8\MCj0424466000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627"/>
            <a:ext cx="914400" cy="6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19200"/>
            <a:ext cx="78498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9289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3657600" cy="8199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Summary....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7620000" cy="3581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		   Mean</a:t>
            </a:r>
            <a:r>
              <a:rPr lang="en-US" sz="3600" b="1" dirty="0" smtClean="0"/>
              <a:t>        =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   Median    =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   Mode       =</a:t>
            </a:r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r>
              <a:rPr lang="en-US" sz="3600" b="1" dirty="0" smtClean="0"/>
              <a:t>		   Range     =</a:t>
            </a:r>
            <a:endParaRPr lang="en-US" sz="3600" dirty="0"/>
          </a:p>
        </p:txBody>
      </p:sp>
      <p:pic>
        <p:nvPicPr>
          <p:cNvPr id="1027" name="Picture 3" descr="C:\Users\amanda\AppData\Local\Microsoft\Windows\Temporary Internet Files\Content.IE5\KNTURBO8\MCj04298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1600200" cy="195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3200400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Middle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86000"/>
            <a:ext cx="213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Average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167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Most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81600"/>
            <a:ext cx="4267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Biggest – Smallest </a:t>
            </a:r>
            <a:endParaRPr lang="en-US" sz="3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3657600" cy="81991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Remember....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80010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Mean</a:t>
            </a:r>
            <a:r>
              <a:rPr lang="en-US" sz="4000" b="1" dirty="0" smtClean="0"/>
              <a:t>	measures  </a:t>
            </a:r>
            <a:r>
              <a:rPr lang="en-US" sz="4000" b="1" dirty="0" smtClean="0">
                <a:solidFill>
                  <a:srgbClr val="C00000"/>
                </a:solidFill>
              </a:rPr>
              <a:t>Center </a:t>
            </a:r>
            <a:r>
              <a:rPr lang="en-US" sz="4000" b="1" dirty="0" smtClean="0"/>
              <a:t> 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Median</a:t>
            </a:r>
            <a:r>
              <a:rPr lang="en-US" sz="4000" b="1" dirty="0" smtClean="0"/>
              <a:t> measures </a:t>
            </a:r>
            <a:r>
              <a:rPr lang="en-US" sz="4000" b="1" dirty="0" smtClean="0">
                <a:solidFill>
                  <a:srgbClr val="C00000"/>
                </a:solidFill>
              </a:rPr>
              <a:t>Center</a:t>
            </a:r>
            <a:r>
              <a:rPr lang="en-US" sz="4000" b="1" dirty="0" smtClean="0"/>
              <a:t>  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	</a:t>
            </a:r>
            <a:r>
              <a:rPr lang="en-US" sz="4000" b="1" dirty="0" smtClean="0">
                <a:solidFill>
                  <a:srgbClr val="0000CC"/>
                </a:solidFill>
              </a:rPr>
              <a:t>Range</a:t>
            </a:r>
            <a:r>
              <a:rPr lang="en-US" sz="4000" b="1" dirty="0" smtClean="0"/>
              <a:t> measures </a:t>
            </a:r>
            <a:r>
              <a:rPr lang="en-US" sz="4000" b="1" dirty="0" smtClean="0">
                <a:solidFill>
                  <a:srgbClr val="C00000"/>
                </a:solidFill>
              </a:rPr>
              <a:t>Variability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amanda\AppData\Local\Microsoft\Windows\Temporary Internet Files\Content.IE5\KNTURBO8\MCj042982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1600200" cy="195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748924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2200" y="2743200"/>
            <a:ext cx="5416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 of PowerPoint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/>
          </a:bodyPr>
          <a:lstStyle/>
          <a:p>
            <a:pPr defTabSz="457200">
              <a:buNone/>
            </a:pPr>
            <a:endParaRPr lang="en-US" sz="6200" dirty="0" smtClean="0"/>
          </a:p>
          <a:p>
            <a:pPr marL="514350" indent="-514350" algn="ctr">
              <a:buNone/>
            </a:pPr>
            <a:r>
              <a:rPr lang="en-US" sz="6200" dirty="0" smtClean="0"/>
              <a:t>Section 1:</a:t>
            </a:r>
          </a:p>
          <a:p>
            <a:pPr marL="514350" indent="-514350" algn="ctr">
              <a:buNone/>
            </a:pPr>
            <a:r>
              <a:rPr lang="en-US" sz="6200" dirty="0" smtClean="0"/>
              <a:t>Measures of Center</a:t>
            </a:r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66801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200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/>
              <a:t>A </a:t>
            </a:r>
            <a:r>
              <a:rPr lang="en-US" sz="9600" b="1" i="1" dirty="0">
                <a:solidFill>
                  <a:srgbClr val="C00000"/>
                </a:solidFill>
              </a:rPr>
              <a:t>measure of </a:t>
            </a:r>
            <a:r>
              <a:rPr lang="en-US" sz="9600" b="1" i="1" dirty="0">
                <a:solidFill>
                  <a:srgbClr val="C00000"/>
                </a:solidFill>
                <a:cs typeface="Arial" panose="020B0604020202020204" pitchFamily="34" charset="0"/>
              </a:rPr>
              <a:t>center</a:t>
            </a:r>
            <a:r>
              <a:rPr lang="en-US" sz="9600" b="1" dirty="0">
                <a:solidFill>
                  <a:srgbClr val="0000CC"/>
                </a:solidFill>
              </a:rPr>
              <a:t> </a:t>
            </a:r>
            <a:r>
              <a:rPr lang="en-US" sz="9600" b="1" dirty="0"/>
              <a:t>is one number that represents </a:t>
            </a:r>
            <a:r>
              <a:rPr lang="en-US" sz="9600" b="1" dirty="0" smtClean="0"/>
              <a:t>the center of a set of data. </a:t>
            </a:r>
            <a:endParaRPr lang="en-US" sz="9600" b="1" dirty="0"/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endParaRPr lang="en-US" sz="9600" b="1" dirty="0" smtClean="0"/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9600" b="1" dirty="0" smtClean="0"/>
              <a:t>There are two different ways you can find the center:</a:t>
            </a:r>
          </a:p>
          <a:p>
            <a:pPr marL="465138" indent="-465138">
              <a:buFont typeface="Arial" panose="020B0604020202020204" pitchFamily="34" charset="0"/>
              <a:buChar char="•"/>
            </a:pPr>
            <a:endParaRPr lang="en-US" sz="6200" dirty="0" smtClean="0"/>
          </a:p>
          <a:p>
            <a:pPr marL="2805113" indent="-465138" defTabSz="24765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Mean</a:t>
            </a:r>
          </a:p>
          <a:p>
            <a:pPr marL="2805113" indent="-465138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805113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Median</a:t>
            </a:r>
          </a:p>
          <a:p>
            <a:pPr marL="2339975" indent="0" defTabSz="22860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2805113" indent="-465138" defTabSz="228600">
              <a:buFont typeface="Wingdings" panose="05000000000000000000" pitchFamily="2" charset="2"/>
              <a:buChar char="q"/>
            </a:pPr>
            <a:r>
              <a:rPr lang="en-US" sz="11200" b="1" dirty="0" smtClean="0">
                <a:latin typeface="Arial Black" pitchFamily="34" charset="0"/>
              </a:rPr>
              <a:t>Mode</a:t>
            </a:r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sz="6200" dirty="0" smtClean="0"/>
          </a:p>
          <a:p>
            <a:pPr marL="514350" indent="-514350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03592" cy="1143000"/>
          </a:xfrm>
        </p:spPr>
        <p:txBody>
          <a:bodyPr/>
          <a:lstStyle/>
          <a:p>
            <a:pPr algn="ctr"/>
            <a:r>
              <a:rPr lang="en-US" u="sng" dirty="0" smtClean="0"/>
              <a:t>Measures of Center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08486941"/>
      </p:ext>
    </p:extLst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Mean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19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Mean  =  Average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029200" cy="762000"/>
          </a:xfrm>
          <a:solidFill>
            <a:srgbClr val="F892E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the Mean?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18619"/>
            <a:ext cx="8077200" cy="465358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Mean</a:t>
            </a:r>
            <a:r>
              <a:rPr lang="en-US" sz="2600" dirty="0" smtClean="0"/>
              <a:t> is the average.</a:t>
            </a:r>
          </a:p>
          <a:p>
            <a:pPr marL="82296" indent="0">
              <a:buNone/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Two simple steps will give you the 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600" dirty="0" smtClean="0"/>
              <a:t>mean of a set of numbers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     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				Mean  =  Average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http://www.locustlane.ecasd.k12.wi.us/images/ReportCar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365315"/>
            <a:ext cx="1726879" cy="1297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989565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Your report card has an average on it.</a:t>
            </a:r>
            <a:endParaRPr lang="en-US" sz="1600" b="1" i="1" dirty="0"/>
          </a:p>
        </p:txBody>
      </p:sp>
      <p:pic>
        <p:nvPicPr>
          <p:cNvPr id="1026" name="Picture 2" descr="C:\Users\amanda\AppData\Local\Microsoft\Windows\Temporary Internet Files\Content.IE5\310Q9OCB\MCj033411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557219"/>
            <a:ext cx="1256420" cy="1300781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34290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  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34290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Divide by the # of items in the dataset.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3810000" y="4114800"/>
            <a:ext cx="990600" cy="1588"/>
          </a:xfrm>
          <a:prstGeom prst="straightConnector1">
            <a:avLst/>
          </a:prstGeom>
          <a:ln w="28575">
            <a:solidFill>
              <a:srgbClr val="EC0E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548640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                             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endParaRPr lang="en-US" b="1" dirty="0" smtClean="0">
              <a:latin typeface="Arial Black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DATASET:</a:t>
            </a:r>
            <a:r>
              <a:rPr lang="en-US" dirty="0" smtClean="0"/>
              <a:t>	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Add the numbers: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 + 4 =</a:t>
            </a: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/>
              <a:t>Divide by total items: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÷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8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	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Mean</a:t>
            </a:r>
          </a:p>
          <a:p>
            <a:pPr>
              <a:buNone/>
            </a:pPr>
            <a:r>
              <a:rPr lang="en-US" b="1" dirty="0" smtClean="0"/>
              <a:t>                                                          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5400000">
            <a:off x="6172200" y="56388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05000" y="9906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Add  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62600" y="990600"/>
            <a:ext cx="2286000" cy="1371600"/>
          </a:xfrm>
          <a:prstGeom prst="rect">
            <a:avLst/>
          </a:prstGeom>
          <a:solidFill>
            <a:srgbClr val="F8FDC9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Step 2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Divide by the # of items in the dataset.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4191000" y="1676400"/>
            <a:ext cx="1371600" cy="1588"/>
          </a:xfrm>
          <a:prstGeom prst="straightConnector1">
            <a:avLst/>
          </a:prstGeom>
          <a:ln w="28575">
            <a:solidFill>
              <a:srgbClr val="EC0E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05800" y="3790146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90800" y="0"/>
            <a:ext cx="5029200" cy="762000"/>
          </a:xfrm>
          <a:prstGeom prst="rect">
            <a:avLst/>
          </a:prstGeom>
          <a:solidFill>
            <a:srgbClr val="F892E5"/>
          </a:solidFill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400" b="1" i="0" u="none" strike="noStrike" kern="1200" cap="none" spc="0" normalizeH="0" baseline="0" noProof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Example of Mean: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953000"/>
            <a:ext cx="931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1.75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209800"/>
            <a:ext cx="2971800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F892E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Median</a:t>
            </a:r>
            <a:endParaRPr lang="en-US" sz="5400" b="1" cap="none" spc="0" dirty="0">
              <a:ln w="1905">
                <a:solidFill>
                  <a:schemeClr val="tx1"/>
                </a:solidFill>
              </a:ln>
              <a:solidFill>
                <a:srgbClr val="F892E5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191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Median  = Middle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419600" cy="609600"/>
          </a:xfrm>
          <a:blipFill>
            <a:blip r:embed="rId4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sz="3600" b="1" dirty="0" smtClean="0">
                <a:solidFill>
                  <a:srgbClr val="F66ADB"/>
                </a:solidFill>
              </a:rPr>
              <a:t>What is the Median?</a:t>
            </a:r>
            <a:endParaRPr lang="en-US" sz="3600" b="1" dirty="0">
              <a:solidFill>
                <a:srgbClr val="F66AD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5715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Median</a:t>
            </a:r>
            <a:r>
              <a:rPr lang="en-US" sz="4000" dirty="0" smtClean="0"/>
              <a:t> is the </a:t>
            </a:r>
            <a:r>
              <a:rPr lang="en-US" sz="4000" i="1" u="sng" dirty="0" smtClean="0"/>
              <a:t>middle</a:t>
            </a:r>
            <a:r>
              <a:rPr lang="en-US" sz="4000" dirty="0" smtClean="0"/>
              <a:t> number.</a:t>
            </a:r>
          </a:p>
          <a:p>
            <a:pPr marL="82296" indent="0">
              <a:buNone/>
            </a:pPr>
            <a:endParaRPr lang="en-US" sz="2100" dirty="0" smtClean="0"/>
          </a:p>
          <a:p>
            <a:r>
              <a:rPr lang="en-US" sz="4000" dirty="0" smtClean="0"/>
              <a:t>How do you find the Median?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    </a:t>
            </a:r>
          </a:p>
          <a:p>
            <a:pPr>
              <a:buNone/>
            </a:pPr>
            <a:r>
              <a:rPr lang="en-US" sz="3600" b="1" dirty="0" smtClean="0"/>
              <a:t>        </a:t>
            </a:r>
          </a:p>
          <a:p>
            <a:pPr>
              <a:buNone/>
            </a:pPr>
            <a:r>
              <a:rPr lang="en-US" sz="3600" b="1" dirty="0" smtClean="0"/>
              <a:t>         </a:t>
            </a:r>
            <a:r>
              <a:rPr lang="en-US" sz="6000" b="1" dirty="0" smtClean="0"/>
              <a:t>Median  =  Middle</a:t>
            </a:r>
            <a:endParaRPr lang="en-US" sz="60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33528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ORDER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numbers.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76800" y="23622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 there is just 1  middle #: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your done!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76800" y="39624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If there are 2 middle #’s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62200" y="33528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the middle #.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86600" y="3962400"/>
            <a:ext cx="190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Average the 2 middle numbers.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7400" y="38862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44958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8956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10794" y="3656806"/>
            <a:ext cx="1524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4419600"/>
            <a:ext cx="304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67200" y="3810000"/>
            <a:ext cx="304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celebrity-pictures.ca/Celebrities/Destiny's-Child/Destiny's-Child-i104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09600"/>
            <a:ext cx="2197100" cy="16478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025410"/>
            <a:ext cx="2133600" cy="18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wipe dir="r"/>
    <p:sndAc>
      <p:stSnd>
        <p:snd r:embed="rId3" name="click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1886</TotalTime>
  <Words>726</Words>
  <Application>Microsoft Macintosh PowerPoint</Application>
  <PresentationFormat>On-screen Show (4:3)</PresentationFormat>
  <Paragraphs>285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Introduction</vt:lpstr>
      <vt:lpstr>PowerPoint Presentation</vt:lpstr>
      <vt:lpstr>Measures of Center</vt:lpstr>
      <vt:lpstr>PowerPoint Presentation</vt:lpstr>
      <vt:lpstr>  What is the Mean?</vt:lpstr>
      <vt:lpstr>PowerPoint Presentation</vt:lpstr>
      <vt:lpstr>PowerPoint Presentation</vt:lpstr>
      <vt:lpstr>  What is the Median?</vt:lpstr>
      <vt:lpstr>PowerPoint Presentation</vt:lpstr>
      <vt:lpstr>PowerPoint Presentation</vt:lpstr>
      <vt:lpstr>PowerPoint Presentation</vt:lpstr>
      <vt:lpstr>  Example of Mode</vt:lpstr>
      <vt:lpstr>  Example of Mode</vt:lpstr>
      <vt:lpstr>PowerPoint Presentation</vt:lpstr>
      <vt:lpstr>Measures of Variability</vt:lpstr>
      <vt:lpstr>PowerPoint Presentation</vt:lpstr>
      <vt:lpstr> What is the Range?</vt:lpstr>
      <vt:lpstr>  Example of Range</vt:lpstr>
      <vt:lpstr>       You Try #1</vt:lpstr>
      <vt:lpstr>       You Try #2</vt:lpstr>
      <vt:lpstr>       You Try #3</vt:lpstr>
      <vt:lpstr>Summary....</vt:lpstr>
      <vt:lpstr>Remember....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Math</dc:title>
  <dc:creator>amanda</dc:creator>
  <cp:lastModifiedBy>Nicki Hesse</cp:lastModifiedBy>
  <cp:revision>290</cp:revision>
  <dcterms:created xsi:type="dcterms:W3CDTF">2008-06-08T03:04:57Z</dcterms:created>
  <dcterms:modified xsi:type="dcterms:W3CDTF">2020-03-23T20:18:30Z</dcterms:modified>
</cp:coreProperties>
</file>