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9" r:id="rId1"/>
  </p:sldMasterIdLst>
  <p:handoutMasterIdLst>
    <p:handoutMasterId r:id="rId9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541"/>
  </p:normalViewPr>
  <p:slideViewPr>
    <p:cSldViewPr snapToGrid="0" snapToObjects="1">
      <p:cViewPr>
        <p:scale>
          <a:sx n="53" d="100"/>
          <a:sy n="53" d="100"/>
        </p:scale>
        <p:origin x="3376" y="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DD0F-4E7E-314D-871A-23E06511131E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8C471-D926-5D44-9B6B-C58A0B3A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80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C6043C7-A8E4-5A46-BD4D-71D05D67CD42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468C7DF-99B4-3141-A103-7E7B91C2F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5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517674" y="588883"/>
            <a:ext cx="9755187" cy="267251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The Integumentary System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91372" y="3504992"/>
            <a:ext cx="9755187" cy="867932"/>
          </a:xfrm>
        </p:spPr>
        <p:txBody>
          <a:bodyPr/>
          <a:lstStyle/>
          <a:p>
            <a:r>
              <a:rPr lang="en-US" sz="4500" dirty="0" smtClean="0">
                <a:solidFill>
                  <a:schemeClr val="tx1"/>
                </a:solidFill>
              </a:rPr>
              <a:t>Chapter 6 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7" y="129988"/>
            <a:ext cx="10789022" cy="1151965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81953"/>
            <a:ext cx="10990729" cy="4150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sz="3600" dirty="0" smtClean="0">
                <a:latin typeface="Al Tarikh" charset="-78"/>
                <a:ea typeface="Al Tarikh" charset="-78"/>
                <a:cs typeface="Al Tarikh" charset="-78"/>
              </a:rPr>
              <a:t>A.    Organs </a:t>
            </a:r>
            <a:r>
              <a:rPr lang="en-US" altLang="x-none" sz="3600" dirty="0">
                <a:latin typeface="Al Tarikh" charset="-78"/>
                <a:ea typeface="Al Tarikh" charset="-78"/>
                <a:cs typeface="Al Tarikh" charset="-78"/>
              </a:rPr>
              <a:t>are body structures composed of </a:t>
            </a:r>
            <a:r>
              <a:rPr lang="en-US" altLang="x-none" sz="3600" dirty="0" smtClean="0">
                <a:latin typeface="Al Tarikh" charset="-78"/>
                <a:ea typeface="Al Tarikh" charset="-78"/>
                <a:cs typeface="Al Tarikh" charset="-78"/>
              </a:rPr>
              <a:t> two    	or </a:t>
            </a:r>
            <a:r>
              <a:rPr lang="en-US" altLang="x-none" sz="3600" dirty="0">
                <a:latin typeface="Al Tarikh" charset="-78"/>
                <a:ea typeface="Al Tarikh" charset="-78"/>
                <a:cs typeface="Al Tarikh" charset="-78"/>
              </a:rPr>
              <a:t>more different </a:t>
            </a:r>
            <a:r>
              <a:rPr lang="en-US" altLang="x-none" sz="3600" dirty="0" smtClean="0">
                <a:latin typeface="Al Tarikh" charset="-78"/>
                <a:ea typeface="Al Tarikh" charset="-78"/>
                <a:cs typeface="Al Tarikh" charset="-78"/>
              </a:rPr>
              <a:t>tissues.</a:t>
            </a:r>
          </a:p>
          <a:p>
            <a:pPr marL="0" indent="0">
              <a:buNone/>
            </a:pPr>
            <a:endParaRPr lang="en-US" altLang="x-none" sz="3600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indent="0">
              <a:buNone/>
            </a:pPr>
            <a:r>
              <a:rPr lang="en-US" altLang="x-none" sz="3600" dirty="0" smtClean="0">
                <a:latin typeface="Al Tarikh" charset="-78"/>
                <a:ea typeface="Al Tarikh" charset="-78"/>
                <a:cs typeface="Al Tarikh" charset="-78"/>
              </a:rPr>
              <a:t>B.     The </a:t>
            </a:r>
            <a:r>
              <a:rPr lang="en-US" altLang="x-none" sz="3600" dirty="0">
                <a:latin typeface="Al Tarikh" charset="-78"/>
                <a:ea typeface="Al Tarikh" charset="-78"/>
                <a:cs typeface="Al Tarikh" charset="-78"/>
              </a:rPr>
              <a:t>skin and its accessory organs make up the  	integumentary system. </a:t>
            </a:r>
          </a:p>
        </p:txBody>
      </p:sp>
    </p:spTree>
    <p:extLst>
      <p:ext uri="{BB962C8B-B14F-4D97-AF65-F5344CB8AC3E}">
        <p14:creationId xmlns:p14="http://schemas.microsoft.com/office/powerpoint/2010/main" val="4599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83" y="-17928"/>
            <a:ext cx="10396882" cy="1021976"/>
          </a:xfrm>
        </p:spPr>
        <p:txBody>
          <a:bodyPr>
            <a:normAutofit/>
          </a:bodyPr>
          <a:lstStyle/>
          <a:p>
            <a:pPr algn="ctr"/>
            <a:r>
              <a:rPr lang="en-US" sz="6500" dirty="0" smtClean="0">
                <a:solidFill>
                  <a:schemeClr val="accent1">
                    <a:lumMod val="75000"/>
                  </a:schemeClr>
                </a:solidFill>
              </a:rPr>
              <a:t>Types of membranes</a:t>
            </a:r>
            <a:endParaRPr lang="en-US" sz="6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3436" y="1080444"/>
            <a:ext cx="11385176" cy="48543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endParaRPr lang="en-US" altLang="x-none" sz="800" b="1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x-none" sz="3900" b="1" dirty="0" smtClean="0">
                <a:latin typeface="Al Tarikh" charset="-78"/>
                <a:ea typeface="Al Tarikh" charset="-78"/>
                <a:cs typeface="Al Tarikh" charset="-78"/>
              </a:rPr>
              <a:t>Serous </a:t>
            </a:r>
            <a:r>
              <a:rPr lang="en-US" altLang="x-none" sz="3900" b="1" dirty="0">
                <a:latin typeface="Al Tarikh" charset="-78"/>
                <a:ea typeface="Al Tarikh" charset="-78"/>
                <a:cs typeface="Al Tarikh" charset="-78"/>
              </a:rPr>
              <a:t>membranes </a:t>
            </a:r>
            <a:endParaRPr lang="en-US" altLang="x-none" sz="3900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altLang="x-none" sz="600" b="1" dirty="0">
              <a:latin typeface="Al Tarikh" charset="-78"/>
              <a:ea typeface="Al Tarikh" charset="-78"/>
              <a:cs typeface="Al Tarikh" charset="-78"/>
            </a:endParaRPr>
          </a:p>
          <a:p>
            <a:pPr marL="0" indent="0" algn="just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altLang="x-none" sz="3600" dirty="0" smtClean="0">
                <a:latin typeface="Al Tarikh" charset="-78"/>
                <a:ea typeface="Al Tarikh" charset="-78"/>
                <a:cs typeface="Al Tarikh" charset="-78"/>
              </a:rPr>
              <a:t>        </a:t>
            </a:r>
            <a:r>
              <a:rPr lang="en-US" altLang="x-none" sz="3200" dirty="0" smtClean="0">
                <a:latin typeface="Al Tarikh" charset="-78"/>
                <a:ea typeface="Al Tarikh" charset="-78"/>
                <a:cs typeface="Al Tarikh" charset="-78"/>
              </a:rPr>
              <a:t>1. line </a:t>
            </a:r>
            <a:r>
              <a:rPr lang="en-US" altLang="x-none" sz="3200" dirty="0">
                <a:latin typeface="Al Tarikh" charset="-78"/>
                <a:ea typeface="Al Tarikh" charset="-78"/>
                <a:cs typeface="Al Tarikh" charset="-78"/>
              </a:rPr>
              <a:t>body cavities that lack openings to the </a:t>
            </a:r>
            <a:r>
              <a:rPr lang="en-US" altLang="x-none" sz="3200" dirty="0" smtClean="0">
                <a:latin typeface="Al Tarikh" charset="-78"/>
                <a:ea typeface="Al Tarikh" charset="-78"/>
                <a:cs typeface="Al Tarikh" charset="-78"/>
              </a:rPr>
              <a:t>outside	</a:t>
            </a:r>
            <a:endParaRPr lang="en-US" altLang="x-none" sz="600" dirty="0">
              <a:latin typeface="Al Tarikh" charset="-78"/>
              <a:ea typeface="Al Tarikh" charset="-78"/>
              <a:cs typeface="Al Tarikh" charset="-78"/>
            </a:endParaRPr>
          </a:p>
          <a:p>
            <a:pPr algn="just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rPr lang="en-US" altLang="x-none" sz="3600" dirty="0">
                <a:latin typeface="Al Tarikh" charset="-78"/>
                <a:ea typeface="Al Tarikh" charset="-78"/>
                <a:cs typeface="Al Tarikh" charset="-78"/>
              </a:rPr>
              <a:t>	</a:t>
            </a:r>
            <a:r>
              <a:rPr lang="en-US" altLang="x-none" sz="3600" dirty="0" smtClean="0">
                <a:latin typeface="Al Tarikh" charset="-78"/>
                <a:ea typeface="Al Tarikh" charset="-78"/>
                <a:cs typeface="Al Tarikh" charset="-78"/>
              </a:rPr>
              <a:t>    </a:t>
            </a:r>
            <a:r>
              <a:rPr lang="en-US" altLang="x-none" sz="3300" dirty="0" smtClean="0">
                <a:latin typeface="Al Tarikh" charset="-78"/>
                <a:ea typeface="Al Tarikh" charset="-78"/>
                <a:cs typeface="Al Tarikh" charset="-78"/>
              </a:rPr>
              <a:t>2. They </a:t>
            </a:r>
            <a:r>
              <a:rPr lang="en-US" altLang="x-none" sz="3300" dirty="0">
                <a:latin typeface="Al Tarikh" charset="-78"/>
                <a:ea typeface="Al Tarikh" charset="-78"/>
                <a:cs typeface="Al Tarikh" charset="-78"/>
              </a:rPr>
              <a:t>line the thorax and </a:t>
            </a:r>
            <a:r>
              <a:rPr lang="en-US" altLang="x-none" sz="3300" dirty="0" smtClean="0">
                <a:latin typeface="Al Tarikh" charset="-78"/>
                <a:ea typeface="Al Tarikh" charset="-78"/>
                <a:cs typeface="Al Tarikh" charset="-78"/>
              </a:rPr>
              <a:t>abdomen and cover the 	        	 organs </a:t>
            </a:r>
            <a:r>
              <a:rPr lang="en-US" altLang="x-none" sz="3300" dirty="0">
                <a:latin typeface="Al Tarikh" charset="-78"/>
                <a:ea typeface="Al Tarikh" charset="-78"/>
                <a:cs typeface="Al Tarikh" charset="-78"/>
              </a:rPr>
              <a:t>within these </a:t>
            </a:r>
            <a:r>
              <a:rPr lang="en-US" altLang="x-none" sz="3300" dirty="0" smtClean="0">
                <a:latin typeface="Al Tarikh" charset="-78"/>
                <a:ea typeface="Al Tarikh" charset="-78"/>
                <a:cs typeface="Al Tarikh" charset="-78"/>
              </a:rPr>
              <a:t>cavities.</a:t>
            </a:r>
            <a:endParaRPr lang="en-US" altLang="x-none" sz="600" dirty="0">
              <a:latin typeface="Al Tarikh" charset="-78"/>
              <a:ea typeface="Al Tarikh" charset="-78"/>
              <a:cs typeface="Al Tarikh" charset="-78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None/>
            </a:pPr>
            <a:r>
              <a:rPr lang="en-US" altLang="x-none" sz="3600" dirty="0">
                <a:latin typeface="Al Tarikh" charset="-78"/>
                <a:ea typeface="Al Tarikh" charset="-78"/>
                <a:cs typeface="Al Tarikh" charset="-78"/>
              </a:rPr>
              <a:t>	</a:t>
            </a:r>
            <a:r>
              <a:rPr lang="en-US" altLang="x-none" sz="3600" dirty="0" smtClean="0">
                <a:latin typeface="Al Tarikh" charset="-78"/>
                <a:ea typeface="Al Tarikh" charset="-78"/>
                <a:cs typeface="Al Tarikh" charset="-78"/>
              </a:rPr>
              <a:t>    </a:t>
            </a:r>
            <a:r>
              <a:rPr lang="en-US" altLang="x-none" sz="3300" dirty="0" smtClean="0">
                <a:latin typeface="Al Tarikh" charset="-78"/>
                <a:ea typeface="Al Tarikh" charset="-78"/>
                <a:cs typeface="Al Tarikh" charset="-78"/>
              </a:rPr>
              <a:t>3. Serous </a:t>
            </a:r>
            <a:r>
              <a:rPr lang="en-US" altLang="x-none" sz="3300" dirty="0">
                <a:latin typeface="Al Tarikh" charset="-78"/>
                <a:ea typeface="Al Tarikh" charset="-78"/>
                <a:cs typeface="Al Tarikh" charset="-78"/>
              </a:rPr>
              <a:t>membranes are made up of </a:t>
            </a:r>
            <a:r>
              <a:rPr lang="en-US" altLang="x-none" sz="3300" dirty="0" smtClean="0">
                <a:latin typeface="Al Tarikh" charset="-78"/>
                <a:ea typeface="Al Tarikh" charset="-78"/>
                <a:cs typeface="Al Tarikh" charset="-78"/>
              </a:rPr>
              <a:t>epithelium and 	 	loose </a:t>
            </a:r>
            <a:r>
              <a:rPr lang="en-US" altLang="x-none" sz="3300" dirty="0">
                <a:latin typeface="Al Tarikh" charset="-78"/>
                <a:ea typeface="Al Tarikh" charset="-78"/>
                <a:cs typeface="Al Tarikh" charset="-78"/>
              </a:rPr>
              <a:t>connective </a:t>
            </a:r>
            <a:r>
              <a:rPr lang="en-US" altLang="x-none" sz="3300" dirty="0" smtClean="0">
                <a:latin typeface="Al Tarikh" charset="-78"/>
                <a:ea typeface="Al Tarikh" charset="-78"/>
                <a:cs typeface="Al Tarikh" charset="-78"/>
              </a:rPr>
              <a:t>tissue </a:t>
            </a:r>
            <a:r>
              <a:rPr lang="en-US" altLang="x-none" sz="3300" dirty="0">
                <a:latin typeface="Al Tarikh" charset="-78"/>
                <a:ea typeface="Al Tarikh" charset="-78"/>
                <a:cs typeface="Al Tarikh" charset="-78"/>
              </a:rPr>
              <a:t>and secrete </a:t>
            </a:r>
            <a:r>
              <a:rPr lang="en-US" altLang="x-none" sz="3300" dirty="0" smtClean="0">
                <a:latin typeface="Al Tarikh" charset="-78"/>
                <a:ea typeface="Al Tarikh" charset="-78"/>
                <a:cs typeface="Al Tarikh" charset="-78"/>
              </a:rPr>
              <a:t>serous </a:t>
            </a:r>
            <a:r>
              <a:rPr lang="en-US" altLang="x-none" sz="3300" dirty="0">
                <a:latin typeface="Al Tarikh" charset="-78"/>
                <a:ea typeface="Al Tarikh" charset="-78"/>
                <a:cs typeface="Al Tarikh" charset="-78"/>
              </a:rPr>
              <a:t>fluid </a:t>
            </a:r>
            <a:r>
              <a:rPr lang="en-US" altLang="x-none" sz="3300" dirty="0" smtClean="0">
                <a:latin typeface="Al Tarikh" charset="-78"/>
                <a:ea typeface="Al Tarikh" charset="-78"/>
                <a:cs typeface="Al Tarikh" charset="-78"/>
              </a:rPr>
              <a:t>	that acts </a:t>
            </a:r>
            <a:r>
              <a:rPr lang="en-US" altLang="x-none" sz="3300" dirty="0">
                <a:latin typeface="Al Tarikh" charset="-78"/>
                <a:ea typeface="Al Tarikh" charset="-78"/>
                <a:cs typeface="Al Tarikh" charset="-78"/>
              </a:rPr>
              <a:t>as a lubricant</a:t>
            </a:r>
            <a:r>
              <a:rPr lang="en-US" altLang="x-none" sz="3300" dirty="0" smtClean="0">
                <a:latin typeface="Al Tarikh" charset="-78"/>
                <a:ea typeface="Al Tarikh" charset="-78"/>
                <a:cs typeface="Al Tarikh" charset="-78"/>
              </a:rPr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buNone/>
            </a:pPr>
            <a:endParaRPr lang="en-US" altLang="x-none" sz="3300" dirty="0">
              <a:latin typeface="Al Tarikh" charset="-78"/>
              <a:ea typeface="Al Tarikh" charset="-78"/>
              <a:cs typeface="Al Tarikh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83" y="-17928"/>
            <a:ext cx="10396882" cy="1021976"/>
          </a:xfrm>
        </p:spPr>
        <p:txBody>
          <a:bodyPr>
            <a:normAutofit/>
          </a:bodyPr>
          <a:lstStyle/>
          <a:p>
            <a:pPr algn="ctr"/>
            <a:r>
              <a:rPr lang="en-US" sz="6500" dirty="0" smtClean="0">
                <a:solidFill>
                  <a:schemeClr val="accent1">
                    <a:lumMod val="75000"/>
                  </a:schemeClr>
                </a:solidFill>
              </a:rPr>
              <a:t>Types of membranes</a:t>
            </a:r>
            <a:endParaRPr lang="en-US" sz="6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3436" y="1123318"/>
            <a:ext cx="11385176" cy="48543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altLang="x-none" sz="3900" b="1" dirty="0" smtClean="0">
                <a:latin typeface="Al Tarikh" charset="-78"/>
                <a:ea typeface="Al Tarikh" charset="-78"/>
                <a:cs typeface="Al Tarikh" charset="-78"/>
              </a:rPr>
              <a:t>Mucous </a:t>
            </a:r>
            <a:r>
              <a:rPr lang="en-US" altLang="x-none" sz="3900" b="1" dirty="0">
                <a:latin typeface="Al Tarikh" charset="-78"/>
                <a:ea typeface="Al Tarikh" charset="-78"/>
                <a:cs typeface="Al Tarikh" charset="-78"/>
              </a:rPr>
              <a:t>membranes </a:t>
            </a:r>
            <a:endParaRPr lang="en-US" altLang="x-none" sz="3900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altLang="x-none" sz="600" b="1" dirty="0">
              <a:latin typeface="Al Tarikh" charset="-78"/>
              <a:ea typeface="Al Tarikh" charset="-78"/>
              <a:cs typeface="Al Tarikh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x-none" sz="3800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altLang="x-none" sz="3800" dirty="0" smtClean="0">
                <a:latin typeface="Al Tarikh" charset="-78"/>
                <a:ea typeface="Al Tarikh" charset="-78"/>
                <a:cs typeface="Al Tarikh" charset="-78"/>
              </a:rPr>
              <a:t>       1. line </a:t>
            </a:r>
            <a:r>
              <a:rPr lang="en-US" altLang="x-none" sz="3800" dirty="0">
                <a:latin typeface="Al Tarikh" charset="-78"/>
                <a:ea typeface="Al Tarikh" charset="-78"/>
                <a:cs typeface="Al Tarikh" charset="-78"/>
              </a:rPr>
              <a:t>body </a:t>
            </a:r>
            <a:r>
              <a:rPr lang="en-US" altLang="x-none" sz="3800" dirty="0" smtClean="0">
                <a:latin typeface="Al Tarikh" charset="-78"/>
                <a:ea typeface="Al Tarikh" charset="-78"/>
                <a:cs typeface="Al Tarikh" charset="-78"/>
              </a:rPr>
              <a:t>cavities and openings that lead to the 	  	 outside of the body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altLang="x-none" sz="900" b="1" dirty="0">
              <a:latin typeface="Al Tarikh" charset="-78"/>
              <a:ea typeface="Al Tarikh" charset="-78"/>
              <a:cs typeface="Al Tarikh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x-none" sz="3200" b="1" dirty="0" smtClean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altLang="x-none" sz="3200" b="1" dirty="0" smtClean="0">
                <a:solidFill>
                  <a:srgbClr val="FF0000"/>
                </a:solidFill>
                <a:latin typeface="Al Tarikh" charset="-78"/>
                <a:ea typeface="Al Tarikh" charset="-78"/>
                <a:cs typeface="Al Tarikh" charset="-78"/>
              </a:rPr>
              <a:t>** Including: Oral &amp; nasal cavities; 	openings of the digestive,    	reproductive, respiratory, &amp; urinary systems**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altLang="x-none" sz="900" b="1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x-none" sz="38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altLang="x-none" sz="3800" b="1" dirty="0" smtClean="0">
                <a:latin typeface="Al Tarikh" charset="-78"/>
                <a:ea typeface="Al Tarikh" charset="-78"/>
                <a:cs typeface="Al Tarikh" charset="-78"/>
              </a:rPr>
              <a:t>       2. </a:t>
            </a:r>
            <a:r>
              <a:rPr lang="en-US" altLang="x-none" sz="3800" dirty="0" smtClean="0">
                <a:latin typeface="Al Tarikh" charset="-78"/>
                <a:ea typeface="Al Tarikh" charset="-78"/>
                <a:cs typeface="Al Tarikh" charset="-78"/>
              </a:rPr>
              <a:t>consist of epithelium and connective tissue with 	 specialized cells that secrete mucus</a:t>
            </a:r>
            <a:endParaRPr lang="en-US" altLang="x-none" sz="3800" b="1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altLang="x-none" sz="600" dirty="0">
              <a:latin typeface="Al Tarikh" charset="-78"/>
              <a:ea typeface="Al Tarikh" charset="-78"/>
              <a:cs typeface="Al Tarikh" charset="-78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x-none" sz="3600" dirty="0">
                <a:latin typeface="Al Tarikh" charset="-78"/>
                <a:ea typeface="Al Tarikh" charset="-78"/>
                <a:cs typeface="Al Tarikh" charset="-78"/>
              </a:rPr>
              <a:t>	</a:t>
            </a:r>
            <a:endParaRPr lang="en-US" altLang="x-none" sz="3300" dirty="0">
              <a:latin typeface="Al Tarikh" charset="-78"/>
              <a:ea typeface="Al Tarikh" charset="-78"/>
              <a:cs typeface="Al Tarikh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58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83" y="-17928"/>
            <a:ext cx="10396882" cy="1021976"/>
          </a:xfrm>
        </p:spPr>
        <p:txBody>
          <a:bodyPr>
            <a:normAutofit/>
          </a:bodyPr>
          <a:lstStyle/>
          <a:p>
            <a:pPr algn="ctr"/>
            <a:r>
              <a:rPr lang="en-US" sz="6500" dirty="0" smtClean="0">
                <a:solidFill>
                  <a:schemeClr val="accent1">
                    <a:lumMod val="75000"/>
                  </a:schemeClr>
                </a:solidFill>
              </a:rPr>
              <a:t>Types of membranes</a:t>
            </a:r>
            <a:endParaRPr lang="en-US" sz="6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3436" y="878542"/>
            <a:ext cx="11385176" cy="573292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altLang="x-none" sz="3700" b="1" dirty="0" smtClean="0">
                <a:latin typeface="Al Tarikh" charset="-78"/>
                <a:ea typeface="Al Tarikh" charset="-78"/>
                <a:cs typeface="Al Tarikh" charset="-78"/>
              </a:rPr>
              <a:t>Synovial membranes </a:t>
            </a:r>
            <a:endParaRPr lang="en-US" altLang="x-none" sz="3700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altLang="x-none" sz="600" b="1" dirty="0">
              <a:latin typeface="Al Tarikh" charset="-78"/>
              <a:ea typeface="Al Tarikh" charset="-78"/>
              <a:cs typeface="Al Tarikh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x-none" sz="3800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altLang="x-none" sz="3800" dirty="0" smtClean="0">
                <a:latin typeface="Al Tarikh" charset="-78"/>
                <a:ea typeface="Al Tarikh" charset="-78"/>
                <a:cs typeface="Al Tarikh" charset="-78"/>
              </a:rPr>
              <a:t>       </a:t>
            </a:r>
            <a:r>
              <a:rPr lang="en-US" altLang="x-none" sz="3200" dirty="0" smtClean="0">
                <a:latin typeface="Al Tarikh" charset="-78"/>
                <a:ea typeface="Al Tarikh" charset="-78"/>
                <a:cs typeface="Al Tarikh" charset="-78"/>
              </a:rPr>
              <a:t>1. line the joint cavities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altLang="x-none" sz="900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x-none" sz="3200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altLang="x-none" sz="3200" dirty="0" smtClean="0">
                <a:latin typeface="Al Tarikh" charset="-78"/>
                <a:ea typeface="Al Tarikh" charset="-78"/>
                <a:cs typeface="Al Tarikh" charset="-78"/>
              </a:rPr>
              <a:t>        2.These membranes consist of only connective tissue 	and they secrete Lubricating  synovial fluid.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altLang="x-none" sz="600" dirty="0">
              <a:latin typeface="Al Tarikh" charset="-78"/>
              <a:ea typeface="Al Tarikh" charset="-78"/>
              <a:cs typeface="Al Tarikh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x-none" sz="3700" b="1" dirty="0" smtClean="0">
                <a:latin typeface="Al Tarikh" charset="-78"/>
                <a:ea typeface="Al Tarikh" charset="-78"/>
                <a:cs typeface="Al Tarikh" charset="-78"/>
              </a:rPr>
              <a:t> Cutaneous membrane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altLang="x-none" sz="600" b="1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x-none" sz="3200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altLang="x-none" sz="3200" dirty="0" smtClean="0">
                <a:latin typeface="Al Tarikh" charset="-78"/>
                <a:ea typeface="Al Tarikh" charset="-78"/>
                <a:cs typeface="Al Tarikh" charset="-78"/>
              </a:rPr>
              <a:t>        1.  Consist of the skin</a:t>
            </a:r>
            <a:endParaRPr lang="en-US" altLang="x-none" sz="900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altLang="x-none" sz="600" dirty="0">
              <a:latin typeface="Al Tarikh" charset="-78"/>
              <a:ea typeface="Al Tarikh" charset="-78"/>
              <a:cs typeface="Al Tarikh" charset="-78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x-none" sz="3600" dirty="0">
                <a:latin typeface="Al Tarikh" charset="-78"/>
                <a:ea typeface="Al Tarikh" charset="-78"/>
                <a:cs typeface="Al Tarikh" charset="-78"/>
              </a:rPr>
              <a:t>	</a:t>
            </a:r>
            <a:endParaRPr lang="en-US" altLang="x-none" sz="3300" dirty="0">
              <a:latin typeface="Al Tarikh" charset="-78"/>
              <a:ea typeface="Al Tarikh" charset="-78"/>
              <a:cs typeface="Al Tarikh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05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6500" dirty="0" smtClean="0">
                <a:solidFill>
                  <a:schemeClr val="accent1">
                    <a:lumMod val="75000"/>
                  </a:schemeClr>
                </a:solidFill>
              </a:rPr>
              <a:t>Skin and its tissues</a:t>
            </a:r>
            <a:endParaRPr lang="en-US" sz="6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5469" y="1020416"/>
            <a:ext cx="11572461" cy="46577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x-none" sz="3200" b="1" dirty="0" smtClean="0">
                <a:latin typeface="Al Tarikh" charset="-78"/>
                <a:ea typeface="Al Tarikh" charset="-78"/>
                <a:cs typeface="Al Tarikh" charset="-78"/>
              </a:rPr>
              <a:t>    A.</a:t>
            </a:r>
            <a:r>
              <a:rPr lang="en-US" altLang="x-none" sz="3200" dirty="0" smtClean="0">
                <a:latin typeface="Al Tarikh" charset="-78"/>
                <a:ea typeface="Al Tarikh" charset="-78"/>
                <a:cs typeface="Al Tarikh" charset="-78"/>
              </a:rPr>
              <a:t> 	The </a:t>
            </a:r>
            <a:r>
              <a:rPr lang="en-US" altLang="x-none" sz="3200" dirty="0">
                <a:latin typeface="Al Tarikh" charset="-78"/>
                <a:ea typeface="Al Tarikh" charset="-78"/>
                <a:cs typeface="Al Tarikh" charset="-78"/>
              </a:rPr>
              <a:t>skin is a large organ responsible for  </a:t>
            </a:r>
            <a:r>
              <a:rPr lang="en-US" altLang="x-none" sz="3200" dirty="0" smtClean="0">
                <a:latin typeface="Al Tarikh" charset="-78"/>
                <a:ea typeface="Al Tarikh" charset="-78"/>
                <a:cs typeface="Al Tarikh" charset="-78"/>
              </a:rPr>
              <a:t>maintaining 	homeostasis through:</a:t>
            </a:r>
          </a:p>
          <a:p>
            <a:pPr marL="0" indent="0">
              <a:buNone/>
            </a:pPr>
            <a:endParaRPr lang="en-US" altLang="x-none" sz="500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indent="0">
              <a:buNone/>
            </a:pPr>
            <a:r>
              <a:rPr lang="en-US" altLang="x-none" sz="3200" dirty="0">
                <a:latin typeface="Al Tarikh" charset="-78"/>
                <a:ea typeface="Al Tarikh" charset="-78"/>
                <a:cs typeface="Al Tarikh" charset="-78"/>
              </a:rPr>
              <a:t>	</a:t>
            </a:r>
            <a:r>
              <a:rPr lang="en-US" altLang="x-none" sz="3000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en-US" altLang="x-none" sz="3000" dirty="0" smtClean="0">
                <a:latin typeface="Al Tarikh" charset="-78"/>
                <a:ea typeface="Al Tarikh" charset="-78"/>
                <a:cs typeface="Al Tarikh" charset="-78"/>
              </a:rPr>
              <a:t>        1. protection </a:t>
            </a:r>
            <a:r>
              <a:rPr lang="en-US" altLang="x-none" sz="3000" dirty="0">
                <a:latin typeface="Al Tarikh" charset="-78"/>
                <a:ea typeface="Al Tarikh" charset="-78"/>
                <a:cs typeface="Al Tarikh" charset="-78"/>
              </a:rPr>
              <a:t>of underlying tissues </a:t>
            </a:r>
            <a:r>
              <a:rPr lang="en-US" altLang="x-none" sz="3000" dirty="0" smtClean="0">
                <a:latin typeface="Al Tarikh" charset="-78"/>
                <a:ea typeface="Al Tarikh" charset="-78"/>
                <a:cs typeface="Al Tarikh" charset="-78"/>
              </a:rPr>
              <a:t>	</a:t>
            </a:r>
          </a:p>
          <a:p>
            <a:pPr marL="0" indent="0">
              <a:buNone/>
            </a:pPr>
            <a:r>
              <a:rPr lang="en-US" altLang="x-none" sz="3000" dirty="0">
                <a:latin typeface="Al Tarikh" charset="-78"/>
                <a:ea typeface="Al Tarikh" charset="-78"/>
                <a:cs typeface="Al Tarikh" charset="-78"/>
              </a:rPr>
              <a:t>	</a:t>
            </a:r>
            <a:r>
              <a:rPr lang="en-US" altLang="x-none" sz="3000" dirty="0" smtClean="0">
                <a:latin typeface="Al Tarikh" charset="-78"/>
                <a:ea typeface="Al Tarikh" charset="-78"/>
                <a:cs typeface="Al Tarikh" charset="-78"/>
              </a:rPr>
              <a:t>         2. temperature </a:t>
            </a:r>
            <a:r>
              <a:rPr lang="en-US" altLang="x-none" sz="3000" dirty="0">
                <a:latin typeface="Al Tarikh" charset="-78"/>
                <a:ea typeface="Al Tarikh" charset="-78"/>
                <a:cs typeface="Al Tarikh" charset="-78"/>
              </a:rPr>
              <a:t>regulation </a:t>
            </a:r>
            <a:endParaRPr lang="en-US" altLang="x-none" sz="3000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indent="0">
              <a:buNone/>
            </a:pPr>
            <a:r>
              <a:rPr lang="en-US" altLang="x-none" sz="3000" dirty="0">
                <a:latin typeface="Al Tarikh" charset="-78"/>
                <a:ea typeface="Al Tarikh" charset="-78"/>
                <a:cs typeface="Al Tarikh" charset="-78"/>
              </a:rPr>
              <a:t>	</a:t>
            </a:r>
            <a:r>
              <a:rPr lang="en-US" altLang="x-none" sz="3000" dirty="0" smtClean="0">
                <a:latin typeface="Al Tarikh" charset="-78"/>
                <a:ea typeface="Al Tarikh" charset="-78"/>
                <a:cs typeface="Al Tarikh" charset="-78"/>
              </a:rPr>
              <a:t>         3.  </a:t>
            </a:r>
            <a:r>
              <a:rPr lang="en-US" altLang="x-none" sz="3000" dirty="0">
                <a:latin typeface="Al Tarikh" charset="-78"/>
                <a:ea typeface="Al Tarikh" charset="-78"/>
                <a:cs typeface="Al Tarikh" charset="-78"/>
              </a:rPr>
              <a:t>retardation </a:t>
            </a:r>
            <a:r>
              <a:rPr lang="en-US" altLang="x-none" sz="3000" dirty="0" smtClean="0">
                <a:latin typeface="Al Tarikh" charset="-78"/>
                <a:ea typeface="Al Tarikh" charset="-78"/>
                <a:cs typeface="Al Tarikh" charset="-78"/>
              </a:rPr>
              <a:t>of water loss</a:t>
            </a:r>
          </a:p>
          <a:p>
            <a:pPr marL="0" indent="0">
              <a:buNone/>
            </a:pPr>
            <a:r>
              <a:rPr lang="en-US" altLang="x-none" sz="3000" dirty="0">
                <a:latin typeface="Al Tarikh" charset="-78"/>
                <a:ea typeface="Al Tarikh" charset="-78"/>
                <a:cs typeface="Al Tarikh" charset="-78"/>
              </a:rPr>
              <a:t>	</a:t>
            </a:r>
            <a:r>
              <a:rPr lang="en-US" altLang="x-none" sz="3000" dirty="0" smtClean="0">
                <a:latin typeface="Al Tarikh" charset="-78"/>
                <a:ea typeface="Al Tarikh" charset="-78"/>
                <a:cs typeface="Al Tarikh" charset="-78"/>
              </a:rPr>
              <a:t>         4. housing </a:t>
            </a:r>
            <a:r>
              <a:rPr lang="en-US" altLang="x-none" sz="3000" dirty="0">
                <a:latin typeface="Al Tarikh" charset="-78"/>
                <a:ea typeface="Al Tarikh" charset="-78"/>
                <a:cs typeface="Al Tarikh" charset="-78"/>
              </a:rPr>
              <a:t>sensory </a:t>
            </a:r>
            <a:r>
              <a:rPr lang="en-US" altLang="x-none" sz="3000" dirty="0" smtClean="0">
                <a:latin typeface="Al Tarikh" charset="-78"/>
                <a:ea typeface="Al Tarikh" charset="-78"/>
                <a:cs typeface="Al Tarikh" charset="-78"/>
              </a:rPr>
              <a:t>receptors</a:t>
            </a:r>
          </a:p>
          <a:p>
            <a:pPr marL="0" indent="0">
              <a:buNone/>
            </a:pPr>
            <a:r>
              <a:rPr lang="en-US" altLang="x-none" sz="3000" dirty="0">
                <a:latin typeface="Al Tarikh" charset="-78"/>
                <a:ea typeface="Al Tarikh" charset="-78"/>
                <a:cs typeface="Al Tarikh" charset="-78"/>
              </a:rPr>
              <a:t>	</a:t>
            </a:r>
            <a:r>
              <a:rPr lang="en-US" altLang="x-none" sz="3000" dirty="0" smtClean="0">
                <a:latin typeface="Al Tarikh" charset="-78"/>
                <a:ea typeface="Al Tarikh" charset="-78"/>
                <a:cs typeface="Al Tarikh" charset="-78"/>
              </a:rPr>
              <a:t>         5.  </a:t>
            </a:r>
            <a:r>
              <a:rPr lang="en-US" altLang="x-none" sz="3000" dirty="0">
                <a:latin typeface="Al Tarikh" charset="-78"/>
                <a:ea typeface="Al Tarikh" charset="-78"/>
                <a:cs typeface="Al Tarikh" charset="-78"/>
              </a:rPr>
              <a:t>synthesizing </a:t>
            </a:r>
            <a:r>
              <a:rPr lang="en-US" altLang="x-none" sz="3000" dirty="0" smtClean="0">
                <a:latin typeface="Al Tarikh" charset="-78"/>
                <a:ea typeface="Al Tarikh" charset="-78"/>
                <a:cs typeface="Al Tarikh" charset="-78"/>
              </a:rPr>
              <a:t>certain chemicals</a:t>
            </a:r>
          </a:p>
          <a:p>
            <a:pPr marL="0" indent="0">
              <a:buNone/>
            </a:pPr>
            <a:r>
              <a:rPr lang="en-US" altLang="x-none" sz="3000" dirty="0">
                <a:latin typeface="Al Tarikh" charset="-78"/>
                <a:ea typeface="Al Tarikh" charset="-78"/>
                <a:cs typeface="Al Tarikh" charset="-78"/>
              </a:rPr>
              <a:t>	</a:t>
            </a:r>
            <a:r>
              <a:rPr lang="en-US" altLang="x-none" sz="3000" dirty="0" smtClean="0">
                <a:latin typeface="Al Tarikh" charset="-78"/>
                <a:ea typeface="Al Tarikh" charset="-78"/>
                <a:cs typeface="Al Tarikh" charset="-78"/>
              </a:rPr>
              <a:t>         6. excreting </a:t>
            </a:r>
            <a:r>
              <a:rPr lang="en-US" altLang="x-none" sz="3000" dirty="0">
                <a:latin typeface="Al Tarikh" charset="-78"/>
                <a:ea typeface="Al Tarikh" charset="-78"/>
                <a:cs typeface="Al Tarikh" charset="-78"/>
              </a:rPr>
              <a:t>wastes</a:t>
            </a:r>
            <a:endParaRPr lang="en-US" sz="3000" dirty="0">
              <a:latin typeface="Al Tarikh" charset="-78"/>
              <a:ea typeface="Al Tarikh" charset="-78"/>
              <a:cs typeface="Al Tarikh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24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"/>
            <a:ext cx="10396882" cy="1020416"/>
          </a:xfrm>
        </p:spPr>
        <p:txBody>
          <a:bodyPr>
            <a:normAutofit/>
          </a:bodyPr>
          <a:lstStyle/>
          <a:p>
            <a:pPr algn="ctr"/>
            <a:r>
              <a:rPr lang="en-US" sz="6500" dirty="0" smtClean="0">
                <a:solidFill>
                  <a:schemeClr val="accent1">
                    <a:lumMod val="75000"/>
                  </a:schemeClr>
                </a:solidFill>
              </a:rPr>
              <a:t>Skin and its tissues</a:t>
            </a:r>
            <a:endParaRPr lang="en-US" sz="6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0910" y="1020417"/>
            <a:ext cx="11572461" cy="5194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sz="3000" b="1" dirty="0" smtClean="0">
                <a:latin typeface="Al Tarikh" charset="-78"/>
                <a:ea typeface="Al Tarikh" charset="-78"/>
                <a:cs typeface="Al Tarikh" charset="-78"/>
              </a:rPr>
              <a:t>    B.    </a:t>
            </a:r>
            <a:r>
              <a:rPr lang="en-US" altLang="x-none" sz="2800" dirty="0" smtClean="0">
                <a:latin typeface="Al Tarikh" charset="-78"/>
                <a:ea typeface="Al Tarikh" charset="-78"/>
                <a:cs typeface="Al Tarikh" charset="-78"/>
              </a:rPr>
              <a:t>The </a:t>
            </a:r>
            <a:r>
              <a:rPr lang="en-US" altLang="x-none" sz="2800" dirty="0">
                <a:latin typeface="Al Tarikh" charset="-78"/>
                <a:ea typeface="Al Tarikh" charset="-78"/>
                <a:cs typeface="Al Tarikh" charset="-78"/>
              </a:rPr>
              <a:t>skin consists of an outer epidermis and a dermis, </a:t>
            </a:r>
            <a:r>
              <a:rPr lang="en-US" altLang="x-none" sz="2800" dirty="0" smtClean="0">
                <a:latin typeface="Al Tarikh" charset="-78"/>
                <a:ea typeface="Al Tarikh" charset="-78"/>
                <a:cs typeface="Al Tarikh" charset="-78"/>
              </a:rPr>
              <a:t>	connected </a:t>
            </a:r>
            <a:r>
              <a:rPr lang="en-US" altLang="x-none" sz="2800" dirty="0">
                <a:latin typeface="Al Tarikh" charset="-78"/>
                <a:ea typeface="Al Tarikh" charset="-78"/>
                <a:cs typeface="Al Tarikh" charset="-78"/>
              </a:rPr>
              <a:t>to underlying tissue by the subcutaneous </a:t>
            </a:r>
            <a:r>
              <a:rPr lang="en-US" altLang="x-none" sz="2800" dirty="0" smtClean="0">
                <a:latin typeface="Al Tarikh" charset="-78"/>
                <a:ea typeface="Al Tarikh" charset="-78"/>
                <a:cs typeface="Al Tarikh" charset="-78"/>
              </a:rPr>
              <a:t>layer 	(</a:t>
            </a:r>
            <a:r>
              <a:rPr lang="en-US" altLang="x-none" sz="2800" dirty="0">
                <a:latin typeface="Al Tarikh" charset="-78"/>
                <a:ea typeface="Al Tarikh" charset="-78"/>
                <a:cs typeface="Al Tarikh" charset="-78"/>
              </a:rPr>
              <a:t>hypodermis</a:t>
            </a:r>
            <a:r>
              <a:rPr lang="en-US" altLang="x-none" sz="2800" dirty="0" smtClean="0">
                <a:latin typeface="Al Tarikh" charset="-78"/>
                <a:ea typeface="Al Tarikh" charset="-78"/>
                <a:cs typeface="Al Tarikh" charset="-78"/>
              </a:rPr>
              <a:t>).</a:t>
            </a:r>
            <a:endParaRPr lang="en-US" altLang="x-none" sz="3200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indent="0">
              <a:buNone/>
            </a:pPr>
            <a:r>
              <a:rPr lang="en-US" sz="2400" dirty="0" smtClean="0">
                <a:latin typeface="Al Tarikh" charset="-78"/>
                <a:ea typeface="Al Tarikh" charset="-78"/>
                <a:cs typeface="Al Tarikh" charset="-78"/>
              </a:rPr>
              <a:t>* Picture on page </a:t>
            </a:r>
            <a:r>
              <a:rPr lang="en-US" sz="3200" dirty="0" smtClean="0">
                <a:latin typeface="Al Tarikh" charset="-78"/>
                <a:ea typeface="Al Tarikh" charset="-78"/>
                <a:cs typeface="Al Tarikh" charset="-78"/>
              </a:rPr>
              <a:t>129</a:t>
            </a:r>
            <a:endParaRPr lang="en-US" sz="3200" dirty="0">
              <a:latin typeface="Al Tarikh" charset="-78"/>
              <a:ea typeface="Al Tarikh" charset="-78"/>
              <a:cs typeface="Al Tarikh" charset="-78"/>
            </a:endParaRPr>
          </a:p>
          <a:p>
            <a:pPr marL="0" indent="0">
              <a:buNone/>
            </a:pPr>
            <a:endParaRPr lang="en-US" sz="3200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indent="0">
              <a:buNone/>
            </a:pPr>
            <a:endParaRPr lang="en-US" sz="3200" dirty="0" smtClean="0">
              <a:latin typeface="Al Tarikh" charset="-78"/>
              <a:ea typeface="Al Tarikh" charset="-78"/>
              <a:cs typeface="Al Tarikh" charset="-78"/>
            </a:endParaRPr>
          </a:p>
          <a:p>
            <a:pPr marL="0" indent="0">
              <a:buNone/>
            </a:pPr>
            <a:endParaRPr lang="en-US" sz="3200" dirty="0">
              <a:latin typeface="Al Tarikh" charset="-78"/>
              <a:ea typeface="Al Tarikh" charset="-78"/>
              <a:cs typeface="Al Tarikh" charset="-78"/>
            </a:endParaRPr>
          </a:p>
          <a:p>
            <a:pPr marL="0" indent="0">
              <a:buNone/>
            </a:pPr>
            <a:endParaRPr lang="en-US" sz="3200" dirty="0" smtClean="0">
              <a:latin typeface="Al Tarikh" charset="-78"/>
              <a:ea typeface="Al Tarikh" charset="-78"/>
              <a:cs typeface="Al Tarikh" charset="-78"/>
            </a:endParaRPr>
          </a:p>
        </p:txBody>
      </p:sp>
      <p:pic>
        <p:nvPicPr>
          <p:cNvPr id="4" name="Picture 4" descr="06_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22" y="2261937"/>
            <a:ext cx="7513982" cy="329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9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4200</TotalTime>
  <Words>95</Words>
  <Application>Microsoft Macintosh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 Tarikh</vt:lpstr>
      <vt:lpstr>Calibri</vt:lpstr>
      <vt:lpstr>Impact</vt:lpstr>
      <vt:lpstr>Arial</vt:lpstr>
      <vt:lpstr>Main Event</vt:lpstr>
      <vt:lpstr> The Integumentary System</vt:lpstr>
      <vt:lpstr>Introduction</vt:lpstr>
      <vt:lpstr>Types of membranes</vt:lpstr>
      <vt:lpstr>Types of membranes</vt:lpstr>
      <vt:lpstr>Types of membranes</vt:lpstr>
      <vt:lpstr>Skin and its tissues</vt:lpstr>
      <vt:lpstr>Skin and its tissues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Integumentary System</dc:title>
  <dc:creator>Microsoft Office User</dc:creator>
  <cp:lastModifiedBy>Microsoft Office User</cp:lastModifiedBy>
  <cp:revision>58</cp:revision>
  <cp:lastPrinted>2019-10-02T13:45:49Z</cp:lastPrinted>
  <dcterms:created xsi:type="dcterms:W3CDTF">2018-02-23T14:36:36Z</dcterms:created>
  <dcterms:modified xsi:type="dcterms:W3CDTF">2020-03-18T03:38:16Z</dcterms:modified>
</cp:coreProperties>
</file>