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308" r:id="rId3"/>
    <p:sldId id="309" r:id="rId4"/>
    <p:sldId id="263" r:id="rId5"/>
    <p:sldId id="264" r:id="rId6"/>
    <p:sldId id="262" r:id="rId7"/>
    <p:sldId id="259" r:id="rId8"/>
    <p:sldId id="260" r:id="rId9"/>
    <p:sldId id="261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11" r:id="rId29"/>
    <p:sldId id="312" r:id="rId30"/>
    <p:sldId id="31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290"/>
    <a:srgbClr val="F8EE6C"/>
    <a:srgbClr val="B96F7F"/>
    <a:srgbClr val="C48693"/>
    <a:srgbClr val="666699"/>
    <a:srgbClr val="FF7C80"/>
    <a:srgbClr val="FF5050"/>
    <a:srgbClr val="FF9999"/>
    <a:srgbClr val="5C4BD9"/>
    <a:srgbClr val="706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3" name="Picture 91" descr="D:\0Temp\POT Test\Sunrise\sunrise-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26F64E-58A6-4B66-AFE6-68E3A17F9F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DB9C0"/>
                </a:solidFill>
              </a:defRPr>
            </a:lvl1pPr>
          </a:lstStyle>
          <a:p>
            <a:fld id="{B2C9BF75-F739-4916-ADAC-AE795A572103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DB9C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DB9C0"/>
                </a:solidFill>
              </a:defRPr>
            </a:lvl1pPr>
          </a:lstStyle>
          <a:p>
            <a:fld id="{66BF5F01-93F6-4833-8B43-869DA886F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ADB9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DB9C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DB9C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DB9C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DB9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1" Type="http://schemas.microsoft.com/office/2007/relationships/media" Target="file:///\\obhs-fs\Homedirs\lloyd.mitchell\My%2520Documents\Power%2520Point%2520Presentation\Chapter%25208\A%2520date%2520that%2520will%2520live.wmv" TargetMode="External"/><Relationship Id="rId2" Type="http://schemas.openxmlformats.org/officeDocument/2006/relationships/video" Target="file:///\\obhs-fs\Homedirs\lloyd.mitchell\My%2520Documents\Power%2520Point%2520Presentation\Chapter%25208\A%2520date%2520that%2520will%2520live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gif"/><Relationship Id="rId5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Relationship Id="rId3" Type="http://schemas.openxmlformats.org/officeDocument/2006/relationships/image" Target="../media/image51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gif"/><Relationship Id="rId3" Type="http://schemas.openxmlformats.org/officeDocument/2006/relationships/image" Target="../media/image52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8/WorldWarII-MilitaryDeaths-Allies-Piechart.png" TargetMode="External"/><Relationship Id="rId3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hyperlink" Target="http://upload.wikimedia.org/wikipedia/commons/3/3b/WorldWarII-MilitaryDeaths-Axis-Piechart.pn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82750" y="3536950"/>
            <a:ext cx="5861050" cy="95885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Page 200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772400" cy="4038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Bilbo, on the other hand, never did adjust in Washington, where he was cut off from his roots.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What was Bilbo’s roots?</a:t>
            </a:r>
          </a:p>
          <a:p>
            <a:pPr lvl="8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8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8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Dirt Farmer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09612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Senator Theodore Bilbo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altereddimensions.net/images/earth/DustBowlBlackSunday/FarmerChecking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81400"/>
            <a:ext cx="1883403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Roosevelt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Bilbo was an ardent </a:t>
            </a:r>
            <a:r>
              <a:rPr lang="en-US" sz="3600" b="1" dirty="0" smtClean="0">
                <a:solidFill>
                  <a:schemeClr val="bg1"/>
                </a:solidFill>
              </a:rPr>
              <a:t>supporter</a:t>
            </a:r>
            <a:r>
              <a:rPr lang="en-US" sz="3600" dirty="0" smtClean="0">
                <a:solidFill>
                  <a:schemeClr val="bg1"/>
                </a:solidFill>
              </a:rPr>
              <a:t> of President Roosevelt and the New Deal because he believed the New Deal policies benefited his constituents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Harrison </a:t>
            </a:r>
            <a:r>
              <a:rPr lang="en-US" sz="3600" b="1" dirty="0" smtClean="0">
                <a:solidFill>
                  <a:schemeClr val="bg1"/>
                </a:solidFill>
              </a:rPr>
              <a:t>opposed</a:t>
            </a:r>
            <a:r>
              <a:rPr lang="en-US" sz="3600" dirty="0" smtClean="0">
                <a:solidFill>
                  <a:schemeClr val="bg1"/>
                </a:solidFill>
              </a:rPr>
              <a:t> much of the New Deal and favored traditional Mississippi Democrats.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The Clash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Harrison recommended that the </a:t>
            </a:r>
            <a:r>
              <a:rPr lang="en-US" sz="3600" b="1" dirty="0" smtClean="0">
                <a:solidFill>
                  <a:schemeClr val="bg1"/>
                </a:solidFill>
              </a:rPr>
              <a:t>Judge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Edwin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R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</a:rPr>
              <a:t>Holmes, </a:t>
            </a:r>
            <a:r>
              <a:rPr lang="en-US" sz="3600" dirty="0" smtClean="0">
                <a:solidFill>
                  <a:schemeClr val="bg1"/>
                </a:solidFill>
              </a:rPr>
              <a:t>one  who had sent Bilbo to </a:t>
            </a:r>
            <a:r>
              <a:rPr lang="en-US" sz="3600" b="1" dirty="0" smtClean="0">
                <a:solidFill>
                  <a:schemeClr val="bg1"/>
                </a:solidFill>
              </a:rPr>
              <a:t>jail</a:t>
            </a:r>
            <a:r>
              <a:rPr lang="en-US" sz="3600" dirty="0" smtClean="0">
                <a:solidFill>
                  <a:schemeClr val="bg1"/>
                </a:solidFill>
              </a:rPr>
              <a:t> for 30 days, be given a federal judgeship.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33528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also fought over control of federal patronage in the relief programs.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5334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Harrison won that battle.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The Clash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334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Bilbo got a measure of </a:t>
            </a:r>
            <a:r>
              <a:rPr lang="en-US" sz="3600" b="1" dirty="0" smtClean="0">
                <a:solidFill>
                  <a:schemeClr val="bg1"/>
                </a:solidFill>
              </a:rPr>
              <a:t>revenge</a:t>
            </a:r>
            <a:r>
              <a:rPr lang="en-US" sz="3600" dirty="0" smtClean="0">
                <a:solidFill>
                  <a:schemeClr val="bg1"/>
                </a:solidFill>
              </a:rPr>
              <a:t> when Harrison ran for Senate majority leader.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Lost by one vote.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Bilbo’s</a:t>
            </a:r>
          </a:p>
        </p:txBody>
      </p:sp>
      <p:pic>
        <p:nvPicPr>
          <p:cNvPr id="1028" name="Picture 4" descr="backknife-227x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91000"/>
            <a:ext cx="2286000" cy="228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3" calcmode="lin" valueType="num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Hugh L. White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1935, Mississippi voters chose a businessman for governor, Hugh L. White.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During the early stages of the Great Depression, he convinced the Reliance Manufacturing Company to open a plant in Columbia.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mshistory.k12.ms.us/images/416.jpg"/>
          <p:cNvPicPr>
            <a:picLocks noChangeAspect="1" noChangeArrowheads="1"/>
          </p:cNvPicPr>
          <p:nvPr/>
        </p:nvPicPr>
        <p:blipFill>
          <a:blip r:embed="rId2" cstate="print"/>
          <a:srcRect r="2284"/>
          <a:stretch>
            <a:fillRect/>
          </a:stretch>
        </p:blipFill>
        <p:spPr bwMode="auto">
          <a:xfrm>
            <a:off x="7467600" y="228600"/>
            <a:ext cx="141187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38212"/>
          </a:xfrm>
        </p:spPr>
        <p:txBody>
          <a:bodyPr/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BAWI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800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Governor White established a program known as Balance Agriculture with Industry (</a:t>
            </a:r>
            <a:r>
              <a:rPr lang="en-US" sz="3600" b="1" dirty="0" smtClean="0">
                <a:solidFill>
                  <a:srgbClr val="FF0000"/>
                </a:solidFill>
              </a:rPr>
              <a:t>BAWI</a:t>
            </a:r>
            <a:r>
              <a:rPr lang="en-US" sz="3600" b="1" dirty="0" smtClean="0">
                <a:solidFill>
                  <a:schemeClr val="bg1"/>
                </a:solidFill>
              </a:rPr>
              <a:t>).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Its goal was to develop Mississippi’s industrial base to match its agricultural base.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Incentives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advertising and offering incentives, White hoped to attract industry to Mississippi communities.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Authority to issue bonds                       to construct factory                   buildings.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Often received tax                        breaks.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Mississippi Advertising Commission advertis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209800" cy="4149254"/>
          </a:xfrm>
          <a:prstGeom prst="rect">
            <a:avLst/>
          </a:prstGeom>
          <a:noFill/>
        </p:spPr>
      </p:pic>
      <p:pic>
        <p:nvPicPr>
          <p:cNvPr id="1028" name="Picture 4" descr="Mississippi Advertising Commission advertis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2895600" cy="3557891"/>
          </a:xfrm>
          <a:prstGeom prst="rect">
            <a:avLst/>
          </a:prstGeom>
          <a:noFill/>
        </p:spPr>
      </p:pic>
      <p:pic>
        <p:nvPicPr>
          <p:cNvPr id="1032" name="Picture 8" descr="http://berkeleyheritage.com/berkeley_landmarks/images/marengo/macaroni_factory1930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50243"/>
            <a:ext cx="3676650" cy="2924980"/>
          </a:xfrm>
          <a:prstGeom prst="rect">
            <a:avLst/>
          </a:prstGeom>
          <a:noFill/>
        </p:spPr>
      </p:pic>
      <p:pic>
        <p:nvPicPr>
          <p:cNvPr id="1034" name="Picture 10" descr="http://www.hesm.com/img/projects/nissa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3860800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5410200"/>
            <a:ext cx="5294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Nissan Manufacturing Plant - Canton, MS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White’s Programs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257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The plan eventually worked but attracted mostly light industry that paid low wages.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First long-range highway construction program.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State Highway Patrol was organized.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Homestead exemption.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3" descr="Highway Patrol 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257800"/>
            <a:ext cx="1143000" cy="1143001"/>
          </a:xfrm>
          <a:prstGeom prst="rect">
            <a:avLst/>
          </a:prstGeom>
          <a:noFill/>
        </p:spPr>
      </p:pic>
      <p:pic>
        <p:nvPicPr>
          <p:cNvPr id="28682" name="Picture 10" descr="http://www.plateshack.com/y2k/Mississippi2/mshplight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257800"/>
            <a:ext cx="2819400" cy="1428750"/>
          </a:xfrm>
          <a:prstGeom prst="rect">
            <a:avLst/>
          </a:prstGeom>
          <a:noFill/>
        </p:spPr>
      </p:pic>
      <p:pic>
        <p:nvPicPr>
          <p:cNvPr id="28684" name="Picture 12" descr="http://www.plateshack.com/y2k/Mississippi2/ms2008issaquena.jpg"/>
          <p:cNvPicPr>
            <a:picLocks noChangeAspect="1" noChangeArrowheads="1"/>
          </p:cNvPicPr>
          <p:nvPr/>
        </p:nvPicPr>
        <p:blipFill>
          <a:blip r:embed="rId4" cstate="print"/>
          <a:srcRect b="76000"/>
          <a:stretch>
            <a:fillRect/>
          </a:stretch>
        </p:blipFill>
        <p:spPr bwMode="auto">
          <a:xfrm>
            <a:off x="1524000" y="5257800"/>
            <a:ext cx="28194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Populist Platforms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In 1939, Bilbo ran for re-election against Hugh White for the Senate.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Bilbo supported Paul B. Johnson, Sr., for governor in the race against Mike Conner.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Bilbo and Johnson ran on populist platforms, they won.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Governor Paul Johnson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038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Governor Johnson scaled back BAWI and increased old-age pensions.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Delta conservatives 			     argued that providing                        free textbooks hurt              segregation.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30722" name="Picture 2" descr="http://upload.wikimedia.org/wikipedia/en/c/cd/JohnsonJr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438400" cy="3099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80988"/>
            <a:ext cx="3810000" cy="6272212"/>
          </a:xfrm>
        </p:spPr>
        <p:txBody>
          <a:bodyPr/>
          <a:lstStyle/>
          <a:p>
            <a:r>
              <a:rPr lang="en-US" dirty="0" smtClean="0"/>
              <a:t>What is the cartoon about?</a:t>
            </a:r>
            <a:endParaRPr lang="en-US" dirty="0"/>
          </a:p>
        </p:txBody>
      </p:sp>
      <p:pic>
        <p:nvPicPr>
          <p:cNvPr id="51202" name="Picture 2" descr="http://www.archives.gov/education/lessons/election-cartoons/images/how-theyre-ac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9174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Bilbo – Poll Tax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Bilbo supported a repeal of the poll tax.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Why would Bilbo try to end the poll tax?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He merely wanted poor whites to be able to vote for him.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He was accused of opening the door to black voting.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Greater Liberia bill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In 1938, he did introduce into the Senate a Greater Liberia bill.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Which would provided federal government support for the migration of black Americans to Africa.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Why?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Marcus Garvey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038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At the request of black groups connected with Marcus Garvey’s Back to Africa movement.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Back to Africa                  movement.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The Black Star                          Line.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www.thechessdrum.net/newsbriefs/2003/NB_photos/Marcus_Garv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60032"/>
            <a:ext cx="2705100" cy="34169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5867400"/>
            <a:ext cx="276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Marcus Garvey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273225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C000"/>
                </a:solidFill>
              </a:rPr>
              <a:t>From, Jamaica, living in New York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32772" name="Picture 4" descr="http://upload.wikimedia.org/wikipedia/en/6/69/BLACK_STAR_LI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194495" cy="3429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5780782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The first of four ships, the SS </a:t>
            </a:r>
            <a:r>
              <a:rPr lang="en-US" sz="3200" b="1" i="1" dirty="0" smtClean="0">
                <a:solidFill>
                  <a:srgbClr val="FFC000"/>
                </a:solidFill>
              </a:rPr>
              <a:t>Yarmouth</a:t>
            </a:r>
            <a:r>
              <a:rPr lang="en-US" sz="3200" b="1" dirty="0" smtClean="0">
                <a:solidFill>
                  <a:srgbClr val="FFC000"/>
                </a:solidFill>
              </a:rPr>
              <a:t> 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World War II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did World War II start?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September 1, 1939. (Poland)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Japan had invaded Manchuria in 1931.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was the United States position on the war in Europe?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Neutrality Act.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1940 Mississippi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85 percent rural.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Cotton still dominated the economy.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Segregation still oppressed half of the state’s population.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small elite group still ran the government from the legislature.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Mississippians believed that their state would never change.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0988"/>
            <a:ext cx="8839200" cy="1395412"/>
          </a:xfrm>
        </p:spPr>
        <p:txBody>
          <a:bodyPr/>
          <a:lstStyle/>
          <a:p>
            <a:r>
              <a:rPr lang="en-US" sz="5400" smtClean="0">
                <a:solidFill>
                  <a:schemeClr val="bg1"/>
                </a:solidFill>
              </a:rPr>
              <a:t>What </a:t>
            </a:r>
            <a:r>
              <a:rPr lang="en-US" sz="5400" smtClean="0">
                <a:solidFill>
                  <a:schemeClr val="bg1"/>
                </a:solidFill>
              </a:rPr>
              <a:t>got </a:t>
            </a:r>
            <a:r>
              <a:rPr lang="en-US" sz="5400" dirty="0" smtClean="0">
                <a:solidFill>
                  <a:schemeClr val="bg1"/>
                </a:solidFill>
              </a:rPr>
              <a:t>the United States into World War II?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upload.wikimedia.org/wikipedia/commons/c/c7/Attack_on_Pearl_Harbor_Japanese_planes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6096000" cy="4338820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a/aa/Jap_Zero_leaves_Akagi-Pearl_Harbor.jpg"/>
          <p:cNvPicPr>
            <a:picLocks noChangeAspect="1" noChangeArrowheads="1"/>
          </p:cNvPicPr>
          <p:nvPr/>
        </p:nvPicPr>
        <p:blipFill>
          <a:blip r:embed="rId3" cstate="print"/>
          <a:srcRect t="33781"/>
          <a:stretch>
            <a:fillRect/>
          </a:stretch>
        </p:blipFill>
        <p:spPr bwMode="auto">
          <a:xfrm>
            <a:off x="6377830" y="1967576"/>
            <a:ext cx="2537569" cy="1385224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c/c3/NARA_28-1277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554" y="3429001"/>
            <a:ext cx="2511846" cy="205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24600" y="5410200"/>
            <a:ext cx="26744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Pearl harbor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319212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When did Pearl Harbor happen?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://upload.wikimedia.org/wikipedia/commons/8/81/USS_West_Virginia%3B014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6353175" cy="4962525"/>
          </a:xfrm>
          <a:prstGeom prst="rect">
            <a:avLst/>
          </a:prstGeom>
          <a:noFill/>
        </p:spPr>
      </p:pic>
      <p:pic>
        <p:nvPicPr>
          <p:cNvPr id="38916" name="Picture 4" descr="http://www.rivervet.com/images/PearlHarbor/PearlHar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863" y="1676401"/>
            <a:ext cx="2148011" cy="24383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629400" y="3995678"/>
            <a:ext cx="227452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Dec. 7</a:t>
            </a:r>
          </a:p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1941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4478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Who did we declare war on?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File:War flag of the Imperial Japanese Arm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570" y="2133600"/>
            <a:ext cx="3774258" cy="2514600"/>
          </a:xfrm>
          <a:prstGeom prst="rect">
            <a:avLst/>
          </a:prstGeom>
          <a:noFill/>
        </p:spPr>
      </p:pic>
      <p:pic>
        <p:nvPicPr>
          <p:cNvPr id="39940" name="Picture 4" descr="File:Flag of Japan - varian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581400" cy="25069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482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Imperial Japanese Army Flag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8006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Japanese National Flag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95412"/>
          </a:xfrm>
        </p:spPr>
        <p:txBody>
          <a:bodyPr/>
          <a:lstStyle/>
          <a:p>
            <a:r>
              <a:rPr lang="en-US" dirty="0" smtClean="0"/>
              <a:t>Who declared war? And when did we declare war? </a:t>
            </a:r>
            <a:endParaRPr lang="en-US" dirty="0"/>
          </a:p>
        </p:txBody>
      </p:sp>
      <p:pic>
        <p:nvPicPr>
          <p:cNvPr id="40962" name="Picture 2" descr="http://media.cnbc.com/j/CNBC/Sections/News_And_Analysis/_Blogs/Warren_Buffett_Watch/_DAILY%20POSTS/Graphics/080924_RooseveltDeclaresWar.stand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592286" cy="27432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President Franklin Roosevelt asks Congress to declare war on Japan after Pearl Harbor bombing in December, 1941.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8288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On </a:t>
            </a:r>
            <a:r>
              <a:rPr lang="en-US" sz="2800" dirty="0" smtClean="0">
                <a:solidFill>
                  <a:srgbClr val="FFFF00"/>
                </a:solidFill>
              </a:rPr>
              <a:t>December 8, 1941</a:t>
            </a:r>
            <a:r>
              <a:rPr lang="en-US" sz="2800" dirty="0" smtClean="0">
                <a:solidFill>
                  <a:schemeClr val="bg1"/>
                </a:solidFill>
              </a:rPr>
              <a:t>, President Franklin D. Roosevelt asks </a:t>
            </a:r>
            <a:r>
              <a:rPr lang="en-US" sz="2800" dirty="0" smtClean="0">
                <a:solidFill>
                  <a:srgbClr val="FFFF00"/>
                </a:solidFill>
              </a:rPr>
              <a:t>Congress</a:t>
            </a:r>
            <a:r>
              <a:rPr lang="en-US" sz="2800" dirty="0" smtClean="0">
                <a:solidFill>
                  <a:schemeClr val="bg1"/>
                </a:solidFill>
              </a:rPr>
              <a:t> to declare war on Japan after Pearl Harbor bombing on December 7, 1941.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 date that will live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304800"/>
            <a:ext cx="78486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su.ksu.edu/english/nelp/childlit/seuss/211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391400" cy="656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95400"/>
            <a:ext cx="73152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“A date that will live in infamy”</a:t>
            </a:r>
            <a:endParaRPr lang="en-US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243012"/>
          </a:xfrm>
        </p:spPr>
        <p:txBody>
          <a:bodyPr/>
          <a:lstStyle/>
          <a:p>
            <a:r>
              <a:rPr lang="en-US" dirty="0" smtClean="0"/>
              <a:t>So when did we declare war on Germany?</a:t>
            </a:r>
            <a:endParaRPr lang="en-US" dirty="0"/>
          </a:p>
        </p:txBody>
      </p:sp>
      <p:pic>
        <p:nvPicPr>
          <p:cNvPr id="1026" name="Picture 2" descr="http://upload.wikimedia.org/wikipedia/commons/e/e1/Hitler_portrait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724275" cy="4962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2057400"/>
            <a:ext cx="495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December 11, 1941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Bases in Mississippi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Columbus Army Airfield, Columbus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Fletcher Army Airfield, Clarksdale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Greenwood Army Airfield, Greenwood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Greenville Army Airfield, Greenville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Gulfport Army Airfield, Gulfport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Jackson Army Air Base, Jackson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Keesler</a:t>
            </a:r>
            <a:r>
              <a:rPr lang="en-US" sz="2400" dirty="0" smtClean="0">
                <a:solidFill>
                  <a:schemeClr val="bg1"/>
                </a:solidFill>
              </a:rPr>
              <a:t> Army Airfield, Biloxi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Cleveland Army Airfield, Cleveland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Key Field, Meridian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Laurel Army Airfield, Laurel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Hattiesburg Army Airfield, Hattiesburg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Grenada Army Airfield, Grenada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upload.wikimedia.org/wikipedia/commons/thumb/b/b4/Us_army_air_corps_shield.svg/80px-Us_army_air_corps_shiel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2438400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3429000"/>
            <a:ext cx="2842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Mississippi World War II Army Airfields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Advanced Base Depot, Gulfport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U.S. Naval Training Center, Gulfport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Ingalls Shipbuilding, Pascagoula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Armed Forces Induction Station, Camp Shelby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433388"/>
            <a:ext cx="7772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Bases in Mississippi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newsouthernview.com/images/nsv_shm_pows_ms_map.gif"/>
          <p:cNvPicPr>
            <a:picLocks noChangeAspect="1" noChangeArrowheads="1"/>
          </p:cNvPicPr>
          <p:nvPr/>
        </p:nvPicPr>
        <p:blipFill>
          <a:blip r:embed="rId2" cstate="print"/>
          <a:srcRect r="31579" b="18457"/>
          <a:stretch>
            <a:fillRect/>
          </a:stretch>
        </p:blipFill>
        <p:spPr bwMode="auto">
          <a:xfrm>
            <a:off x="5791200" y="1066800"/>
            <a:ext cx="21336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POW camps in Mississippi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733800" cy="4038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Camp Clinton</a:t>
            </a:r>
            <a:r>
              <a:rPr lang="en-US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3,400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Camp Como</a:t>
            </a:r>
            <a:r>
              <a:rPr lang="en-US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3,800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Camp McCain</a:t>
            </a:r>
            <a:r>
              <a:rPr lang="en-US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7,700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Camp Shelby</a:t>
            </a:r>
            <a:r>
              <a:rPr lang="en-US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5,300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Camp Van Dorn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012" name="Picture 4" descr="http://www.newsouthernview.com/images/nsv_shm_pows_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133725" cy="2266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211669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Gate at Clinton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 descr="File:Map of Mississippi highlighting Tunica County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133600"/>
            <a:ext cx="2249109" cy="3621549"/>
          </a:xfrm>
          <a:prstGeom prst="rect">
            <a:avLst/>
          </a:prstGeom>
          <a:noFill/>
        </p:spPr>
      </p:pic>
      <p:pic>
        <p:nvPicPr>
          <p:cNvPr id="2054" name="Picture 6" descr="File:Map of Mississippi highlighting Warren County.svg"/>
          <p:cNvPicPr>
            <a:picLocks noChangeAspect="1" noChangeArrowheads="1"/>
          </p:cNvPicPr>
          <p:nvPr/>
        </p:nvPicPr>
        <p:blipFill>
          <a:blip r:embed="rId5" cstate="print"/>
          <a:srcRect b="54591"/>
          <a:stretch>
            <a:fillRect/>
          </a:stretch>
        </p:blipFill>
        <p:spPr bwMode="auto">
          <a:xfrm>
            <a:off x="6400799" y="2133600"/>
            <a:ext cx="2244539" cy="1641168"/>
          </a:xfrm>
          <a:prstGeom prst="rect">
            <a:avLst/>
          </a:prstGeom>
          <a:noFill/>
        </p:spPr>
      </p:pic>
      <p:sp>
        <p:nvSpPr>
          <p:cNvPr id="10" name="Flowchart: Connector 9"/>
          <p:cNvSpPr/>
          <p:nvPr/>
        </p:nvSpPr>
        <p:spPr>
          <a:xfrm>
            <a:off x="7467600" y="25146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543800" y="29718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239000" y="41148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924800" y="48768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1 15"/>
          <p:cNvSpPr/>
          <p:nvPr/>
        </p:nvSpPr>
        <p:spPr>
          <a:xfrm>
            <a:off x="4038600" y="3810000"/>
            <a:ext cx="1219200" cy="612648"/>
          </a:xfrm>
          <a:prstGeom prst="borderCallout1">
            <a:avLst>
              <a:gd name="adj1" fmla="val 18750"/>
              <a:gd name="adj2" fmla="val 101667"/>
              <a:gd name="adj3" fmla="val 52798"/>
              <a:gd name="adj4" fmla="val 259334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Camp Clinton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4038600" y="3124200"/>
            <a:ext cx="1219200" cy="612648"/>
          </a:xfrm>
          <a:prstGeom prst="borderCallout1">
            <a:avLst>
              <a:gd name="adj1" fmla="val 18750"/>
              <a:gd name="adj2" fmla="val 101667"/>
              <a:gd name="adj3" fmla="val -14864"/>
              <a:gd name="adj4" fmla="val 284334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Camp McCain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4038600" y="2438400"/>
            <a:ext cx="1219200" cy="612648"/>
          </a:xfrm>
          <a:prstGeom prst="borderCallout1">
            <a:avLst>
              <a:gd name="adj1" fmla="val 18750"/>
              <a:gd name="adj2" fmla="val 101667"/>
              <a:gd name="adj3" fmla="val 18967"/>
              <a:gd name="adj4" fmla="val 276334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Camp Como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4038600" y="4495800"/>
            <a:ext cx="1219200" cy="612648"/>
          </a:xfrm>
          <a:prstGeom prst="borderCallout1">
            <a:avLst>
              <a:gd name="adj1" fmla="val 18750"/>
              <a:gd name="adj2" fmla="val 101667"/>
              <a:gd name="adj3" fmla="val 66728"/>
              <a:gd name="adj4" fmla="val 315334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Camp Shelby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4038600" y="5181600"/>
            <a:ext cx="1219200" cy="612648"/>
          </a:xfrm>
          <a:prstGeom prst="borderCallout1">
            <a:avLst>
              <a:gd name="adj1" fmla="val 18750"/>
              <a:gd name="adj2" fmla="val 101667"/>
              <a:gd name="adj3" fmla="val -26804"/>
              <a:gd name="adj4" fmla="val 217334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Camp Van Dorn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705600" y="495300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5105400"/>
            <a:ext cx="2286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09" pitchFamily="34" charset="0"/>
              </a:rPr>
              <a:t>POW CAMPS</a:t>
            </a:r>
            <a:endParaRPr lang="en-US" sz="2400" b="1" cap="none" spc="0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09" pitchFamily="34" charset="0"/>
            </a:endParaRPr>
          </a:p>
        </p:txBody>
      </p:sp>
      <p:pic>
        <p:nvPicPr>
          <p:cNvPr id="2056" name="Picture 8" descr="http://rebelcherokee.labdiva.com/2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943600"/>
            <a:ext cx="4533900" cy="24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Life in Mississippi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farm population declined by one quarter as farmers left the land to earn their living in the wartime industries.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Military pay and benefits and wartime prosperity combined to double the state’s average income between 1941 and 1945.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Leaving the State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One out of every nine (over a quarter of a million) Mississippians served in the armed forces during World War II.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Many more saw other states for the first time.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Wishes of a Young Man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What would a young man like to do before going off to war?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www.memphisbelle.com/templates/memphisbelle/images/pettygir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514600"/>
            <a:ext cx="1828800" cy="3810000"/>
          </a:xfrm>
          <a:prstGeom prst="rect">
            <a:avLst/>
          </a:prstGeom>
          <a:noFill/>
        </p:spPr>
      </p:pic>
      <p:pic>
        <p:nvPicPr>
          <p:cNvPr id="46084" name="Picture 4" descr="http://www.memphisbelle.com/templates/memphisbelle/images/pettygirl.gif"/>
          <p:cNvPicPr>
            <a:picLocks noChangeAspect="1" noChangeArrowheads="1"/>
          </p:cNvPicPr>
          <p:nvPr/>
        </p:nvPicPr>
        <p:blipFill>
          <a:blip r:embed="rId2" cstate="print"/>
          <a:srcRect l="45361" t="66000" b="16000"/>
          <a:stretch>
            <a:fillRect/>
          </a:stretch>
        </p:blipFill>
        <p:spPr bwMode="auto">
          <a:xfrm>
            <a:off x="6248400" y="5867400"/>
            <a:ext cx="1371600" cy="457200"/>
          </a:xfrm>
          <a:prstGeom prst="rect">
            <a:avLst/>
          </a:prstGeom>
          <a:noFill/>
        </p:spPr>
      </p:pic>
      <p:pic>
        <p:nvPicPr>
          <p:cNvPr id="7" name="Picture 4" descr="http://www.memphisbelle.com/templates/memphisbelle/images/pettygirl.gif"/>
          <p:cNvPicPr>
            <a:picLocks noChangeAspect="1" noChangeArrowheads="1"/>
          </p:cNvPicPr>
          <p:nvPr/>
        </p:nvPicPr>
        <p:blipFill>
          <a:blip r:embed="rId2" cstate="print"/>
          <a:srcRect l="45361" t="66000" b="16000"/>
          <a:stretch>
            <a:fillRect/>
          </a:stretch>
        </p:blipFill>
        <p:spPr bwMode="auto">
          <a:xfrm>
            <a:off x="6324600" y="5715000"/>
            <a:ext cx="381000" cy="457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24600" y="5486400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92D050"/>
                </a:solidFill>
              </a:rPr>
              <a:t>Memphis Belle </a:t>
            </a:r>
            <a:endParaRPr lang="en-US" sz="2200" b="1" dirty="0">
              <a:solidFill>
                <a:srgbClr val="92D050"/>
              </a:solidFill>
            </a:endParaRPr>
          </a:p>
        </p:txBody>
      </p:sp>
      <p:pic>
        <p:nvPicPr>
          <p:cNvPr id="46090" name="Picture 10" descr="http://www.fightingcolors.com/B-17images/b17memphisb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4114800" cy="18669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47800" y="5943600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Margaret Polk</a:t>
            </a:r>
            <a:endParaRPr lang="en-US" sz="3200" dirty="0"/>
          </a:p>
        </p:txBody>
      </p:sp>
      <p:pic>
        <p:nvPicPr>
          <p:cNvPr id="1026" name="Picture 2" descr="http://www.flightjacket.com/images/noseart/memphis/margar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443"/>
            <a:ext cx="2667000" cy="295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85261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 were did the young men in Mississippi go if they signed up for the Army?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048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California, Texas, New York,  and so on.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So if you’re a young women what did you want?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Married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8154" name="Picture 26" descr="http://d21c.com/AnnesPlace/Spec/Wedd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2728480" cy="1314450"/>
          </a:xfrm>
          <a:prstGeom prst="rect">
            <a:avLst/>
          </a:prstGeom>
          <a:noFill/>
        </p:spPr>
      </p:pic>
      <p:pic>
        <p:nvPicPr>
          <p:cNvPr id="48156" name="Picture 28" descr="http://d21c.com/AnnesPlace/Spec/Wedd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62200"/>
            <a:ext cx="2343150" cy="2390013"/>
          </a:xfrm>
          <a:prstGeom prst="rect">
            <a:avLst/>
          </a:prstGeom>
          <a:noFill/>
        </p:spPr>
      </p:pic>
      <p:pic>
        <p:nvPicPr>
          <p:cNvPr id="48158" name="Picture 30" descr="http://d21c.com/AnnesPlace/Wedding/WeddBellsFl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2600325" cy="1009650"/>
          </a:xfrm>
          <a:prstGeom prst="rect">
            <a:avLst/>
          </a:prstGeom>
          <a:noFill/>
        </p:spPr>
      </p:pic>
      <p:pic>
        <p:nvPicPr>
          <p:cNvPr id="48160" name="Picture 32" descr="http://d21c.com/AnnesPlace/Wedding/WeddBellsFl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2600325" cy="1009650"/>
          </a:xfrm>
          <a:prstGeom prst="rect">
            <a:avLst/>
          </a:prstGeom>
          <a:noFill/>
        </p:spPr>
      </p:pic>
      <p:pic>
        <p:nvPicPr>
          <p:cNvPr id="48162" name="Picture 34" descr="http://d21c.com/AnnesPlace/Spec/Wedd1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743200"/>
            <a:ext cx="2143125" cy="29051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57200" y="5867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Old Maid?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376672"/>
          </a:xfrm>
        </p:spPr>
        <p:txBody>
          <a:bodyPr>
            <a:normAutofit/>
          </a:bodyPr>
          <a:lstStyle/>
          <a:p>
            <a:pPr>
              <a:buSzPct val="130000"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MS1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Explain how geography, economics, history, and politics have influenced the development of Mississippi.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MS1c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Identify renewable (e.g., trees) and non-renewable (e.g., minerals) resources of the state.</a:t>
            </a:r>
          </a:p>
          <a:p>
            <a:pPr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MS1d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Analyze advanced personal economic choices (e.g., timber industry, shipping industry, gaming industry).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FFFF00"/>
                </a:solidFill>
              </a:rPr>
              <a:t>Objectives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Who do you marry?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Young Southern Belles went to bases in Mississippi?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Someone from Utah or Wyoming.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When the war is over where will they live?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Back in Mississippi, most of the time?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2919412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Where will the young man from Mississippi go if he marries someone from other state?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	Where the wife is most of the time.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624012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Will this change the state?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New ideas began to filter into the state.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Why?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09612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FFFF00"/>
                </a:solidFill>
              </a:rPr>
              <a:t>Northern Democrats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Blacks</a:t>
            </a:r>
            <a:r>
              <a:rPr lang="en-US" sz="3600" dirty="0" smtClean="0">
                <a:solidFill>
                  <a:schemeClr val="bg1"/>
                </a:solidFill>
              </a:rPr>
              <a:t> who migrated to the North were voting in large numbers for Roosevelt.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The national Democrats edged toward accepting </a:t>
            </a:r>
            <a:r>
              <a:rPr lang="en-US" sz="3600" b="1" dirty="0" smtClean="0">
                <a:solidFill>
                  <a:schemeClr val="tx1"/>
                </a:solidFill>
              </a:rPr>
              <a:t>black</a:t>
            </a:r>
            <a:r>
              <a:rPr lang="en-US" sz="3600" dirty="0" smtClean="0">
                <a:solidFill>
                  <a:schemeClr val="bg1"/>
                </a:solidFill>
              </a:rPr>
              <a:t> demands for equality.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C:\Documents and Settings\Lloyd and Debbie\My Documents\My Pictures\usdem-party-flag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43827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War Industries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400800" cy="21336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President Roosevelt by executive order forbade racial discrimination in war industries.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://z.about.com/d/militaryhistory/1/0/y/6/-/-/Liberator.jpg"/>
          <p:cNvPicPr>
            <a:picLocks noChangeAspect="1" noChangeArrowheads="1"/>
          </p:cNvPicPr>
          <p:nvPr/>
        </p:nvPicPr>
        <p:blipFill>
          <a:blip r:embed="rId2" cstate="print"/>
          <a:srcRect l="3226" t="7471" r="19355" b="3909"/>
          <a:stretch>
            <a:fillRect/>
          </a:stretch>
        </p:blipFill>
        <p:spPr bwMode="auto">
          <a:xfrm>
            <a:off x="304800" y="3581400"/>
            <a:ext cx="2057400" cy="2914650"/>
          </a:xfrm>
          <a:prstGeom prst="rect">
            <a:avLst/>
          </a:prstGeom>
          <a:noFill/>
        </p:spPr>
      </p:pic>
      <p:pic>
        <p:nvPicPr>
          <p:cNvPr id="51204" name="Picture 4" descr="http://z.about.com/d/militaryhistory/1/0/2/7/-/-/Vultee.jpg"/>
          <p:cNvPicPr>
            <a:picLocks noChangeAspect="1" noChangeArrowheads="1"/>
          </p:cNvPicPr>
          <p:nvPr/>
        </p:nvPicPr>
        <p:blipFill>
          <a:blip r:embed="rId3" cstate="print"/>
          <a:srcRect l="3200" t="5955" r="5600" b="6700"/>
          <a:stretch>
            <a:fillRect/>
          </a:stretch>
        </p:blipFill>
        <p:spPr bwMode="auto">
          <a:xfrm>
            <a:off x="2438400" y="3581400"/>
            <a:ext cx="3751118" cy="2895600"/>
          </a:xfrm>
          <a:prstGeom prst="rect">
            <a:avLst/>
          </a:prstGeom>
          <a:noFill/>
        </p:spPr>
      </p:pic>
      <p:pic>
        <p:nvPicPr>
          <p:cNvPr id="51206" name="Picture 6" descr="http://www.nzetc.org/etexts/WH2Econ/WH2Eco096b.jpg"/>
          <p:cNvPicPr>
            <a:picLocks noChangeAspect="1" noChangeArrowheads="1"/>
          </p:cNvPicPr>
          <p:nvPr/>
        </p:nvPicPr>
        <p:blipFill>
          <a:blip r:embed="rId4" cstate="print"/>
          <a:srcRect l="11852" r="20000" b="15966"/>
          <a:stretch>
            <a:fillRect/>
          </a:stretch>
        </p:blipFill>
        <p:spPr bwMode="auto">
          <a:xfrm>
            <a:off x="6248400" y="3581400"/>
            <a:ext cx="2663952" cy="2895600"/>
          </a:xfrm>
          <a:prstGeom prst="rect">
            <a:avLst/>
          </a:prstGeom>
          <a:noFill/>
        </p:spPr>
      </p:pic>
      <p:pic>
        <p:nvPicPr>
          <p:cNvPr id="51208" name="Picture 8" descr="http://www.cchsnj.com/cchs_announce89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143000"/>
            <a:ext cx="17145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243012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Absentee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Ballots for Soldiers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5257800" cy="464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3600" dirty="0" smtClean="0">
                <a:solidFill>
                  <a:schemeClr val="bg1"/>
                </a:solidFill>
              </a:rPr>
              <a:t>Senator </a:t>
            </a:r>
            <a:r>
              <a:rPr lang="en-US" sz="3600" b="1" dirty="0" smtClean="0">
                <a:solidFill>
                  <a:srgbClr val="FFC000"/>
                </a:solidFill>
              </a:rPr>
              <a:t>James O. Eastland</a:t>
            </a:r>
            <a:r>
              <a:rPr lang="en-US" sz="3600" dirty="0" smtClean="0">
                <a:solidFill>
                  <a:schemeClr val="bg1"/>
                </a:solidFill>
              </a:rPr>
              <a:t> led the fight to maintain state control of absentee voting when the federal government proposed to secure </a:t>
            </a:r>
            <a:r>
              <a:rPr lang="en-US" sz="3600" dirty="0" smtClean="0">
                <a:solidFill>
                  <a:srgbClr val="FFFF00"/>
                </a:solidFill>
              </a:rPr>
              <a:t>absentee ballots</a:t>
            </a:r>
            <a:r>
              <a:rPr lang="en-US" sz="3600" dirty="0" smtClean="0">
                <a:solidFill>
                  <a:schemeClr val="bg1"/>
                </a:solidFill>
              </a:rPr>
              <a:t> for soldiers.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James O. East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33600"/>
            <a:ext cx="3124200" cy="432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Segregation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Eastland and others feared that black Mississippi soldiers might get to vote.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The majority of white Mississippians were serving notice that there was one thing they would not readily change—segregation.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World War II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6322" name="Picture 2" descr="http://users.erols.com/mwhite28/images/1941ax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9" y="1600200"/>
            <a:ext cx="8662734" cy="4114800"/>
          </a:xfrm>
          <a:prstGeom prst="rect">
            <a:avLst/>
          </a:prstGeom>
          <a:noFill/>
        </p:spPr>
      </p:pic>
      <p:pic>
        <p:nvPicPr>
          <p:cNvPr id="56324" name="Picture 4" descr="http://users.erols.com/mwhite28/images/scalax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15000"/>
            <a:ext cx="6431840" cy="81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users.erols.com/mwhite28/images/scalax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699544"/>
            <a:ext cx="6553200" cy="83460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38200" y="433388"/>
            <a:ext cx="7772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 War II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2" name="Picture 4" descr="http://users.erols.com/mwhite28/images/1943ax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3999"/>
            <a:ext cx="8534400" cy="4053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upload.wikimedia.org/wikipedia/commons/5/5e/WorldWarII-DeathsByAlliance-Piechart.png"/>
          <p:cNvPicPr>
            <a:picLocks noChangeAspect="1" noChangeArrowheads="1"/>
          </p:cNvPicPr>
          <p:nvPr/>
        </p:nvPicPr>
        <p:blipFill>
          <a:blip r:embed="rId2" cstate="print"/>
          <a:srcRect l="6143" t="7678" r="4798" b="1754"/>
          <a:stretch>
            <a:fillRect/>
          </a:stretch>
        </p:blipFill>
        <p:spPr bwMode="auto">
          <a:xfrm>
            <a:off x="2209800" y="1524000"/>
            <a:ext cx="4572000" cy="4572000"/>
          </a:xfrm>
          <a:prstGeom prst="flowChartConnector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World War II Deaths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376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MS1e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Analyze the historical and political significance of key events in our state's development 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MS2a</a:t>
            </a:r>
            <a:r>
              <a:rPr lang="en-US" sz="3500" dirty="0" smtClean="0">
                <a:solidFill>
                  <a:srgbClr val="00B0F0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Identify the influence of the industrial and agricultural revolution in our state.</a:t>
            </a:r>
            <a:endParaRPr lang="en-US" sz="3000" dirty="0" smtClean="0">
              <a:solidFill>
                <a:schemeClr val="bg1"/>
              </a:solidFill>
            </a:endParaRPr>
          </a:p>
          <a:p>
            <a:endParaRPr lang="en-US" sz="1300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MS3a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Trace the effects of migration to and from the state (e.g., The Great Migration, etc.).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3500" dirty="0" smtClean="0">
                <a:solidFill>
                  <a:srgbClr val="FFFF00"/>
                </a:solidFill>
              </a:rPr>
              <a:t>MS3d</a:t>
            </a:r>
            <a:r>
              <a:rPr lang="en-US" sz="3500" dirty="0" smtClean="0">
                <a:solidFill>
                  <a:srgbClr val="0070C0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Analyze the significance of key events in our state's history.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FFFF00"/>
                </a:solidFill>
              </a:rPr>
              <a:t>Objectives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0988"/>
            <a:ext cx="8839200" cy="709612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World War II </a:t>
            </a:r>
            <a:r>
              <a:rPr lang="en-US" sz="4800" b="1" dirty="0" smtClean="0">
                <a:solidFill>
                  <a:srgbClr val="FFC000"/>
                </a:solidFill>
              </a:rPr>
              <a:t>Military</a:t>
            </a:r>
            <a:r>
              <a:rPr lang="en-US" sz="4800" dirty="0" smtClean="0">
                <a:solidFill>
                  <a:srgbClr val="FFFF00"/>
                </a:solidFill>
              </a:rPr>
              <a:t> Deaths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60418" name="Picture 2" descr="File:WorldWarII-MilitaryDeaths-Allies-Piech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869" t="75385" r="61967" b="20000"/>
          <a:stretch>
            <a:fillRect/>
          </a:stretch>
        </p:blipFill>
        <p:spPr bwMode="auto">
          <a:xfrm>
            <a:off x="1447800" y="4267200"/>
            <a:ext cx="1752600" cy="533400"/>
          </a:xfrm>
          <a:prstGeom prst="rect">
            <a:avLst/>
          </a:prstGeom>
          <a:noFill/>
        </p:spPr>
      </p:pic>
      <p:pic>
        <p:nvPicPr>
          <p:cNvPr id="60420" name="Picture 4" descr="File:WorldWarII-MilitaryDeaths-Allies-Piech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787" t="21538" r="43607" b="72308"/>
          <a:stretch>
            <a:fillRect/>
          </a:stretch>
        </p:blipFill>
        <p:spPr bwMode="auto">
          <a:xfrm>
            <a:off x="2590800" y="2057400"/>
            <a:ext cx="1371600" cy="685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38100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Soviet Union 65%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1336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China 23%</a:t>
            </a:r>
            <a:endParaRPr lang="en-US" sz="2800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7391400" y="5638800"/>
            <a:ext cx="1371600" cy="762000"/>
          </a:xfrm>
          <a:prstGeom prst="wedgeRectCallout">
            <a:avLst>
              <a:gd name="adj1" fmla="val -240598"/>
              <a:gd name="adj2" fmla="val -22684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Other 3%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391400" y="4800600"/>
            <a:ext cx="1371600" cy="762000"/>
          </a:xfrm>
          <a:prstGeom prst="wedgeRectCallout">
            <a:avLst>
              <a:gd name="adj1" fmla="val -235683"/>
              <a:gd name="adj2" fmla="val -14204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Poland 1%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391400" y="3886200"/>
            <a:ext cx="1371600" cy="838200"/>
          </a:xfrm>
          <a:prstGeom prst="wedgeRectCallout">
            <a:avLst>
              <a:gd name="adj1" fmla="val -233905"/>
              <a:gd name="adj2" fmla="val -40664"/>
            </a:avLst>
          </a:prstGeom>
          <a:solidFill>
            <a:srgbClr val="9695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France 1%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934200" y="2590800"/>
            <a:ext cx="1828800" cy="1219200"/>
          </a:xfrm>
          <a:prstGeom prst="wedgeRectCallout">
            <a:avLst>
              <a:gd name="adj1" fmla="val -162127"/>
              <a:gd name="adj2" fmla="val 43155"/>
            </a:avLst>
          </a:prstGeom>
          <a:solidFill>
            <a:srgbClr val="B4E0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United Kingdom 2%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934200" y="1295400"/>
            <a:ext cx="1828800" cy="1219200"/>
          </a:xfrm>
          <a:prstGeom prst="wedgeRectCallout">
            <a:avLst>
              <a:gd name="adj1" fmla="val -162794"/>
              <a:gd name="adj2" fmla="val 123155"/>
            </a:avLst>
          </a:prstGeom>
          <a:solidFill>
            <a:srgbClr val="5C4B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United States 2%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495800" y="1143000"/>
            <a:ext cx="2286000" cy="762000"/>
          </a:xfrm>
          <a:prstGeom prst="wedgeRectCallout">
            <a:avLst>
              <a:gd name="adj1" fmla="val -37994"/>
              <a:gd name="adj2" fmla="val 196755"/>
            </a:avLst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Yugoslavia 3%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File:WorldWarII-MilitaryDeaths-Allies-Piechart.png"/>
          <p:cNvPicPr>
            <a:picLocks noChangeAspect="1" noChangeArrowheads="1"/>
          </p:cNvPicPr>
          <p:nvPr/>
        </p:nvPicPr>
        <p:blipFill>
          <a:blip r:embed="rId3" cstate="print"/>
          <a:srcRect l="1316" t="13846" r="27632" b="1538"/>
          <a:stretch>
            <a:fillRect/>
          </a:stretch>
        </p:blipFill>
        <p:spPr bwMode="auto">
          <a:xfrm>
            <a:off x="685800" y="1600200"/>
            <a:ext cx="4191000" cy="4268611"/>
          </a:xfrm>
          <a:prstGeom prst="flowChartConnector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133600" y="5943600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Allied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ile:WorldWarII-MilitaryDeaths-Axis-Piechart.png"/>
          <p:cNvPicPr>
            <a:picLocks noChangeAspect="1" noChangeArrowheads="1"/>
          </p:cNvPicPr>
          <p:nvPr/>
        </p:nvPicPr>
        <p:blipFill>
          <a:blip r:embed="rId2" cstate="print"/>
          <a:srcRect l="6557" t="15384" r="22623" b="1538"/>
          <a:stretch>
            <a:fillRect/>
          </a:stretch>
        </p:blipFill>
        <p:spPr bwMode="auto">
          <a:xfrm>
            <a:off x="381000" y="1295400"/>
            <a:ext cx="4648200" cy="4648200"/>
          </a:xfrm>
          <a:prstGeom prst="flowChartConnector">
            <a:avLst/>
          </a:prstGeom>
          <a:noFill/>
        </p:spPr>
      </p:pic>
      <p:pic>
        <p:nvPicPr>
          <p:cNvPr id="61444" name="Picture 4" descr="File:WorldWarII-MilitaryDeaths-Axis-Piechart.png">
            <a:hlinkClick r:id="rId3"/>
          </p:cNvPr>
          <p:cNvPicPr>
            <a:picLocks noChangeAspect="1" noChangeArrowheads="1"/>
          </p:cNvPicPr>
          <p:nvPr/>
        </p:nvPicPr>
        <p:blipFill>
          <a:blip r:embed="rId2" cstate="print"/>
          <a:srcRect l="10492" t="55385" r="60656" b="35384"/>
          <a:stretch>
            <a:fillRect/>
          </a:stretch>
        </p:blipFill>
        <p:spPr bwMode="auto">
          <a:xfrm>
            <a:off x="762000" y="3505200"/>
            <a:ext cx="1676400" cy="9144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80988"/>
            <a:ext cx="88392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 War II </a:t>
            </a: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Military</a:t>
            </a: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Deaths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6096000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Axis Powers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1446" name="Picture 6" descr="File:WorldWarII-MilitaryDeaths-Axis-Piechart.png">
            <a:hlinkClick r:id="rId3"/>
          </p:cNvPr>
          <p:cNvPicPr>
            <a:picLocks noChangeAspect="1" noChangeArrowheads="1"/>
          </p:cNvPicPr>
          <p:nvPr/>
        </p:nvPicPr>
        <p:blipFill>
          <a:blip r:embed="rId2" cstate="print"/>
          <a:srcRect l="43278" t="33846" r="46230" b="56923"/>
          <a:stretch>
            <a:fillRect/>
          </a:stretch>
        </p:blipFill>
        <p:spPr bwMode="auto">
          <a:xfrm>
            <a:off x="2971800" y="2133600"/>
            <a:ext cx="1143000" cy="685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3810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Germany 64%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2098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Japan 24%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400800" y="5334000"/>
            <a:ext cx="2209800" cy="917448"/>
          </a:xfrm>
          <a:prstGeom prst="wedgeRectCallout">
            <a:avLst>
              <a:gd name="adj1" fmla="val -129799"/>
              <a:gd name="adj2" fmla="val -91335"/>
            </a:avLst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Bulgaria</a:t>
            </a:r>
            <a:r>
              <a:rPr lang="en-US" sz="2800" dirty="0" smtClean="0">
                <a:solidFill>
                  <a:schemeClr val="tx1"/>
                </a:solidFill>
              </a:rPr>
              <a:t> &lt;0.3%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400800" y="4343400"/>
            <a:ext cx="2209800" cy="917448"/>
          </a:xfrm>
          <a:prstGeom prst="wedgeRectCallout">
            <a:avLst>
              <a:gd name="adj1" fmla="val -123178"/>
              <a:gd name="adj2" fmla="val -6285"/>
            </a:avLst>
          </a:prstGeom>
          <a:solidFill>
            <a:srgbClr val="B96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Hungary</a:t>
            </a:r>
            <a:r>
              <a:rPr lang="en-US" sz="2800" dirty="0" smtClean="0">
                <a:solidFill>
                  <a:schemeClr val="tx1"/>
                </a:solidFill>
              </a:rPr>
              <a:t> 4%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400800" y="3352800"/>
            <a:ext cx="2209800" cy="917448"/>
          </a:xfrm>
          <a:prstGeom prst="wedgeRectCallout">
            <a:avLst>
              <a:gd name="adj1" fmla="val -113799"/>
              <a:gd name="adj2" fmla="val 42884"/>
            </a:avLst>
          </a:prstGeom>
          <a:solidFill>
            <a:srgbClr val="F8E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Romania</a:t>
            </a:r>
            <a:r>
              <a:rPr lang="en-US" sz="2800" dirty="0" smtClean="0">
                <a:solidFill>
                  <a:schemeClr val="tx1"/>
                </a:solidFill>
              </a:rPr>
              <a:t> 4%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400800" y="2362200"/>
            <a:ext cx="2209800" cy="917448"/>
          </a:xfrm>
          <a:prstGeom prst="wedgeRectCallout">
            <a:avLst>
              <a:gd name="adj1" fmla="val -111040"/>
              <a:gd name="adj2" fmla="val 92054"/>
            </a:avLst>
          </a:prstGeom>
          <a:solidFill>
            <a:srgbClr val="ABC2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Italy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4%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014412"/>
          </a:xfrm>
        </p:spPr>
        <p:txBody>
          <a:bodyPr/>
          <a:lstStyle/>
          <a:p>
            <a:pPr algn="l"/>
            <a:r>
              <a:rPr lang="en-US" sz="7200" dirty="0" smtClean="0">
                <a:solidFill>
                  <a:srgbClr val="FFFF00"/>
                </a:solidFill>
              </a:rPr>
              <a:t>REVIEW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162800" cy="480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Theodore Bilbo and Byron Patton (Pat) Harrison</a:t>
            </a:r>
          </a:p>
          <a:p>
            <a:endParaRPr lang="en-US" sz="1000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Governor Hugh L. White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Governor Paul Johnson</a:t>
            </a:r>
          </a:p>
          <a:p>
            <a:endParaRPr lang="en-US" sz="1000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World War II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09612"/>
          </a:xfrm>
        </p:spPr>
        <p:txBody>
          <a:bodyPr/>
          <a:lstStyle/>
          <a:p>
            <a:r>
              <a:rPr lang="en-US" sz="9600" dirty="0" smtClean="0">
                <a:solidFill>
                  <a:srgbClr val="FFFF00"/>
                </a:solidFill>
              </a:rPr>
              <a:t>Homework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Study for Chapter 8 Test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7315200" cy="1143000"/>
          </a:xfrm>
        </p:spPr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Review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24000"/>
            <a:ext cx="5486400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Depression.</a:t>
            </a:r>
          </a:p>
          <a:p>
            <a:endParaRPr lang="en-US" sz="12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Effect on Mississippi.</a:t>
            </a:r>
          </a:p>
          <a:p>
            <a:endParaRPr lang="en-US" sz="12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Governor Conner</a:t>
            </a:r>
          </a:p>
          <a:p>
            <a:endParaRPr lang="en-US" sz="12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President Hoover</a:t>
            </a:r>
          </a:p>
          <a:p>
            <a:endParaRPr lang="en-US" sz="12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New Deal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014412"/>
          </a:xfrm>
        </p:spPr>
        <p:txBody>
          <a:bodyPr/>
          <a:lstStyle/>
          <a:p>
            <a:pPr algn="l"/>
            <a:r>
              <a:rPr lang="en-US" sz="7200" dirty="0" smtClean="0">
                <a:solidFill>
                  <a:srgbClr val="FFFF00"/>
                </a:solidFill>
              </a:rPr>
              <a:t>OVERVIEW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162800" cy="480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Theodore Bilbo and Byron Patton (Pat) Harrison</a:t>
            </a:r>
          </a:p>
          <a:p>
            <a:endParaRPr lang="en-US" sz="1000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Governor Hugh L. White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1000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Governor Paul Johnson</a:t>
            </a:r>
          </a:p>
          <a:p>
            <a:endParaRPr lang="en-US" sz="1000" dirty="0" smtClean="0"/>
          </a:p>
          <a:p>
            <a:r>
              <a:rPr lang="en-US" sz="4000" dirty="0" smtClean="0">
                <a:solidFill>
                  <a:schemeClr val="bg1"/>
                </a:solidFill>
              </a:rPr>
              <a:t>World War II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938212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U.S. Senate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4419600" cy="2438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Byron Patton (Pat) Harrison senate since 1918.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tem Image"/>
          <p:cNvPicPr>
            <a:picLocks noChangeAspect="1" noChangeArrowheads="1"/>
          </p:cNvPicPr>
          <p:nvPr/>
        </p:nvPicPr>
        <p:blipFill>
          <a:blip r:embed="rId2" cstate="print"/>
          <a:srcRect l="3883" t="5818" r="6796" b="6909"/>
          <a:stretch>
            <a:fillRect/>
          </a:stretch>
        </p:blipFill>
        <p:spPr bwMode="auto">
          <a:xfrm>
            <a:off x="6858000" y="2895600"/>
            <a:ext cx="1887220" cy="246159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5486400"/>
            <a:ext cx="236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Georges Schreiber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Pen and Ink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1143000"/>
            <a:ext cx="487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ADB9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1934, Bilbo was elected to the U.S. Senate.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ADB9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ADB9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Pat+Harrison%3A+The+New+Deal+Years"/>
          <p:cNvPicPr>
            <a:picLocks noChangeAspect="1" noChangeArrowheads="1"/>
          </p:cNvPicPr>
          <p:nvPr/>
        </p:nvPicPr>
        <p:blipFill>
          <a:blip r:embed="rId3" cstate="print"/>
          <a:srcRect l="14222" t="3555" r="10222" b="38667"/>
          <a:stretch>
            <a:fillRect/>
          </a:stretch>
        </p:blipFill>
        <p:spPr bwMode="auto">
          <a:xfrm>
            <a:off x="838200" y="1524000"/>
            <a:ext cx="2590800" cy="2971800"/>
          </a:xfrm>
          <a:prstGeom prst="rect">
            <a:avLst/>
          </a:prstGeom>
          <a:noFill/>
        </p:spPr>
      </p:pic>
      <p:pic>
        <p:nvPicPr>
          <p:cNvPr id="1032" name="Picture 8" descr="http://www.corzine.senate.gov/artandhistory/history/resources/graphic/large/Bil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1914525" cy="2433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014412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Senator Pat Harrison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Practiced Law.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Chairman of the Senate finance committee.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President Roosevelt courted Harrison.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05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1277</Words>
  <Application>Microsoft Macintosh PowerPoint</Application>
  <PresentationFormat>On-screen Show (4:3)</PresentationFormat>
  <Paragraphs>265</Paragraphs>
  <Slides>53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Theme105</vt:lpstr>
      <vt:lpstr>Chapter 8</vt:lpstr>
      <vt:lpstr>What is the cartoon about?</vt:lpstr>
      <vt:lpstr>PowerPoint Presentation</vt:lpstr>
      <vt:lpstr>Objectives</vt:lpstr>
      <vt:lpstr>Objectives</vt:lpstr>
      <vt:lpstr>Review</vt:lpstr>
      <vt:lpstr>OVERVIEW</vt:lpstr>
      <vt:lpstr>U.S. Senate</vt:lpstr>
      <vt:lpstr>Senator Pat Harrison</vt:lpstr>
      <vt:lpstr>Senator Theodore Bilbo</vt:lpstr>
      <vt:lpstr>Roosevelt</vt:lpstr>
      <vt:lpstr>The Clash</vt:lpstr>
      <vt:lpstr>The Clash</vt:lpstr>
      <vt:lpstr>Hugh L. White</vt:lpstr>
      <vt:lpstr>BAWI</vt:lpstr>
      <vt:lpstr>Incentives</vt:lpstr>
      <vt:lpstr>White’s Programs</vt:lpstr>
      <vt:lpstr>Populist Platforms</vt:lpstr>
      <vt:lpstr>Governor Paul Johnson</vt:lpstr>
      <vt:lpstr>Bilbo – Poll Tax</vt:lpstr>
      <vt:lpstr>Greater Liberia bill</vt:lpstr>
      <vt:lpstr>Marcus Garvey</vt:lpstr>
      <vt:lpstr>World War II</vt:lpstr>
      <vt:lpstr>1940 Mississippi</vt:lpstr>
      <vt:lpstr>What got the United States into World War II?</vt:lpstr>
      <vt:lpstr>When did Pearl Harbor happen?</vt:lpstr>
      <vt:lpstr>Who did we declare war on?</vt:lpstr>
      <vt:lpstr>Who declared war? And when did we declare war? </vt:lpstr>
      <vt:lpstr>PowerPoint Presentation</vt:lpstr>
      <vt:lpstr>PowerPoint Presentation</vt:lpstr>
      <vt:lpstr>So when did we declare war on Germany?</vt:lpstr>
      <vt:lpstr>Bases in Mississippi</vt:lpstr>
      <vt:lpstr>PowerPoint Presentation</vt:lpstr>
      <vt:lpstr>POW camps in Mississippi</vt:lpstr>
      <vt:lpstr>Life in Mississippi</vt:lpstr>
      <vt:lpstr>Leaving the State</vt:lpstr>
      <vt:lpstr>Wishes of a Young Man</vt:lpstr>
      <vt:lpstr>So were did the young men in Mississippi go if they signed up for the Army?</vt:lpstr>
      <vt:lpstr>Married</vt:lpstr>
      <vt:lpstr>Who do you marry?</vt:lpstr>
      <vt:lpstr>Where will the young man from Mississippi go if he marries someone from other state?</vt:lpstr>
      <vt:lpstr>Will this change the state?</vt:lpstr>
      <vt:lpstr>Northern Democrats</vt:lpstr>
      <vt:lpstr>War Industries</vt:lpstr>
      <vt:lpstr>Absentee Ballots for Soldiers</vt:lpstr>
      <vt:lpstr>Segregation</vt:lpstr>
      <vt:lpstr>World War II</vt:lpstr>
      <vt:lpstr>PowerPoint Presentation</vt:lpstr>
      <vt:lpstr>World War II Deaths</vt:lpstr>
      <vt:lpstr>World War II Military Deaths</vt:lpstr>
      <vt:lpstr>PowerPoint Presentation</vt:lpstr>
      <vt:lpstr>REVIEW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Mitchell</dc:creator>
  <cp:lastModifiedBy>Justin A Riley</cp:lastModifiedBy>
  <cp:revision>123</cp:revision>
  <dcterms:created xsi:type="dcterms:W3CDTF">2009-03-24T01:31:03Z</dcterms:created>
  <dcterms:modified xsi:type="dcterms:W3CDTF">2016-08-31T13:41:11Z</dcterms:modified>
</cp:coreProperties>
</file>