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Lst>
  <p:sldSz cy="5143500" cx="9144000"/>
  <p:notesSz cx="6858000" cy="9144000"/>
  <p:embeddedFontLst>
    <p:embeddedFont>
      <p:font typeface="Proxima Nova"/>
      <p:regular r:id="rId87"/>
      <p:bold r:id="rId88"/>
      <p:italic r:id="rId89"/>
      <p:boldItalic r:id="rId90"/>
    </p:embeddedFont>
    <p:embeddedFont>
      <p:font typeface="Great Vibes"/>
      <p:regular r:id="rId91"/>
    </p:embeddedFont>
    <p:embeddedFont>
      <p:font typeface="Alfa Slab One"/>
      <p:regular r:id="rId9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84" Type="http://schemas.openxmlformats.org/officeDocument/2006/relationships/slide" Target="slides/slide79.xml"/><Relationship Id="rId83" Type="http://schemas.openxmlformats.org/officeDocument/2006/relationships/slide" Target="slides/slide78.xml"/><Relationship Id="rId42" Type="http://schemas.openxmlformats.org/officeDocument/2006/relationships/slide" Target="slides/slide37.xml"/><Relationship Id="rId86" Type="http://schemas.openxmlformats.org/officeDocument/2006/relationships/slide" Target="slides/slide81.xml"/><Relationship Id="rId41" Type="http://schemas.openxmlformats.org/officeDocument/2006/relationships/slide" Target="slides/slide36.xml"/><Relationship Id="rId85" Type="http://schemas.openxmlformats.org/officeDocument/2006/relationships/slide" Target="slides/slide80.xml"/><Relationship Id="rId44" Type="http://schemas.openxmlformats.org/officeDocument/2006/relationships/slide" Target="slides/slide39.xml"/><Relationship Id="rId88" Type="http://schemas.openxmlformats.org/officeDocument/2006/relationships/font" Target="fonts/ProximaNova-bold.fntdata"/><Relationship Id="rId43" Type="http://schemas.openxmlformats.org/officeDocument/2006/relationships/slide" Target="slides/slide38.xml"/><Relationship Id="rId87" Type="http://schemas.openxmlformats.org/officeDocument/2006/relationships/font" Target="fonts/ProximaNova-regular.fntdata"/><Relationship Id="rId46" Type="http://schemas.openxmlformats.org/officeDocument/2006/relationships/slide" Target="slides/slide41.xml"/><Relationship Id="rId45" Type="http://schemas.openxmlformats.org/officeDocument/2006/relationships/slide" Target="slides/slide40.xml"/><Relationship Id="rId89" Type="http://schemas.openxmlformats.org/officeDocument/2006/relationships/font" Target="fonts/ProximaNova-italic.fntdata"/><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slide" Target="slides/slide74.xml"/><Relationship Id="rId34" Type="http://schemas.openxmlformats.org/officeDocument/2006/relationships/slide" Target="slides/slide29.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91" Type="http://schemas.openxmlformats.org/officeDocument/2006/relationships/font" Target="fonts/GreatVibes-regular.fntdata"/><Relationship Id="rId90" Type="http://schemas.openxmlformats.org/officeDocument/2006/relationships/font" Target="fonts/ProximaNova-boldItalic.fntdata"/><Relationship Id="rId92" Type="http://schemas.openxmlformats.org/officeDocument/2006/relationships/font" Target="fonts/AlfaSlabOne-regular.fntdata"/><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drive/folders/1HotfPE7qpYdaYXxktSNeoFVlwg8IueEh?usp=sharing" TargetMode="Externa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Who is on your Advisory Committee?</a:t>
            </a:r>
            <a:endParaRPr/>
          </a:p>
          <a:p>
            <a:pPr indent="0" lvl="0" marL="0" rtl="0">
              <a:spcBef>
                <a:spcPts val="0"/>
              </a:spcBef>
              <a:spcAft>
                <a:spcPts val="0"/>
              </a:spcAft>
              <a:buNone/>
            </a:pPr>
            <a:r>
              <a:t/>
            </a:r>
            <a:endParaRPr/>
          </a:p>
          <a:p>
            <a:pPr indent="0" lvl="0" marL="0" rtl="0">
              <a:spcBef>
                <a:spcPts val="0"/>
              </a:spcBef>
              <a:spcAft>
                <a:spcPts val="0"/>
              </a:spcAft>
              <a:buNone/>
            </a:pPr>
            <a:r>
              <a:rPr lang="en"/>
              <a:t>Who are your community groups?</a:t>
            </a:r>
            <a:endParaRPr/>
          </a:p>
          <a:p>
            <a:pPr indent="0" lvl="0" marL="0" rtl="0">
              <a:spcBef>
                <a:spcPts val="0"/>
              </a:spcBef>
              <a:spcAft>
                <a:spcPts val="0"/>
              </a:spcAft>
              <a:buNone/>
            </a:pPr>
            <a:r>
              <a:t/>
            </a:r>
            <a:endParaRPr/>
          </a:p>
          <a:p>
            <a:pPr indent="0" lvl="0" marL="0" rtl="0">
              <a:spcBef>
                <a:spcPts val="0"/>
              </a:spcBef>
              <a:spcAft>
                <a:spcPts val="0"/>
              </a:spcAft>
              <a:buNone/>
            </a:pPr>
            <a:r>
              <a:rPr lang="en"/>
              <a:t>Evidence: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Who is on your Advisory Committee?</a:t>
            </a:r>
            <a:endParaRPr/>
          </a:p>
          <a:p>
            <a:pPr indent="0" lvl="0" marL="0">
              <a:spcBef>
                <a:spcPts val="0"/>
              </a:spcBef>
              <a:spcAft>
                <a:spcPts val="0"/>
              </a:spcAft>
              <a:buNone/>
            </a:pPr>
            <a:r>
              <a:t/>
            </a:r>
            <a:endParaRPr/>
          </a:p>
          <a:p>
            <a:pPr indent="0" lvl="0" marL="0">
              <a:spcBef>
                <a:spcPts val="0"/>
              </a:spcBef>
              <a:spcAft>
                <a:spcPts val="0"/>
              </a:spcAft>
              <a:buNone/>
            </a:pPr>
            <a:r>
              <a:rPr lang="en"/>
              <a:t>Who are your community groups?</a:t>
            </a:r>
            <a:endParaRPr/>
          </a:p>
          <a:p>
            <a:pPr indent="0" lvl="0" marL="0">
              <a:spcBef>
                <a:spcPts val="0"/>
              </a:spcBef>
              <a:spcAft>
                <a:spcPts val="0"/>
              </a:spcAft>
              <a:buNone/>
            </a:pPr>
            <a:r>
              <a:t/>
            </a:r>
            <a:endParaRPr/>
          </a:p>
          <a:p>
            <a:pPr indent="0" lvl="0" marL="0">
              <a:spcBef>
                <a:spcPts val="0"/>
              </a:spcBef>
              <a:spcAft>
                <a:spcPts val="0"/>
              </a:spcAft>
              <a:buNone/>
            </a:pPr>
            <a:r>
              <a:rPr lang="en"/>
              <a:t>Evidence: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Who is on your Advisory Committee?</a:t>
            </a:r>
            <a:endParaRPr/>
          </a:p>
          <a:p>
            <a:pPr indent="0" lvl="0" marL="0" rtl="0">
              <a:spcBef>
                <a:spcPts val="0"/>
              </a:spcBef>
              <a:spcAft>
                <a:spcPts val="0"/>
              </a:spcAft>
              <a:buNone/>
            </a:pPr>
            <a:r>
              <a:t/>
            </a:r>
            <a:endParaRPr/>
          </a:p>
          <a:p>
            <a:pPr indent="0" lvl="0" marL="0" rtl="0">
              <a:spcBef>
                <a:spcPts val="0"/>
              </a:spcBef>
              <a:spcAft>
                <a:spcPts val="0"/>
              </a:spcAft>
              <a:buNone/>
            </a:pPr>
            <a:r>
              <a:rPr lang="en"/>
              <a:t>Who are your community groups?</a:t>
            </a:r>
            <a:endParaRPr/>
          </a:p>
          <a:p>
            <a:pPr indent="0" lvl="0" marL="0" rtl="0">
              <a:spcBef>
                <a:spcPts val="0"/>
              </a:spcBef>
              <a:spcAft>
                <a:spcPts val="0"/>
              </a:spcAft>
              <a:buNone/>
            </a:pPr>
            <a:r>
              <a:t/>
            </a:r>
            <a:endParaRPr/>
          </a:p>
          <a:p>
            <a:pPr indent="0" lvl="0" marL="0" rtl="0">
              <a:spcBef>
                <a:spcPts val="0"/>
              </a:spcBef>
              <a:spcAft>
                <a:spcPts val="0"/>
              </a:spcAft>
              <a:buNone/>
            </a:pPr>
            <a:r>
              <a:rPr lang="en"/>
              <a:t>Evidence: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5" name="Shape 20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1" name="Shape 2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7" name="Shape 2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5" name="Shape 2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Shape 2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1" name="Shape 2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8" name="Shape 2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Maybe we look at the way the program options fit together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Shape 2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9" name="Shape 2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Must be a GT certified teacher</a:t>
            </a:r>
            <a:endParaRPr/>
          </a:p>
          <a:p>
            <a:pPr indent="0" lvl="0" marL="0">
              <a:spcBef>
                <a:spcPts val="0"/>
              </a:spcBef>
              <a:spcAft>
                <a:spcPts val="0"/>
              </a:spcAft>
              <a:buNone/>
            </a:pPr>
            <a:r>
              <a:rPr lang="en"/>
              <a:t>All kids in this option don’t have to be GT</a:t>
            </a:r>
            <a:endParaRPr/>
          </a:p>
          <a:p>
            <a:pPr indent="0" lvl="0" marL="0">
              <a:spcBef>
                <a:spcPts val="0"/>
              </a:spcBef>
              <a:spcAft>
                <a:spcPts val="0"/>
              </a:spcAft>
              <a:buNone/>
            </a:pPr>
            <a:r>
              <a:rPr lang="en"/>
              <a:t>“Tracking”</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There is no definition for what “REGULARLY” means </a:t>
            </a:r>
            <a:endParaRPr/>
          </a:p>
          <a:p>
            <a:pPr indent="0" lvl="0" marL="0">
              <a:spcBef>
                <a:spcPts val="0"/>
              </a:spcBef>
              <a:spcAft>
                <a:spcPts val="0"/>
              </a:spcAft>
              <a:buNone/>
            </a:pPr>
            <a:r>
              <a:t/>
            </a:r>
            <a:endParaRPr/>
          </a:p>
          <a:p>
            <a:pPr indent="0" lvl="0" marL="0">
              <a:spcBef>
                <a:spcPts val="0"/>
              </a:spcBef>
              <a:spcAft>
                <a:spcPts val="0"/>
              </a:spcAft>
              <a:buNone/>
            </a:pPr>
            <a:r>
              <a:rPr lang="en"/>
              <a:t>75 is referring to the number of identified students </a:t>
            </a:r>
            <a:endParaRPr/>
          </a:p>
          <a:p>
            <a:pPr indent="0" lvl="0" marL="0">
              <a:spcBef>
                <a:spcPts val="0"/>
              </a:spcBef>
              <a:spcAft>
                <a:spcPts val="0"/>
              </a:spcAft>
              <a:buNone/>
            </a:pPr>
            <a:r>
              <a:t/>
            </a:r>
            <a:endParaRPr/>
          </a:p>
          <a:p>
            <a:pPr indent="0" lvl="0" marL="0">
              <a:spcBef>
                <a:spcPts val="0"/>
              </a:spcBef>
              <a:spcAft>
                <a:spcPts val="0"/>
              </a:spcAft>
              <a:buNone/>
            </a:pPr>
            <a:r>
              <a:rPr lang="en"/>
              <a:t>The management plan could be for the entire class - doesn’t say individual</a:t>
            </a:r>
            <a:endParaRPr/>
          </a:p>
          <a:p>
            <a:pPr indent="0" lvl="0" marL="0">
              <a:spcBef>
                <a:spcPts val="0"/>
              </a:spcBef>
              <a:spcAft>
                <a:spcPts val="0"/>
              </a:spcAft>
              <a:buNone/>
            </a:pPr>
            <a:r>
              <a:rPr lang="en"/>
              <a:t>*could also be the SSP for ESSA</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spcBef>
                <a:spcPts val="0"/>
              </a:spcBef>
              <a:spcAft>
                <a:spcPts val="0"/>
              </a:spcAft>
              <a:buSzPts val="1100"/>
              <a:buAutoNum type="arabicPeriod"/>
            </a:pPr>
            <a:r>
              <a:rPr lang="en"/>
              <a:t>Statement of assurance this is being done</a:t>
            </a:r>
            <a:endParaRPr/>
          </a:p>
          <a:p>
            <a:pPr indent="0" lvl="0" marL="0" rtl="0">
              <a:spcBef>
                <a:spcPts val="0"/>
              </a:spcBef>
              <a:spcAft>
                <a:spcPts val="0"/>
              </a:spcAft>
              <a:buNone/>
            </a:pPr>
            <a:r>
              <a:t/>
            </a:r>
            <a:endParaRPr/>
          </a:p>
          <a:p>
            <a:pPr indent="-298450" lvl="0" marL="457200" rtl="0">
              <a:spcBef>
                <a:spcPts val="0"/>
              </a:spcBef>
              <a:spcAft>
                <a:spcPts val="0"/>
              </a:spcAft>
              <a:buSzPts val="1100"/>
              <a:buAutoNum type="arabicPeriod"/>
            </a:pPr>
            <a:r>
              <a:rPr lang="en"/>
              <a:t>What is an individual management plan? It should document that service are being delivered</a:t>
            </a:r>
            <a:endParaRPr/>
          </a:p>
          <a:p>
            <a:pPr indent="-298450" lvl="1" marL="914400" rtl="0">
              <a:spcBef>
                <a:spcPts val="0"/>
              </a:spcBef>
              <a:spcAft>
                <a:spcPts val="0"/>
              </a:spcAft>
              <a:buSzPts val="1100"/>
              <a:buAutoNum type="alphaLcPeriod"/>
            </a:pPr>
            <a:r>
              <a:rPr lang="en"/>
              <a:t>No one knows what this looks like</a:t>
            </a:r>
            <a:endParaRPr/>
          </a:p>
          <a:p>
            <a:pPr indent="-298450" lvl="1" marL="914400" rtl="0">
              <a:spcBef>
                <a:spcPts val="0"/>
              </a:spcBef>
              <a:spcAft>
                <a:spcPts val="0"/>
              </a:spcAft>
              <a:buSzPts val="1100"/>
              <a:buAutoNum type="alphaLcPeriod"/>
            </a:pPr>
            <a:r>
              <a:rPr lang="en"/>
              <a:t>Could be the SSP</a:t>
            </a:r>
            <a:endParaRPr/>
          </a:p>
          <a:p>
            <a:pPr indent="-298450" lvl="1" marL="914400" rtl="0">
              <a:spcBef>
                <a:spcPts val="0"/>
              </a:spcBef>
              <a:spcAft>
                <a:spcPts val="0"/>
              </a:spcAft>
              <a:buSzPts val="1100"/>
              <a:buAutoNum type="alphaLcPeriod"/>
            </a:pPr>
            <a:r>
              <a:rPr lang="en"/>
              <a:t>Could be the PAP documentation “cover sheet”</a:t>
            </a:r>
            <a:endParaRPr/>
          </a:p>
          <a:p>
            <a:pPr indent="0" lvl="0" marL="0" rtl="0">
              <a:spcBef>
                <a:spcPts val="0"/>
              </a:spcBef>
              <a:spcAft>
                <a:spcPts val="0"/>
              </a:spcAft>
              <a:buNone/>
            </a:pPr>
            <a:r>
              <a:t/>
            </a:r>
            <a:endParaRPr/>
          </a:p>
          <a:p>
            <a:pPr indent="-298450" lvl="0" marL="457200" rtl="0">
              <a:spcBef>
                <a:spcPts val="0"/>
              </a:spcBef>
              <a:spcAft>
                <a:spcPts val="0"/>
              </a:spcAft>
              <a:buSzPts val="1100"/>
              <a:buAutoNum type="arabicPeriod"/>
            </a:pPr>
            <a:r>
              <a:rPr lang="en"/>
              <a:t>Monthly meetings - there is no time requirement; documentation is quarterly</a:t>
            </a:r>
            <a:endParaRPr/>
          </a:p>
          <a:p>
            <a:pPr indent="0" lvl="0" marL="0" rtl="0">
              <a:spcBef>
                <a:spcPts val="0"/>
              </a:spcBef>
              <a:spcAft>
                <a:spcPts val="0"/>
              </a:spcAft>
              <a:buNone/>
            </a:pPr>
            <a:r>
              <a:t/>
            </a:r>
            <a:endParaRPr/>
          </a:p>
          <a:p>
            <a:pPr indent="-298450" lvl="0" marL="457200" rtl="0">
              <a:spcBef>
                <a:spcPts val="0"/>
              </a:spcBef>
              <a:spcAft>
                <a:spcPts val="0"/>
              </a:spcAft>
              <a:buSzPts val="1100"/>
              <a:buAutoNum type="arabicPeriod"/>
            </a:pPr>
            <a:r>
              <a:rPr lang="en"/>
              <a:t>A person only has to go through SCC training ONE TIME; it never expires...</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This option can be used beyond third grade as long as it is used along with another option.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spcBef>
                <a:spcPts val="0"/>
              </a:spcBef>
              <a:spcAft>
                <a:spcPts val="0"/>
              </a:spcAft>
              <a:buSzPts val="1100"/>
              <a:buAutoNum type="arabicPeriod"/>
            </a:pPr>
            <a:r>
              <a:rPr lang="en"/>
              <a:t>This is a policy</a:t>
            </a:r>
            <a:endParaRPr/>
          </a:p>
          <a:p>
            <a:pPr indent="-298450" lvl="0" marL="457200" rtl="0">
              <a:spcBef>
                <a:spcPts val="0"/>
              </a:spcBef>
              <a:spcAft>
                <a:spcPts val="0"/>
              </a:spcAft>
              <a:buSzPts val="1100"/>
              <a:buAutoNum type="arabicPeriod"/>
            </a:pPr>
            <a:r>
              <a:rPr lang="en"/>
              <a:t>Outlines what to do…</a:t>
            </a:r>
            <a:endParaRPr/>
          </a:p>
          <a:p>
            <a:pPr indent="-298450" lvl="0" marL="457200" rtl="0">
              <a:spcBef>
                <a:spcPts val="0"/>
              </a:spcBef>
              <a:spcAft>
                <a:spcPts val="0"/>
              </a:spcAft>
              <a:buSzPts val="1100"/>
              <a:buAutoNum type="arabicPeriod"/>
            </a:pPr>
            <a:r>
              <a:rPr lang="en"/>
              <a:t>The focus of WGE is long-term identification; any differentiation workshop provided by the co-op is ADE approved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6" name="Shape 2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Virtual Arkansas, ZOOM</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Stand alone program option</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4" name="Shape 3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Shape 3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6" name="Shape 3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2" name="Shape 3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spcBef>
                <a:spcPts val="0"/>
              </a:spcBef>
              <a:spcAft>
                <a:spcPts val="0"/>
              </a:spcAft>
              <a:buSzPts val="1100"/>
              <a:buChar char="●"/>
            </a:pPr>
            <a:r>
              <a:rPr lang="en"/>
              <a:t>Anything can be labeled “Honors” and/or “Advanced”</a:t>
            </a:r>
            <a:endParaRPr/>
          </a:p>
          <a:p>
            <a:pPr indent="0" lvl="0" marL="0">
              <a:spcBef>
                <a:spcPts val="0"/>
              </a:spcBef>
              <a:spcAft>
                <a:spcPts val="0"/>
              </a:spcAft>
              <a:buNone/>
            </a:pPr>
            <a:r>
              <a:t/>
            </a:r>
            <a:endParaRPr/>
          </a:p>
          <a:p>
            <a:pPr indent="-298450" lvl="0" marL="457200">
              <a:spcBef>
                <a:spcPts val="0"/>
              </a:spcBef>
              <a:spcAft>
                <a:spcPts val="0"/>
              </a:spcAft>
              <a:buSzPts val="1100"/>
              <a:buChar char="●"/>
            </a:pPr>
            <a:r>
              <a:rPr lang="en"/>
              <a:t>No training is required</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PAP requires certain amount of training. CB requires this training ONCE, Arkansas requires it to be updated every 5 years.</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Shape 3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4" name="Shape 3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8" name="Shape 348"/>
        <p:cNvGrpSpPr/>
        <p:nvPr/>
      </p:nvGrpSpPr>
      <p:grpSpPr>
        <a:xfrm>
          <a:off x="0" y="0"/>
          <a:ext cx="0" cy="0"/>
          <a:chOff x="0" y="0"/>
          <a:chExt cx="0" cy="0"/>
        </a:xfrm>
      </p:grpSpPr>
      <p:sp>
        <p:nvSpPr>
          <p:cNvPr id="349" name="Shape 3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0" name="Shape 3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Very expensive</a:t>
            </a:r>
            <a:endParaRPr/>
          </a:p>
          <a:p>
            <a:pPr indent="0" lvl="0" marL="0">
              <a:spcBef>
                <a:spcPts val="0"/>
              </a:spcBef>
              <a:spcAft>
                <a:spcPts val="0"/>
              </a:spcAft>
              <a:buNone/>
            </a:pPr>
            <a:r>
              <a:t/>
            </a:r>
            <a:endParaRPr/>
          </a:p>
          <a:p>
            <a:pPr indent="0" lvl="0" marL="0">
              <a:spcBef>
                <a:spcPts val="0"/>
              </a:spcBef>
              <a:spcAft>
                <a:spcPts val="0"/>
              </a:spcAft>
              <a:buNone/>
            </a:pPr>
            <a:r>
              <a:rPr lang="en"/>
              <a:t>Only 4 districts in AR</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Shape 3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6" name="Shape 3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course code requires a GT license</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0" name="Shape 360"/>
        <p:cNvGrpSpPr/>
        <p:nvPr/>
      </p:nvGrpSpPr>
      <p:grpSpPr>
        <a:xfrm>
          <a:off x="0" y="0"/>
          <a:ext cx="0" cy="0"/>
          <a:chOff x="0" y="0"/>
          <a:chExt cx="0" cy="0"/>
        </a:xfrm>
      </p:grpSpPr>
      <p:sp>
        <p:nvSpPr>
          <p:cNvPr id="361" name="Shape 3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2" name="Shape 3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6" name="Shape 366"/>
        <p:cNvGrpSpPr/>
        <p:nvPr/>
      </p:nvGrpSpPr>
      <p:grpSpPr>
        <a:xfrm>
          <a:off x="0" y="0"/>
          <a:ext cx="0" cy="0"/>
          <a:chOff x="0" y="0"/>
          <a:chExt cx="0" cy="0"/>
        </a:xfrm>
      </p:grpSpPr>
      <p:sp>
        <p:nvSpPr>
          <p:cNvPr id="367" name="Shape 3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8" name="Shape 3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2" name="Shape 372"/>
        <p:cNvGrpSpPr/>
        <p:nvPr/>
      </p:nvGrpSpPr>
      <p:grpSpPr>
        <a:xfrm>
          <a:off x="0" y="0"/>
          <a:ext cx="0" cy="0"/>
          <a:chOff x="0" y="0"/>
          <a:chExt cx="0" cy="0"/>
        </a:xfrm>
      </p:grpSpPr>
      <p:sp>
        <p:nvSpPr>
          <p:cNvPr id="373" name="Shape 3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4" name="Shape 3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8" name="Shape 378"/>
        <p:cNvGrpSpPr/>
        <p:nvPr/>
      </p:nvGrpSpPr>
      <p:grpSpPr>
        <a:xfrm>
          <a:off x="0" y="0"/>
          <a:ext cx="0" cy="0"/>
          <a:chOff x="0" y="0"/>
          <a:chExt cx="0" cy="0"/>
        </a:xfrm>
      </p:grpSpPr>
      <p:sp>
        <p:nvSpPr>
          <p:cNvPr id="379" name="Shape 3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0" name="Shape 3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CTE pathways</a:t>
            </a:r>
            <a:endParaRPr/>
          </a:p>
          <a:p>
            <a:pPr indent="0" lvl="0" marL="0">
              <a:spcBef>
                <a:spcPts val="0"/>
              </a:spcBef>
              <a:spcAft>
                <a:spcPts val="0"/>
              </a:spcAft>
              <a:buNone/>
            </a:pPr>
            <a:r>
              <a:t/>
            </a:r>
            <a:endParaRPr/>
          </a:p>
          <a:p>
            <a:pPr indent="0" lvl="0" marL="0">
              <a:spcBef>
                <a:spcPts val="0"/>
              </a:spcBef>
              <a:spcAft>
                <a:spcPts val="0"/>
              </a:spcAft>
              <a:buNone/>
            </a:pPr>
            <a:r>
              <a:rPr lang="en"/>
              <a:t>Student Success Plans???</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4" name="Shape 384"/>
        <p:cNvGrpSpPr/>
        <p:nvPr/>
      </p:nvGrpSpPr>
      <p:grpSpPr>
        <a:xfrm>
          <a:off x="0" y="0"/>
          <a:ext cx="0" cy="0"/>
          <a:chOff x="0" y="0"/>
          <a:chExt cx="0" cy="0"/>
        </a:xfrm>
      </p:grpSpPr>
      <p:sp>
        <p:nvSpPr>
          <p:cNvPr id="385" name="Shape 3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6" name="Shape 3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Teacher with a content master’s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0" name="Shape 390"/>
        <p:cNvGrpSpPr/>
        <p:nvPr/>
      </p:nvGrpSpPr>
      <p:grpSpPr>
        <a:xfrm>
          <a:off x="0" y="0"/>
          <a:ext cx="0" cy="0"/>
          <a:chOff x="0" y="0"/>
          <a:chExt cx="0" cy="0"/>
        </a:xfrm>
      </p:grpSpPr>
      <p:sp>
        <p:nvSpPr>
          <p:cNvPr id="391" name="Shape 3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2" name="Shape 3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doesn’t include WGE, PAP, and/or AP</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5" name="Shape 395"/>
        <p:cNvGrpSpPr/>
        <p:nvPr/>
      </p:nvGrpSpPr>
      <p:grpSpPr>
        <a:xfrm>
          <a:off x="0" y="0"/>
          <a:ext cx="0" cy="0"/>
          <a:chOff x="0" y="0"/>
          <a:chExt cx="0" cy="0"/>
        </a:xfrm>
      </p:grpSpPr>
      <p:sp>
        <p:nvSpPr>
          <p:cNvPr id="396" name="Shape 3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7" name="Shape 3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1" name="Shape 401"/>
        <p:cNvGrpSpPr/>
        <p:nvPr/>
      </p:nvGrpSpPr>
      <p:grpSpPr>
        <a:xfrm>
          <a:off x="0" y="0"/>
          <a:ext cx="0" cy="0"/>
          <a:chOff x="0" y="0"/>
          <a:chExt cx="0" cy="0"/>
        </a:xfrm>
      </p:grpSpPr>
      <p:sp>
        <p:nvSpPr>
          <p:cNvPr id="402" name="Shape 4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3" name="Shape 4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7" name="Shape 407"/>
        <p:cNvGrpSpPr/>
        <p:nvPr/>
      </p:nvGrpSpPr>
      <p:grpSpPr>
        <a:xfrm>
          <a:off x="0" y="0"/>
          <a:ext cx="0" cy="0"/>
          <a:chOff x="0" y="0"/>
          <a:chExt cx="0" cy="0"/>
        </a:xfrm>
      </p:grpSpPr>
      <p:sp>
        <p:nvSpPr>
          <p:cNvPr id="408" name="Shape 4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9" name="Shape 4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3" name="Shape 413"/>
        <p:cNvGrpSpPr/>
        <p:nvPr/>
      </p:nvGrpSpPr>
      <p:grpSpPr>
        <a:xfrm>
          <a:off x="0" y="0"/>
          <a:ext cx="0" cy="0"/>
          <a:chOff x="0" y="0"/>
          <a:chExt cx="0" cy="0"/>
        </a:xfrm>
      </p:grpSpPr>
      <p:sp>
        <p:nvSpPr>
          <p:cNvPr id="414" name="Shape 4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15" name="Shape 4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9" name="Shape 419"/>
        <p:cNvGrpSpPr/>
        <p:nvPr/>
      </p:nvGrpSpPr>
      <p:grpSpPr>
        <a:xfrm>
          <a:off x="0" y="0"/>
          <a:ext cx="0" cy="0"/>
          <a:chOff x="0" y="0"/>
          <a:chExt cx="0" cy="0"/>
        </a:xfrm>
      </p:grpSpPr>
      <p:sp>
        <p:nvSpPr>
          <p:cNvPr id="420" name="Shape 4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21" name="Shape 4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You need to include not only K-6 schedule, but also 7-12 schedules</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5" name="Shape 425"/>
        <p:cNvGrpSpPr/>
        <p:nvPr/>
      </p:nvGrpSpPr>
      <p:grpSpPr>
        <a:xfrm>
          <a:off x="0" y="0"/>
          <a:ext cx="0" cy="0"/>
          <a:chOff x="0" y="0"/>
          <a:chExt cx="0" cy="0"/>
        </a:xfrm>
      </p:grpSpPr>
      <p:sp>
        <p:nvSpPr>
          <p:cNvPr id="426" name="Shape 4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27" name="Shape 4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u="sng">
                <a:solidFill>
                  <a:schemeClr val="hlink"/>
                </a:solidFill>
                <a:hlinkClick r:id="rId2"/>
              </a:rPr>
              <a:t>https://drive.google.com/drive/folders/1HotfPE7qpYdaYXxktSNeoFVlwg8IueEh?usp=sharing</a:t>
            </a:r>
            <a:endParaRPr/>
          </a:p>
          <a:p>
            <a:pPr indent="0" lvl="0" marL="0" rtl="0">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2" name="Shape 432"/>
        <p:cNvGrpSpPr/>
        <p:nvPr/>
      </p:nvGrpSpPr>
      <p:grpSpPr>
        <a:xfrm>
          <a:off x="0" y="0"/>
          <a:ext cx="0" cy="0"/>
          <a:chOff x="0" y="0"/>
          <a:chExt cx="0" cy="0"/>
        </a:xfrm>
      </p:grpSpPr>
      <p:sp>
        <p:nvSpPr>
          <p:cNvPr id="433" name="Shape 4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34" name="Shape 4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8" name="Shape 438"/>
        <p:cNvGrpSpPr/>
        <p:nvPr/>
      </p:nvGrpSpPr>
      <p:grpSpPr>
        <a:xfrm>
          <a:off x="0" y="0"/>
          <a:ext cx="0" cy="0"/>
          <a:chOff x="0" y="0"/>
          <a:chExt cx="0" cy="0"/>
        </a:xfrm>
      </p:grpSpPr>
      <p:sp>
        <p:nvSpPr>
          <p:cNvPr id="439" name="Shape 4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0" name="Shape 4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4" name="Shape 444"/>
        <p:cNvGrpSpPr/>
        <p:nvPr/>
      </p:nvGrpSpPr>
      <p:grpSpPr>
        <a:xfrm>
          <a:off x="0" y="0"/>
          <a:ext cx="0" cy="0"/>
          <a:chOff x="0" y="0"/>
          <a:chExt cx="0" cy="0"/>
        </a:xfrm>
      </p:grpSpPr>
      <p:sp>
        <p:nvSpPr>
          <p:cNvPr id="445" name="Shape 4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6" name="Shape 4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You need to include not only K-6 schedule, but also 7-12 schedules</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0" name="Shape 450"/>
        <p:cNvGrpSpPr/>
        <p:nvPr/>
      </p:nvGrpSpPr>
      <p:grpSpPr>
        <a:xfrm>
          <a:off x="0" y="0"/>
          <a:ext cx="0" cy="0"/>
          <a:chOff x="0" y="0"/>
          <a:chExt cx="0" cy="0"/>
        </a:xfrm>
      </p:grpSpPr>
      <p:sp>
        <p:nvSpPr>
          <p:cNvPr id="451" name="Shape 4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2" name="Shape 4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Make sure it is updated to your district</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6" name="Shape 456"/>
        <p:cNvGrpSpPr/>
        <p:nvPr/>
      </p:nvGrpSpPr>
      <p:grpSpPr>
        <a:xfrm>
          <a:off x="0" y="0"/>
          <a:ext cx="0" cy="0"/>
          <a:chOff x="0" y="0"/>
          <a:chExt cx="0" cy="0"/>
        </a:xfrm>
      </p:grpSpPr>
      <p:sp>
        <p:nvSpPr>
          <p:cNvPr id="457" name="Shape 4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8" name="Shape 4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3" name="Shape 463"/>
        <p:cNvGrpSpPr/>
        <p:nvPr/>
      </p:nvGrpSpPr>
      <p:grpSpPr>
        <a:xfrm>
          <a:off x="0" y="0"/>
          <a:ext cx="0" cy="0"/>
          <a:chOff x="0" y="0"/>
          <a:chExt cx="0" cy="0"/>
        </a:xfrm>
      </p:grpSpPr>
      <p:sp>
        <p:nvSpPr>
          <p:cNvPr id="464" name="Shape 4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65" name="Shape 4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Do you know the results of your district’s needs assessment? </a:t>
            </a:r>
            <a:endParaRPr/>
          </a:p>
          <a:p>
            <a:pPr indent="0" lvl="0" marL="0" rtl="0">
              <a:spcBef>
                <a:spcPts val="0"/>
              </a:spcBef>
              <a:spcAft>
                <a:spcPts val="0"/>
              </a:spcAft>
              <a:buNone/>
            </a:pPr>
            <a:r>
              <a:t/>
            </a:r>
            <a:endParaRPr/>
          </a:p>
          <a:p>
            <a:pPr indent="0" lvl="0" marL="0" rtl="0">
              <a:spcBef>
                <a:spcPts val="0"/>
              </a:spcBef>
              <a:spcAft>
                <a:spcPts val="0"/>
              </a:spcAft>
              <a:buNone/>
            </a:pPr>
            <a:r>
              <a:rPr lang="en"/>
              <a:t>Evidence: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9" name="Shape 469"/>
        <p:cNvGrpSpPr/>
        <p:nvPr/>
      </p:nvGrpSpPr>
      <p:grpSpPr>
        <a:xfrm>
          <a:off x="0" y="0"/>
          <a:ext cx="0" cy="0"/>
          <a:chOff x="0" y="0"/>
          <a:chExt cx="0" cy="0"/>
        </a:xfrm>
      </p:grpSpPr>
      <p:sp>
        <p:nvSpPr>
          <p:cNvPr id="470" name="Shape 4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71" name="Shape 4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4" name="Shape 474"/>
        <p:cNvGrpSpPr/>
        <p:nvPr/>
      </p:nvGrpSpPr>
      <p:grpSpPr>
        <a:xfrm>
          <a:off x="0" y="0"/>
          <a:ext cx="0" cy="0"/>
          <a:chOff x="0" y="0"/>
          <a:chExt cx="0" cy="0"/>
        </a:xfrm>
      </p:grpSpPr>
      <p:sp>
        <p:nvSpPr>
          <p:cNvPr id="475" name="Shape 4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76" name="Shape 4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9" name="Shape 479"/>
        <p:cNvGrpSpPr/>
        <p:nvPr/>
      </p:nvGrpSpPr>
      <p:grpSpPr>
        <a:xfrm>
          <a:off x="0" y="0"/>
          <a:ext cx="0" cy="0"/>
          <a:chOff x="0" y="0"/>
          <a:chExt cx="0" cy="0"/>
        </a:xfrm>
      </p:grpSpPr>
      <p:sp>
        <p:nvSpPr>
          <p:cNvPr id="480" name="Shape 4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81" name="Shape 4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Make sure it is updated to your district</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5" name="Shape 485"/>
        <p:cNvGrpSpPr/>
        <p:nvPr/>
      </p:nvGrpSpPr>
      <p:grpSpPr>
        <a:xfrm>
          <a:off x="0" y="0"/>
          <a:ext cx="0" cy="0"/>
          <a:chOff x="0" y="0"/>
          <a:chExt cx="0" cy="0"/>
        </a:xfrm>
      </p:grpSpPr>
      <p:sp>
        <p:nvSpPr>
          <p:cNvPr id="486" name="Shape 4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87" name="Shape 4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Make sure it is updated to your district</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1" name="Shape 491"/>
        <p:cNvGrpSpPr/>
        <p:nvPr/>
      </p:nvGrpSpPr>
      <p:grpSpPr>
        <a:xfrm>
          <a:off x="0" y="0"/>
          <a:ext cx="0" cy="0"/>
          <a:chOff x="0" y="0"/>
          <a:chExt cx="0" cy="0"/>
        </a:xfrm>
      </p:grpSpPr>
      <p:sp>
        <p:nvSpPr>
          <p:cNvPr id="492" name="Shape 4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93" name="Shape 4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Make sure it is updated to your district</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7" name="Shape 497"/>
        <p:cNvGrpSpPr/>
        <p:nvPr/>
      </p:nvGrpSpPr>
      <p:grpSpPr>
        <a:xfrm>
          <a:off x="0" y="0"/>
          <a:ext cx="0" cy="0"/>
          <a:chOff x="0" y="0"/>
          <a:chExt cx="0" cy="0"/>
        </a:xfrm>
      </p:grpSpPr>
      <p:sp>
        <p:nvSpPr>
          <p:cNvPr id="498" name="Shape 4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99" name="Shape 4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Make sure it is updated to your district</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3" name="Shape 503"/>
        <p:cNvGrpSpPr/>
        <p:nvPr/>
      </p:nvGrpSpPr>
      <p:grpSpPr>
        <a:xfrm>
          <a:off x="0" y="0"/>
          <a:ext cx="0" cy="0"/>
          <a:chOff x="0" y="0"/>
          <a:chExt cx="0" cy="0"/>
        </a:xfrm>
      </p:grpSpPr>
      <p:sp>
        <p:nvSpPr>
          <p:cNvPr id="504" name="Shape 5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05" name="Shape 50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Make sure it is updated to your district</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9" name="Shape 509"/>
        <p:cNvGrpSpPr/>
        <p:nvPr/>
      </p:nvGrpSpPr>
      <p:grpSpPr>
        <a:xfrm>
          <a:off x="0" y="0"/>
          <a:ext cx="0" cy="0"/>
          <a:chOff x="0" y="0"/>
          <a:chExt cx="0" cy="0"/>
        </a:xfrm>
      </p:grpSpPr>
      <p:sp>
        <p:nvSpPr>
          <p:cNvPr id="510" name="Shape 5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11" name="Shape 5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Make sure it is updated to your district</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5" name="Shape 515"/>
        <p:cNvGrpSpPr/>
        <p:nvPr/>
      </p:nvGrpSpPr>
      <p:grpSpPr>
        <a:xfrm>
          <a:off x="0" y="0"/>
          <a:ext cx="0" cy="0"/>
          <a:chOff x="0" y="0"/>
          <a:chExt cx="0" cy="0"/>
        </a:xfrm>
      </p:grpSpPr>
      <p:sp>
        <p:nvSpPr>
          <p:cNvPr id="516" name="Shape 5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17" name="Shape 5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Make sure it is updated to your district</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1" name="Shape 521"/>
        <p:cNvGrpSpPr/>
        <p:nvPr/>
      </p:nvGrpSpPr>
      <p:grpSpPr>
        <a:xfrm>
          <a:off x="0" y="0"/>
          <a:ext cx="0" cy="0"/>
          <a:chOff x="0" y="0"/>
          <a:chExt cx="0" cy="0"/>
        </a:xfrm>
      </p:grpSpPr>
      <p:sp>
        <p:nvSpPr>
          <p:cNvPr id="522" name="Shape 5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3" name="Shape 5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8" name="Shape 528"/>
        <p:cNvGrpSpPr/>
        <p:nvPr/>
      </p:nvGrpSpPr>
      <p:grpSpPr>
        <a:xfrm>
          <a:off x="0" y="0"/>
          <a:ext cx="0" cy="0"/>
          <a:chOff x="0" y="0"/>
          <a:chExt cx="0" cy="0"/>
        </a:xfrm>
      </p:grpSpPr>
      <p:sp>
        <p:nvSpPr>
          <p:cNvPr id="529" name="Shape 5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30" name="Shape 5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Supposed to be updated July 1</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4" name="Shape 534"/>
        <p:cNvGrpSpPr/>
        <p:nvPr/>
      </p:nvGrpSpPr>
      <p:grpSpPr>
        <a:xfrm>
          <a:off x="0" y="0"/>
          <a:ext cx="0" cy="0"/>
          <a:chOff x="0" y="0"/>
          <a:chExt cx="0" cy="0"/>
        </a:xfrm>
      </p:grpSpPr>
      <p:sp>
        <p:nvSpPr>
          <p:cNvPr id="535" name="Shape 5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36" name="Shape 5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Shape 10"/>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Shape 11"/>
          <p:cNvSpPr txBox="1"/>
          <p:nvPr>
            <p:ph type="ctrTitle"/>
          </p:nvPr>
        </p:nvSpPr>
        <p:spPr>
          <a:xfrm>
            <a:off x="311700" y="595975"/>
            <a:ext cx="8520600" cy="1957800"/>
          </a:xfrm>
          <a:prstGeom prst="rect">
            <a:avLst/>
          </a:prstGeom>
        </p:spPr>
        <p:txBody>
          <a:bodyPr anchorCtr="0" anchor="b" bIns="91425" lIns="91425" spcFirstLastPara="1" rIns="91425" wrap="square" tIns="91425"/>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Shape 12"/>
          <p:cNvSpPr txBox="1"/>
          <p:nvPr>
            <p:ph idx="1" type="subTitle"/>
          </p:nvPr>
        </p:nvSpPr>
        <p:spPr>
          <a:xfrm>
            <a:off x="311700" y="3165823"/>
            <a:ext cx="8520600" cy="733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Shape 47"/>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Shape 48"/>
          <p:cNvSpPr txBox="1"/>
          <p:nvPr>
            <p:ph idx="1" type="body"/>
          </p:nvPr>
        </p:nvSpPr>
        <p:spPr>
          <a:xfrm>
            <a:off x="311700" y="32242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311700" y="2480550"/>
            <a:ext cx="8114400" cy="24459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Shape 18"/>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Shape 19"/>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Shape 22"/>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Shape 2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Shape 30"/>
          <p:cNvSpPr txBox="1"/>
          <p:nvPr>
            <p:ph type="title"/>
          </p:nvPr>
        </p:nvSpPr>
        <p:spPr>
          <a:xfrm>
            <a:off x="311700" y="6318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Shape 31"/>
          <p:cNvSpPr txBox="1"/>
          <p:nvPr>
            <p:ph idx="1" type="body"/>
          </p:nvPr>
        </p:nvSpPr>
        <p:spPr>
          <a:xfrm>
            <a:off x="311700" y="1490875"/>
            <a:ext cx="2808000" cy="30780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838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38" name="Shape 38"/>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Shape 39"/>
          <p:cNvSpPr txBox="1"/>
          <p:nvPr>
            <p:ph type="title"/>
          </p:nvPr>
        </p:nvSpPr>
        <p:spPr>
          <a:xfrm>
            <a:off x="265500" y="1375599"/>
            <a:ext cx="4045200" cy="15519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Shape 40"/>
          <p:cNvSpPr txBox="1"/>
          <p:nvPr>
            <p:ph idx="1" type="subTitle"/>
          </p:nvPr>
        </p:nvSpPr>
        <p:spPr>
          <a:xfrm>
            <a:off x="265500" y="2981125"/>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2" name="Shape 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Shape 44"/>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ameday">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drive.google.com/file/d/0BwAUnkJCPNToaTdYeWpFUmJTNUU/view?usp=shar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drive.google.com/file/d/0BwAUnkJCPNToMlNVb3YzMnZzMm8/view?usp=sharin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drive.google.com/file/d/0BwAUnkJCPNToZEZvWkpDb01KbHc/view?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docs.google.com/document/d/1iCTnAdsbh_JTs3qwCFgSWgQhVToPAHxDuDS05zhovxo/edit?usp=sharing" TargetMode="External"/><Relationship Id="rId4" Type="http://schemas.openxmlformats.org/officeDocument/2006/relationships/hyperlink" Target="https://docs.google.com/document/d/132MYsbkayFkiBNlryJT7Ce-gkmQ2W3Lnbi6Xq3ZbWT4/edit?usp=sharin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docs.google.com/document/d/1iCTnAdsbh_JTs3qwCFgSWgQhVToPAHxDuDS05zhovxo/edit?usp=sharin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drive.google.com/file/d/0BwAUnkJCPNToS1BsYjJEd2RzOEk/view?usp=sharin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s://docs.google.com/document/d/15RNQJY2xITFsc2eAqjN_rnsKNOKP2rd8U5cnlKDa8Gc/edit?usp=sharing" TargetMode="External"/><Relationship Id="rId4" Type="http://schemas.openxmlformats.org/officeDocument/2006/relationships/hyperlink" Target="https://docs.google.com/document/d/1AH2186dPZ24WGoOM_o_7aoQU3Zgfpa0rzOZUXibmPE0/edit?usp=sharin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s://docs.google.com/document/d/1AH2186dPZ24WGoOM_o_7aoQU3Zgfpa0rzOZUXibmPE0/edit?usp=sharing" TargetMode="External"/><Relationship Id="rId4" Type="http://schemas.openxmlformats.org/officeDocument/2006/relationships/hyperlink" Target="https://drive.google.com/file/d/1CZpS-XqqgqICsnsmam6oe8EpQbN-mEgE/view?usp=sharin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docs.google.com/document/d/1I7xflQ0I3rxj5BRnLuoq1JF-Ly0yHoJ8DrsY3T2_l3E/edit?usp=sharin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hyperlink" Target="https://drive.google.com/file/d/0BwAUnkJCPNTodmVVdVJxdjZFVm8/view?usp=sharing" TargetMode="External"/><Relationship Id="rId4" Type="http://schemas.openxmlformats.org/officeDocument/2006/relationships/hyperlink" Target="https://drive.google.com/file/d/0BwAUnkJCPNToV3FTTkhfZHFIb2M/view?usp=sharing" TargetMode="External"/><Relationship Id="rId5" Type="http://schemas.openxmlformats.org/officeDocument/2006/relationships/hyperlink" Target="https://drive.google.com/file/d/0BwAUnkJCPNToYWNFR1VKNmVfX3c/view?usp=sha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docs.google.com/document/d/1pa3cwLK34QhUlCzx-qb0GoZX6QrRaqFTpy0ECWa9xGE/edit?usp=sharin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s://drive.google.com/drive/folders/0BwAUnkJCPNToZHE5QkJRRlBiYlk?usp=sharin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hyperlink" Target="https://drive.google.com/drive/folders/0BwAUnkJCPNTobW5JQVItZlJFb1k?usp=sharin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ocs.google.com/document/d/1O2p_CilucXeM-zX1in6g0MJTp6oMtJZUSVkgG55_de0/edit?usp=sharin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document/d/1AC0utF0ufveXMqC_EoM5fl-rrC-d7YjbGEzVig-cKp0/edit?usp=sharin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 Id="rId3" Type="http://schemas.openxmlformats.org/officeDocument/2006/relationships/hyperlink" Target="http://www.arkansased.gov/public/userfiles/Learning_Services/Gifted%20and%20Talented/AP_IB_Rules_August_2007.pdf"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 Id="rId3" Type="http://schemas.openxmlformats.org/officeDocument/2006/relationships/hyperlink" Target="https://docs.google.com/document/d/1GWw6IlEoRuhXZiPsdAuiIw6imRkKd2hZmhuv3Lf-SWw/edit?usp=sharing" TargetMode="External"/><Relationship Id="rId4" Type="http://schemas.openxmlformats.org/officeDocument/2006/relationships/hyperlink" Target="https://drive.google.com/file/d/0BwAUnkJCPNToNFVuZzg2Y0FER3M/view?usp=sharing"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 Id="rId3" Type="http://schemas.openxmlformats.org/officeDocument/2006/relationships/hyperlink" Target="https://drive.google.com/file/d/0BwAUnkJCPNToMzZMbFVPeGRRalE/view?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 Id="rId3" Type="http://schemas.openxmlformats.org/officeDocument/2006/relationships/hyperlink" Target="https://drive.google.com/file/d/1CZpS-XqqgqICsnsmam6oe8EpQbN-mEgE/view?usp=sharing"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 Id="rId3" Type="http://schemas.openxmlformats.org/officeDocument/2006/relationships/hyperlink" Target="https://docs.google.com/spreadsheets/d/1sRWaSsJZIHXpsgT5D1bvqr-d9bVRNrl6ZEeFzlmj8aQ/edit?usp=sharing"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 Id="rId3" Type="http://schemas.openxmlformats.org/officeDocument/2006/relationships/hyperlink" Target="https://docs.google.com/spreadsheets/d/1sRWaSsJZIHXpsgT5D1bvqr-d9bVRNrl6ZEeFzlmj8aQ/edit?usp=sharing"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 Id="rId3" Type="http://schemas.openxmlformats.org/officeDocument/2006/relationships/hyperlink" Target="https://docs.google.com/document/d/1iIAHC6NHFSiDWbe2QPou_ooeLh7sWHdmxFqI7vSNvzc/edit?usp=sharing" TargetMode="External"/><Relationship Id="rId4" Type="http://schemas.openxmlformats.org/officeDocument/2006/relationships/hyperlink" Target="https://docs.google.com/document/d/1NP8X0GKEzuAeIMxLg6bKTzYmVgDhJvR5nTwcXH3a9vs/edit?usp=sharing"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 Id="rId3" Type="http://schemas.openxmlformats.org/officeDocument/2006/relationships/hyperlink" Target="https://docs.google.com/document/d/1MVA8iIkWS78pK03uVTZ9QwKORVuM0kkPhUyIm9rhZ2I/edit?usp=sharing"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 Id="rId3" Type="http://schemas.openxmlformats.org/officeDocument/2006/relationships/hyperlink" Target="https://drive.google.com/file/d/0BwAUnkJCPNTodzVYVTVTT2JMNmM/view?usp=sharing"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8.xml"/><Relationship Id="rId3" Type="http://schemas.openxmlformats.org/officeDocument/2006/relationships/hyperlink" Target="http://www.tip.duke.edu"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 Id="rId3" Type="http://schemas.openxmlformats.org/officeDocument/2006/relationships/hyperlink" Target="https://docs.google.com/document/d/1B3dGG4PohADE_c8ONvuJd7iUWc3ObqUucPLSdftTKkE/edit?usp=sharing"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 Id="rId3" Type="http://schemas.openxmlformats.org/officeDocument/2006/relationships/hyperlink" Target="https://docs.google.com/document/d/1B3dGG4PohADE_c8ONvuJd7iUWc3ObqUucPLSdftTKkE/edit?usp=sharing"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 Id="rId3" Type="http://schemas.openxmlformats.org/officeDocument/2006/relationships/hyperlink" Target="https://docs.google.com/document/d/1B3dGG4PohADE_c8ONvuJd7iUWc3ObqUucPLSdftTKkE/edit?usp=sharing"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 Id="rId3" Type="http://schemas.openxmlformats.org/officeDocument/2006/relationships/hyperlink" Target="https://docs.google.com/forms/d/1uU1gwOThG-rB1ywAhHEWHNKsd9fFtkirPB7epj0iD-k/edit?usp=sharing"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6.xml"/><Relationship Id="rId3" Type="http://schemas.openxmlformats.org/officeDocument/2006/relationships/hyperlink" Target="https://docs.google.com/document/d/1NcmimBrdgQBp12VGwferBa8ImDZ1WS29GHxgRtnVUGM/edit?usp=sharing"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7.xml"/><Relationship Id="rId3" Type="http://schemas.openxmlformats.org/officeDocument/2006/relationships/hyperlink" Target="https://drive.google.com/drive/folders/0BwAUnkJCPNTocEI5LVBhWXBnVU0?usp=sharing"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8.xml"/><Relationship Id="rId3" Type="http://schemas.openxmlformats.org/officeDocument/2006/relationships/hyperlink" Target="https://docs.google.com/document/d/14LxNC0bwBv8yYWi-_74ykt3FE5uE_R2JcWtPprGNT1E/edit?usp=sharing"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ocs.google.com/document/d/1iPbxuqVps_pC3-hwJhUvDshp8SnRfR7JQj9R3FfPv4U/edit?usp=sharing" TargetMode="External"/><Relationship Id="rId4" Type="http://schemas.openxmlformats.org/officeDocument/2006/relationships/hyperlink" Target="https://docs.google.com/document/d/1tza_aA-KRgzpjgniIJvA7G_PtDVmRSdJd1KsU11gFsk/edit?usp=sharing"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0.xml"/><Relationship Id="rId3" Type="http://schemas.openxmlformats.org/officeDocument/2006/relationships/hyperlink" Target="https://docs.google.com/document/d/1P8TEGQ4eg21HipL_9eWZMv7fVjb8RMV0ZQBjBz-Nn_4/edit?usp=sharing"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1.xml"/><Relationship Id="rId3" Type="http://schemas.openxmlformats.org/officeDocument/2006/relationships/hyperlink" Target="https://docs.google.com/presentation/d/1DrX7vMQ6eeisbQLJGQW6kEEoG7QW9QE1kMRjxh-moIw/edit?usp=shari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docs.google.com/document/d/1hY5tnxBt62W6xK1wZcCUPRlU5m2IXG_wg_HY0OX5oWg/edit?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65025" y="1030775"/>
            <a:ext cx="7884300" cy="1860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sz="9600">
                <a:latin typeface="Great Vibes"/>
                <a:ea typeface="Great Vibes"/>
                <a:cs typeface="Great Vibes"/>
                <a:sym typeface="Great Vibes"/>
              </a:rPr>
              <a:t>Gifted &amp; Talented</a:t>
            </a:r>
            <a:endParaRPr sz="9600">
              <a:latin typeface="Great Vibes"/>
              <a:ea typeface="Great Vibes"/>
              <a:cs typeface="Great Vibes"/>
              <a:sym typeface="Great Vibes"/>
            </a:endParaRPr>
          </a:p>
        </p:txBody>
      </p:sp>
      <p:sp>
        <p:nvSpPr>
          <p:cNvPr id="57" name="Shape 57"/>
          <p:cNvSpPr txBox="1"/>
          <p:nvPr>
            <p:ph idx="1" type="subTitle"/>
          </p:nvPr>
        </p:nvSpPr>
        <p:spPr>
          <a:xfrm>
            <a:off x="3283700" y="2819325"/>
            <a:ext cx="5405100" cy="691500"/>
          </a:xfrm>
          <a:prstGeom prst="rect">
            <a:avLst/>
          </a:prstGeom>
        </p:spPr>
        <p:txBody>
          <a:bodyPr anchorCtr="0" anchor="t" bIns="91425" lIns="91425" spcFirstLastPara="1" rIns="91425" wrap="square" tIns="91425">
            <a:noAutofit/>
          </a:bodyPr>
          <a:lstStyle/>
          <a:p>
            <a:pPr indent="0" lvl="0" marL="0" algn="r">
              <a:spcBef>
                <a:spcPts val="0"/>
              </a:spcBef>
              <a:spcAft>
                <a:spcPts val="0"/>
              </a:spcAft>
              <a:buNone/>
            </a:pPr>
            <a:r>
              <a:rPr b="1" lang="en" sz="3600">
                <a:latin typeface="Great Vibes"/>
                <a:ea typeface="Great Vibes"/>
                <a:cs typeface="Great Vibes"/>
                <a:sym typeface="Great Vibes"/>
              </a:rPr>
              <a:t>Program Approval Standards</a:t>
            </a:r>
            <a:endParaRPr b="1" sz="3600">
              <a:latin typeface="Great Vibes"/>
              <a:ea typeface="Great Vibes"/>
              <a:cs typeface="Great Vibes"/>
              <a:sym typeface="Great Vibes"/>
            </a:endParaRPr>
          </a:p>
        </p:txBody>
      </p:sp>
      <p:sp>
        <p:nvSpPr>
          <p:cNvPr id="58" name="Shape 58"/>
          <p:cNvSpPr/>
          <p:nvPr/>
        </p:nvSpPr>
        <p:spPr>
          <a:xfrm>
            <a:off x="1552450" y="2679200"/>
            <a:ext cx="6445500" cy="1707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1368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accent2"/>
                </a:solidFill>
              </a:rPr>
              <a:t>Timeline of Implementation</a:t>
            </a:r>
            <a:endParaRPr>
              <a:solidFill>
                <a:schemeClr val="accent2"/>
              </a:solidFill>
            </a:endParaRPr>
          </a:p>
        </p:txBody>
      </p:sp>
      <p:sp>
        <p:nvSpPr>
          <p:cNvPr id="113" name="Shape 113"/>
          <p:cNvSpPr txBox="1"/>
          <p:nvPr>
            <p:ph idx="1" type="body"/>
          </p:nvPr>
        </p:nvSpPr>
        <p:spPr>
          <a:xfrm>
            <a:off x="311700" y="709525"/>
            <a:ext cx="42603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August</a:t>
            </a:r>
            <a:endParaRPr/>
          </a:p>
          <a:p>
            <a:pPr indent="-317500" lvl="0" marL="457200" rtl="0">
              <a:lnSpc>
                <a:spcPct val="100000"/>
              </a:lnSpc>
              <a:spcBef>
                <a:spcPts val="0"/>
              </a:spcBef>
              <a:spcAft>
                <a:spcPts val="0"/>
              </a:spcAft>
              <a:buSzPts val="1400"/>
              <a:buChar char="●"/>
            </a:pPr>
            <a:r>
              <a:rPr lang="en"/>
              <a:t>Certificates for PAP/SCC trainings</a:t>
            </a:r>
            <a:endParaRPr/>
          </a:p>
          <a:p>
            <a:pPr indent="-317500" lvl="0" marL="457200" rtl="0">
              <a:lnSpc>
                <a:spcPct val="100000"/>
              </a:lnSpc>
              <a:spcBef>
                <a:spcPts val="0"/>
              </a:spcBef>
              <a:spcAft>
                <a:spcPts val="0"/>
              </a:spcAft>
              <a:buSzPts val="1400"/>
              <a:buChar char="●"/>
            </a:pPr>
            <a:r>
              <a:rPr lang="en"/>
              <a:t>Check on attending the AAGEA conf.</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September</a:t>
            </a:r>
            <a:endParaRPr/>
          </a:p>
          <a:p>
            <a:pPr indent="-317500" lvl="0" marL="457200" rtl="0">
              <a:lnSpc>
                <a:spcPct val="100000"/>
              </a:lnSpc>
              <a:spcBef>
                <a:spcPts val="0"/>
              </a:spcBef>
              <a:spcAft>
                <a:spcPts val="0"/>
              </a:spcAft>
              <a:buSzPts val="1400"/>
              <a:buChar char="●"/>
            </a:pPr>
            <a:r>
              <a:rPr lang="en"/>
              <a:t>College Board AP training records</a:t>
            </a:r>
            <a:endParaRPr/>
          </a:p>
          <a:p>
            <a:pPr indent="-317500" lvl="0" marL="457200" rtl="0">
              <a:lnSpc>
                <a:spcPct val="100000"/>
              </a:lnSpc>
              <a:spcBef>
                <a:spcPts val="0"/>
              </a:spcBef>
              <a:spcAft>
                <a:spcPts val="0"/>
              </a:spcAft>
              <a:buSzPts val="1400"/>
              <a:buChar char="●"/>
            </a:pPr>
            <a:r>
              <a:rPr lang="en"/>
              <a:t>Attend AAGEA conf.</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October</a:t>
            </a:r>
            <a:endParaRPr/>
          </a:p>
          <a:p>
            <a:pPr indent="-317500" lvl="0" marL="457200" rtl="0">
              <a:lnSpc>
                <a:spcPct val="100000"/>
              </a:lnSpc>
              <a:spcBef>
                <a:spcPts val="0"/>
              </a:spcBef>
              <a:spcAft>
                <a:spcPts val="0"/>
              </a:spcAft>
              <a:buSzPts val="1400"/>
              <a:buChar char="●"/>
            </a:pPr>
            <a:r>
              <a:rPr lang="en"/>
              <a:t>Check on attending NAGC and AGATE conf.</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November</a:t>
            </a:r>
            <a:endParaRPr/>
          </a:p>
          <a:p>
            <a:pPr indent="-317500" lvl="0" marL="457200" rtl="0">
              <a:lnSpc>
                <a:spcPct val="100000"/>
              </a:lnSpc>
              <a:spcBef>
                <a:spcPts val="0"/>
              </a:spcBef>
              <a:spcAft>
                <a:spcPts val="0"/>
              </a:spcAft>
              <a:buSzPts val="1400"/>
              <a:buChar char="●"/>
            </a:pPr>
            <a:r>
              <a:rPr lang="en"/>
              <a:t>Attend NAGC, if possible</a:t>
            </a:r>
            <a:endParaRPr/>
          </a:p>
          <a:p>
            <a:pPr indent="-317500" lvl="0" marL="457200" rtl="0">
              <a:lnSpc>
                <a:spcPct val="100000"/>
              </a:lnSpc>
              <a:spcBef>
                <a:spcPts val="0"/>
              </a:spcBef>
              <a:spcAft>
                <a:spcPts val="0"/>
              </a:spcAft>
              <a:buSzPts val="1400"/>
              <a:buChar char="●"/>
            </a:pPr>
            <a:r>
              <a:rPr lang="en"/>
              <a:t>DI coaches training</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December</a:t>
            </a:r>
            <a:endParaRPr/>
          </a:p>
          <a:p>
            <a:pPr indent="-317500" lvl="0" marL="457200" rtl="0">
              <a:lnSpc>
                <a:spcPct val="100000"/>
              </a:lnSpc>
              <a:spcBef>
                <a:spcPts val="0"/>
              </a:spcBef>
              <a:spcAft>
                <a:spcPts val="0"/>
              </a:spcAft>
              <a:buSzPts val="1400"/>
              <a:buChar char="●"/>
            </a:pPr>
            <a:r>
              <a:t/>
            </a:r>
            <a:endParaRPr/>
          </a:p>
        </p:txBody>
      </p:sp>
      <p:sp>
        <p:nvSpPr>
          <p:cNvPr id="114" name="Shape 114"/>
          <p:cNvSpPr txBox="1"/>
          <p:nvPr>
            <p:ph idx="1" type="body"/>
          </p:nvPr>
        </p:nvSpPr>
        <p:spPr>
          <a:xfrm>
            <a:off x="4712025" y="709525"/>
            <a:ext cx="41205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January</a:t>
            </a:r>
            <a:endParaRPr/>
          </a:p>
          <a:p>
            <a:pPr indent="-317500" lvl="0" marL="457200" rtl="0">
              <a:lnSpc>
                <a:spcPct val="100000"/>
              </a:lnSpc>
              <a:spcBef>
                <a:spcPts val="0"/>
              </a:spcBef>
              <a:spcAft>
                <a:spcPts val="0"/>
              </a:spcAft>
              <a:buSzPts val="1400"/>
              <a:buChar char="●"/>
            </a:pPr>
            <a:r>
              <a:rPr lang="en"/>
              <a:t>Staff memo to identify new students</a:t>
            </a:r>
            <a:endParaRPr/>
          </a:p>
          <a:p>
            <a:pPr indent="-317500" lvl="0" marL="457200" rtl="0">
              <a:lnSpc>
                <a:spcPct val="100000"/>
              </a:lnSpc>
              <a:spcBef>
                <a:spcPts val="0"/>
              </a:spcBef>
              <a:spcAft>
                <a:spcPts val="0"/>
              </a:spcAft>
              <a:buSzPts val="1400"/>
              <a:buChar char="●"/>
            </a:pPr>
            <a:r>
              <a:rPr lang="en"/>
              <a:t>Make arrangements to attend AGATE conf.</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February</a:t>
            </a:r>
            <a:endParaRPr/>
          </a:p>
          <a:p>
            <a:pPr indent="-317500" lvl="0" marL="457200" rtl="0">
              <a:lnSpc>
                <a:spcPct val="100000"/>
              </a:lnSpc>
              <a:spcBef>
                <a:spcPts val="0"/>
              </a:spcBef>
              <a:spcAft>
                <a:spcPts val="0"/>
              </a:spcAft>
              <a:buSzPts val="1400"/>
              <a:buChar char="●"/>
            </a:pPr>
            <a:r>
              <a:rPr lang="en"/>
              <a:t>Attend the AGATE conf.</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March</a:t>
            </a:r>
            <a:endParaRPr/>
          </a:p>
          <a:p>
            <a:pPr indent="-317500" lvl="0" marL="457200" rtl="0">
              <a:lnSpc>
                <a:spcPct val="100000"/>
              </a:lnSpc>
              <a:spcBef>
                <a:spcPts val="0"/>
              </a:spcBef>
              <a:spcAft>
                <a:spcPts val="0"/>
              </a:spcAft>
              <a:buSzPts val="1400"/>
              <a:buChar char="●"/>
            </a:pPr>
            <a:r>
              <a:rPr lang="en"/>
              <a:t>Schedule meeting to share AGATE handouts</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April </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May</a:t>
            </a:r>
            <a:endParaRPr/>
          </a:p>
          <a:p>
            <a:pPr indent="-317500" lvl="0" marL="457200" rtl="0">
              <a:lnSpc>
                <a:spcPct val="100000"/>
              </a:lnSpc>
              <a:spcBef>
                <a:spcPts val="0"/>
              </a:spcBef>
              <a:spcAft>
                <a:spcPts val="0"/>
              </a:spcAft>
              <a:buSzPts val="1400"/>
              <a:buChar char="●"/>
            </a:pPr>
            <a:r>
              <a:rPr lang="en"/>
              <a:t>Determine if anyone teaching AP/PAP will need summer training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accent5"/>
                </a:solidFill>
              </a:rPr>
              <a:t>PERSONNEL</a:t>
            </a:r>
            <a:endParaRPr>
              <a:solidFill>
                <a:schemeClr val="accent5"/>
              </a:solidFill>
            </a:endParaRPr>
          </a:p>
        </p:txBody>
      </p:sp>
      <p:sp>
        <p:nvSpPr>
          <p:cNvPr id="120" name="Shape 1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Persons associated with the gifted and talented program need special qualifications in the areas of training, experience and personal qualities. Selection of personnel is critical to the quality of hte program. A process to ensure the selection of appropriate teachers of the gifted must be established and clearly articulated. At least one person serves as district administrator or coordinator of the gifted program. The percentage of time assigned to duties associated with the program will necessarily vary depending on the size of the district. In small districts it is likely that the same person will be the teacher of gifted students and the administrator or coordinator of the program. Training requirements for a coordinator are the same as those for an approved teacher of the gifted. It is strongly recommended that the district gifted and talented coordinator have training in administration.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idx="1" type="body"/>
          </p:nvPr>
        </p:nvSpPr>
        <p:spPr>
          <a:xfrm>
            <a:off x="311700" y="130125"/>
            <a:ext cx="8520600" cy="4753200"/>
          </a:xfrm>
          <a:prstGeom prst="rect">
            <a:avLst/>
          </a:prstGeom>
          <a:ln>
            <a:noFill/>
          </a:ln>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200">
                <a:latin typeface="Times New Roman"/>
                <a:ea typeface="Times New Roman"/>
                <a:cs typeface="Times New Roman"/>
                <a:sym typeface="Times New Roman"/>
              </a:rPr>
              <a:t>The minimum standards for an approved teacher of the gifted are licensure, pass appropriated state approved assessments, and meet standards as set by the Arkansas State Board of Education through the Arkansas Department of Education, Professional Licensure Department, for add-on endorsement in gifted education. Persons holding the position of administrator or coordinator of gifted programs will also meet state certification requirements. Specific courses are not stipulated; however, the following areas should be included:</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Identification and programming for the gifted</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Methods and materials for the gifted</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Curriculum development for the gifted</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Counseling and guidance for the gifted</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Testing and evaluation</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Creativity</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Supervised practicum</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Independent study</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Seminar or special topics course in gifted education</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i="1" lang="en" sz="1200">
                <a:solidFill>
                  <a:srgbClr val="FF0000"/>
                </a:solidFill>
                <a:latin typeface="Times New Roman"/>
                <a:ea typeface="Times New Roman"/>
                <a:cs typeface="Times New Roman"/>
                <a:sym typeface="Times New Roman"/>
              </a:rPr>
              <a:t>Any teacher holding gifted and talented licensure is </a:t>
            </a:r>
            <a:r>
              <a:rPr i="1" lang="en" sz="1200" u="sng">
                <a:solidFill>
                  <a:srgbClr val="FF0000"/>
                </a:solidFill>
                <a:latin typeface="Times New Roman"/>
                <a:ea typeface="Times New Roman"/>
                <a:cs typeface="Times New Roman"/>
                <a:sym typeface="Times New Roman"/>
              </a:rPr>
              <a:t>an approved teacher of gifted </a:t>
            </a:r>
            <a:r>
              <a:rPr i="1" lang="en" sz="1200">
                <a:solidFill>
                  <a:srgbClr val="FF0000"/>
                </a:solidFill>
                <a:latin typeface="Times New Roman"/>
                <a:ea typeface="Times New Roman"/>
                <a:cs typeface="Times New Roman"/>
                <a:sym typeface="Times New Roman"/>
              </a:rPr>
              <a:t>and talented students. </a:t>
            </a:r>
            <a:endParaRPr i="1" sz="1200">
              <a:solidFill>
                <a:srgbClr val="FF0000"/>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rPr lang="en" sz="1200">
                <a:latin typeface="Times New Roman"/>
                <a:ea typeface="Times New Roman"/>
                <a:cs typeface="Times New Roman"/>
                <a:sym typeface="Times New Roman"/>
              </a:rPr>
              <a:t>Job descriptions are on file for curriculum/program administrators an/or coordinators and teachers of the gifted. Duties in the job description for the administrator or coordinator should include:</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Planning and administrating of the district’s gifted program in consultation with teacher administrators and parents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Preparing a local gifted and talented budget for the school district</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Recommending purchase of supplies and materials</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rPr lang="en" sz="1200">
                <a:latin typeface="Times New Roman"/>
                <a:ea typeface="Times New Roman"/>
                <a:cs typeface="Times New Roman"/>
                <a:sym typeface="Times New Roman"/>
              </a:rPr>
              <a:t>In addition to time spent in direct services to gifted students, teacher and administrators or coordinators in gifted programs have a variety of duties that will promote integration of the gifted program with the regular education program.</a:t>
            </a:r>
            <a:endParaRPr sz="12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idx="1" type="body"/>
          </p:nvPr>
        </p:nvSpPr>
        <p:spPr>
          <a:xfrm>
            <a:off x="311700" y="287650"/>
            <a:ext cx="8520600" cy="4568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a:lnSpc>
                <a:spcPct val="100000"/>
              </a:lnSpc>
              <a:spcBef>
                <a:spcPts val="0"/>
              </a:spcBef>
              <a:spcAft>
                <a:spcPts val="0"/>
              </a:spcAft>
              <a:buNone/>
            </a:pPr>
            <a:r>
              <a:rPr lang="en" sz="1200">
                <a:latin typeface="Times New Roman"/>
                <a:ea typeface="Times New Roman"/>
                <a:cs typeface="Times New Roman"/>
                <a:sym typeface="Times New Roman"/>
              </a:rPr>
              <a:t>Time must be provided for:</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Working with classroom teachers, counselors, administrators, and other personnel</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Locating resources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Arranging mentorships and other out-of-school learning experiences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Supervising independent studies and mentorships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Leadership of the identification process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Conducting community awareness activities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Conducting staff development activities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Program documentation </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Development of appropriate curriculum</a:t>
            </a:r>
            <a:endParaRPr sz="1200">
              <a:latin typeface="Times New Roman"/>
              <a:ea typeface="Times New Roman"/>
              <a:cs typeface="Times New Roman"/>
              <a:sym typeface="Times New Roman"/>
            </a:endParaRPr>
          </a:p>
          <a:p>
            <a:pPr indent="-304800" lvl="0" marL="914400">
              <a:lnSpc>
                <a:spcPct val="100000"/>
              </a:lnSpc>
              <a:spcBef>
                <a:spcPts val="0"/>
              </a:spcBef>
              <a:spcAft>
                <a:spcPts val="0"/>
              </a:spcAft>
              <a:buSzPts val="1200"/>
              <a:buFont typeface="Times New Roman"/>
              <a:buAutoNum type="alphaUcPeriod"/>
            </a:pPr>
            <a:r>
              <a:rPr lang="en" sz="1200">
                <a:latin typeface="Times New Roman"/>
                <a:ea typeface="Times New Roman"/>
                <a:cs typeface="Times New Roman"/>
                <a:sym typeface="Times New Roman"/>
              </a:rPr>
              <a:t>Involvement in Advanced Placement and/or International Baccalaureate program planning and implementation</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a:lnSpc>
                <a:spcPct val="100000"/>
              </a:lnSpc>
              <a:spcBef>
                <a:spcPts val="0"/>
              </a:spcBef>
              <a:spcAft>
                <a:spcPts val="0"/>
              </a:spcAft>
              <a:buNone/>
            </a:pPr>
            <a:r>
              <a:rPr lang="en" sz="1200">
                <a:latin typeface="Times New Roman"/>
                <a:ea typeface="Times New Roman"/>
                <a:cs typeface="Times New Roman"/>
                <a:sym typeface="Times New Roman"/>
              </a:rPr>
              <a:t>A minimum equivalent of five periods a week for duties specific to the job responsibilities associated with gifted education </a:t>
            </a:r>
            <a:r>
              <a:rPr b="1" lang="en" sz="1200" u="sng">
                <a:solidFill>
                  <a:srgbClr val="FF0000"/>
                </a:solidFill>
                <a:latin typeface="Times New Roman"/>
                <a:ea typeface="Times New Roman"/>
                <a:cs typeface="Times New Roman"/>
                <a:sym typeface="Times New Roman"/>
              </a:rPr>
              <a:t>is expected</a:t>
            </a:r>
            <a:r>
              <a:rPr lang="en" sz="1200">
                <a:latin typeface="Times New Roman"/>
                <a:ea typeface="Times New Roman"/>
                <a:cs typeface="Times New Roman"/>
                <a:sym typeface="Times New Roman"/>
              </a:rPr>
              <a:t>.</a:t>
            </a:r>
            <a:endParaRPr sz="12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1938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6</a:t>
            </a:r>
            <a:r>
              <a:rPr lang="en"/>
              <a:t>.01 </a:t>
            </a:r>
            <a:r>
              <a:rPr lang="en" sz="1800"/>
              <a:t>Persons who teach identified students in homogeneous groups MUST hold current Arkansas initial or standard teaching licensure, pass appropriate state approved assessments, and meet performance standards as set by the State BOard of Education Professional Licensure Department for add-on endorsement in gifted education. </a:t>
            </a:r>
            <a:endParaRPr sz="1800"/>
          </a:p>
        </p:txBody>
      </p:sp>
      <p:sp>
        <p:nvSpPr>
          <p:cNvPr id="136" name="Shape 136"/>
          <p:cNvSpPr txBox="1"/>
          <p:nvPr>
            <p:ph idx="1" type="body"/>
          </p:nvPr>
        </p:nvSpPr>
        <p:spPr>
          <a:xfrm>
            <a:off x="311700" y="2513525"/>
            <a:ext cx="8520600" cy="20553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a:t>Teaching license</a:t>
            </a:r>
            <a:endParaRPr/>
          </a:p>
          <a:p>
            <a:pPr indent="-342900" lvl="0" marL="457200" rtl="0">
              <a:lnSpc>
                <a:spcPct val="100000"/>
              </a:lnSpc>
              <a:spcBef>
                <a:spcPts val="0"/>
              </a:spcBef>
              <a:spcAft>
                <a:spcPts val="0"/>
              </a:spcAft>
              <a:buSzPts val="1800"/>
              <a:buChar char="●"/>
            </a:pPr>
            <a:r>
              <a:rPr lang="en"/>
              <a:t>Transcript</a:t>
            </a:r>
            <a:endParaRPr/>
          </a:p>
          <a:p>
            <a:pPr indent="0" lvl="0" marL="0" rtl="0">
              <a:lnSpc>
                <a:spcPct val="100000"/>
              </a:lnSpc>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6</a:t>
            </a:r>
            <a:r>
              <a:rPr lang="en"/>
              <a:t>.02 </a:t>
            </a:r>
            <a:r>
              <a:rPr lang="en" sz="1800"/>
              <a:t>Persons who coordinate a program for gifted students K-12 must hold current AR teaching licensure, pass appropriate state approved assessments and meet performance standards as set by the SBE, PLD for add-on endorsement in gifted education.</a:t>
            </a:r>
            <a:endParaRPr sz="1800"/>
          </a:p>
        </p:txBody>
      </p:sp>
      <p:sp>
        <p:nvSpPr>
          <p:cNvPr id="142" name="Shape 142"/>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a:t>Teaching License</a:t>
            </a:r>
            <a:endParaRPr/>
          </a:p>
          <a:p>
            <a:pPr indent="-342900" lvl="0" marL="457200" rtl="0">
              <a:lnSpc>
                <a:spcPct val="100000"/>
              </a:lnSpc>
              <a:spcBef>
                <a:spcPts val="0"/>
              </a:spcBef>
              <a:spcAft>
                <a:spcPts val="0"/>
              </a:spcAft>
              <a:buSzPts val="1800"/>
              <a:buChar char="●"/>
            </a:pPr>
            <a:r>
              <a:rPr lang="en"/>
              <a:t>Transcript</a:t>
            </a:r>
            <a:endParaRPr/>
          </a:p>
          <a:p>
            <a:pPr indent="0" lvl="0" marL="0" rtl="0">
              <a:lnSpc>
                <a:spcPct val="100000"/>
              </a:lnSpc>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6</a:t>
            </a:r>
            <a:r>
              <a:rPr lang="en"/>
              <a:t>.03 </a:t>
            </a:r>
            <a:r>
              <a:rPr lang="en" sz="1800"/>
              <a:t>Persons who administer a program (Curriculum/Program Administrator) K-12 must hold current AR licensure, pass appropriate assessments and meet performance standards as set by the ADE, PLD for add-on endorsement in gifted education. </a:t>
            </a:r>
            <a:endParaRPr sz="1800"/>
          </a:p>
        </p:txBody>
      </p:sp>
      <p:sp>
        <p:nvSpPr>
          <p:cNvPr id="148" name="Shape 148"/>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Clr>
                <a:schemeClr val="dk2"/>
              </a:buClr>
              <a:buSzPts val="1800"/>
              <a:buFont typeface="Proxima Nova"/>
              <a:buChar char="●"/>
            </a:pPr>
            <a:r>
              <a:rPr lang="en"/>
              <a:t>Teaching License</a:t>
            </a:r>
            <a:endParaRPr/>
          </a:p>
          <a:p>
            <a:pPr indent="-342900" lvl="0" marL="457200" marR="0" rtl="0" algn="l">
              <a:lnSpc>
                <a:spcPct val="100000"/>
              </a:lnSpc>
              <a:spcBef>
                <a:spcPts val="0"/>
              </a:spcBef>
              <a:spcAft>
                <a:spcPts val="0"/>
              </a:spcAft>
              <a:buSzPts val="1800"/>
              <a:buChar char="●"/>
            </a:pPr>
            <a:r>
              <a:rPr lang="en"/>
              <a:t>Transcript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445025"/>
            <a:ext cx="8520600" cy="952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6</a:t>
            </a:r>
            <a:r>
              <a:rPr lang="en"/>
              <a:t>.04 </a:t>
            </a:r>
            <a:r>
              <a:rPr lang="en" sz="1800"/>
              <a:t>A process for selection of administrators/coordinators and teacher of the gifted are clearly defined and established.</a:t>
            </a:r>
            <a:endParaRPr sz="1800"/>
          </a:p>
        </p:txBody>
      </p:sp>
      <p:sp>
        <p:nvSpPr>
          <p:cNvPr id="154" name="Shape 154"/>
          <p:cNvSpPr txBox="1"/>
          <p:nvPr>
            <p:ph idx="1" type="body"/>
          </p:nvPr>
        </p:nvSpPr>
        <p:spPr>
          <a:xfrm>
            <a:off x="311700" y="1397225"/>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u="sng">
                <a:solidFill>
                  <a:schemeClr val="hlink"/>
                </a:solidFill>
                <a:hlinkClick r:id="rId3"/>
              </a:rPr>
              <a:t>Policy and Procedures</a:t>
            </a:r>
            <a:r>
              <a:rPr lang="en"/>
              <a:t> for hiring</a:t>
            </a:r>
            <a:endParaRPr/>
          </a:p>
          <a:p>
            <a:pPr indent="0" lvl="0" marL="457200" rtl="0">
              <a:lnSpc>
                <a:spcPct val="100000"/>
              </a:lnSpc>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6</a:t>
            </a:r>
            <a:r>
              <a:rPr lang="en"/>
              <a:t>.05 </a:t>
            </a:r>
            <a:r>
              <a:rPr lang="en" sz="1800"/>
              <a:t>Job descriptions are developed for administrators/coordinators and teachers of the gifted.</a:t>
            </a:r>
            <a:endParaRPr sz="1800"/>
          </a:p>
        </p:txBody>
      </p:sp>
      <p:sp>
        <p:nvSpPr>
          <p:cNvPr id="160" name="Shape 160"/>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Clr>
                <a:schemeClr val="dk2"/>
              </a:buClr>
              <a:buSzPts val="1800"/>
              <a:buFont typeface="Proxima Nova"/>
              <a:buChar char="●"/>
            </a:pPr>
            <a:r>
              <a:rPr lang="en"/>
              <a:t>Written </a:t>
            </a:r>
            <a:r>
              <a:rPr lang="en" u="sng">
                <a:solidFill>
                  <a:schemeClr val="hlink"/>
                </a:solidFill>
                <a:hlinkClick r:id="rId3"/>
              </a:rPr>
              <a:t>job description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6</a:t>
            </a:r>
            <a:r>
              <a:rPr lang="en"/>
              <a:t>.06 </a:t>
            </a:r>
            <a:r>
              <a:rPr lang="en" sz="1800"/>
              <a:t>Regularly scheduled time is provided for administrators/coordinators and teachers of the gifted who perform administrative duties beyond direct services to identified students. </a:t>
            </a:r>
            <a:endParaRPr sz="1800"/>
          </a:p>
        </p:txBody>
      </p:sp>
      <p:sp>
        <p:nvSpPr>
          <p:cNvPr id="166" name="Shape 166"/>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Clr>
                <a:schemeClr val="dk2"/>
              </a:buClr>
              <a:buSzPts val="1800"/>
              <a:buFont typeface="Proxima Nova"/>
              <a:buChar char="●"/>
            </a:pPr>
            <a:r>
              <a:rPr lang="en" u="sng">
                <a:solidFill>
                  <a:schemeClr val="hlink"/>
                </a:solidFill>
                <a:hlinkClick r:id="rId3"/>
              </a:rPr>
              <a:t>Schedule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r">
              <a:spcBef>
                <a:spcPts val="0"/>
              </a:spcBef>
              <a:spcAft>
                <a:spcPts val="0"/>
              </a:spcAft>
              <a:buNone/>
            </a:pPr>
            <a:r>
              <a:rPr lang="en"/>
              <a:t>COMMUNITY INVOLVEMENT</a:t>
            </a:r>
            <a:endParaRPr/>
          </a:p>
        </p:txBody>
      </p:sp>
      <p:sp>
        <p:nvSpPr>
          <p:cNvPr id="64" name="Shape 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400">
                <a:latin typeface="Times New Roman"/>
                <a:ea typeface="Times New Roman"/>
                <a:cs typeface="Times New Roman"/>
                <a:sym typeface="Times New Roman"/>
              </a:rPr>
              <a:t>A working partnership between school personnel and other members of the community will benefit a gifted and talented program. The district should encourage open communication with parents and community members, making them aware of the characteristics and needs of the gifted, the program goals of the district, and student activities. The Advisory Committee for Gifted and Talented Education </a:t>
            </a:r>
            <a:r>
              <a:rPr b="1" lang="en" sz="1400" u="sng">
                <a:solidFill>
                  <a:schemeClr val="accent3"/>
                </a:solidFill>
                <a:latin typeface="Times New Roman"/>
                <a:ea typeface="Times New Roman"/>
                <a:cs typeface="Times New Roman"/>
                <a:sym typeface="Times New Roman"/>
              </a:rPr>
              <a:t>must</a:t>
            </a:r>
            <a:r>
              <a:rPr lang="en" sz="1400">
                <a:latin typeface="Times New Roman"/>
                <a:ea typeface="Times New Roman"/>
                <a:cs typeface="Times New Roman"/>
                <a:sym typeface="Times New Roman"/>
              </a:rPr>
              <a:t> include parents, as well as professional educators.</a:t>
            </a:r>
            <a:endParaRPr sz="1400">
              <a:latin typeface="Times New Roman"/>
              <a:ea typeface="Times New Roman"/>
              <a:cs typeface="Times New Roman"/>
              <a:sym typeface="Times New Roman"/>
            </a:endParaRPr>
          </a:p>
          <a:p>
            <a:pPr indent="0" lvl="0" marL="0" rtl="0">
              <a:spcBef>
                <a:spcPts val="0"/>
              </a:spcBef>
              <a:spcAft>
                <a:spcPts val="0"/>
              </a:spcAft>
              <a:buNone/>
            </a:pPr>
            <a:r>
              <a:rPr lang="en" sz="1400">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p>
            <a:pPr indent="0" lvl="0" marL="0" rtl="0">
              <a:spcBef>
                <a:spcPts val="0"/>
              </a:spcBef>
              <a:spcAft>
                <a:spcPts val="0"/>
              </a:spcAft>
              <a:buNone/>
            </a:pPr>
            <a:r>
              <a:rPr lang="en" sz="1400">
                <a:latin typeface="Times New Roman"/>
                <a:ea typeface="Times New Roman"/>
                <a:cs typeface="Times New Roman"/>
                <a:sym typeface="Times New Roman"/>
              </a:rPr>
              <a:t>Community members can play an important role in the education of gifted students by serving as speakers or mentors. Groups in the community whose cooperation may be sought include colleges and universities, museums, theater groups, civic clubs, libraries, industries, and businesses.</a:t>
            </a:r>
            <a:endParaRPr sz="1400">
              <a:latin typeface="Times New Roman"/>
              <a:ea typeface="Times New Roman"/>
              <a:cs typeface="Times New Roman"/>
              <a:sym typeface="Times New Roman"/>
            </a:endParaRPr>
          </a:p>
          <a:p>
            <a:pPr indent="0" lvl="0" marL="0" rtl="0">
              <a:spcBef>
                <a:spcPts val="0"/>
              </a:spcBef>
              <a:spcAft>
                <a:spcPts val="0"/>
              </a:spcAft>
              <a:buNone/>
            </a:pPr>
            <a:r>
              <a:rPr lang="en" sz="1400">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p>
            <a:pPr indent="0" lvl="0" marL="0" rtl="0">
              <a:spcBef>
                <a:spcPts val="0"/>
              </a:spcBef>
              <a:spcAft>
                <a:spcPts val="0"/>
              </a:spcAft>
              <a:buNone/>
            </a:pPr>
            <a:r>
              <a:rPr lang="en" sz="1400">
                <a:latin typeface="Times New Roman"/>
                <a:ea typeface="Times New Roman"/>
                <a:cs typeface="Times New Roman"/>
                <a:sym typeface="Times New Roman"/>
              </a:rPr>
              <a:t>Each district should develop an inventory of community resources that can be used to meet the needs of gifted and talented students. </a:t>
            </a:r>
            <a:endParaRPr sz="1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311700" y="1368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accent2"/>
                </a:solidFill>
              </a:rPr>
              <a:t>Timeline of Implementation</a:t>
            </a:r>
            <a:endParaRPr>
              <a:solidFill>
                <a:schemeClr val="accent2"/>
              </a:solidFill>
            </a:endParaRPr>
          </a:p>
        </p:txBody>
      </p:sp>
      <p:sp>
        <p:nvSpPr>
          <p:cNvPr id="172" name="Shape 172"/>
          <p:cNvSpPr txBox="1"/>
          <p:nvPr>
            <p:ph idx="1" type="body"/>
          </p:nvPr>
        </p:nvSpPr>
        <p:spPr>
          <a:xfrm>
            <a:off x="311700" y="983400"/>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August</a:t>
            </a:r>
            <a:endParaRPr/>
          </a:p>
          <a:p>
            <a:pPr indent="-317500" lvl="0" marL="457200" rtl="0">
              <a:lnSpc>
                <a:spcPct val="100000"/>
              </a:lnSpc>
              <a:spcBef>
                <a:spcPts val="0"/>
              </a:spcBef>
              <a:spcAft>
                <a:spcPts val="0"/>
              </a:spcAft>
              <a:buSzPts val="1400"/>
              <a:buChar char="●"/>
            </a:pPr>
            <a:r>
              <a:rPr lang="en"/>
              <a:t>Update hours/certification</a:t>
            </a:r>
            <a:endParaRPr/>
          </a:p>
          <a:p>
            <a:pPr indent="-317500" lvl="0" marL="457200" rtl="0">
              <a:lnSpc>
                <a:spcPct val="100000"/>
              </a:lnSpc>
              <a:spcBef>
                <a:spcPts val="0"/>
              </a:spcBef>
              <a:spcAft>
                <a:spcPts val="0"/>
              </a:spcAft>
              <a:buSzPts val="1400"/>
              <a:buChar char="●"/>
            </a:pPr>
            <a:r>
              <a:rPr lang="en"/>
              <a:t>Update teacher selection process</a:t>
            </a:r>
            <a:endParaRPr/>
          </a:p>
          <a:p>
            <a:pPr indent="-317500" lvl="0" marL="457200" rtl="0">
              <a:lnSpc>
                <a:spcPct val="100000"/>
              </a:lnSpc>
              <a:spcBef>
                <a:spcPts val="0"/>
              </a:spcBef>
              <a:spcAft>
                <a:spcPts val="0"/>
              </a:spcAft>
              <a:buSzPts val="1400"/>
              <a:buChar char="●"/>
            </a:pPr>
            <a:r>
              <a:rPr lang="en"/>
              <a:t>Update job description</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September</a:t>
            </a:r>
            <a:endParaRPr/>
          </a:p>
          <a:p>
            <a:pPr indent="-317500" lvl="0" marL="457200" rtl="0">
              <a:lnSpc>
                <a:spcPct val="100000"/>
              </a:lnSpc>
              <a:spcBef>
                <a:spcPts val="0"/>
              </a:spcBef>
              <a:spcAft>
                <a:spcPts val="0"/>
              </a:spcAft>
              <a:buSzPts val="1400"/>
              <a:buChar char="●"/>
            </a:pPr>
            <a:r>
              <a:rPr lang="en"/>
              <a:t>Develop schedule (student and non-student time) for Coordinator/teacher(s)</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October</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November</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December</a:t>
            </a:r>
            <a:endParaRPr/>
          </a:p>
          <a:p>
            <a:pPr indent="-317500" lvl="0" marL="457200" rtl="0">
              <a:lnSpc>
                <a:spcPct val="100000"/>
              </a:lnSpc>
              <a:spcBef>
                <a:spcPts val="0"/>
              </a:spcBef>
              <a:spcAft>
                <a:spcPts val="0"/>
              </a:spcAft>
              <a:buSzPts val="1400"/>
              <a:buChar char="●"/>
            </a:pPr>
            <a:r>
              <a:t/>
            </a:r>
            <a:endParaRPr/>
          </a:p>
        </p:txBody>
      </p:sp>
      <p:sp>
        <p:nvSpPr>
          <p:cNvPr id="173" name="Shape 173"/>
          <p:cNvSpPr txBox="1"/>
          <p:nvPr>
            <p:ph idx="1" type="body"/>
          </p:nvPr>
        </p:nvSpPr>
        <p:spPr>
          <a:xfrm>
            <a:off x="4429600" y="950575"/>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January</a:t>
            </a:r>
            <a:endParaRPr/>
          </a:p>
          <a:p>
            <a:pPr indent="-317500" lvl="0" marL="457200" rtl="0">
              <a:lnSpc>
                <a:spcPct val="100000"/>
              </a:lnSpc>
              <a:spcBef>
                <a:spcPts val="0"/>
              </a:spcBef>
              <a:spcAft>
                <a:spcPts val="0"/>
              </a:spcAft>
              <a:buSzPts val="1400"/>
              <a:buChar char="●"/>
            </a:pPr>
            <a:r>
              <a:rPr lang="en"/>
              <a:t>Update GT staff schedule</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February</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March</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April </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May</a:t>
            </a:r>
            <a:endParaRPr/>
          </a:p>
          <a:p>
            <a:pPr indent="-317500" lvl="0" marL="457200" rtl="0">
              <a:lnSpc>
                <a:spcPct val="100000"/>
              </a:lnSpc>
              <a:spcBef>
                <a:spcPts val="0"/>
              </a:spcBef>
              <a:spcAft>
                <a:spcPts val="0"/>
              </a:spcAft>
              <a:buSzPts val="1400"/>
              <a:buChar char="●"/>
            </a:pPr>
            <a:r>
              <a:rPr lang="en"/>
              <a:t>Update files: new transcripts, content workshop certificates, etc.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accent5"/>
                </a:solidFill>
              </a:rPr>
              <a:t>IDENTIFICATION</a:t>
            </a:r>
            <a:endParaRPr>
              <a:solidFill>
                <a:schemeClr val="accent5"/>
              </a:solidFill>
            </a:endParaRPr>
          </a:p>
        </p:txBody>
      </p:sp>
      <p:sp>
        <p:nvSpPr>
          <p:cNvPr id="179" name="Shape 17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The purpose of careful and comprehensive identification procedures is to find and serve as many students as possible who need special programs to develop their exceptional abilities. It is important to identify students with potential for outstanding achievement. The emphasis in identification should be on student need for qualitatively differentiated educational services beyond what is provided through the classroom curriculum.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A comprehensive identification plan should be based on the best available research and recommendations of experts in the field. It must take into account the local student population and should ensure inclusion of potentially gifted and talented students from all cultural and economic backgrounds. The list of nominated students must be representative of the entire population in terms of race, sex, and economic status.</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idx="1" type="body"/>
          </p:nvPr>
        </p:nvSpPr>
        <p:spPr>
          <a:xfrm>
            <a:off x="311700" y="205475"/>
            <a:ext cx="8520600" cy="47190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rPr lang="en" sz="1200">
                <a:latin typeface="Times New Roman"/>
                <a:ea typeface="Times New Roman"/>
                <a:cs typeface="Times New Roman"/>
                <a:sym typeface="Times New Roman"/>
              </a:rPr>
              <a:t>Each district’s written identification procedures </a:t>
            </a:r>
            <a:r>
              <a:rPr b="1" lang="en" sz="1200" u="sng">
                <a:solidFill>
                  <a:srgbClr val="FF0000"/>
                </a:solidFill>
                <a:latin typeface="Times New Roman"/>
                <a:ea typeface="Times New Roman"/>
                <a:cs typeface="Times New Roman"/>
                <a:sym typeface="Times New Roman"/>
              </a:rPr>
              <a:t>must</a:t>
            </a:r>
            <a:r>
              <a:rPr lang="en" sz="1200">
                <a:latin typeface="Times New Roman"/>
                <a:ea typeface="Times New Roman"/>
                <a:cs typeface="Times New Roman"/>
                <a:sym typeface="Times New Roman"/>
              </a:rPr>
              <a:t> include the following:</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Students must be identified as gifted and talented according to ADE-OGT Rules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A process to explain the nomination procedure and seek nominations from parents, school personnel, students, and community members.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An identification committee of at least five members, made up of professional educators, chaired by a trained specialist in gifted education. This committee can be per campus within the district and/or district level with representatives at each campus. </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Provision for review of school records of nominated students and the gathering and compilation of additional data where needed.</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Parental consent in writing should be obtained after a referral for the gifted program is made and before evaluation/assessment proceeds.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Assurance of confidentiality of records</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A policy for placement decisions based on multi-criteria, including both objective and subjective data, with the stipulation that no single criterion or cut-off score is used to include or exclude a student. </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Use of at least two objective and two subjective measures (one of which must assess creativity)</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Assurance that procedures are non-discriminatory</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Provisions that educationally useful, student-specific information is obtained in the identification process is communicated to the appropriate instructional staff</a:t>
            </a:r>
            <a:endParaRPr sz="1200">
              <a:latin typeface="Times New Roman"/>
              <a:ea typeface="Times New Roman"/>
              <a:cs typeface="Times New Roman"/>
              <a:sym typeface="Times New Roman"/>
            </a:endParaRPr>
          </a:p>
          <a:p>
            <a:pPr indent="-304800" lvl="0" marL="914400" rtl="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A process by which parents are informed of placement decisions, give permission for their child to participate, and have the opportunity to appeal a decision with which they disagree</a:t>
            </a:r>
            <a:endParaRPr sz="1200">
              <a:latin typeface="Times New Roman"/>
              <a:ea typeface="Times New Roman"/>
              <a:cs typeface="Times New Roman"/>
              <a:sym typeface="Times New Roman"/>
            </a:endParaRPr>
          </a:p>
          <a:p>
            <a:pPr indent="-304800" lvl="0" marL="914400">
              <a:lnSpc>
                <a:spcPct val="10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Provisions for continuous evaluation of the identification process</a:t>
            </a:r>
            <a:endParaRPr sz="1200">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445025"/>
            <a:ext cx="8520600" cy="732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.01 </a:t>
            </a:r>
            <a:r>
              <a:rPr lang="en" sz="1800"/>
              <a:t>The process for identifying students has several stages.</a:t>
            </a:r>
            <a:endParaRPr sz="1800"/>
          </a:p>
        </p:txBody>
      </p:sp>
      <p:sp>
        <p:nvSpPr>
          <p:cNvPr id="190" name="Shape 190"/>
          <p:cNvSpPr txBox="1"/>
          <p:nvPr>
            <p:ph idx="1" type="body"/>
          </p:nvPr>
        </p:nvSpPr>
        <p:spPr>
          <a:xfrm>
            <a:off x="311700" y="1177925"/>
            <a:ext cx="8520600" cy="33909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Clr>
                <a:schemeClr val="dk2"/>
              </a:buClr>
              <a:buSzPts val="1800"/>
              <a:buFont typeface="Proxima Nova"/>
              <a:buChar char="●"/>
            </a:pPr>
            <a:r>
              <a:rPr lang="en" u="sng">
                <a:solidFill>
                  <a:schemeClr val="hlink"/>
                </a:solidFill>
                <a:hlinkClick r:id="rId3"/>
              </a:rPr>
              <a:t>Written Procedures</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4"/>
              </a:rPr>
              <a:t>Stages</a:t>
            </a:r>
            <a:r>
              <a:rPr lang="en"/>
              <a:t> for Identification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445025"/>
            <a:ext cx="8520600" cy="1000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.02 </a:t>
            </a:r>
            <a:r>
              <a:rPr lang="en" sz="1800"/>
              <a:t>Identification procedures are clearly stated, uniformly implemented and communicated to the entire school staff.</a:t>
            </a:r>
            <a:r>
              <a:rPr lang="en" sz="1800"/>
              <a:t> </a:t>
            </a:r>
            <a:endParaRPr sz="1800"/>
          </a:p>
        </p:txBody>
      </p:sp>
      <p:sp>
        <p:nvSpPr>
          <p:cNvPr id="196" name="Shape 196"/>
          <p:cNvSpPr txBox="1"/>
          <p:nvPr>
            <p:ph idx="1" type="body"/>
          </p:nvPr>
        </p:nvSpPr>
        <p:spPr>
          <a:xfrm>
            <a:off x="311700" y="1445225"/>
            <a:ext cx="8520600" cy="31236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u="sng">
                <a:solidFill>
                  <a:schemeClr val="accent5"/>
                </a:solidFill>
                <a:hlinkClick r:id="rId3"/>
              </a:rPr>
              <a:t>Written Procedures</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ph type="title"/>
          </p:nvPr>
        </p:nvSpPr>
        <p:spPr>
          <a:xfrm>
            <a:off x="311700" y="445025"/>
            <a:ext cx="8520600" cy="1959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.03 </a:t>
            </a:r>
            <a:r>
              <a:rPr lang="en" sz="1800"/>
              <a:t>A committee of at least five members chaired by a trained specialist in gifted education and including administrators, teachers, and/or counselors collects and analyzes data, maintains appropriate records, and makes professional decisions on placement of students. This committee can be per campus within the district and/or district level with representatives of each campus involved.</a:t>
            </a:r>
            <a:endParaRPr sz="1800"/>
          </a:p>
        </p:txBody>
      </p:sp>
      <p:sp>
        <p:nvSpPr>
          <p:cNvPr id="202" name="Shape 202"/>
          <p:cNvSpPr txBox="1"/>
          <p:nvPr>
            <p:ph idx="1" type="body"/>
          </p:nvPr>
        </p:nvSpPr>
        <p:spPr>
          <a:xfrm>
            <a:off x="311700" y="2571750"/>
            <a:ext cx="8520600" cy="199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Clr>
                <a:schemeClr val="dk2"/>
              </a:buClr>
              <a:buSzPts val="1800"/>
              <a:buFont typeface="Proxima Nova"/>
              <a:buChar char="●"/>
            </a:pPr>
            <a:r>
              <a:rPr lang="en" u="sng">
                <a:solidFill>
                  <a:schemeClr val="hlink"/>
                </a:solidFill>
                <a:hlinkClick r:id="rId3"/>
              </a:rPr>
              <a:t>Placement Committee Members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Shape 207"/>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.04 </a:t>
            </a:r>
            <a:r>
              <a:rPr lang="en" sz="1800"/>
              <a:t>The identification process yields information obtained through a variety of procedures and from multiple independent sources</a:t>
            </a:r>
            <a:endParaRPr sz="1800"/>
          </a:p>
        </p:txBody>
      </p:sp>
      <p:sp>
        <p:nvSpPr>
          <p:cNvPr id="208" name="Shape 208"/>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Clr>
                <a:schemeClr val="dk2"/>
              </a:buClr>
              <a:buSzPts val="1800"/>
              <a:buFont typeface="Proxima Nova"/>
              <a:buChar char="●"/>
            </a:pPr>
            <a:r>
              <a:rPr lang="en" u="sng">
                <a:solidFill>
                  <a:schemeClr val="hlink"/>
                </a:solidFill>
                <a:hlinkClick r:id="rId3"/>
              </a:rPr>
              <a:t>Instruments</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4"/>
              </a:rPr>
              <a:t>Procedures</a:t>
            </a:r>
            <a:r>
              <a:rPr lang="en"/>
              <a: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Shape 213"/>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.05 </a:t>
            </a:r>
            <a:r>
              <a:rPr lang="en" sz="1800"/>
              <a:t>Student placement decisions are based on multiple criteria. No single criterion or cut-off score is used to include or exclude a student. </a:t>
            </a:r>
            <a:endParaRPr sz="1800"/>
          </a:p>
        </p:txBody>
      </p:sp>
      <p:sp>
        <p:nvSpPr>
          <p:cNvPr id="214" name="Shape 214"/>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Clr>
                <a:schemeClr val="dk2"/>
              </a:buClr>
              <a:buSzPts val="1800"/>
              <a:buFont typeface="Proxima Nova"/>
              <a:buChar char="●"/>
            </a:pPr>
            <a:r>
              <a:rPr lang="en" u="sng">
                <a:solidFill>
                  <a:schemeClr val="hlink"/>
                </a:solidFill>
                <a:hlinkClick r:id="rId3"/>
              </a:rPr>
              <a:t>Written Procedures</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4"/>
              </a:rPr>
              <a:t>Data on Nominated Students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Shape 219"/>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.06 </a:t>
            </a:r>
            <a:r>
              <a:rPr lang="en" sz="1800"/>
              <a:t>Procedures used in the identification processes are non-discriminatory with respect to race, cultural or economic background, religion, national origin, sex or handicapping condition</a:t>
            </a:r>
            <a:endParaRPr sz="1800"/>
          </a:p>
        </p:txBody>
      </p:sp>
      <p:sp>
        <p:nvSpPr>
          <p:cNvPr id="220" name="Shape 220"/>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Policy/Procedures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.07 </a:t>
            </a:r>
            <a:r>
              <a:rPr lang="en" sz="1800"/>
              <a:t>Instructionally useful information about individual students obtained during the identification process is communicated to the instructional staff regardless of final placement decisions. </a:t>
            </a:r>
            <a:r>
              <a:rPr lang="en" sz="1800"/>
              <a:t> </a:t>
            </a:r>
            <a:endParaRPr sz="1800"/>
          </a:p>
        </p:txBody>
      </p:sp>
      <p:sp>
        <p:nvSpPr>
          <p:cNvPr id="226" name="Shape 226"/>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Clr>
                <a:schemeClr val="dk2"/>
              </a:buClr>
              <a:buSzPts val="1800"/>
              <a:buFont typeface="Proxima Nova"/>
              <a:buChar char="●"/>
            </a:pPr>
            <a:r>
              <a:rPr lang="en"/>
              <a:t>Procedures for dissemination of information</a:t>
            </a:r>
            <a:endParaRPr/>
          </a:p>
          <a:p>
            <a:pPr indent="-317500" lvl="1" marL="914400" marR="0" rtl="0" algn="l">
              <a:lnSpc>
                <a:spcPct val="100000"/>
              </a:lnSpc>
              <a:spcBef>
                <a:spcPts val="0"/>
              </a:spcBef>
              <a:spcAft>
                <a:spcPts val="0"/>
              </a:spcAft>
              <a:buSzPts val="1400"/>
              <a:buChar char="○"/>
            </a:pPr>
            <a:r>
              <a:rPr lang="en" u="sng">
                <a:solidFill>
                  <a:schemeClr val="hlink"/>
                </a:solidFill>
                <a:hlinkClick r:id="rId3"/>
              </a:rPr>
              <a:t>Placed</a:t>
            </a:r>
            <a:endParaRPr/>
          </a:p>
          <a:p>
            <a:pPr indent="-317500" lvl="1" marL="914400" marR="0" rtl="0" algn="l">
              <a:lnSpc>
                <a:spcPct val="100000"/>
              </a:lnSpc>
              <a:spcBef>
                <a:spcPts val="0"/>
              </a:spcBef>
              <a:spcAft>
                <a:spcPts val="0"/>
              </a:spcAft>
              <a:buSzPts val="1400"/>
              <a:buChar char="○"/>
            </a:pPr>
            <a:r>
              <a:rPr lang="en" u="sng">
                <a:solidFill>
                  <a:schemeClr val="hlink"/>
                </a:solidFill>
                <a:hlinkClick r:id="rId4"/>
              </a:rPr>
              <a:t>Not placed </a:t>
            </a:r>
            <a:endParaRPr/>
          </a:p>
          <a:p>
            <a:pPr indent="-317500" lvl="1" marL="914400" marR="0" rtl="0" algn="l">
              <a:lnSpc>
                <a:spcPct val="100000"/>
              </a:lnSpc>
              <a:spcBef>
                <a:spcPts val="0"/>
              </a:spcBef>
              <a:spcAft>
                <a:spcPts val="0"/>
              </a:spcAft>
              <a:buSzPts val="1400"/>
              <a:buChar char="○"/>
            </a:pPr>
            <a:r>
              <a:rPr lang="en" u="sng">
                <a:solidFill>
                  <a:schemeClr val="hlink"/>
                </a:solidFill>
                <a:hlinkClick r:id="rId5"/>
              </a:rPr>
              <a:t>Email to all district staff</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4.01 </a:t>
            </a:r>
            <a:r>
              <a:rPr lang="en" sz="1800"/>
              <a:t>Ongoing opportunities for community awareness and involvement are provided</a:t>
            </a:r>
            <a:endParaRPr sz="1800"/>
          </a:p>
        </p:txBody>
      </p:sp>
      <p:sp>
        <p:nvSpPr>
          <p:cNvPr id="70" name="Shape 70"/>
          <p:cNvSpPr txBox="1"/>
          <p:nvPr>
            <p:ph idx="1" type="body"/>
          </p:nvPr>
        </p:nvSpPr>
        <p:spPr>
          <a:xfrm>
            <a:off x="311700" y="1301275"/>
            <a:ext cx="8520600" cy="3267600"/>
          </a:xfrm>
          <a:prstGeom prst="rect">
            <a:avLst/>
          </a:prstGeom>
        </p:spPr>
        <p:txBody>
          <a:bodyPr anchorCtr="0" anchor="t" bIns="91425" lIns="91425" spcFirstLastPara="1" rIns="91425" wrap="square" tIns="91425">
            <a:noAutofit/>
          </a:bodyPr>
          <a:lstStyle/>
          <a:p>
            <a:pPr indent="0" lvl="0" mar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u="sng">
                <a:solidFill>
                  <a:schemeClr val="hlink"/>
                </a:solidFill>
                <a:hlinkClick r:id="rId3"/>
              </a:rPr>
              <a:t>Newspaper clippings</a:t>
            </a:r>
            <a:endParaRPr/>
          </a:p>
          <a:p>
            <a:pPr indent="-342900" lvl="0" marL="457200" rtl="0">
              <a:lnSpc>
                <a:spcPct val="100000"/>
              </a:lnSpc>
              <a:spcBef>
                <a:spcPts val="0"/>
              </a:spcBef>
              <a:spcAft>
                <a:spcPts val="0"/>
              </a:spcAft>
              <a:buSzPts val="1800"/>
              <a:buChar char="●"/>
            </a:pPr>
            <a:r>
              <a:rPr lang="en"/>
              <a:t>Copies of letters to parents</a:t>
            </a:r>
            <a:endParaRPr/>
          </a:p>
          <a:p>
            <a:pPr indent="-342900" lvl="0" marL="457200" rtl="0">
              <a:lnSpc>
                <a:spcPct val="100000"/>
              </a:lnSpc>
              <a:spcBef>
                <a:spcPts val="0"/>
              </a:spcBef>
              <a:spcAft>
                <a:spcPts val="0"/>
              </a:spcAft>
              <a:buSzPts val="1800"/>
              <a:buChar char="●"/>
            </a:pPr>
            <a:r>
              <a:rPr lang="en"/>
              <a:t>Meeting agendas, handouts</a:t>
            </a:r>
            <a:endParaRPr/>
          </a:p>
          <a:p>
            <a:pPr indent="-342900" lvl="0" marL="457200" rtl="0">
              <a:lnSpc>
                <a:spcPct val="100000"/>
              </a:lnSpc>
              <a:spcBef>
                <a:spcPts val="0"/>
              </a:spcBef>
              <a:spcAft>
                <a:spcPts val="0"/>
              </a:spcAft>
              <a:buSzPts val="1800"/>
              <a:buChar char="●"/>
            </a:pPr>
            <a:r>
              <a:rPr lang="en"/>
              <a:t>Brochure / handbook describing gifted programs</a:t>
            </a:r>
            <a:endParaRPr/>
          </a:p>
          <a:p>
            <a:pPr indent="-342900" lvl="0" marL="457200" rtl="0">
              <a:lnSpc>
                <a:spcPct val="100000"/>
              </a:lnSpc>
              <a:spcBef>
                <a:spcPts val="0"/>
              </a:spcBef>
              <a:spcAft>
                <a:spcPts val="0"/>
              </a:spcAft>
              <a:buSzPts val="1800"/>
              <a:buChar char="●"/>
            </a:pPr>
            <a:r>
              <a:rPr lang="en"/>
              <a:t>Newsletters</a:t>
            </a:r>
            <a:endParaRPr/>
          </a:p>
          <a:p>
            <a:pPr indent="-342900" lvl="0" marL="457200" rtl="0">
              <a:lnSpc>
                <a:spcPct val="100000"/>
              </a:lnSpc>
              <a:spcBef>
                <a:spcPts val="0"/>
              </a:spcBef>
              <a:spcAft>
                <a:spcPts val="0"/>
              </a:spcAft>
              <a:buSzPts val="1800"/>
              <a:buChar char="●"/>
            </a:pPr>
            <a:r>
              <a:rPr lang="en"/>
              <a:t>Column in local/school publication</a:t>
            </a:r>
            <a:endParaRPr/>
          </a:p>
          <a:p>
            <a:pPr indent="-342900" lvl="0" marL="457200" rtl="0">
              <a:lnSpc>
                <a:spcPct val="100000"/>
              </a:lnSpc>
              <a:spcBef>
                <a:spcPts val="0"/>
              </a:spcBef>
              <a:spcAft>
                <a:spcPts val="0"/>
              </a:spcAft>
              <a:buSzPts val="1800"/>
              <a:buChar char="●"/>
            </a:pPr>
            <a:r>
              <a:rPr lang="en"/>
              <a:t>radio/TV spots</a:t>
            </a:r>
            <a:endParaRPr/>
          </a:p>
          <a:p>
            <a:pPr indent="-342900" lvl="0" marL="457200" rtl="0">
              <a:lnSpc>
                <a:spcPct val="100000"/>
              </a:lnSpc>
              <a:spcBef>
                <a:spcPts val="0"/>
              </a:spcBef>
              <a:spcAft>
                <a:spcPts val="0"/>
              </a:spcAft>
              <a:buSzPts val="1800"/>
              <a:buChar char="●"/>
            </a:pPr>
            <a:r>
              <a:rPr lang="en"/>
              <a:t>PowerPoint presentations</a:t>
            </a:r>
            <a:endParaRPr/>
          </a:p>
          <a:p>
            <a:pPr indent="-342900" lvl="0" marL="457200">
              <a:lnSpc>
                <a:spcPct val="100000"/>
              </a:lnSpc>
              <a:spcBef>
                <a:spcPts val="0"/>
              </a:spcBef>
              <a:spcAft>
                <a:spcPts val="0"/>
              </a:spcAft>
              <a:buSzPts val="1800"/>
              <a:buChar char="●"/>
            </a:pPr>
            <a:r>
              <a:rPr lang="en"/>
              <a:t>district/building websites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.08 </a:t>
            </a:r>
            <a:r>
              <a:rPr lang="en" sz="1800"/>
              <a:t>Written identification and placement procedures include parental involvement </a:t>
            </a:r>
            <a:endParaRPr sz="1800"/>
          </a:p>
        </p:txBody>
      </p:sp>
      <p:sp>
        <p:nvSpPr>
          <p:cNvPr id="232" name="Shape 232"/>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457200" lvl="0" marL="0" rtl="0">
              <a:lnSpc>
                <a:spcPct val="100000"/>
              </a:lnSpc>
              <a:spcBef>
                <a:spcPts val="0"/>
              </a:spcBef>
              <a:spcAft>
                <a:spcPts val="0"/>
              </a:spcAft>
              <a:buNone/>
            </a:pPr>
            <a:r>
              <a:rPr lang="en" u="sng">
                <a:solidFill>
                  <a:schemeClr val="hlink"/>
                </a:solidFill>
                <a:hlinkClick r:id="rId3"/>
              </a:rPr>
              <a:t>Google Folder</a:t>
            </a:r>
            <a:r>
              <a:rPr lang="en"/>
              <a:t> with multiple resources…</a:t>
            </a:r>
            <a:endParaRPr/>
          </a:p>
          <a:p>
            <a:pPr indent="0" lvl="0" marL="0" rtl="0">
              <a:lnSpc>
                <a:spcPct val="100000"/>
              </a:lnSpc>
              <a:spcBef>
                <a:spcPts val="0"/>
              </a:spcBef>
              <a:spcAft>
                <a:spcPts val="0"/>
              </a:spcAft>
              <a:buNone/>
            </a:pPr>
            <a:r>
              <a:t/>
            </a:r>
            <a:endParaRPr/>
          </a:p>
          <a:p>
            <a:pPr indent="-342900" lvl="0" marL="1371600" marR="0" rtl="0" algn="l">
              <a:lnSpc>
                <a:spcPct val="100000"/>
              </a:lnSpc>
              <a:spcBef>
                <a:spcPts val="0"/>
              </a:spcBef>
              <a:spcAft>
                <a:spcPts val="0"/>
              </a:spcAft>
              <a:buClr>
                <a:schemeClr val="dk2"/>
              </a:buClr>
              <a:buSzPts val="1800"/>
              <a:buFont typeface="Proxima Nova"/>
              <a:buChar char="●"/>
            </a:pPr>
            <a:r>
              <a:rPr lang="en"/>
              <a:t>Consent Forms</a:t>
            </a:r>
            <a:endParaRPr/>
          </a:p>
          <a:p>
            <a:pPr indent="-342900" lvl="0" marL="1371600" marR="0" rtl="0" algn="l">
              <a:lnSpc>
                <a:spcPct val="100000"/>
              </a:lnSpc>
              <a:spcBef>
                <a:spcPts val="0"/>
              </a:spcBef>
              <a:spcAft>
                <a:spcPts val="0"/>
              </a:spcAft>
              <a:buSzPts val="1800"/>
              <a:buChar char="●"/>
            </a:pPr>
            <a:r>
              <a:rPr lang="en"/>
              <a:t>Written Appeals Procedures / Forms</a:t>
            </a:r>
            <a:endParaRPr/>
          </a:p>
          <a:p>
            <a:pPr indent="-342900" lvl="0" marL="1371600" marR="0" rtl="0" algn="l">
              <a:lnSpc>
                <a:spcPct val="100000"/>
              </a:lnSpc>
              <a:spcBef>
                <a:spcPts val="0"/>
              </a:spcBef>
              <a:spcAft>
                <a:spcPts val="0"/>
              </a:spcAft>
              <a:buSzPts val="1800"/>
              <a:buChar char="●"/>
            </a:pPr>
            <a:r>
              <a:rPr lang="en"/>
              <a:t>Parent letters - yes/no</a:t>
            </a:r>
            <a:endParaRPr/>
          </a:p>
          <a:p>
            <a:pPr indent="-342900" lvl="0" marL="1371600" marR="0" rtl="0" algn="l">
              <a:lnSpc>
                <a:spcPct val="100000"/>
              </a:lnSpc>
              <a:spcBef>
                <a:spcPts val="0"/>
              </a:spcBef>
              <a:spcAft>
                <a:spcPts val="0"/>
              </a:spcAft>
              <a:buSzPts val="1800"/>
              <a:buChar char="●"/>
            </a:pPr>
            <a:r>
              <a:rPr lang="en"/>
              <a:t>Testing Permission</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Shape 237"/>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.09 </a:t>
            </a:r>
            <a:r>
              <a:rPr lang="en" sz="1800"/>
              <a:t>IDentification of gifted/talented students is an ongoing process extending from school entry through grade 12. </a:t>
            </a:r>
            <a:endParaRPr sz="1800"/>
          </a:p>
        </p:txBody>
      </p:sp>
      <p:sp>
        <p:nvSpPr>
          <p:cNvPr id="238" name="Shape 2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0" lvl="0" marL="0" rtl="0">
              <a:lnSpc>
                <a:spcPct val="100000"/>
              </a:lnSpc>
              <a:spcBef>
                <a:spcPts val="0"/>
              </a:spcBef>
              <a:spcAft>
                <a:spcPts val="0"/>
              </a:spcAft>
              <a:buNone/>
            </a:pPr>
            <a:r>
              <a:rPr lang="en" u="sng">
                <a:solidFill>
                  <a:schemeClr val="hlink"/>
                </a:solidFill>
                <a:hlinkClick r:id="rId3"/>
              </a:rPr>
              <a:t>Google Folder </a:t>
            </a:r>
            <a:r>
              <a:rPr lang="en"/>
              <a:t>containing multiple resources</a:t>
            </a:r>
            <a:endParaRPr/>
          </a:p>
          <a:p>
            <a:pPr indent="0" lvl="0" marL="0" rtl="0">
              <a:lnSpc>
                <a:spcPct val="100000"/>
              </a:lnSpc>
              <a:spcBef>
                <a:spcPts val="0"/>
              </a:spcBef>
              <a:spcAft>
                <a:spcPts val="0"/>
              </a:spcAft>
              <a:buNone/>
            </a:pPr>
            <a:r>
              <a:t/>
            </a:r>
            <a:endParaRPr/>
          </a:p>
          <a:p>
            <a:pPr indent="-342900" lvl="0" marL="457200" marR="0" rtl="0" algn="l">
              <a:lnSpc>
                <a:spcPct val="100000"/>
              </a:lnSpc>
              <a:spcBef>
                <a:spcPts val="0"/>
              </a:spcBef>
              <a:spcAft>
                <a:spcPts val="0"/>
              </a:spcAft>
              <a:buClr>
                <a:schemeClr val="dk2"/>
              </a:buClr>
              <a:buSzPts val="1800"/>
              <a:buFont typeface="Proxima Nova"/>
              <a:buChar char="●"/>
            </a:pPr>
            <a:r>
              <a:rPr lang="en"/>
              <a:t>Written Procedures</a:t>
            </a:r>
            <a:endParaRPr/>
          </a:p>
          <a:p>
            <a:pPr indent="-342900" lvl="0" marL="457200" marR="0" rtl="0" algn="l">
              <a:lnSpc>
                <a:spcPct val="100000"/>
              </a:lnSpc>
              <a:spcBef>
                <a:spcPts val="0"/>
              </a:spcBef>
              <a:spcAft>
                <a:spcPts val="0"/>
              </a:spcAft>
              <a:buSzPts val="1800"/>
              <a:buChar char="●"/>
            </a:pPr>
            <a:r>
              <a:rPr lang="en"/>
              <a:t>Records of Placement</a:t>
            </a:r>
            <a:endParaRPr/>
          </a:p>
          <a:p>
            <a:pPr indent="-342900" lvl="0" marL="457200" marR="0" rtl="0" algn="l">
              <a:lnSpc>
                <a:spcPct val="100000"/>
              </a:lnSpc>
              <a:spcBef>
                <a:spcPts val="0"/>
              </a:spcBef>
              <a:spcAft>
                <a:spcPts val="0"/>
              </a:spcAft>
              <a:buSzPts val="1800"/>
              <a:buChar char="●"/>
            </a:pPr>
            <a:r>
              <a:rPr lang="en"/>
              <a:t>Exit Requests</a:t>
            </a:r>
            <a:endParaRPr/>
          </a:p>
          <a:p>
            <a:pPr indent="-342900" lvl="0" marL="457200" marR="0" rtl="0" algn="l">
              <a:lnSpc>
                <a:spcPct val="100000"/>
              </a:lnSpc>
              <a:spcBef>
                <a:spcPts val="0"/>
              </a:spcBef>
              <a:spcAft>
                <a:spcPts val="0"/>
              </a:spcAft>
              <a:buSzPts val="1800"/>
              <a:buChar char="●"/>
            </a:pPr>
            <a:r>
              <a:rPr lang="en"/>
              <a:t>Annual Evaluation</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Shape 243"/>
          <p:cNvSpPr txBox="1"/>
          <p:nvPr>
            <p:ph type="title"/>
          </p:nvPr>
        </p:nvSpPr>
        <p:spPr>
          <a:xfrm>
            <a:off x="311700" y="1368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accent2"/>
                </a:solidFill>
              </a:rPr>
              <a:t>Timeline of Implementation</a:t>
            </a:r>
            <a:endParaRPr>
              <a:solidFill>
                <a:schemeClr val="accent2"/>
              </a:solidFill>
            </a:endParaRPr>
          </a:p>
        </p:txBody>
      </p:sp>
      <p:sp>
        <p:nvSpPr>
          <p:cNvPr id="244" name="Shape 244"/>
          <p:cNvSpPr txBox="1"/>
          <p:nvPr>
            <p:ph idx="1" type="body"/>
          </p:nvPr>
        </p:nvSpPr>
        <p:spPr>
          <a:xfrm>
            <a:off x="311700" y="983400"/>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August</a:t>
            </a:r>
            <a:endParaRPr/>
          </a:p>
          <a:p>
            <a:pPr indent="-317500" lvl="0" marL="457200" rtl="0">
              <a:lnSpc>
                <a:spcPct val="100000"/>
              </a:lnSpc>
              <a:spcBef>
                <a:spcPts val="0"/>
              </a:spcBef>
              <a:spcAft>
                <a:spcPts val="0"/>
              </a:spcAft>
              <a:buSzPts val="1400"/>
              <a:buChar char="●"/>
            </a:pPr>
            <a:r>
              <a:rPr lang="en"/>
              <a:t>Update Identification Process components</a:t>
            </a:r>
            <a:endParaRPr/>
          </a:p>
          <a:p>
            <a:pPr indent="-317500" lvl="0" marL="457200" rtl="0">
              <a:lnSpc>
                <a:spcPct val="100000"/>
              </a:lnSpc>
              <a:spcBef>
                <a:spcPts val="0"/>
              </a:spcBef>
              <a:spcAft>
                <a:spcPts val="0"/>
              </a:spcAft>
              <a:buSzPts val="1400"/>
              <a:buChar char="●"/>
            </a:pPr>
            <a:r>
              <a:rPr lang="en"/>
              <a:t>Publicize that referrals are being accepted</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September</a:t>
            </a:r>
            <a:endParaRPr/>
          </a:p>
          <a:p>
            <a:pPr indent="-317500" lvl="0" marL="457200" rtl="0">
              <a:lnSpc>
                <a:spcPct val="100000"/>
              </a:lnSpc>
              <a:spcBef>
                <a:spcPts val="0"/>
              </a:spcBef>
              <a:spcAft>
                <a:spcPts val="0"/>
              </a:spcAft>
              <a:buSzPts val="1400"/>
              <a:buChar char="●"/>
            </a:pPr>
            <a:r>
              <a:rPr lang="en"/>
              <a:t>Collect data </a:t>
            </a:r>
            <a:endParaRPr/>
          </a:p>
          <a:p>
            <a:pPr indent="-317500" lvl="0" marL="457200" rtl="0">
              <a:lnSpc>
                <a:spcPct val="100000"/>
              </a:lnSpc>
              <a:spcBef>
                <a:spcPts val="0"/>
              </a:spcBef>
              <a:spcAft>
                <a:spcPts val="0"/>
              </a:spcAft>
              <a:buSzPts val="1400"/>
              <a:buChar char="●"/>
            </a:pPr>
            <a:r>
              <a:rPr lang="en"/>
              <a:t>Begin testing</a:t>
            </a:r>
            <a:endParaRPr/>
          </a:p>
          <a:p>
            <a:pPr indent="-317500" lvl="0" marL="457200" rtl="0">
              <a:lnSpc>
                <a:spcPct val="100000"/>
              </a:lnSpc>
              <a:spcBef>
                <a:spcPts val="0"/>
              </a:spcBef>
              <a:spcAft>
                <a:spcPts val="0"/>
              </a:spcAft>
              <a:buSzPts val="1400"/>
              <a:buChar char="●"/>
            </a:pPr>
            <a:r>
              <a:rPr lang="en"/>
              <a:t>Schedule identification meeting </a:t>
            </a:r>
            <a:endParaRPr/>
          </a:p>
          <a:p>
            <a:pPr indent="-317500" lvl="0" marL="457200" rtl="0">
              <a:lnSpc>
                <a:spcPct val="100000"/>
              </a:lnSpc>
              <a:spcBef>
                <a:spcPts val="0"/>
              </a:spcBef>
              <a:spcAft>
                <a:spcPts val="0"/>
              </a:spcAft>
              <a:buSzPts val="1400"/>
              <a:buChar char="●"/>
            </a:pPr>
            <a:r>
              <a:rPr lang="en"/>
              <a:t>Document placement </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October</a:t>
            </a:r>
            <a:endParaRPr/>
          </a:p>
          <a:p>
            <a:pPr indent="-317500" lvl="0" marL="457200" rtl="0">
              <a:lnSpc>
                <a:spcPct val="100000"/>
              </a:lnSpc>
              <a:spcBef>
                <a:spcPts val="0"/>
              </a:spcBef>
              <a:spcAft>
                <a:spcPts val="0"/>
              </a:spcAft>
              <a:buSzPts val="1400"/>
              <a:buChar char="●"/>
            </a:pPr>
            <a:r>
              <a:rPr lang="en"/>
              <a:t>Disseminate identification decisions</a:t>
            </a:r>
            <a:endParaRPr/>
          </a:p>
          <a:p>
            <a:pPr indent="-317500" lvl="0" marL="457200" rtl="0">
              <a:lnSpc>
                <a:spcPct val="100000"/>
              </a:lnSpc>
              <a:spcBef>
                <a:spcPts val="0"/>
              </a:spcBef>
              <a:spcAft>
                <a:spcPts val="0"/>
              </a:spcAft>
              <a:buSzPts val="1400"/>
              <a:buChar char="●"/>
            </a:pPr>
            <a:r>
              <a:rPr lang="en"/>
              <a:t>Send info to staff of decisions</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November</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December</a:t>
            </a:r>
            <a:endParaRPr/>
          </a:p>
          <a:p>
            <a:pPr indent="-317500" lvl="0" marL="457200" rtl="0">
              <a:lnSpc>
                <a:spcPct val="100000"/>
              </a:lnSpc>
              <a:spcBef>
                <a:spcPts val="0"/>
              </a:spcBef>
              <a:spcAft>
                <a:spcPts val="0"/>
              </a:spcAft>
              <a:buSzPts val="1400"/>
              <a:buChar char="●"/>
            </a:pPr>
            <a:r>
              <a:t/>
            </a:r>
            <a:endParaRPr/>
          </a:p>
        </p:txBody>
      </p:sp>
      <p:sp>
        <p:nvSpPr>
          <p:cNvPr id="245" name="Shape 245"/>
          <p:cNvSpPr txBox="1"/>
          <p:nvPr>
            <p:ph idx="1" type="body"/>
          </p:nvPr>
        </p:nvSpPr>
        <p:spPr>
          <a:xfrm>
            <a:off x="4429600" y="950575"/>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January</a:t>
            </a:r>
            <a:endParaRPr/>
          </a:p>
          <a:p>
            <a:pPr indent="-317500" lvl="0" marL="457200" rtl="0">
              <a:lnSpc>
                <a:spcPct val="100000"/>
              </a:lnSpc>
              <a:spcBef>
                <a:spcPts val="0"/>
              </a:spcBef>
              <a:spcAft>
                <a:spcPts val="0"/>
              </a:spcAft>
              <a:buSzPts val="1400"/>
              <a:buChar char="●"/>
            </a:pPr>
            <a:r>
              <a:rPr lang="en"/>
              <a:t>Begin referral process</a:t>
            </a:r>
            <a:endParaRPr/>
          </a:p>
          <a:p>
            <a:pPr indent="-317500" lvl="0" marL="457200" rtl="0">
              <a:lnSpc>
                <a:spcPct val="100000"/>
              </a:lnSpc>
              <a:spcBef>
                <a:spcPts val="0"/>
              </a:spcBef>
              <a:spcAft>
                <a:spcPts val="0"/>
              </a:spcAft>
              <a:buSzPts val="1400"/>
              <a:buChar char="●"/>
            </a:pPr>
            <a:r>
              <a:rPr lang="en"/>
              <a:t>Collect data</a:t>
            </a:r>
            <a:endParaRPr/>
          </a:p>
          <a:p>
            <a:pPr indent="-317500" lvl="0" marL="457200" rtl="0">
              <a:lnSpc>
                <a:spcPct val="100000"/>
              </a:lnSpc>
              <a:spcBef>
                <a:spcPts val="0"/>
              </a:spcBef>
              <a:spcAft>
                <a:spcPts val="0"/>
              </a:spcAft>
              <a:buSzPts val="1400"/>
              <a:buChar char="●"/>
            </a:pPr>
            <a:r>
              <a:rPr lang="en"/>
              <a:t>Begin testing </a:t>
            </a:r>
            <a:endParaRPr/>
          </a:p>
          <a:p>
            <a:pPr indent="-317500" lvl="0" marL="457200" rtl="0">
              <a:lnSpc>
                <a:spcPct val="100000"/>
              </a:lnSpc>
              <a:spcBef>
                <a:spcPts val="0"/>
              </a:spcBef>
              <a:spcAft>
                <a:spcPts val="0"/>
              </a:spcAft>
              <a:buSzPts val="1400"/>
              <a:buChar char="●"/>
            </a:pPr>
            <a:r>
              <a:rPr lang="en"/>
              <a:t>Schedule identification meeting </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February</a:t>
            </a:r>
            <a:endParaRPr/>
          </a:p>
          <a:p>
            <a:pPr indent="-317500" lvl="0" marL="457200" rtl="0">
              <a:lnSpc>
                <a:spcPct val="100000"/>
              </a:lnSpc>
              <a:spcBef>
                <a:spcPts val="0"/>
              </a:spcBef>
              <a:spcAft>
                <a:spcPts val="0"/>
              </a:spcAft>
              <a:buSzPts val="1400"/>
              <a:buChar char="●"/>
            </a:pPr>
            <a:r>
              <a:rPr lang="en"/>
              <a:t>Disseminate identification decisions</a:t>
            </a:r>
            <a:endParaRPr/>
          </a:p>
          <a:p>
            <a:pPr indent="-317500" lvl="0" marL="457200" rtl="0">
              <a:lnSpc>
                <a:spcPct val="100000"/>
              </a:lnSpc>
              <a:spcBef>
                <a:spcPts val="0"/>
              </a:spcBef>
              <a:spcAft>
                <a:spcPts val="0"/>
              </a:spcAft>
              <a:buSzPts val="1400"/>
              <a:buChar char="●"/>
            </a:pPr>
            <a:r>
              <a:rPr lang="en"/>
              <a:t>Send info to staff</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March</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April </a:t>
            </a:r>
            <a:endParaRPr/>
          </a:p>
          <a:p>
            <a:pPr indent="-317500" lvl="0" marL="457200" rtl="0">
              <a:lnSpc>
                <a:spcPct val="100000"/>
              </a:lnSpc>
              <a:spcBef>
                <a:spcPts val="0"/>
              </a:spcBef>
              <a:spcAft>
                <a:spcPts val="0"/>
              </a:spcAft>
              <a:buSzPts val="1400"/>
              <a:buChar char="●"/>
            </a:pPr>
            <a:r>
              <a:rPr lang="en"/>
              <a:t>Spring Referral forms are disseminated </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May</a:t>
            </a:r>
            <a:endParaRPr/>
          </a:p>
          <a:p>
            <a:pPr indent="-317500" lvl="0" marL="457200" rtl="0">
              <a:lnSpc>
                <a:spcPct val="100000"/>
              </a:lnSpc>
              <a:spcBef>
                <a:spcPts val="0"/>
              </a:spcBef>
              <a:spcAft>
                <a:spcPts val="0"/>
              </a:spcAft>
              <a:buSzPts val="1400"/>
              <a:buChar char="●"/>
            </a:pPr>
            <a:r>
              <a:rPr lang="en"/>
              <a:t>Review students’ placement in GT</a:t>
            </a:r>
            <a:endParaRPr/>
          </a:p>
          <a:p>
            <a:pPr indent="-317500" lvl="0" marL="457200" rtl="0">
              <a:lnSpc>
                <a:spcPct val="100000"/>
              </a:lnSpc>
              <a:spcBef>
                <a:spcPts val="0"/>
              </a:spcBef>
              <a:spcAft>
                <a:spcPts val="0"/>
              </a:spcAft>
              <a:buSzPts val="1400"/>
              <a:buChar char="●"/>
            </a:pPr>
            <a:r>
              <a:rPr lang="en"/>
              <a:t>Collect data</a:t>
            </a:r>
            <a:endParaRPr/>
          </a:p>
          <a:p>
            <a:pPr indent="-317500" lvl="0" marL="457200" rtl="0">
              <a:lnSpc>
                <a:spcPct val="100000"/>
              </a:lnSpc>
              <a:spcBef>
                <a:spcPts val="0"/>
              </a:spcBef>
              <a:spcAft>
                <a:spcPts val="0"/>
              </a:spcAft>
              <a:buSzPts val="1400"/>
              <a:buChar char="●"/>
            </a:pPr>
            <a:r>
              <a:rPr lang="en"/>
              <a:t>Begin testing</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Shape 2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r">
              <a:spcBef>
                <a:spcPts val="0"/>
              </a:spcBef>
              <a:spcAft>
                <a:spcPts val="0"/>
              </a:spcAft>
              <a:buNone/>
            </a:pPr>
            <a:r>
              <a:rPr lang="en">
                <a:solidFill>
                  <a:schemeClr val="accent5"/>
                </a:solidFill>
              </a:rPr>
              <a:t>Program Options</a:t>
            </a:r>
            <a:endParaRPr>
              <a:solidFill>
                <a:schemeClr val="accent5"/>
              </a:solidFill>
            </a:endParaRPr>
          </a:p>
        </p:txBody>
      </p:sp>
      <p:sp>
        <p:nvSpPr>
          <p:cNvPr id="251" name="Shape 25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200">
                <a:latin typeface="Times New Roman"/>
                <a:ea typeface="Times New Roman"/>
                <a:cs typeface="Times New Roman"/>
                <a:sym typeface="Times New Roman"/>
              </a:rPr>
              <a:t>Gifted children are as different from each other as they are from other children. They have needs for differing amounts of homogeneous grouping, and at various stages of development their interests differ. </a:t>
            </a:r>
            <a:r>
              <a:rPr i="1" lang="en" sz="1200">
                <a:highlight>
                  <a:srgbClr val="FFFF00"/>
                </a:highlight>
                <a:latin typeface="Times New Roman"/>
                <a:ea typeface="Times New Roman"/>
                <a:cs typeface="Times New Roman"/>
                <a:sym typeface="Times New Roman"/>
              </a:rPr>
              <a:t>No single program option can ever meet all of the needs of all gifted children. </a:t>
            </a:r>
            <a:r>
              <a:rPr i="1" lang="en" sz="1200">
                <a:latin typeface="Times New Roman"/>
                <a:ea typeface="Times New Roman"/>
                <a:cs typeface="Times New Roman"/>
                <a:sym typeface="Times New Roman"/>
              </a:rPr>
              <a:t>However, approved programs MUST meet for a total of 150 minutes a week during the regular school day. </a:t>
            </a:r>
            <a:endParaRPr i="1" sz="12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i="1" sz="1200">
              <a:latin typeface="Times New Roman"/>
              <a:ea typeface="Times New Roman"/>
              <a:cs typeface="Times New Roman"/>
              <a:sym typeface="Times New Roman"/>
            </a:endParaRPr>
          </a:p>
          <a:p>
            <a:pPr indent="0" lvl="0" marL="0" rtl="0">
              <a:lnSpc>
                <a:spcPct val="100000"/>
              </a:lnSpc>
              <a:spcBef>
                <a:spcPts val="0"/>
              </a:spcBef>
              <a:spcAft>
                <a:spcPts val="0"/>
              </a:spcAft>
              <a:buNone/>
            </a:pPr>
            <a:r>
              <a:rPr lang="en" sz="1200">
                <a:latin typeface="Times New Roman"/>
                <a:ea typeface="Times New Roman"/>
                <a:cs typeface="Times New Roman"/>
                <a:sym typeface="Times New Roman"/>
              </a:rPr>
              <a:t>Programs should be systematically developed, with long-range goals that are coordinated to guide the development of gifted students from the time they are identified through graduation from high school. There must be consistency among the program’s components; curriculum objectives and evaluation procedures need to be based on the district’s philosophy of education. </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rPr lang="en" sz="1200">
                <a:latin typeface="Times New Roman"/>
                <a:ea typeface="Times New Roman"/>
                <a:cs typeface="Times New Roman"/>
                <a:sym typeface="Times New Roman"/>
              </a:rPr>
              <a:t>Most program alternatives will include some kind of combination of enrichment (experiences which supplement the regular curriculum), acceleration (activities designed to allow students to progress at a rate faster than average), and guidance (planned activities that promote understanding of the self and one’s relationship to others). Districts are encouraged to be innovative in designing programs that combine these elements in ways that best meet the needs of their gifted students. </a:t>
            </a:r>
            <a:endParaRPr sz="12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a:lnSpc>
                <a:spcPct val="100000"/>
              </a:lnSpc>
              <a:spcBef>
                <a:spcPts val="0"/>
              </a:spcBef>
              <a:spcAft>
                <a:spcPts val="0"/>
              </a:spcAft>
              <a:buNone/>
            </a:pPr>
            <a:r>
              <a:rPr lang="en" sz="1200">
                <a:latin typeface="Times New Roman"/>
                <a:ea typeface="Times New Roman"/>
                <a:cs typeface="Times New Roman"/>
                <a:sym typeface="Times New Roman"/>
              </a:rPr>
              <a:t>In whatever form the program for the gifted is organized, there must be a clear delineation of roles, responsibilities, and coordination procedures. A written table of organization outlining lines of responsibility and authority must be developed.</a:t>
            </a:r>
            <a:endParaRPr sz="1200">
              <a:latin typeface="Times New Roman"/>
              <a:ea typeface="Times New Roman"/>
              <a:cs typeface="Times New Roman"/>
              <a:sym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Shape 256"/>
          <p:cNvSpPr txBox="1"/>
          <p:nvPr>
            <p:ph idx="1" type="body"/>
          </p:nvPr>
        </p:nvSpPr>
        <p:spPr>
          <a:xfrm>
            <a:off x="311700" y="308200"/>
            <a:ext cx="8520600" cy="4260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200">
                <a:latin typeface="Times New Roman"/>
                <a:ea typeface="Times New Roman"/>
                <a:cs typeface="Times New Roman"/>
                <a:sym typeface="Times New Roman"/>
              </a:rPr>
              <a:t>Possible administrative arrangements for providing programs for the gifted are listed below. They represent the organizational patterns used in gifted programs across the United States. Please note that these are </a:t>
            </a:r>
            <a:r>
              <a:rPr b="1" i="1" lang="en" sz="1200">
                <a:latin typeface="Times New Roman"/>
                <a:ea typeface="Times New Roman"/>
                <a:cs typeface="Times New Roman"/>
                <a:sym typeface="Times New Roman"/>
              </a:rPr>
              <a:t>descriptions</a:t>
            </a:r>
            <a:r>
              <a:rPr lang="en" sz="1200">
                <a:latin typeface="Times New Roman"/>
                <a:ea typeface="Times New Roman"/>
                <a:cs typeface="Times New Roman"/>
                <a:sym typeface="Times New Roman"/>
              </a:rPr>
              <a:t> of ways to organize program options, not </a:t>
            </a:r>
            <a:r>
              <a:rPr b="1" i="1" lang="en" sz="1200">
                <a:latin typeface="Times New Roman"/>
                <a:ea typeface="Times New Roman"/>
                <a:cs typeface="Times New Roman"/>
                <a:sym typeface="Times New Roman"/>
              </a:rPr>
              <a:t>prescriptions</a:t>
            </a: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0" lvl="0" marL="0">
              <a:spcBef>
                <a:spcPts val="1600"/>
              </a:spcBef>
              <a:spcAft>
                <a:spcPts val="1600"/>
              </a:spcAft>
              <a:buNone/>
            </a:pPr>
            <a:r>
              <a:rPr b="1" lang="en" sz="1200">
                <a:highlight>
                  <a:srgbClr val="FFFF00"/>
                </a:highlight>
                <a:latin typeface="Times New Roman"/>
                <a:ea typeface="Times New Roman"/>
                <a:cs typeface="Times New Roman"/>
                <a:sym typeface="Times New Roman"/>
              </a:rPr>
              <a:t>No matter which administrative arrangement of program options is used, a minimum of 150 minutes a week direct instruction </a:t>
            </a:r>
            <a:r>
              <a:rPr b="1" i="1" lang="en" sz="1200" u="sng">
                <a:highlight>
                  <a:srgbClr val="FFFF00"/>
                </a:highlight>
                <a:latin typeface="Times New Roman"/>
                <a:ea typeface="Times New Roman"/>
                <a:cs typeface="Times New Roman"/>
                <a:sym typeface="Times New Roman"/>
              </a:rPr>
              <a:t>MUST</a:t>
            </a:r>
            <a:r>
              <a:rPr b="1" lang="en" sz="1200">
                <a:highlight>
                  <a:srgbClr val="FFFF00"/>
                </a:highlight>
                <a:latin typeface="Times New Roman"/>
                <a:ea typeface="Times New Roman"/>
                <a:cs typeface="Times New Roman"/>
                <a:sym typeface="Times New Roman"/>
              </a:rPr>
              <a:t> be provided. </a:t>
            </a:r>
            <a:r>
              <a:rPr lang="en" sz="1200">
                <a:latin typeface="Times New Roman"/>
                <a:ea typeface="Times New Roman"/>
                <a:cs typeface="Times New Roman"/>
                <a:sym typeface="Times New Roman"/>
              </a:rPr>
              <a:t>Exceptions to the 150 minutes requirement will be considered and may be granted upon written request to the ADE-OGT on an annual basis </a:t>
            </a:r>
            <a:r>
              <a:rPr b="1" lang="en" sz="1200">
                <a:latin typeface="Times New Roman"/>
                <a:ea typeface="Times New Roman"/>
                <a:cs typeface="Times New Roman"/>
                <a:sym typeface="Times New Roman"/>
              </a:rPr>
              <a:t>provided there is a written management plan and written statements verifying that activities are developed and supervised by an approved teacher.</a:t>
            </a:r>
            <a:r>
              <a:rPr lang="en" sz="1200">
                <a:latin typeface="Times New Roman"/>
                <a:ea typeface="Times New Roman"/>
                <a:cs typeface="Times New Roman"/>
                <a:sym typeface="Times New Roman"/>
              </a:rPr>
              <a:t> Exception requests must be submitted to the OGT no later than July 1 prior to the school year for which the exception is requested. However, if the need for this request occurs after July 1, the request should be submitted at that time.</a:t>
            </a:r>
            <a:endParaRPr sz="1200">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Shape 2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Cluster Grouping</a:t>
            </a:r>
            <a:endParaRPr/>
          </a:p>
        </p:txBody>
      </p:sp>
      <p:sp>
        <p:nvSpPr>
          <p:cNvPr id="262" name="Shape 26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Groups of gifted students are placed in a regular classroom. </a:t>
            </a:r>
            <a:r>
              <a:rPr lang="en">
                <a:highlight>
                  <a:srgbClr val="FFFF00"/>
                </a:highlight>
              </a:rPr>
              <a:t>An approved teacher of the gifted</a:t>
            </a:r>
            <a:r>
              <a:rPr lang="en"/>
              <a:t> provides instruction and curriculum to meet their special needs. </a:t>
            </a:r>
            <a:endParaRPr/>
          </a:p>
          <a:p>
            <a:pPr indent="-342900" lvl="0" marL="457200" rtl="0">
              <a:spcBef>
                <a:spcPts val="0"/>
              </a:spcBef>
              <a:spcAft>
                <a:spcPts val="0"/>
              </a:spcAft>
              <a:buSzPts val="1800"/>
              <a:buChar char="●"/>
            </a:pPr>
            <a:r>
              <a:rPr lang="en"/>
              <a:t>(Elementary/Secondary) </a:t>
            </a:r>
            <a:endParaRPr/>
          </a:p>
          <a:p>
            <a:pPr indent="-342900" lvl="0" marL="457200">
              <a:spcBef>
                <a:spcPts val="0"/>
              </a:spcBef>
              <a:spcAft>
                <a:spcPts val="0"/>
              </a:spcAft>
              <a:buSzPts val="1800"/>
              <a:buChar char="●"/>
            </a:pPr>
            <a:r>
              <a:rPr lang="en"/>
              <a:t>Class size should be consistent with state standards.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Consultant Teacher</a:t>
            </a:r>
            <a:endParaRPr/>
          </a:p>
        </p:txBody>
      </p:sp>
      <p:sp>
        <p:nvSpPr>
          <p:cNvPr id="268" name="Shape 26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An </a:t>
            </a:r>
            <a:r>
              <a:rPr lang="en">
                <a:highlight>
                  <a:srgbClr val="FFFF00"/>
                </a:highlight>
              </a:rPr>
              <a:t>approved teacher of the gifted</a:t>
            </a:r>
            <a:r>
              <a:rPr lang="en"/>
              <a:t> meets regularly with identified students and designs differentiated activities to meet their needs. The </a:t>
            </a:r>
            <a:r>
              <a:rPr lang="en">
                <a:highlight>
                  <a:srgbClr val="FFFF00"/>
                </a:highlight>
              </a:rPr>
              <a:t>approved teacher works with the regular classroom teacher</a:t>
            </a:r>
            <a:r>
              <a:rPr lang="en"/>
              <a:t> in delivering services to identified gifted students by </a:t>
            </a:r>
            <a:r>
              <a:rPr lang="en">
                <a:highlight>
                  <a:srgbClr val="FFFF00"/>
                </a:highlight>
              </a:rPr>
              <a:t>developing management plans, providing demonstration lessons in the classroom, and supervising gifted students’ progress</a:t>
            </a:r>
            <a:r>
              <a:rPr lang="en"/>
              <a:t> (ELEMENTARY/SECONDARY). </a:t>
            </a:r>
            <a:r>
              <a:rPr b="1" lang="en"/>
              <a:t>A consultant teacher may supervise a maximum of 75 students. </a:t>
            </a:r>
            <a:endParaRPr b="1"/>
          </a:p>
        </p:txBody>
      </p:sp>
      <p:sp>
        <p:nvSpPr>
          <p:cNvPr id="269" name="Shape 269"/>
          <p:cNvSpPr/>
          <p:nvPr/>
        </p:nvSpPr>
        <p:spPr>
          <a:xfrm>
            <a:off x="4459475" y="1204550"/>
            <a:ext cx="999000" cy="363900"/>
          </a:xfrm>
          <a:prstGeom prst="ellipse">
            <a:avLst/>
          </a:prstGeom>
          <a:noFill/>
          <a:ln cap="flat" cmpd="sng" w="2857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Course Content</a:t>
            </a:r>
            <a:endParaRPr/>
          </a:p>
        </p:txBody>
      </p:sp>
      <p:sp>
        <p:nvSpPr>
          <p:cNvPr id="275" name="Shape 27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An approved teacher of the gifted works with the content teacher to design a differentiated curriculum to meet the needs of identified gifted and talented students in a regular classroom setting. The following provisions </a:t>
            </a:r>
            <a:r>
              <a:rPr b="1" lang="en" u="sng">
                <a:highlight>
                  <a:srgbClr val="FFFF00"/>
                </a:highlight>
              </a:rPr>
              <a:t>MUST</a:t>
            </a:r>
            <a:r>
              <a:rPr lang="en"/>
              <a:t> be in place for this administrative arrangement to be used (SECONDARY). Class size should be consistent with state standards.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Course Content...</a:t>
            </a:r>
            <a:endParaRPr/>
          </a:p>
        </p:txBody>
      </p:sp>
      <p:sp>
        <p:nvSpPr>
          <p:cNvPr id="281" name="Shape 28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nSpc>
                <a:spcPct val="100000"/>
              </a:lnSpc>
              <a:spcBef>
                <a:spcPts val="0"/>
              </a:spcBef>
              <a:spcAft>
                <a:spcPts val="0"/>
              </a:spcAft>
              <a:buSzPts val="1400"/>
              <a:buAutoNum type="arabicPeriod"/>
            </a:pPr>
            <a:r>
              <a:rPr lang="en" sz="1400"/>
              <a:t>There is a written documentation that the program component was developed in consultation </a:t>
            </a:r>
            <a:r>
              <a:rPr lang="en" sz="1400"/>
              <a:t>with the</a:t>
            </a:r>
            <a:r>
              <a:rPr lang="en" sz="1400"/>
              <a:t> district’s administrator/coordinator of gifted programs.</a:t>
            </a:r>
            <a:endParaRPr sz="1400"/>
          </a:p>
          <a:p>
            <a:pPr indent="0" lvl="0" marL="0" rtl="0">
              <a:lnSpc>
                <a:spcPct val="100000"/>
              </a:lnSpc>
              <a:spcBef>
                <a:spcPts val="0"/>
              </a:spcBef>
              <a:spcAft>
                <a:spcPts val="0"/>
              </a:spcAft>
              <a:buNone/>
            </a:pPr>
            <a:r>
              <a:t/>
            </a:r>
            <a:endParaRPr sz="1400"/>
          </a:p>
          <a:p>
            <a:pPr indent="-317500" lvl="0" marL="457200" rtl="0">
              <a:lnSpc>
                <a:spcPct val="100000"/>
              </a:lnSpc>
              <a:spcBef>
                <a:spcPts val="0"/>
              </a:spcBef>
              <a:spcAft>
                <a:spcPts val="0"/>
              </a:spcAft>
              <a:buSzPts val="1400"/>
              <a:buAutoNum type="arabicPeriod"/>
            </a:pPr>
            <a:r>
              <a:rPr lang="en" sz="1400"/>
              <a:t>There is a </a:t>
            </a:r>
            <a:r>
              <a:rPr lang="en" sz="1400">
                <a:highlight>
                  <a:srgbClr val="FFFF00"/>
                </a:highlight>
              </a:rPr>
              <a:t>written plan of curriculum differentiation</a:t>
            </a:r>
            <a:r>
              <a:rPr lang="en" sz="1400"/>
              <a:t> for the identified gifted students. THis may be in the form of an individual management plan or another form developed by the district and approved by the ADE-OGT.</a:t>
            </a:r>
            <a:endParaRPr sz="1400"/>
          </a:p>
          <a:p>
            <a:pPr indent="0" lvl="0" marL="0" rtl="0">
              <a:lnSpc>
                <a:spcPct val="100000"/>
              </a:lnSpc>
              <a:spcBef>
                <a:spcPts val="0"/>
              </a:spcBef>
              <a:spcAft>
                <a:spcPts val="0"/>
              </a:spcAft>
              <a:buNone/>
            </a:pPr>
            <a:r>
              <a:t/>
            </a:r>
            <a:endParaRPr sz="1400"/>
          </a:p>
          <a:p>
            <a:pPr indent="-317500" lvl="0" marL="457200" rtl="0">
              <a:lnSpc>
                <a:spcPct val="100000"/>
              </a:lnSpc>
              <a:spcBef>
                <a:spcPts val="0"/>
              </a:spcBef>
              <a:spcAft>
                <a:spcPts val="0"/>
              </a:spcAft>
              <a:buSzPts val="1400"/>
              <a:buAutoNum type="arabicPeriod"/>
            </a:pPr>
            <a:r>
              <a:rPr lang="en" sz="1400"/>
              <a:t>An </a:t>
            </a:r>
            <a:r>
              <a:rPr lang="en" sz="1400">
                <a:highlight>
                  <a:srgbClr val="FFFF00"/>
                </a:highlight>
              </a:rPr>
              <a:t>approved teacher of the gifted</a:t>
            </a:r>
            <a:r>
              <a:rPr lang="en" sz="1400"/>
              <a:t> maintains oversight of the students’ activities at a minimum by </a:t>
            </a:r>
            <a:r>
              <a:rPr lang="en" sz="1400">
                <a:highlight>
                  <a:srgbClr val="FFFF00"/>
                </a:highlight>
              </a:rPr>
              <a:t>collecting differentiation documentation on an at least a quarterly</a:t>
            </a:r>
            <a:r>
              <a:rPr lang="en" sz="1400"/>
              <a:t> basis and </a:t>
            </a:r>
            <a:r>
              <a:rPr lang="en" sz="1400">
                <a:highlight>
                  <a:srgbClr val="FFFF00"/>
                </a:highlight>
              </a:rPr>
              <a:t>meeting with identified students monthly</a:t>
            </a:r>
            <a:r>
              <a:rPr lang="en" sz="1400"/>
              <a:t>.</a:t>
            </a:r>
            <a:endParaRPr sz="1400"/>
          </a:p>
          <a:p>
            <a:pPr indent="0" lvl="0" marL="0" rtl="0">
              <a:lnSpc>
                <a:spcPct val="100000"/>
              </a:lnSpc>
              <a:spcBef>
                <a:spcPts val="0"/>
              </a:spcBef>
              <a:spcAft>
                <a:spcPts val="0"/>
              </a:spcAft>
              <a:buNone/>
            </a:pPr>
            <a:r>
              <a:t/>
            </a:r>
            <a:endParaRPr sz="1400"/>
          </a:p>
          <a:p>
            <a:pPr indent="-317500" lvl="0" marL="457200" rtl="0">
              <a:lnSpc>
                <a:spcPct val="100000"/>
              </a:lnSpc>
              <a:spcBef>
                <a:spcPts val="0"/>
              </a:spcBef>
              <a:spcAft>
                <a:spcPts val="0"/>
              </a:spcAft>
              <a:buSzPts val="1400"/>
              <a:buAutoNum type="arabicPeriod"/>
            </a:pPr>
            <a:r>
              <a:rPr lang="en" sz="1400"/>
              <a:t>The </a:t>
            </a:r>
            <a:r>
              <a:rPr lang="en" sz="1400">
                <a:highlight>
                  <a:srgbClr val="FFFF00"/>
                </a:highlight>
              </a:rPr>
              <a:t>content teacher must complete</a:t>
            </a:r>
            <a:r>
              <a:rPr lang="en" sz="1400"/>
              <a:t> an ADE </a:t>
            </a:r>
            <a:r>
              <a:rPr lang="en" sz="1400">
                <a:highlight>
                  <a:srgbClr val="FFFF00"/>
                </a:highlight>
              </a:rPr>
              <a:t>approved staff development workshop</a:t>
            </a:r>
            <a:r>
              <a:rPr lang="en" sz="1400"/>
              <a:t> related to curricular differentiation for the gifted. In order to better meet the needs of teachers as they work to meet the needs of individual students, each teacher involved in this model should receive annual training/staff development related to the education of gifted and talented children.</a:t>
            </a:r>
            <a:endParaRPr sz="14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Shape 2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Whole Group Enrichment</a:t>
            </a:r>
            <a:endParaRPr/>
          </a:p>
        </p:txBody>
      </p:sp>
      <p:sp>
        <p:nvSpPr>
          <p:cNvPr id="287" name="Shape 28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a:t>An </a:t>
            </a:r>
            <a:r>
              <a:rPr lang="en">
                <a:highlight>
                  <a:srgbClr val="FFFF00"/>
                </a:highlight>
              </a:rPr>
              <a:t>approved teacher of the gifted</a:t>
            </a:r>
            <a:r>
              <a:rPr lang="en"/>
              <a:t> works with the classroom teacher to design enrichment curriculum for the whole class. This option is considered long-term identification and therefore a portfolio should be maintained to document student(s) actions/responses. </a:t>
            </a:r>
            <a:r>
              <a:rPr lang="en">
                <a:highlight>
                  <a:srgbClr val="FFFF00"/>
                </a:highlight>
              </a:rPr>
              <a:t>The delivery of services to students</a:t>
            </a:r>
            <a:r>
              <a:rPr b="1" lang="en">
                <a:highlight>
                  <a:srgbClr val="FFFF00"/>
                </a:highlight>
              </a:rPr>
              <a:t> MUST</a:t>
            </a:r>
            <a:r>
              <a:rPr lang="en">
                <a:highlight>
                  <a:srgbClr val="FFFF00"/>
                </a:highlight>
              </a:rPr>
              <a:t> be at least 30 minutes a week</a:t>
            </a:r>
            <a:r>
              <a:rPr lang="en"/>
              <a:t>. The approved teacher of the gifted and the classroom teacher may organize teaching responsibilities as needed.</a:t>
            </a:r>
            <a:r>
              <a:rPr lang="en">
                <a:highlight>
                  <a:srgbClr val="FCE5CD"/>
                </a:highlight>
              </a:rPr>
              <a:t> This option may be used in conjunction with other options to serve identified students. However, if this is the only option for serving students, it may not be used beyond grade three. </a:t>
            </a:r>
            <a:r>
              <a:rPr lang="en"/>
              <a:t>The following provisions must be in in place for this administrative arrangement to be used: (ELEMENTARY K - </a:t>
            </a:r>
            <a:r>
              <a:rPr lang="en"/>
              <a:t>2/3</a:t>
            </a:r>
            <a:r>
              <a:rPr lang="en"/>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4.02 </a:t>
            </a:r>
            <a:r>
              <a:rPr lang="en" sz="1800"/>
              <a:t>Parent and community members are informed annually of the program opportunities for gifted and talented students, and have the opportunity to ask questions and make suggestions</a:t>
            </a:r>
            <a:endParaRPr sz="1800"/>
          </a:p>
        </p:txBody>
      </p:sp>
      <p:sp>
        <p:nvSpPr>
          <p:cNvPr id="76" name="Shape 76"/>
          <p:cNvSpPr txBox="1"/>
          <p:nvPr>
            <p:ph idx="1" type="body"/>
          </p:nvPr>
        </p:nvSpPr>
        <p:spPr>
          <a:xfrm>
            <a:off x="311700" y="1568400"/>
            <a:ext cx="8520600" cy="30006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u="sng">
                <a:solidFill>
                  <a:schemeClr val="hlink"/>
                </a:solidFill>
                <a:hlinkClick r:id="rId3"/>
              </a:rPr>
              <a:t>Meeting agendas</a:t>
            </a:r>
            <a:r>
              <a:rPr lang="en"/>
              <a:t> and/or announcements</a:t>
            </a:r>
            <a:endParaRPr/>
          </a:p>
          <a:p>
            <a:pPr indent="-342900" lvl="0" marL="457200" rtl="0">
              <a:lnSpc>
                <a:spcPct val="100000"/>
              </a:lnSpc>
              <a:spcBef>
                <a:spcPts val="0"/>
              </a:spcBef>
              <a:spcAft>
                <a:spcPts val="0"/>
              </a:spcAft>
              <a:buSzPts val="1800"/>
              <a:buChar char="●"/>
            </a:pPr>
            <a:r>
              <a:rPr lang="en"/>
              <a:t>Sign-in sheets / Rosters</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1" name="Shape 291"/>
        <p:cNvGrpSpPr/>
        <p:nvPr/>
      </p:nvGrpSpPr>
      <p:grpSpPr>
        <a:xfrm>
          <a:off x="0" y="0"/>
          <a:ext cx="0" cy="0"/>
          <a:chOff x="0" y="0"/>
          <a:chExt cx="0" cy="0"/>
        </a:xfrm>
      </p:grpSpPr>
      <p:sp>
        <p:nvSpPr>
          <p:cNvPr id="292" name="Shape 29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WGE...</a:t>
            </a:r>
            <a:endParaRPr/>
          </a:p>
        </p:txBody>
      </p:sp>
      <p:sp>
        <p:nvSpPr>
          <p:cNvPr id="293" name="Shape 29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nSpc>
                <a:spcPct val="100000"/>
              </a:lnSpc>
              <a:spcBef>
                <a:spcPts val="0"/>
              </a:spcBef>
              <a:spcAft>
                <a:spcPts val="0"/>
              </a:spcAft>
              <a:buSzPts val="1400"/>
              <a:buFont typeface="Times New Roman"/>
              <a:buAutoNum type="arabicPeriod"/>
            </a:pPr>
            <a:r>
              <a:rPr lang="en" sz="1400">
                <a:latin typeface="Times New Roman"/>
                <a:ea typeface="Times New Roman"/>
                <a:cs typeface="Times New Roman"/>
                <a:sym typeface="Times New Roman"/>
              </a:rPr>
              <a:t>There is written documentation that this program option waw developed in consultation with the district’s administrator/</a:t>
            </a:r>
            <a:r>
              <a:rPr lang="en" sz="1400">
                <a:latin typeface="Times New Roman"/>
                <a:ea typeface="Times New Roman"/>
                <a:cs typeface="Times New Roman"/>
                <a:sym typeface="Times New Roman"/>
              </a:rPr>
              <a:t>coordinator</a:t>
            </a:r>
            <a:r>
              <a:rPr lang="en" sz="1400">
                <a:latin typeface="Times New Roman"/>
                <a:ea typeface="Times New Roman"/>
                <a:cs typeface="Times New Roman"/>
                <a:sym typeface="Times New Roman"/>
              </a:rPr>
              <a:t> of gifted programs.</a:t>
            </a:r>
            <a:endParaRPr sz="14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400">
              <a:latin typeface="Times New Roman"/>
              <a:ea typeface="Times New Roman"/>
              <a:cs typeface="Times New Roman"/>
              <a:sym typeface="Times New Roman"/>
            </a:endParaRPr>
          </a:p>
          <a:p>
            <a:pPr indent="-317500" lvl="0" marL="457200" rtl="0">
              <a:lnSpc>
                <a:spcPct val="100000"/>
              </a:lnSpc>
              <a:spcBef>
                <a:spcPts val="0"/>
              </a:spcBef>
              <a:spcAft>
                <a:spcPts val="0"/>
              </a:spcAft>
              <a:buSzPts val="1400"/>
              <a:buFont typeface="Times New Roman"/>
              <a:buAutoNum type="arabicPeriod"/>
            </a:pPr>
            <a:r>
              <a:rPr lang="en" sz="1400">
                <a:latin typeface="Times New Roman"/>
                <a:ea typeface="Times New Roman"/>
                <a:cs typeface="Times New Roman"/>
                <a:sym typeface="Times New Roman"/>
              </a:rPr>
              <a:t>There is a written plan of curriculum enrichment for the grades being served. This includes a portfolio and/or management plan that maintains and documents student actions/responses. </a:t>
            </a:r>
            <a:endParaRPr sz="14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400">
              <a:latin typeface="Times New Roman"/>
              <a:ea typeface="Times New Roman"/>
              <a:cs typeface="Times New Roman"/>
              <a:sym typeface="Times New Roman"/>
            </a:endParaRPr>
          </a:p>
          <a:p>
            <a:pPr indent="-317500" lvl="0" marL="457200" rtl="0">
              <a:lnSpc>
                <a:spcPct val="100000"/>
              </a:lnSpc>
              <a:spcBef>
                <a:spcPts val="0"/>
              </a:spcBef>
              <a:spcAft>
                <a:spcPts val="0"/>
              </a:spcAft>
              <a:buSzPts val="1400"/>
              <a:buFont typeface="Times New Roman"/>
              <a:buAutoNum type="arabicPeriod"/>
            </a:pPr>
            <a:r>
              <a:rPr lang="en" sz="1400">
                <a:latin typeface="Times New Roman"/>
                <a:ea typeface="Times New Roman"/>
                <a:cs typeface="Times New Roman"/>
                <a:sym typeface="Times New Roman"/>
              </a:rPr>
              <a:t>An approved teacher of the gifted maintains oversight of the students’ activities and delivers/co-delivers at least one 30 minute lesson per month unless the classroom teacher has completed an approved activity (Talents Unlimited, graduate level course in gifted education, ADE approved one or two day differentiation workshop for the appropriate grade level being taught). Other training will be considered upon request. </a:t>
            </a:r>
            <a:endParaRPr sz="1400">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1400">
              <a:latin typeface="Times New Roman"/>
              <a:ea typeface="Times New Roman"/>
              <a:cs typeface="Times New Roman"/>
              <a:sym typeface="Times New Roman"/>
            </a:endParaRPr>
          </a:p>
          <a:p>
            <a:pPr indent="-317500" lvl="0" marL="457200" rtl="0">
              <a:lnSpc>
                <a:spcPct val="100000"/>
              </a:lnSpc>
              <a:spcBef>
                <a:spcPts val="0"/>
              </a:spcBef>
              <a:spcAft>
                <a:spcPts val="0"/>
              </a:spcAft>
              <a:buSzPts val="1400"/>
              <a:buFont typeface="Times New Roman"/>
              <a:buAutoNum type="arabicPeriod"/>
            </a:pPr>
            <a:r>
              <a:rPr lang="en" sz="1400">
                <a:latin typeface="Times New Roman"/>
                <a:ea typeface="Times New Roman"/>
                <a:cs typeface="Times New Roman"/>
                <a:sym typeface="Times New Roman"/>
              </a:rPr>
              <a:t>The delivery of services to students MUST be at least 30 minutes per week and will be delivered by the approved teacher of the gifted, classroom teacher, or a combination of the two as outlined in number three.</a:t>
            </a:r>
            <a:endParaRPr sz="1400">
              <a:latin typeface="Times New Roman"/>
              <a:ea typeface="Times New Roman"/>
              <a:cs typeface="Times New Roman"/>
              <a:sym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7" name="Shape 297"/>
        <p:cNvGrpSpPr/>
        <p:nvPr/>
      </p:nvGrpSpPr>
      <p:grpSpPr>
        <a:xfrm>
          <a:off x="0" y="0"/>
          <a:ext cx="0" cy="0"/>
          <a:chOff x="0" y="0"/>
          <a:chExt cx="0" cy="0"/>
        </a:xfrm>
      </p:grpSpPr>
      <p:sp>
        <p:nvSpPr>
          <p:cNvPr id="298" name="Shape 29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Instruction Thorugh Technology</a:t>
            </a:r>
            <a:endParaRPr/>
          </a:p>
        </p:txBody>
      </p:sp>
      <p:sp>
        <p:nvSpPr>
          <p:cNvPr id="299" name="Shape 29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a:t>Instruction provided through technology, such as Distance Learning, Satellite, Internet, etc. </a:t>
            </a:r>
            <a:r>
              <a:rPr b="1" lang="en">
                <a:highlight>
                  <a:srgbClr val="FFFF00"/>
                </a:highlight>
              </a:rPr>
              <a:t>MUST</a:t>
            </a:r>
            <a:r>
              <a:rPr lang="en">
                <a:highlight>
                  <a:srgbClr val="FFFF00"/>
                </a:highlight>
              </a:rPr>
              <a:t> meet all requirements as outlined under the Course Content option.</a:t>
            </a:r>
            <a:endParaRPr>
              <a:highlight>
                <a:srgbClr val="FFFF00"/>
              </a:highlight>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3" name="Shape 303"/>
        <p:cNvGrpSpPr/>
        <p:nvPr/>
      </p:nvGrpSpPr>
      <p:grpSpPr>
        <a:xfrm>
          <a:off x="0" y="0"/>
          <a:ext cx="0" cy="0"/>
          <a:chOff x="0" y="0"/>
          <a:chExt cx="0" cy="0"/>
        </a:xfrm>
      </p:grpSpPr>
      <p:sp>
        <p:nvSpPr>
          <p:cNvPr id="304" name="Shape 304"/>
          <p:cNvSpPr txBox="1"/>
          <p:nvPr>
            <p:ph type="title"/>
          </p:nvPr>
        </p:nvSpPr>
        <p:spPr>
          <a:xfrm>
            <a:off x="311700" y="445025"/>
            <a:ext cx="8520600" cy="993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Acceleration of Content Classes and/or Grade Level</a:t>
            </a:r>
            <a:endParaRPr/>
          </a:p>
        </p:txBody>
      </p:sp>
      <p:sp>
        <p:nvSpPr>
          <p:cNvPr id="305" name="Shape 305"/>
          <p:cNvSpPr txBox="1"/>
          <p:nvPr>
            <p:ph idx="1" type="body"/>
          </p:nvPr>
        </p:nvSpPr>
        <p:spPr>
          <a:xfrm>
            <a:off x="311700" y="1438425"/>
            <a:ext cx="8520600" cy="31305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Instruction is </a:t>
            </a:r>
            <a:r>
              <a:rPr lang="en">
                <a:highlight>
                  <a:srgbClr val="FFFF00"/>
                </a:highlight>
              </a:rPr>
              <a:t>provided for partial or full acceleration of content and/or grade levels </a:t>
            </a:r>
            <a:r>
              <a:rPr lang="en"/>
              <a:t>for any student presenting appropriate needs. It is strongly recommended that a district policy be written and approved by the local school board to fully implement this option (ELEMENTARY/SECONDARY).</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Shape 31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Resource Room</a:t>
            </a:r>
            <a:endParaRPr/>
          </a:p>
        </p:txBody>
      </p:sp>
      <p:sp>
        <p:nvSpPr>
          <p:cNvPr id="311" name="Shape 31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Gifted students participate in classes in which they receive </a:t>
            </a:r>
            <a:r>
              <a:rPr lang="en">
                <a:highlight>
                  <a:srgbClr val="FFFF00"/>
                </a:highlight>
              </a:rPr>
              <a:t>instructional services different from those normally provided in the regular classroom</a:t>
            </a:r>
            <a:r>
              <a:rPr lang="en"/>
              <a:t>. They have the opportunity to work at the level of their abilities and in their area of interest or talent. Instruction is delivered by </a:t>
            </a:r>
            <a:r>
              <a:rPr lang="en">
                <a:highlight>
                  <a:srgbClr val="FFFF00"/>
                </a:highlight>
              </a:rPr>
              <a:t>approved teachers of the gifted</a:t>
            </a:r>
            <a:r>
              <a:rPr lang="en"/>
              <a:t>. An instructional space proportionately sized based on the number of identified gifted students served at any one time must be provided. (ELEMENTARY/SECONDARY). </a:t>
            </a:r>
            <a:r>
              <a:rPr b="1" lang="en"/>
              <a:t>Recommended class size is 10-12.</a:t>
            </a:r>
            <a:endParaRPr b="1"/>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Shape 3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Resource Center</a:t>
            </a:r>
            <a:endParaRPr/>
          </a:p>
        </p:txBody>
      </p:sp>
      <p:sp>
        <p:nvSpPr>
          <p:cNvPr id="317" name="Shape 3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Students are transported on a regular basis to a center which serves a local district, county, or region. Instructional services are the </a:t>
            </a:r>
            <a:r>
              <a:rPr lang="en">
                <a:highlight>
                  <a:srgbClr val="FFFF00"/>
                </a:highlight>
              </a:rPr>
              <a:t>same as those in a resource room</a:t>
            </a:r>
            <a:r>
              <a:rPr lang="en"/>
              <a:t> (ELEMENTARY/SECONDARY). </a:t>
            </a:r>
            <a:endParaRPr/>
          </a:p>
          <a:p>
            <a:pPr indent="0" lvl="0" marL="0">
              <a:spcBef>
                <a:spcPts val="1600"/>
              </a:spcBef>
              <a:spcAft>
                <a:spcPts val="1600"/>
              </a:spcAft>
              <a:buNone/>
            </a:pPr>
            <a:r>
              <a:rPr b="1" lang="en"/>
              <a:t>Recommended class size is 10-12.</a:t>
            </a:r>
            <a:endParaRPr b="1"/>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Shape 3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a:t>SPECIAL CLASSES</a:t>
            </a:r>
            <a:endParaRPr/>
          </a:p>
        </p:txBody>
      </p:sp>
      <p:sp>
        <p:nvSpPr>
          <p:cNvPr id="323" name="Shape 3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3000"/>
              <a:t>An </a:t>
            </a:r>
            <a:r>
              <a:rPr lang="en" sz="3000">
                <a:highlight>
                  <a:srgbClr val="FFFF00"/>
                </a:highlight>
              </a:rPr>
              <a:t>approved teacher of the gifted maintains oversight</a:t>
            </a:r>
            <a:r>
              <a:rPr lang="en" sz="3000"/>
              <a:t> of student activities and works with classroom teachers to </a:t>
            </a:r>
            <a:r>
              <a:rPr lang="en" sz="3000">
                <a:highlight>
                  <a:srgbClr val="FFFF00"/>
                </a:highlight>
              </a:rPr>
              <a:t>document differentiation</a:t>
            </a:r>
            <a:r>
              <a:rPr lang="en" sz="3000"/>
              <a:t>.</a:t>
            </a:r>
            <a:endParaRPr sz="300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Shape 3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Self-Contained Classroom</a:t>
            </a:r>
            <a:endParaRPr/>
          </a:p>
        </p:txBody>
      </p:sp>
      <p:sp>
        <p:nvSpPr>
          <p:cNvPr id="329" name="Shape 3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Identified gifted students are provided instructional services different from those normally provided in the regular classroom. All basic subject areas are included. </a:t>
            </a:r>
            <a:r>
              <a:rPr lang="en">
                <a:highlight>
                  <a:srgbClr val="FFFF00"/>
                </a:highlight>
              </a:rPr>
              <a:t>I</a:t>
            </a:r>
            <a:r>
              <a:rPr lang="en">
                <a:highlight>
                  <a:srgbClr val="FFFF00"/>
                </a:highlight>
              </a:rPr>
              <a:t>nstruction is delivered by approved teachers of the gifted</a:t>
            </a:r>
            <a:r>
              <a:rPr lang="en"/>
              <a:t>. Resources of the regular education program, such as art, music, a</a:t>
            </a:r>
            <a:r>
              <a:rPr lang="en"/>
              <a:t>nd physical education, are used to supplement the gifted program (ELEMENTARY). </a:t>
            </a:r>
            <a:endParaRPr/>
          </a:p>
          <a:p>
            <a:pPr indent="0" lvl="0" marL="0">
              <a:spcBef>
                <a:spcPts val="1600"/>
              </a:spcBef>
              <a:spcAft>
                <a:spcPts val="1600"/>
              </a:spcAft>
              <a:buNone/>
            </a:pPr>
            <a:r>
              <a:rPr b="1" lang="en"/>
              <a:t>Class sizes should be consistent with state standards.</a:t>
            </a:r>
            <a:endParaRPr b="1"/>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3" name="Shape 333"/>
        <p:cNvGrpSpPr/>
        <p:nvPr/>
      </p:nvGrpSpPr>
      <p:grpSpPr>
        <a:xfrm>
          <a:off x="0" y="0"/>
          <a:ext cx="0" cy="0"/>
          <a:chOff x="0" y="0"/>
          <a:chExt cx="0" cy="0"/>
        </a:xfrm>
      </p:grpSpPr>
      <p:sp>
        <p:nvSpPr>
          <p:cNvPr id="334" name="Shape 3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Honors and Advanced Classes</a:t>
            </a:r>
            <a:endParaRPr/>
          </a:p>
        </p:txBody>
      </p:sp>
      <p:sp>
        <p:nvSpPr>
          <p:cNvPr id="335" name="Shape 3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Students of high ability, though not necessarily identified as gifted, are placed in a class which the curriculum focuses on higher level thinking and complexity therefore avoiding “more of the same”.</a:t>
            </a:r>
            <a:endParaRPr/>
          </a:p>
          <a:p>
            <a:pPr indent="0" lvl="0" marL="0">
              <a:spcBef>
                <a:spcPts val="1600"/>
              </a:spcBef>
              <a:spcAft>
                <a:spcPts val="0"/>
              </a:spcAft>
              <a:buNone/>
            </a:pPr>
            <a:r>
              <a:rPr lang="en"/>
              <a:t>(SECONDARY)</a:t>
            </a:r>
            <a:endParaRPr/>
          </a:p>
          <a:p>
            <a:pPr indent="0" lvl="0" marL="0">
              <a:spcBef>
                <a:spcPts val="1600"/>
              </a:spcBef>
              <a:spcAft>
                <a:spcPts val="1600"/>
              </a:spcAft>
              <a:buNone/>
            </a:pPr>
            <a:r>
              <a:rPr b="1" lang="en"/>
              <a:t>Class size should be consistent with state standards.</a:t>
            </a:r>
            <a:endParaRPr b="1"/>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9" name="Shape 339"/>
        <p:cNvGrpSpPr/>
        <p:nvPr/>
      </p:nvGrpSpPr>
      <p:grpSpPr>
        <a:xfrm>
          <a:off x="0" y="0"/>
          <a:ext cx="0" cy="0"/>
          <a:chOff x="0" y="0"/>
          <a:chExt cx="0" cy="0"/>
        </a:xfrm>
      </p:grpSpPr>
      <p:sp>
        <p:nvSpPr>
          <p:cNvPr id="340" name="Shape 3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Pre-Advanced Placement</a:t>
            </a:r>
            <a:endParaRPr/>
          </a:p>
        </p:txBody>
      </p:sp>
      <p:sp>
        <p:nvSpPr>
          <p:cNvPr id="341" name="Shape 34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Middle school, junior high school, or high school level courses that specifically prepare students to enroll and to participate in an Advanced Placement Course.</a:t>
            </a:r>
            <a:endParaRPr/>
          </a:p>
          <a:p>
            <a:pPr indent="0" lvl="0" marL="0">
              <a:spcBef>
                <a:spcPts val="1600"/>
              </a:spcBef>
              <a:spcAft>
                <a:spcPts val="0"/>
              </a:spcAft>
              <a:buNone/>
            </a:pPr>
            <a:r>
              <a:rPr lang="en"/>
              <a:t>(ELEMENTARY/SECONDARY)</a:t>
            </a:r>
            <a:endParaRPr/>
          </a:p>
          <a:p>
            <a:pPr indent="0" lvl="0" marL="0">
              <a:spcBef>
                <a:spcPts val="1600"/>
              </a:spcBef>
              <a:spcAft>
                <a:spcPts val="0"/>
              </a:spcAft>
              <a:buNone/>
            </a:pPr>
            <a:r>
              <a:t/>
            </a:r>
            <a:endParaRPr/>
          </a:p>
          <a:p>
            <a:pPr indent="0" lvl="0" marL="0">
              <a:spcBef>
                <a:spcPts val="1600"/>
              </a:spcBef>
              <a:spcAft>
                <a:spcPts val="0"/>
              </a:spcAft>
              <a:buNone/>
            </a:pPr>
            <a:r>
              <a:rPr b="1" lang="en"/>
              <a:t>Class size should be consistent with state standards.</a:t>
            </a:r>
            <a:endParaRPr b="1"/>
          </a:p>
          <a:p>
            <a:pPr indent="0" lvl="0" marL="0">
              <a:spcBef>
                <a:spcPts val="1600"/>
              </a:spcBef>
              <a:spcAft>
                <a:spcPts val="1600"/>
              </a:spcAft>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5" name="Shape 345"/>
        <p:cNvGrpSpPr/>
        <p:nvPr/>
      </p:nvGrpSpPr>
      <p:grpSpPr>
        <a:xfrm>
          <a:off x="0" y="0"/>
          <a:ext cx="0" cy="0"/>
          <a:chOff x="0" y="0"/>
          <a:chExt cx="0" cy="0"/>
        </a:xfrm>
      </p:grpSpPr>
      <p:sp>
        <p:nvSpPr>
          <p:cNvPr id="346" name="Shape 3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College Board Advanced Placement</a:t>
            </a:r>
            <a:endParaRPr/>
          </a:p>
        </p:txBody>
      </p:sp>
      <p:sp>
        <p:nvSpPr>
          <p:cNvPr id="347" name="Shape 34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Students have the opportunity to pursue college-level studies while still in secondary school through a high school preparatory course for a College Board Advanced Placement test that incorporates all topics specified by the College Board and Educational Testing Service on its standard syllabus for a given subject area and is approved by the CB and ETS. Students may earn weighted credit under conditions specified in the AP/IB Rules.</a:t>
            </a:r>
            <a:endParaRPr/>
          </a:p>
          <a:p>
            <a:pPr indent="0" lvl="0" marL="0">
              <a:spcBef>
                <a:spcPts val="1600"/>
              </a:spcBef>
              <a:spcAft>
                <a:spcPts val="0"/>
              </a:spcAft>
              <a:buNone/>
            </a:pPr>
            <a:r>
              <a:rPr lang="en"/>
              <a:t>(SECONDARY)</a:t>
            </a:r>
            <a:endParaRPr/>
          </a:p>
          <a:p>
            <a:pPr indent="0" lvl="0" marL="0">
              <a:spcBef>
                <a:spcPts val="1600"/>
              </a:spcBef>
              <a:spcAft>
                <a:spcPts val="1600"/>
              </a:spcAft>
              <a:buNone/>
            </a:pPr>
            <a:r>
              <a:rPr b="1" lang="en"/>
              <a:t>Recommended class size is 17-20</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600" cy="911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4.03 </a:t>
            </a:r>
            <a:r>
              <a:rPr lang="en" sz="1800"/>
              <a:t>Parents and other community members are included on an advisory committee for gifted education that meets annually</a:t>
            </a:r>
            <a:endParaRPr sz="1800"/>
          </a:p>
        </p:txBody>
      </p:sp>
      <p:sp>
        <p:nvSpPr>
          <p:cNvPr id="82" name="Shape 82"/>
          <p:cNvSpPr txBox="1"/>
          <p:nvPr>
            <p:ph idx="1" type="body"/>
          </p:nvPr>
        </p:nvSpPr>
        <p:spPr>
          <a:xfrm>
            <a:off x="311700" y="1301275"/>
            <a:ext cx="8520600" cy="32676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u="sng">
                <a:solidFill>
                  <a:schemeClr val="hlink"/>
                </a:solidFill>
                <a:hlinkClick r:id="rId3"/>
              </a:rPr>
              <a:t>List of members</a:t>
            </a:r>
            <a:endParaRPr/>
          </a:p>
          <a:p>
            <a:pPr indent="-342900" lvl="0" marL="457200" rtl="0">
              <a:lnSpc>
                <a:spcPct val="100000"/>
              </a:lnSpc>
              <a:spcBef>
                <a:spcPts val="0"/>
              </a:spcBef>
              <a:spcAft>
                <a:spcPts val="0"/>
              </a:spcAft>
              <a:buSzPts val="1800"/>
              <a:buChar char="●"/>
            </a:pPr>
            <a:r>
              <a:rPr lang="en"/>
              <a:t>Minutes of meetings</a:t>
            </a:r>
            <a:endParaRPr/>
          </a:p>
          <a:p>
            <a:pPr indent="-342900" lvl="0" marL="457200" rtl="0">
              <a:lnSpc>
                <a:spcPct val="100000"/>
              </a:lnSpc>
              <a:spcBef>
                <a:spcPts val="0"/>
              </a:spcBef>
              <a:spcAft>
                <a:spcPts val="0"/>
              </a:spcAft>
              <a:buSzPts val="1800"/>
              <a:buChar char="●"/>
            </a:pPr>
            <a:r>
              <a:rPr lang="en"/>
              <a:t>Meeting agendas</a:t>
            </a:r>
            <a:endParaRPr/>
          </a:p>
          <a:p>
            <a:pPr indent="-342900" lvl="0" marL="457200" rtl="0">
              <a:lnSpc>
                <a:spcPct val="100000"/>
              </a:lnSpc>
              <a:spcBef>
                <a:spcPts val="0"/>
              </a:spcBef>
              <a:spcAft>
                <a:spcPts val="0"/>
              </a:spcAft>
              <a:buSzPts val="1800"/>
              <a:buChar char="●"/>
            </a:pPr>
            <a:r>
              <a:rPr lang="en"/>
              <a:t>Names of those in attendance</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1" name="Shape 351"/>
        <p:cNvGrpSpPr/>
        <p:nvPr/>
      </p:nvGrpSpPr>
      <p:grpSpPr>
        <a:xfrm>
          <a:off x="0" y="0"/>
          <a:ext cx="0" cy="0"/>
          <a:chOff x="0" y="0"/>
          <a:chExt cx="0" cy="0"/>
        </a:xfrm>
      </p:grpSpPr>
      <p:sp>
        <p:nvSpPr>
          <p:cNvPr id="352" name="Shape 3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International Baccalaureate</a:t>
            </a:r>
            <a:endParaRPr/>
          </a:p>
        </p:txBody>
      </p:sp>
      <p:sp>
        <p:nvSpPr>
          <p:cNvPr id="353" name="Shape 35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program is sponsored by the IB Organization and offers an international education program. Students may earn weighted credit under conditions specified in the AP/IB Rules. </a:t>
            </a:r>
            <a:endParaRPr/>
          </a:p>
          <a:p>
            <a:pPr indent="0" lvl="0" marL="0">
              <a:spcBef>
                <a:spcPts val="1600"/>
              </a:spcBef>
              <a:spcAft>
                <a:spcPts val="0"/>
              </a:spcAft>
              <a:buNone/>
            </a:pPr>
            <a:r>
              <a:rPr lang="en"/>
              <a:t>(ELEMENTARY/SECONDARY)</a:t>
            </a:r>
            <a:endParaRPr/>
          </a:p>
          <a:p>
            <a:pPr indent="0" lvl="0" marL="0">
              <a:spcBef>
                <a:spcPts val="1600"/>
              </a:spcBef>
              <a:spcAft>
                <a:spcPts val="1600"/>
              </a:spcAft>
              <a:buNone/>
            </a:pPr>
            <a:r>
              <a:rPr b="1" lang="en"/>
              <a:t>Class size should be consistent with state standards.</a:t>
            </a:r>
            <a:endParaRPr b="1"/>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Shape 3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Special Classes / Seminars</a:t>
            </a:r>
            <a:endParaRPr/>
          </a:p>
        </p:txBody>
      </p:sp>
      <p:sp>
        <p:nvSpPr>
          <p:cNvPr id="359" name="Shape 35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Courses are offered in subject matter fields not normally offered in high school which may be interdisciplinary in nature. Core Process Goals for Gifted and Talented Seminars (course number 596100) must be followed when offering the GT Seminar class.</a:t>
            </a:r>
            <a:endParaRPr/>
          </a:p>
          <a:p>
            <a:pPr indent="0" lvl="0" marL="0">
              <a:spcBef>
                <a:spcPts val="1600"/>
              </a:spcBef>
              <a:spcAft>
                <a:spcPts val="0"/>
              </a:spcAft>
              <a:buNone/>
            </a:pPr>
            <a:r>
              <a:rPr lang="en"/>
              <a:t>(SECONDARY)</a:t>
            </a:r>
            <a:endParaRPr/>
          </a:p>
          <a:p>
            <a:pPr indent="0" lvl="0" marL="0">
              <a:spcBef>
                <a:spcPts val="1600"/>
              </a:spcBef>
              <a:spcAft>
                <a:spcPts val="0"/>
              </a:spcAft>
              <a:buNone/>
            </a:pPr>
            <a:r>
              <a:t/>
            </a:r>
            <a:endParaRPr/>
          </a:p>
          <a:p>
            <a:pPr indent="0" lvl="0" marL="0">
              <a:spcBef>
                <a:spcPts val="1600"/>
              </a:spcBef>
              <a:spcAft>
                <a:spcPts val="0"/>
              </a:spcAft>
              <a:buNone/>
            </a:pPr>
            <a:r>
              <a:rPr b="1" lang="en"/>
              <a:t>Recommended number of students per period is 15-20.</a:t>
            </a:r>
            <a:endParaRPr b="1"/>
          </a:p>
          <a:p>
            <a:pPr indent="0" lvl="0" marL="0">
              <a:spcBef>
                <a:spcPts val="1600"/>
              </a:spcBef>
              <a:spcAft>
                <a:spcPts val="1600"/>
              </a:spcAft>
              <a:buNone/>
            </a:pPr>
            <a:r>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Shape 36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Special School</a:t>
            </a:r>
            <a:endParaRPr/>
          </a:p>
        </p:txBody>
      </p:sp>
      <p:sp>
        <p:nvSpPr>
          <p:cNvPr id="365" name="Shape 36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School serves only identified gifted students at local, county, or regional level. Instruction is </a:t>
            </a:r>
            <a:r>
              <a:rPr lang="en">
                <a:highlight>
                  <a:srgbClr val="FFFF00"/>
                </a:highlight>
              </a:rPr>
              <a:t>delivered by approved teachers of the gifted</a:t>
            </a:r>
            <a:r>
              <a:rPr lang="en"/>
              <a:t>.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sp>
        <p:nvSpPr>
          <p:cNvPr id="370" name="Shape 3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School Within a School</a:t>
            </a:r>
            <a:endParaRPr/>
          </a:p>
        </p:txBody>
      </p:sp>
      <p:sp>
        <p:nvSpPr>
          <p:cNvPr id="371" name="Shape 37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2400"/>
              <a:t>School for gifted students functions as a separate unit although housed within a regular school complex. </a:t>
            </a:r>
            <a:r>
              <a:rPr lang="en" sz="2400">
                <a:highlight>
                  <a:srgbClr val="FFFF00"/>
                </a:highlight>
              </a:rPr>
              <a:t>Instruction is provided by approved teachers of the gifted</a:t>
            </a:r>
            <a:r>
              <a:rPr lang="en" sz="2400"/>
              <a:t>.</a:t>
            </a:r>
            <a:endParaRPr sz="24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5" name="Shape 375"/>
        <p:cNvGrpSpPr/>
        <p:nvPr/>
      </p:nvGrpSpPr>
      <p:grpSpPr>
        <a:xfrm>
          <a:off x="0" y="0"/>
          <a:ext cx="0" cy="0"/>
          <a:chOff x="0" y="0"/>
          <a:chExt cx="0" cy="0"/>
        </a:xfrm>
      </p:grpSpPr>
      <p:sp>
        <p:nvSpPr>
          <p:cNvPr id="376" name="Shape 37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Magnet Schools</a:t>
            </a:r>
            <a:endParaRPr/>
          </a:p>
        </p:txBody>
      </p:sp>
      <p:sp>
        <p:nvSpPr>
          <p:cNvPr id="377" name="Shape 37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School (or component within a school) which is designed to attract students with high interest/ability to its particular curriculum. </a:t>
            </a:r>
            <a:r>
              <a:rPr lang="en">
                <a:highlight>
                  <a:srgbClr val="FFFF00"/>
                </a:highlight>
              </a:rPr>
              <a:t>Appropriate instruction should follow guidelines listed under Administrative Arrangements outlined under I, II, and III above. </a:t>
            </a:r>
            <a:endParaRPr>
              <a:highlight>
                <a:srgbClr val="FFFF00"/>
              </a:highlight>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1" name="Shape 381"/>
        <p:cNvGrpSpPr/>
        <p:nvPr/>
      </p:nvGrpSpPr>
      <p:grpSpPr>
        <a:xfrm>
          <a:off x="0" y="0"/>
          <a:ext cx="0" cy="0"/>
          <a:chOff x="0" y="0"/>
          <a:chExt cx="0" cy="0"/>
        </a:xfrm>
      </p:grpSpPr>
      <p:sp>
        <p:nvSpPr>
          <p:cNvPr id="382" name="Shape 38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Mentorship</a:t>
            </a:r>
            <a:endParaRPr/>
          </a:p>
        </p:txBody>
      </p:sp>
      <p:sp>
        <p:nvSpPr>
          <p:cNvPr id="383" name="Shape 38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Student works on a regular basis with an adult resource person, matching student interests and needs with the expertise of the mentor. An approved teacher of the gifted maintains oversight of students activities and works with mentors to document differentiation. </a:t>
            </a:r>
            <a:endParaRPr/>
          </a:p>
          <a:p>
            <a:pPr indent="0" lvl="0" marL="0">
              <a:spcBef>
                <a:spcPts val="1600"/>
              </a:spcBef>
              <a:spcAft>
                <a:spcPts val="0"/>
              </a:spcAft>
              <a:buNone/>
            </a:pPr>
            <a:r>
              <a:t/>
            </a:r>
            <a:endParaRPr/>
          </a:p>
          <a:p>
            <a:pPr indent="0" lvl="0" marL="0">
              <a:spcBef>
                <a:spcPts val="1600"/>
              </a:spcBef>
              <a:spcAft>
                <a:spcPts val="1600"/>
              </a:spcAft>
              <a:buNone/>
            </a:pPr>
            <a:r>
              <a:rPr lang="en"/>
              <a:t>(SECONDARY)</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7" name="Shape 387"/>
        <p:cNvGrpSpPr/>
        <p:nvPr/>
      </p:nvGrpSpPr>
      <p:grpSpPr>
        <a:xfrm>
          <a:off x="0" y="0"/>
          <a:ext cx="0" cy="0"/>
          <a:chOff x="0" y="0"/>
          <a:chExt cx="0" cy="0"/>
        </a:xfrm>
      </p:grpSpPr>
      <p:sp>
        <p:nvSpPr>
          <p:cNvPr id="388" name="Shape 388"/>
          <p:cNvSpPr txBox="1"/>
          <p:nvPr>
            <p:ph type="title"/>
          </p:nvPr>
        </p:nvSpPr>
        <p:spPr>
          <a:xfrm>
            <a:off x="311700" y="445025"/>
            <a:ext cx="8520600" cy="1135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Endorsed Concurrent Enrollment Course in high school and college</a:t>
            </a:r>
            <a:endParaRPr/>
          </a:p>
        </p:txBody>
      </p:sp>
      <p:sp>
        <p:nvSpPr>
          <p:cNvPr id="389" name="Shape 389"/>
          <p:cNvSpPr txBox="1"/>
          <p:nvPr>
            <p:ph idx="1" type="body"/>
          </p:nvPr>
        </p:nvSpPr>
        <p:spPr>
          <a:xfrm>
            <a:off x="311700" y="1580900"/>
            <a:ext cx="8520600" cy="2988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Student is enrolled in a college level course offered by an institution of higher education in this state, that upon completion would qualify for academic credit in both the institution of higher education and a public high school following ADE </a:t>
            </a:r>
            <a:r>
              <a:rPr lang="en" u="sng">
                <a:solidFill>
                  <a:schemeClr val="hlink"/>
                </a:solidFill>
                <a:hlinkClick r:id="rId3"/>
              </a:rPr>
              <a:t>AP/IB Rules</a:t>
            </a:r>
            <a:r>
              <a:rPr lang="en"/>
              <a:t> 3.05-3.05.03 and 10.00-10.07</a:t>
            </a:r>
            <a:endParaRPr/>
          </a:p>
          <a:p>
            <a:pPr indent="0" lvl="0" marL="0">
              <a:spcBef>
                <a:spcPts val="1600"/>
              </a:spcBef>
              <a:spcAft>
                <a:spcPts val="0"/>
              </a:spcAft>
              <a:buNone/>
            </a:pPr>
            <a:r>
              <a:t/>
            </a:r>
            <a:endParaRPr/>
          </a:p>
          <a:p>
            <a:pPr indent="0" lvl="0" marL="0">
              <a:spcBef>
                <a:spcPts val="1600"/>
              </a:spcBef>
              <a:spcAft>
                <a:spcPts val="1600"/>
              </a:spcAft>
              <a:buNone/>
            </a:pPr>
            <a:r>
              <a:rPr lang="en"/>
              <a:t>(SECONDARY)</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3" name="Shape 393"/>
        <p:cNvGrpSpPr/>
        <p:nvPr/>
      </p:nvGrpSpPr>
      <p:grpSpPr>
        <a:xfrm>
          <a:off x="0" y="0"/>
          <a:ext cx="0" cy="0"/>
          <a:chOff x="0" y="0"/>
          <a:chExt cx="0" cy="0"/>
        </a:xfrm>
      </p:grpSpPr>
      <p:sp>
        <p:nvSpPr>
          <p:cNvPr id="394" name="Shape 394"/>
          <p:cNvSpPr txBox="1"/>
          <p:nvPr>
            <p:ph idx="1" type="body"/>
          </p:nvPr>
        </p:nvSpPr>
        <p:spPr>
          <a:xfrm>
            <a:off x="311700" y="381400"/>
            <a:ext cx="8520600" cy="4187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b="1" lang="en"/>
              <a:t>Districts may choose to implement more than one of the foregoing patterns. However, the maximum total of identified gifted students for whom </a:t>
            </a:r>
            <a:r>
              <a:rPr b="1" lang="en">
                <a:highlight>
                  <a:srgbClr val="FFFF00"/>
                </a:highlight>
              </a:rPr>
              <a:t>a full-time teacher of the gifted may provide direct services is 75</a:t>
            </a:r>
            <a:r>
              <a:rPr b="1" lang="en"/>
              <a:t>. </a:t>
            </a:r>
            <a:r>
              <a:rPr b="1" lang="en">
                <a:solidFill>
                  <a:srgbClr val="FF0000"/>
                </a:solidFill>
              </a:rPr>
              <a:t>Waivers </a:t>
            </a:r>
            <a:r>
              <a:rPr b="1" lang="en"/>
              <a:t>from this requirement based upon program options offered, may be requested annually in writing by individual districts. Districts should make efforts to increase gifted education staff to be in compliance with the caseload number. </a:t>
            </a:r>
            <a:endParaRPr b="1"/>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8" name="Shape 398"/>
        <p:cNvGrpSpPr/>
        <p:nvPr/>
      </p:nvGrpSpPr>
      <p:grpSpPr>
        <a:xfrm>
          <a:off x="0" y="0"/>
          <a:ext cx="0" cy="0"/>
          <a:chOff x="0" y="0"/>
          <a:chExt cx="0" cy="0"/>
        </a:xfrm>
      </p:grpSpPr>
      <p:sp>
        <p:nvSpPr>
          <p:cNvPr id="399" name="Shape 399"/>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8</a:t>
            </a:r>
            <a:r>
              <a:rPr lang="en"/>
              <a:t>.01 </a:t>
            </a:r>
            <a:r>
              <a:rPr lang="en" sz="1800"/>
              <a:t>Program is systematically developed, with long range goals that are coordinated to guide the development of gifted students from the time they are identified through graduation from high school.</a:t>
            </a:r>
            <a:endParaRPr sz="1800"/>
          </a:p>
        </p:txBody>
      </p:sp>
      <p:sp>
        <p:nvSpPr>
          <p:cNvPr id="400" name="Shape 400"/>
          <p:cNvSpPr txBox="1"/>
          <p:nvPr>
            <p:ph idx="1" type="body"/>
          </p:nvPr>
        </p:nvSpPr>
        <p:spPr>
          <a:xfrm>
            <a:off x="311700" y="1855925"/>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Program Goals</a:t>
            </a:r>
            <a:endParaRPr/>
          </a:p>
          <a:p>
            <a:pPr indent="0" lvl="0" marL="0" marR="0" rtl="0" algn="l">
              <a:lnSpc>
                <a:spcPct val="100000"/>
              </a:lnSpc>
              <a:spcBef>
                <a:spcPts val="0"/>
              </a:spcBef>
              <a:spcAft>
                <a:spcPts val="0"/>
              </a:spcAft>
              <a:buNone/>
            </a:pPr>
            <a:r>
              <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4"/>
              </a:rPr>
              <a:t>Program Options</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4" name="Shape 404"/>
        <p:cNvGrpSpPr/>
        <p:nvPr/>
      </p:nvGrpSpPr>
      <p:grpSpPr>
        <a:xfrm>
          <a:off x="0" y="0"/>
          <a:ext cx="0" cy="0"/>
          <a:chOff x="0" y="0"/>
          <a:chExt cx="0" cy="0"/>
        </a:xfrm>
      </p:grpSpPr>
      <p:sp>
        <p:nvSpPr>
          <p:cNvPr id="405" name="Shape 405"/>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8</a:t>
            </a:r>
            <a:r>
              <a:rPr lang="en"/>
              <a:t>.02 </a:t>
            </a:r>
            <a:r>
              <a:rPr lang="en" sz="1800"/>
              <a:t>A table of organization is developed which clearly delineates roles, responsibilities and coordination procedures.</a:t>
            </a:r>
            <a:endParaRPr sz="1800"/>
          </a:p>
        </p:txBody>
      </p:sp>
      <p:sp>
        <p:nvSpPr>
          <p:cNvPr id="406" name="Shape 406"/>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Table of Organization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11700" y="1368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a:solidFill>
                  <a:schemeClr val="accent2"/>
                </a:solidFill>
              </a:rPr>
              <a:t>Timeline of Implementation</a:t>
            </a:r>
            <a:endParaRPr>
              <a:solidFill>
                <a:schemeClr val="accent2"/>
              </a:solidFill>
            </a:endParaRPr>
          </a:p>
        </p:txBody>
      </p:sp>
      <p:sp>
        <p:nvSpPr>
          <p:cNvPr id="88" name="Shape 88"/>
          <p:cNvSpPr txBox="1"/>
          <p:nvPr>
            <p:ph idx="1" type="body"/>
          </p:nvPr>
        </p:nvSpPr>
        <p:spPr>
          <a:xfrm>
            <a:off x="311700" y="709525"/>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August</a:t>
            </a:r>
            <a:endParaRPr/>
          </a:p>
          <a:p>
            <a:pPr indent="-317500" lvl="0" marL="457200" rtl="0">
              <a:lnSpc>
                <a:spcPct val="100000"/>
              </a:lnSpc>
              <a:spcBef>
                <a:spcPts val="0"/>
              </a:spcBef>
              <a:spcAft>
                <a:spcPts val="0"/>
              </a:spcAft>
              <a:buSzPts val="1400"/>
              <a:buChar char="●"/>
            </a:pPr>
            <a:r>
              <a:rPr lang="en"/>
              <a:t>Referrals: newspaper, memo, website, etc.</a:t>
            </a:r>
            <a:endParaRPr/>
          </a:p>
          <a:p>
            <a:pPr indent="-317500" lvl="0" marL="457200" rtl="0">
              <a:lnSpc>
                <a:spcPct val="100000"/>
              </a:lnSpc>
              <a:spcBef>
                <a:spcPts val="0"/>
              </a:spcBef>
              <a:spcAft>
                <a:spcPts val="0"/>
              </a:spcAft>
              <a:buSzPts val="1400"/>
              <a:buChar char="●"/>
            </a:pPr>
            <a:r>
              <a:rPr lang="en"/>
              <a:t>Advisory committee </a:t>
            </a:r>
            <a:endParaRPr/>
          </a:p>
          <a:p>
            <a:pPr indent="-317500" lvl="0" marL="457200" rtl="0">
              <a:lnSpc>
                <a:spcPct val="100000"/>
              </a:lnSpc>
              <a:spcBef>
                <a:spcPts val="0"/>
              </a:spcBef>
              <a:spcAft>
                <a:spcPts val="0"/>
              </a:spcAft>
              <a:buSzPts val="1400"/>
              <a:buChar char="●"/>
            </a:pPr>
            <a:r>
              <a:rPr lang="en"/>
              <a:t>Report to the Public</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September</a:t>
            </a:r>
            <a:endParaRPr/>
          </a:p>
          <a:p>
            <a:pPr indent="-317500" lvl="0" marL="457200" rtl="0">
              <a:lnSpc>
                <a:spcPct val="100000"/>
              </a:lnSpc>
              <a:spcBef>
                <a:spcPts val="0"/>
              </a:spcBef>
              <a:spcAft>
                <a:spcPts val="0"/>
              </a:spcAft>
              <a:buSzPts val="1400"/>
              <a:buChar char="●"/>
            </a:pPr>
            <a:r>
              <a:rPr lang="en"/>
              <a:t>PTA meetings</a:t>
            </a:r>
            <a:endParaRPr/>
          </a:p>
          <a:p>
            <a:pPr indent="-317500" lvl="0" marL="457200" rtl="0">
              <a:lnSpc>
                <a:spcPct val="100000"/>
              </a:lnSpc>
              <a:spcBef>
                <a:spcPts val="0"/>
              </a:spcBef>
              <a:spcAft>
                <a:spcPts val="0"/>
              </a:spcAft>
              <a:buSzPts val="1400"/>
              <a:buChar char="●"/>
            </a:pPr>
            <a:r>
              <a:rPr lang="en"/>
              <a:t>Newsletter/flyer to parents/staff</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October</a:t>
            </a:r>
            <a:endParaRPr/>
          </a:p>
          <a:p>
            <a:pPr indent="-317500" lvl="0" marL="457200" rtl="0">
              <a:lnSpc>
                <a:spcPct val="100000"/>
              </a:lnSpc>
              <a:spcBef>
                <a:spcPts val="0"/>
              </a:spcBef>
              <a:spcAft>
                <a:spcPts val="0"/>
              </a:spcAft>
              <a:buSzPts val="1400"/>
              <a:buChar char="●"/>
            </a:pPr>
            <a:r>
              <a:rPr lang="en"/>
              <a:t>Advisory meeting</a:t>
            </a:r>
            <a:endParaRPr/>
          </a:p>
          <a:p>
            <a:pPr indent="0" lvl="0" mar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November</a:t>
            </a:r>
            <a:endParaRPr/>
          </a:p>
          <a:p>
            <a:pPr indent="-317500" lvl="0" marL="457200" rtl="0">
              <a:lnSpc>
                <a:spcPct val="100000"/>
              </a:lnSpc>
              <a:spcBef>
                <a:spcPts val="0"/>
              </a:spcBef>
              <a:spcAft>
                <a:spcPts val="0"/>
              </a:spcAft>
              <a:buSzPts val="1400"/>
              <a:buChar char="●"/>
            </a:pPr>
            <a:r>
              <a:rPr lang="en"/>
              <a:t>Duke TIP </a:t>
            </a:r>
            <a:endParaRPr/>
          </a:p>
          <a:p>
            <a:pPr indent="0" lvl="0" mar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December</a:t>
            </a:r>
            <a:endParaRPr/>
          </a:p>
          <a:p>
            <a:pPr indent="-317500" lvl="0" marL="457200" rtl="0">
              <a:lnSpc>
                <a:spcPct val="100000"/>
              </a:lnSpc>
              <a:spcBef>
                <a:spcPts val="0"/>
              </a:spcBef>
              <a:spcAft>
                <a:spcPts val="0"/>
              </a:spcAft>
              <a:buSzPts val="1400"/>
              <a:buChar char="●"/>
            </a:pPr>
            <a:r>
              <a:rPr lang="en"/>
              <a:t>AGATE - send parents info</a:t>
            </a:r>
            <a:endParaRPr/>
          </a:p>
          <a:p>
            <a:pPr indent="-317500" lvl="0" marL="457200" rtl="0">
              <a:lnSpc>
                <a:spcPct val="100000"/>
              </a:lnSpc>
              <a:spcBef>
                <a:spcPts val="0"/>
              </a:spcBef>
              <a:spcAft>
                <a:spcPts val="0"/>
              </a:spcAft>
              <a:buSzPts val="1400"/>
              <a:buChar char="●"/>
            </a:pPr>
            <a:r>
              <a:rPr lang="en"/>
              <a:t>Fall Stock Market Game</a:t>
            </a:r>
            <a:endParaRPr/>
          </a:p>
        </p:txBody>
      </p:sp>
      <p:sp>
        <p:nvSpPr>
          <p:cNvPr id="89" name="Shape 89"/>
          <p:cNvSpPr txBox="1"/>
          <p:nvPr>
            <p:ph idx="1" type="body"/>
          </p:nvPr>
        </p:nvSpPr>
        <p:spPr>
          <a:xfrm>
            <a:off x="4477550" y="868775"/>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January</a:t>
            </a:r>
            <a:endParaRPr/>
          </a:p>
          <a:p>
            <a:pPr indent="-317500" lvl="0" marL="457200" rtl="0">
              <a:lnSpc>
                <a:spcPct val="100000"/>
              </a:lnSpc>
              <a:spcBef>
                <a:spcPts val="0"/>
              </a:spcBef>
              <a:spcAft>
                <a:spcPts val="0"/>
              </a:spcAft>
              <a:buSzPts val="1400"/>
              <a:buChar char="●"/>
            </a:pPr>
            <a:r>
              <a:rPr lang="en"/>
              <a:t>Referrals: newspaper, memo, website, etc.</a:t>
            </a:r>
            <a:endParaRPr/>
          </a:p>
          <a:p>
            <a:pPr indent="-317500" lvl="0" marL="457200" rtl="0">
              <a:lnSpc>
                <a:spcPct val="100000"/>
              </a:lnSpc>
              <a:spcBef>
                <a:spcPts val="0"/>
              </a:spcBef>
              <a:spcAft>
                <a:spcPts val="0"/>
              </a:spcAft>
              <a:buSzPts val="1400"/>
              <a:buChar char="●"/>
            </a:pPr>
            <a:r>
              <a:rPr lang="en"/>
              <a:t>Staff memo to identify new students</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February</a:t>
            </a:r>
            <a:endParaRPr/>
          </a:p>
          <a:p>
            <a:pPr indent="-317500" lvl="0" marL="457200" rtl="0">
              <a:lnSpc>
                <a:spcPct val="100000"/>
              </a:lnSpc>
              <a:spcBef>
                <a:spcPts val="0"/>
              </a:spcBef>
              <a:spcAft>
                <a:spcPts val="0"/>
              </a:spcAft>
              <a:buSzPts val="1400"/>
              <a:buChar char="●"/>
            </a:pPr>
            <a:r>
              <a:rPr lang="en"/>
              <a:t>Schedule Spring Advisory meeting</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March</a:t>
            </a:r>
            <a:endParaRPr/>
          </a:p>
          <a:p>
            <a:pPr indent="-317500" lvl="0" marL="457200" rtl="0">
              <a:lnSpc>
                <a:spcPct val="100000"/>
              </a:lnSpc>
              <a:spcBef>
                <a:spcPts val="0"/>
              </a:spcBef>
              <a:spcAft>
                <a:spcPts val="0"/>
              </a:spcAft>
              <a:buSzPts val="1400"/>
              <a:buChar char="●"/>
            </a:pPr>
            <a:r>
              <a:rPr lang="en"/>
              <a:t>Quiz Bowl/DI/OM article</a:t>
            </a:r>
            <a:endParaRPr/>
          </a:p>
          <a:p>
            <a:pPr indent="-317500" lvl="0" marL="457200" rtl="0">
              <a:lnSpc>
                <a:spcPct val="100000"/>
              </a:lnSpc>
              <a:spcBef>
                <a:spcPts val="0"/>
              </a:spcBef>
              <a:spcAft>
                <a:spcPts val="0"/>
              </a:spcAft>
              <a:buSzPts val="1400"/>
              <a:buChar char="●"/>
            </a:pPr>
            <a:r>
              <a:rPr lang="en"/>
              <a:t>Advisory Meeting and minutes</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April </a:t>
            </a:r>
            <a:endParaRPr/>
          </a:p>
          <a:p>
            <a:pPr indent="-317500" lvl="0" marL="457200" rtl="0">
              <a:lnSpc>
                <a:spcPct val="100000"/>
              </a:lnSpc>
              <a:spcBef>
                <a:spcPts val="0"/>
              </a:spcBef>
              <a:spcAft>
                <a:spcPts val="0"/>
              </a:spcAft>
              <a:buSzPts val="1400"/>
              <a:buChar char="●"/>
            </a:pPr>
            <a:r>
              <a:rPr lang="en"/>
              <a:t>Spring Stock Market Game</a:t>
            </a:r>
            <a:endParaRPr/>
          </a:p>
          <a:p>
            <a:pPr indent="-317500" lvl="0" marL="457200" rtl="0">
              <a:lnSpc>
                <a:spcPct val="100000"/>
              </a:lnSpc>
              <a:spcBef>
                <a:spcPts val="0"/>
              </a:spcBef>
              <a:spcAft>
                <a:spcPts val="0"/>
              </a:spcAft>
              <a:buSzPts val="1400"/>
              <a:buChar char="●"/>
            </a:pPr>
            <a:r>
              <a:rPr lang="en"/>
              <a:t>DI/OM articles</a:t>
            </a:r>
            <a:endParaRPr/>
          </a:p>
          <a:p>
            <a:pPr indent="-317500" lvl="0" marL="457200" rtl="0">
              <a:lnSpc>
                <a:spcPct val="100000"/>
              </a:lnSpc>
              <a:spcBef>
                <a:spcPts val="0"/>
              </a:spcBef>
              <a:spcAft>
                <a:spcPts val="0"/>
              </a:spcAft>
              <a:buSzPts val="1400"/>
              <a:buChar char="●"/>
            </a:pPr>
            <a:r>
              <a:rPr lang="en"/>
              <a:t>Governor’s School</a:t>
            </a:r>
            <a:endParaRPr/>
          </a:p>
          <a:p>
            <a:pPr indent="-317500" lvl="0" marL="457200" rtl="0">
              <a:lnSpc>
                <a:spcPct val="100000"/>
              </a:lnSpc>
              <a:spcBef>
                <a:spcPts val="0"/>
              </a:spcBef>
              <a:spcAft>
                <a:spcPts val="0"/>
              </a:spcAft>
              <a:buSzPts val="1400"/>
              <a:buChar char="●"/>
            </a:pPr>
            <a:r>
              <a:rPr lang="en"/>
              <a:t>Scholarship info</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May</a:t>
            </a:r>
            <a:endParaRPr/>
          </a:p>
          <a:p>
            <a:pPr indent="-317500" lvl="0" marL="457200" rtl="0">
              <a:lnSpc>
                <a:spcPct val="100000"/>
              </a:lnSpc>
              <a:spcBef>
                <a:spcPts val="0"/>
              </a:spcBef>
              <a:spcAft>
                <a:spcPts val="0"/>
              </a:spcAft>
              <a:buSzPts val="1400"/>
              <a:buChar char="●"/>
            </a:pPr>
            <a:r>
              <a:rPr lang="en"/>
              <a:t>AEGIS coverage</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0" name="Shape 410"/>
        <p:cNvGrpSpPr/>
        <p:nvPr/>
      </p:nvGrpSpPr>
      <p:grpSpPr>
        <a:xfrm>
          <a:off x="0" y="0"/>
          <a:ext cx="0" cy="0"/>
          <a:chOff x="0" y="0"/>
          <a:chExt cx="0" cy="0"/>
        </a:xfrm>
      </p:grpSpPr>
      <p:sp>
        <p:nvSpPr>
          <p:cNvPr id="411" name="Shape 411"/>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8</a:t>
            </a:r>
            <a:r>
              <a:rPr lang="en"/>
              <a:t>.03 </a:t>
            </a:r>
            <a:r>
              <a:rPr lang="en" sz="1800"/>
              <a:t>Identified students’ placement in program options is based on their abilities, needs &amp; interests, and resources of the district</a:t>
            </a:r>
            <a:endParaRPr sz="1800"/>
          </a:p>
        </p:txBody>
      </p:sp>
      <p:sp>
        <p:nvSpPr>
          <p:cNvPr id="412" name="Shape 412"/>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Student Assessment Data</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6" name="Shape 416"/>
        <p:cNvGrpSpPr/>
        <p:nvPr/>
      </p:nvGrpSpPr>
      <p:grpSpPr>
        <a:xfrm>
          <a:off x="0" y="0"/>
          <a:ext cx="0" cy="0"/>
          <a:chOff x="0" y="0"/>
          <a:chExt cx="0" cy="0"/>
        </a:xfrm>
      </p:grpSpPr>
      <p:sp>
        <p:nvSpPr>
          <p:cNvPr id="417" name="Shape 417"/>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8</a:t>
            </a:r>
            <a:r>
              <a:rPr lang="en"/>
              <a:t>.04 </a:t>
            </a:r>
            <a:r>
              <a:rPr lang="en" sz="1800"/>
              <a:t>Administrative arrangements are used which promote interaction among gifted students and both their intellectual and chronological peers. </a:t>
            </a:r>
            <a:endParaRPr sz="1800"/>
          </a:p>
        </p:txBody>
      </p:sp>
      <p:sp>
        <p:nvSpPr>
          <p:cNvPr id="418" name="Shape 418"/>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Schedule</a:t>
            </a:r>
            <a:r>
              <a:rPr lang="en"/>
              <a:t>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2" name="Shape 422"/>
        <p:cNvGrpSpPr/>
        <p:nvPr/>
      </p:nvGrpSpPr>
      <p:grpSpPr>
        <a:xfrm>
          <a:off x="0" y="0"/>
          <a:ext cx="0" cy="0"/>
          <a:chOff x="0" y="0"/>
          <a:chExt cx="0" cy="0"/>
        </a:xfrm>
      </p:grpSpPr>
      <p:sp>
        <p:nvSpPr>
          <p:cNvPr id="423" name="Shape 423"/>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8</a:t>
            </a:r>
            <a:r>
              <a:rPr lang="en"/>
              <a:t>.05 </a:t>
            </a:r>
            <a:r>
              <a:rPr lang="en" sz="1800"/>
              <a:t>A minimum of 150 minutes a week direct instruction must be provided during the regular school day.</a:t>
            </a:r>
            <a:endParaRPr sz="1800"/>
          </a:p>
        </p:txBody>
      </p:sp>
      <p:sp>
        <p:nvSpPr>
          <p:cNvPr id="424" name="Shape 424"/>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a:t>Program </a:t>
            </a:r>
            <a:r>
              <a:rPr lang="en" u="sng">
                <a:solidFill>
                  <a:schemeClr val="hlink"/>
                </a:solidFill>
                <a:hlinkClick r:id="rId3"/>
              </a:rPr>
              <a:t>Schedule</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8" name="Shape 428"/>
        <p:cNvGrpSpPr/>
        <p:nvPr/>
      </p:nvGrpSpPr>
      <p:grpSpPr>
        <a:xfrm>
          <a:off x="0" y="0"/>
          <a:ext cx="0" cy="0"/>
          <a:chOff x="0" y="0"/>
          <a:chExt cx="0" cy="0"/>
        </a:xfrm>
      </p:grpSpPr>
      <p:sp>
        <p:nvSpPr>
          <p:cNvPr id="429" name="Shape 429"/>
          <p:cNvSpPr txBox="1"/>
          <p:nvPr>
            <p:ph type="title"/>
          </p:nvPr>
        </p:nvSpPr>
        <p:spPr>
          <a:xfrm>
            <a:off x="311700" y="1368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accent2"/>
                </a:solidFill>
              </a:rPr>
              <a:t>Timeline of Implementation</a:t>
            </a:r>
            <a:endParaRPr>
              <a:solidFill>
                <a:schemeClr val="accent2"/>
              </a:solidFill>
            </a:endParaRPr>
          </a:p>
        </p:txBody>
      </p:sp>
      <p:sp>
        <p:nvSpPr>
          <p:cNvPr id="430" name="Shape 430"/>
          <p:cNvSpPr txBox="1"/>
          <p:nvPr>
            <p:ph idx="1" type="body"/>
          </p:nvPr>
        </p:nvSpPr>
        <p:spPr>
          <a:xfrm>
            <a:off x="311700" y="983400"/>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200"/>
              <a:t>August</a:t>
            </a:r>
            <a:endParaRPr sz="1200"/>
          </a:p>
          <a:p>
            <a:pPr indent="-304800" lvl="0" marL="457200" rtl="0">
              <a:lnSpc>
                <a:spcPct val="100000"/>
              </a:lnSpc>
              <a:spcBef>
                <a:spcPts val="0"/>
              </a:spcBef>
              <a:spcAft>
                <a:spcPts val="0"/>
              </a:spcAft>
              <a:buSzPts val="1200"/>
              <a:buChar char="●"/>
            </a:pPr>
            <a:r>
              <a:rPr lang="en" sz="1200"/>
              <a:t>Update goals</a:t>
            </a:r>
            <a:endParaRPr sz="1200"/>
          </a:p>
          <a:p>
            <a:pPr indent="-304800" lvl="0" marL="457200" rtl="0">
              <a:lnSpc>
                <a:spcPct val="100000"/>
              </a:lnSpc>
              <a:spcBef>
                <a:spcPts val="0"/>
              </a:spcBef>
              <a:spcAft>
                <a:spcPts val="0"/>
              </a:spcAft>
              <a:buSzPts val="1200"/>
              <a:buChar char="●"/>
            </a:pPr>
            <a:r>
              <a:rPr lang="en" sz="1200"/>
              <a:t>Update table of organization</a:t>
            </a:r>
            <a:endParaRPr sz="1200"/>
          </a:p>
          <a:p>
            <a:pPr indent="-304800" lvl="0" marL="457200" rtl="0">
              <a:lnSpc>
                <a:spcPct val="100000"/>
              </a:lnSpc>
              <a:spcBef>
                <a:spcPts val="0"/>
              </a:spcBef>
              <a:spcAft>
                <a:spcPts val="0"/>
              </a:spcAft>
              <a:buSzPts val="1200"/>
              <a:buChar char="●"/>
            </a:pPr>
            <a:r>
              <a:rPr lang="en" sz="1200"/>
              <a:t>Update GT handbook (if you have one)</a:t>
            </a:r>
            <a:endParaRPr sz="1200"/>
          </a:p>
          <a:p>
            <a:pPr indent="-304800" lvl="0" marL="457200" rtl="0">
              <a:lnSpc>
                <a:spcPct val="100000"/>
              </a:lnSpc>
              <a:spcBef>
                <a:spcPts val="0"/>
              </a:spcBef>
              <a:spcAft>
                <a:spcPts val="0"/>
              </a:spcAft>
              <a:buSzPts val="1200"/>
              <a:buChar char="●"/>
            </a:pPr>
            <a:r>
              <a:rPr lang="en" sz="1200"/>
              <a:t>Purchase memberships in student organizations</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September</a:t>
            </a:r>
            <a:endParaRPr sz="1200"/>
          </a:p>
          <a:p>
            <a:pPr indent="-304800" lvl="0" marL="457200" rtl="0">
              <a:lnSpc>
                <a:spcPct val="100000"/>
              </a:lnSpc>
              <a:spcBef>
                <a:spcPts val="0"/>
              </a:spcBef>
              <a:spcAft>
                <a:spcPts val="0"/>
              </a:spcAft>
              <a:buSzPts val="1200"/>
              <a:buChar char="●"/>
            </a:pPr>
            <a:r>
              <a:rPr lang="en" sz="1200"/>
              <a:t>Check all GT students’ schedules/placement</a:t>
            </a:r>
            <a:endParaRPr sz="1200"/>
          </a:p>
          <a:p>
            <a:pPr indent="-304800" lvl="0" marL="457200" rtl="0">
              <a:lnSpc>
                <a:spcPct val="100000"/>
              </a:lnSpc>
              <a:spcBef>
                <a:spcPts val="0"/>
              </a:spcBef>
              <a:spcAft>
                <a:spcPts val="0"/>
              </a:spcAft>
              <a:buSzPts val="1200"/>
              <a:buChar char="●"/>
            </a:pPr>
            <a:r>
              <a:rPr lang="en" sz="1200"/>
              <a:t>Make a list of all course offerings and program options</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October</a:t>
            </a:r>
            <a:endParaRPr sz="1200"/>
          </a:p>
          <a:p>
            <a:pPr indent="-304800" lvl="0" marL="457200" rtl="0">
              <a:lnSpc>
                <a:spcPct val="100000"/>
              </a:lnSpc>
              <a:spcBef>
                <a:spcPts val="0"/>
              </a:spcBef>
              <a:spcAft>
                <a:spcPts val="0"/>
              </a:spcAft>
              <a:buSzPts val="1200"/>
              <a:buChar char="●"/>
            </a:pPr>
            <a:r>
              <a:rPr lang="en" sz="1200"/>
              <a:t>Goals on agenda at Advisory Committee meeting</a:t>
            </a:r>
            <a:endParaRPr sz="1200"/>
          </a:p>
          <a:p>
            <a:pPr indent="-304800" lvl="0" marL="457200" rtl="0">
              <a:lnSpc>
                <a:spcPct val="100000"/>
              </a:lnSpc>
              <a:spcBef>
                <a:spcPts val="0"/>
              </a:spcBef>
              <a:spcAft>
                <a:spcPts val="0"/>
              </a:spcAft>
              <a:buSzPts val="1200"/>
              <a:buChar char="●"/>
            </a:pPr>
            <a:r>
              <a:rPr lang="en" sz="1200"/>
              <a:t>Check placement/schedule for newly identified</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November</a:t>
            </a:r>
            <a:endParaRPr sz="1200"/>
          </a:p>
          <a:p>
            <a:pPr indent="-304800" lvl="0" marL="457200" rtl="0">
              <a:lnSpc>
                <a:spcPct val="100000"/>
              </a:lnSpc>
              <a:spcBef>
                <a:spcPts val="0"/>
              </a:spcBef>
              <a:spcAft>
                <a:spcPts val="0"/>
              </a:spcAft>
              <a:buSzPts val="1200"/>
              <a:buChar char="●"/>
            </a:pPr>
            <a:r>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December</a:t>
            </a:r>
            <a:endParaRPr sz="1200"/>
          </a:p>
          <a:p>
            <a:pPr indent="-304800" lvl="0" marL="457200" rtl="0">
              <a:lnSpc>
                <a:spcPct val="100000"/>
              </a:lnSpc>
              <a:spcBef>
                <a:spcPts val="0"/>
              </a:spcBef>
              <a:spcAft>
                <a:spcPts val="0"/>
              </a:spcAft>
              <a:buSzPts val="1200"/>
              <a:buChar char="●"/>
            </a:pPr>
            <a:r>
              <a:t/>
            </a:r>
            <a:endParaRPr sz="1200"/>
          </a:p>
        </p:txBody>
      </p:sp>
      <p:sp>
        <p:nvSpPr>
          <p:cNvPr id="431" name="Shape 431"/>
          <p:cNvSpPr txBox="1"/>
          <p:nvPr>
            <p:ph idx="1" type="body"/>
          </p:nvPr>
        </p:nvSpPr>
        <p:spPr>
          <a:xfrm>
            <a:off x="4429600" y="950575"/>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200"/>
              <a:t>January</a:t>
            </a:r>
            <a:endParaRPr sz="1200"/>
          </a:p>
          <a:p>
            <a:pPr indent="-304800" lvl="0" marL="457200" rtl="0">
              <a:lnSpc>
                <a:spcPct val="100000"/>
              </a:lnSpc>
              <a:spcBef>
                <a:spcPts val="0"/>
              </a:spcBef>
              <a:spcAft>
                <a:spcPts val="0"/>
              </a:spcAft>
              <a:buSzPts val="1200"/>
              <a:buChar char="●"/>
            </a:pPr>
            <a:r>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February</a:t>
            </a:r>
            <a:endParaRPr sz="1200"/>
          </a:p>
          <a:p>
            <a:pPr indent="-304800" lvl="0" marL="457200" rtl="0">
              <a:lnSpc>
                <a:spcPct val="100000"/>
              </a:lnSpc>
              <a:spcBef>
                <a:spcPts val="0"/>
              </a:spcBef>
              <a:spcAft>
                <a:spcPts val="0"/>
              </a:spcAft>
              <a:buSzPts val="1200"/>
              <a:buChar char="●"/>
            </a:pPr>
            <a:r>
              <a:rPr lang="en" sz="1200"/>
              <a:t>Applications for summer programs: AEGIS, Governor’s School, Summer Laureate, etc.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March</a:t>
            </a:r>
            <a:endParaRPr sz="1200"/>
          </a:p>
          <a:p>
            <a:pPr indent="-304800" lvl="0" marL="457200" rtl="0">
              <a:lnSpc>
                <a:spcPct val="100000"/>
              </a:lnSpc>
              <a:spcBef>
                <a:spcPts val="0"/>
              </a:spcBef>
              <a:spcAft>
                <a:spcPts val="0"/>
              </a:spcAft>
              <a:buSzPts val="1200"/>
              <a:buChar char="●"/>
            </a:pPr>
            <a:r>
              <a:rPr lang="en" sz="1200"/>
              <a:t>Program Options on agenda of Advisory Committee meeting </a:t>
            </a:r>
            <a:endParaRPr sz="1200"/>
          </a:p>
          <a:p>
            <a:pPr indent="-304800" lvl="0" marL="457200" rtl="0">
              <a:lnSpc>
                <a:spcPct val="100000"/>
              </a:lnSpc>
              <a:spcBef>
                <a:spcPts val="0"/>
              </a:spcBef>
              <a:spcAft>
                <a:spcPts val="0"/>
              </a:spcAft>
              <a:buSzPts val="1200"/>
              <a:buChar char="●"/>
            </a:pPr>
            <a:r>
              <a:rPr lang="en" sz="1200"/>
              <a:t>State competitions: QB, DI/OM, CAAS, etc.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April </a:t>
            </a:r>
            <a:endParaRPr sz="1200"/>
          </a:p>
          <a:p>
            <a:pPr indent="-304800" lvl="0" marL="457200" rtl="0">
              <a:lnSpc>
                <a:spcPct val="100000"/>
              </a:lnSpc>
              <a:spcBef>
                <a:spcPts val="0"/>
              </a:spcBef>
              <a:spcAft>
                <a:spcPts val="0"/>
              </a:spcAft>
              <a:buSzPts val="1200"/>
              <a:buChar char="●"/>
            </a:pPr>
            <a:r>
              <a:rPr lang="en" sz="1200"/>
              <a:t>Student competitions continue: QB, DI, etc.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May</a:t>
            </a:r>
            <a:endParaRPr sz="1200"/>
          </a:p>
          <a:p>
            <a:pPr indent="-304800" lvl="0" marL="457200" rtl="0">
              <a:lnSpc>
                <a:spcPct val="100000"/>
              </a:lnSpc>
              <a:spcBef>
                <a:spcPts val="0"/>
              </a:spcBef>
              <a:spcAft>
                <a:spcPts val="0"/>
              </a:spcAft>
              <a:buSzPts val="1200"/>
              <a:buChar char="●"/>
            </a:pPr>
            <a:r>
              <a:t/>
            </a:r>
            <a:endParaRPr sz="1200"/>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5" name="Shape 435"/>
        <p:cNvGrpSpPr/>
        <p:nvPr/>
      </p:nvGrpSpPr>
      <p:grpSpPr>
        <a:xfrm>
          <a:off x="0" y="0"/>
          <a:ext cx="0" cy="0"/>
          <a:chOff x="0" y="0"/>
          <a:chExt cx="0" cy="0"/>
        </a:xfrm>
      </p:grpSpPr>
      <p:sp>
        <p:nvSpPr>
          <p:cNvPr id="436" name="Shape 436"/>
          <p:cNvSpPr txBox="1"/>
          <p:nvPr>
            <p:ph type="title"/>
          </p:nvPr>
        </p:nvSpPr>
        <p:spPr>
          <a:xfrm>
            <a:off x="311700" y="1402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accent5"/>
                </a:solidFill>
              </a:rPr>
              <a:t>CURRICULUM</a:t>
            </a:r>
            <a:endParaRPr>
              <a:solidFill>
                <a:schemeClr val="accent5"/>
              </a:solidFill>
            </a:endParaRPr>
          </a:p>
        </p:txBody>
      </p:sp>
      <p:sp>
        <p:nvSpPr>
          <p:cNvPr id="437" name="Shape 437"/>
          <p:cNvSpPr txBox="1"/>
          <p:nvPr>
            <p:ph idx="1" type="body"/>
          </p:nvPr>
        </p:nvSpPr>
        <p:spPr>
          <a:xfrm>
            <a:off x="311700" y="712925"/>
            <a:ext cx="8520600" cy="4321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Curriculum for the gifted mjst differ not only in degree, but in kind. It is important to avoid simply “more of the same”.</a:t>
            </a:r>
            <a:r>
              <a:rPr lang="en" sz="1200">
                <a:solidFill>
                  <a:srgbClr val="000000"/>
                </a:solidFill>
                <a:highlight>
                  <a:srgbClr val="FFFF00"/>
                </a:highlight>
                <a:latin typeface="Times New Roman"/>
                <a:ea typeface="Times New Roman"/>
                <a:cs typeface="Times New Roman"/>
                <a:sym typeface="Times New Roman"/>
              </a:rPr>
              <a:t> It should be </a:t>
            </a:r>
            <a:r>
              <a:rPr b="1" i="1" lang="en" sz="1200">
                <a:solidFill>
                  <a:srgbClr val="000000"/>
                </a:solidFill>
                <a:highlight>
                  <a:srgbClr val="FFFF00"/>
                </a:highlight>
                <a:latin typeface="Times New Roman"/>
                <a:ea typeface="Times New Roman"/>
                <a:cs typeface="Times New Roman"/>
                <a:sym typeface="Times New Roman"/>
              </a:rPr>
              <a:t>in place of </a:t>
            </a:r>
            <a:r>
              <a:rPr lang="en" sz="1200">
                <a:solidFill>
                  <a:srgbClr val="000000"/>
                </a:solidFill>
                <a:highlight>
                  <a:srgbClr val="FFFF00"/>
                </a:highlight>
                <a:latin typeface="Times New Roman"/>
                <a:ea typeface="Times New Roman"/>
                <a:cs typeface="Times New Roman"/>
                <a:sym typeface="Times New Roman"/>
              </a:rPr>
              <a:t>rather than </a:t>
            </a:r>
            <a:r>
              <a:rPr b="1" i="1" lang="en" sz="1200">
                <a:solidFill>
                  <a:srgbClr val="000000"/>
                </a:solidFill>
                <a:highlight>
                  <a:srgbClr val="FFFF00"/>
                </a:highlight>
                <a:latin typeface="Times New Roman"/>
                <a:ea typeface="Times New Roman"/>
                <a:cs typeface="Times New Roman"/>
                <a:sym typeface="Times New Roman"/>
              </a:rPr>
              <a:t>in addition to</a:t>
            </a:r>
            <a:r>
              <a:rPr lang="en" sz="1200">
                <a:solidFill>
                  <a:srgbClr val="000000"/>
                </a:solidFill>
                <a:highlight>
                  <a:srgbClr val="FFFF00"/>
                </a:highlight>
                <a:latin typeface="Times New Roman"/>
                <a:ea typeface="Times New Roman"/>
                <a:cs typeface="Times New Roman"/>
                <a:sym typeface="Times New Roman"/>
              </a:rPr>
              <a:t> requried classroom work.</a:t>
            </a:r>
            <a:r>
              <a:rPr lang="en" sz="1200">
                <a:solidFill>
                  <a:srgbClr val="000000"/>
                </a:solidFill>
                <a:latin typeface="Times New Roman"/>
                <a:ea typeface="Times New Roman"/>
                <a:cs typeface="Times New Roman"/>
                <a:sym typeface="Times New Roman"/>
              </a:rPr>
              <a:t> </a:t>
            </a:r>
            <a:r>
              <a:rPr b="1" lang="en" sz="1200">
                <a:solidFill>
                  <a:srgbClr val="000000"/>
                </a:solidFill>
                <a:latin typeface="Times New Roman"/>
                <a:ea typeface="Times New Roman"/>
                <a:cs typeface="Times New Roman"/>
                <a:sym typeface="Times New Roman"/>
              </a:rPr>
              <a:t>Students should not be penalized for being identified as gifted by being given extra work. </a:t>
            </a:r>
            <a:r>
              <a:rPr lang="en" sz="1200">
                <a:solidFill>
                  <a:srgbClr val="000000"/>
                </a:solidFill>
                <a:latin typeface="Times New Roman"/>
                <a:ea typeface="Times New Roman"/>
                <a:cs typeface="Times New Roman"/>
                <a:sym typeface="Times New Roman"/>
              </a:rPr>
              <a:t>Teachers should be sensitive to student interests and talents in planning both cognitive and affective activities.</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To assure that curriculum opportunities are appropriate to the abilities, accomplishments, interests, and cognitive and affective needs of gifted students, modifications should be made in content, process and/or product.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Content refers to the body of knowledge presented to the student. Differentiation may be made in level of complexity, pace of learning, or degree of abstractness. Another means of differentiation is the study of topics not ordinarily a part of the regular curriculum.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The process skills, which should be a part of the curriculum for gifted students, include critical thinking, creative thinking, independent learning skills, research skills, problem-solving and logic. Students in a gifted program should be expected to achieve a greater degree of proficiency in these skills than would be required in the basic curriculum.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Products are the end result of a learning experience. Gifted students should be encouraged to develop products that use new techniques, materials, and forms. They should be encouraged to select a specific area of interest and talent and pursue an intensive study rather than be assigned a prescribed problem. Results of such investigations should be communicated to and appropriate audience.</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Curriculum objectives must be carefully sequenced for continuity. Development of a scope and sequence will avoid the “grab-bag” approach.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1" name="Shape 441"/>
        <p:cNvGrpSpPr/>
        <p:nvPr/>
      </p:nvGrpSpPr>
      <p:grpSpPr>
        <a:xfrm>
          <a:off x="0" y="0"/>
          <a:ext cx="0" cy="0"/>
          <a:chOff x="0" y="0"/>
          <a:chExt cx="0" cy="0"/>
        </a:xfrm>
      </p:grpSpPr>
      <p:sp>
        <p:nvSpPr>
          <p:cNvPr id="442" name="Shape 442"/>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9</a:t>
            </a:r>
            <a:r>
              <a:rPr lang="en"/>
              <a:t>.01 </a:t>
            </a:r>
            <a:r>
              <a:rPr lang="en" sz="1800"/>
              <a:t>Curriculum for the gifted extends or replaces the regular curriculum.</a:t>
            </a:r>
            <a:endParaRPr sz="1800"/>
          </a:p>
        </p:txBody>
      </p:sp>
      <p:sp>
        <p:nvSpPr>
          <p:cNvPr id="443" name="Shape 443"/>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Curriculum Description</a:t>
            </a:r>
            <a:endParaRPr/>
          </a:p>
          <a:p>
            <a:pPr indent="0" lvl="0" marL="0" marR="0" rtl="0" algn="l">
              <a:lnSpc>
                <a:spcPct val="100000"/>
              </a:lnSpc>
              <a:spcBef>
                <a:spcPts val="0"/>
              </a:spcBef>
              <a:spcAft>
                <a:spcPts val="0"/>
              </a:spcAft>
              <a:buNone/>
            </a:pPr>
            <a:r>
              <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4"/>
              </a:rPr>
              <a:t>Curriculum Map of Units</a:t>
            </a:r>
            <a:r>
              <a:rPr lang="en"/>
              <a:t> </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7" name="Shape 447"/>
        <p:cNvGrpSpPr/>
        <p:nvPr/>
      </p:nvGrpSpPr>
      <p:grpSpPr>
        <a:xfrm>
          <a:off x="0" y="0"/>
          <a:ext cx="0" cy="0"/>
          <a:chOff x="0" y="0"/>
          <a:chExt cx="0" cy="0"/>
        </a:xfrm>
      </p:grpSpPr>
      <p:sp>
        <p:nvSpPr>
          <p:cNvPr id="448" name="Shape 448"/>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9</a:t>
            </a:r>
            <a:r>
              <a:rPr lang="en"/>
              <a:t>.02 </a:t>
            </a:r>
            <a:r>
              <a:rPr lang="en" sz="1800"/>
              <a:t>Curriculum is differentiated in content, process, and/or product.</a:t>
            </a:r>
            <a:endParaRPr sz="1800"/>
          </a:p>
        </p:txBody>
      </p:sp>
      <p:sp>
        <p:nvSpPr>
          <p:cNvPr id="449" name="Shape 449"/>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Curriculum Description</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3" name="Shape 453"/>
        <p:cNvGrpSpPr/>
        <p:nvPr/>
      </p:nvGrpSpPr>
      <p:grpSpPr>
        <a:xfrm>
          <a:off x="0" y="0"/>
          <a:ext cx="0" cy="0"/>
          <a:chOff x="0" y="0"/>
          <a:chExt cx="0" cy="0"/>
        </a:xfrm>
      </p:grpSpPr>
      <p:sp>
        <p:nvSpPr>
          <p:cNvPr id="454" name="Shape 454"/>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9</a:t>
            </a:r>
            <a:r>
              <a:rPr lang="en"/>
              <a:t>.03 </a:t>
            </a:r>
            <a:r>
              <a:rPr lang="en" sz="1800"/>
              <a:t>Curriculum has scope and sequence to assure continuity.</a:t>
            </a:r>
            <a:endParaRPr sz="1800"/>
          </a:p>
        </p:txBody>
      </p:sp>
      <p:sp>
        <p:nvSpPr>
          <p:cNvPr id="455" name="Shape 455"/>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Scope and Sequence</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9" name="Shape 459"/>
        <p:cNvGrpSpPr/>
        <p:nvPr/>
      </p:nvGrpSpPr>
      <p:grpSpPr>
        <a:xfrm>
          <a:off x="0" y="0"/>
          <a:ext cx="0" cy="0"/>
          <a:chOff x="0" y="0"/>
          <a:chExt cx="0" cy="0"/>
        </a:xfrm>
      </p:grpSpPr>
      <p:sp>
        <p:nvSpPr>
          <p:cNvPr id="460" name="Shape 460"/>
          <p:cNvSpPr txBox="1"/>
          <p:nvPr>
            <p:ph type="title"/>
          </p:nvPr>
        </p:nvSpPr>
        <p:spPr>
          <a:xfrm>
            <a:off x="311700" y="1368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accent2"/>
                </a:solidFill>
              </a:rPr>
              <a:t>Timeline of Implementation</a:t>
            </a:r>
            <a:endParaRPr>
              <a:solidFill>
                <a:schemeClr val="accent2"/>
              </a:solidFill>
            </a:endParaRPr>
          </a:p>
        </p:txBody>
      </p:sp>
      <p:sp>
        <p:nvSpPr>
          <p:cNvPr id="461" name="Shape 461"/>
          <p:cNvSpPr txBox="1"/>
          <p:nvPr>
            <p:ph idx="1" type="body"/>
          </p:nvPr>
        </p:nvSpPr>
        <p:spPr>
          <a:xfrm>
            <a:off x="311700" y="983400"/>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200"/>
              <a:t>August</a:t>
            </a:r>
            <a:endParaRPr sz="1200"/>
          </a:p>
          <a:p>
            <a:pPr indent="-304800" lvl="0" marL="457200" rtl="0">
              <a:lnSpc>
                <a:spcPct val="100000"/>
              </a:lnSpc>
              <a:spcBef>
                <a:spcPts val="0"/>
              </a:spcBef>
              <a:spcAft>
                <a:spcPts val="0"/>
              </a:spcAft>
              <a:buSzPts val="1200"/>
              <a:buChar char="●"/>
            </a:pPr>
            <a:r>
              <a:rPr lang="en" sz="1200"/>
              <a:t>Update Curriculum description</a:t>
            </a:r>
            <a:endParaRPr sz="1200"/>
          </a:p>
          <a:p>
            <a:pPr indent="-304800" lvl="0" marL="457200" rtl="0">
              <a:lnSpc>
                <a:spcPct val="100000"/>
              </a:lnSpc>
              <a:spcBef>
                <a:spcPts val="0"/>
              </a:spcBef>
              <a:spcAft>
                <a:spcPts val="0"/>
              </a:spcAft>
              <a:buSzPts val="1200"/>
              <a:buChar char="●"/>
            </a:pPr>
            <a:r>
              <a:rPr lang="en" sz="1200"/>
              <a:t>Update Scope and Sequence</a:t>
            </a:r>
            <a:endParaRPr sz="1200"/>
          </a:p>
          <a:p>
            <a:pPr indent="-304800" lvl="0" marL="457200" rtl="0">
              <a:lnSpc>
                <a:spcPct val="100000"/>
              </a:lnSpc>
              <a:spcBef>
                <a:spcPts val="0"/>
              </a:spcBef>
              <a:spcAft>
                <a:spcPts val="0"/>
              </a:spcAft>
              <a:buSzPts val="1200"/>
              <a:buChar char="●"/>
            </a:pPr>
            <a:r>
              <a:rPr lang="en" sz="1200"/>
              <a:t>Develop a Phase 3 form for monitoring differentiation (or collect PAP/AP syllabi)</a:t>
            </a:r>
            <a:endParaRPr sz="1200"/>
          </a:p>
          <a:p>
            <a:pPr indent="-304800" lvl="0" marL="457200" rtl="0">
              <a:lnSpc>
                <a:spcPct val="100000"/>
              </a:lnSpc>
              <a:spcBef>
                <a:spcPts val="0"/>
              </a:spcBef>
              <a:spcAft>
                <a:spcPts val="0"/>
              </a:spcAft>
              <a:buSzPts val="1200"/>
              <a:buChar char="●"/>
            </a:pPr>
            <a:r>
              <a:rPr lang="en" sz="1200"/>
              <a:t>Review teachers concerning differentiation documentation; method and collection times</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September</a:t>
            </a:r>
            <a:endParaRPr sz="1200"/>
          </a:p>
          <a:p>
            <a:pPr indent="-304800" lvl="0" marL="457200" rtl="0">
              <a:lnSpc>
                <a:spcPct val="100000"/>
              </a:lnSpc>
              <a:spcBef>
                <a:spcPts val="0"/>
              </a:spcBef>
              <a:spcAft>
                <a:spcPts val="0"/>
              </a:spcAft>
              <a:buSzPts val="1200"/>
              <a:buChar char="●"/>
            </a:pPr>
            <a:r>
              <a:rPr lang="en" sz="1200"/>
              <a:t>Call and request student application forms for Duke TIP ( </a:t>
            </a:r>
            <a:r>
              <a:rPr lang="en" sz="1200" u="sng">
                <a:solidFill>
                  <a:schemeClr val="hlink"/>
                </a:solidFill>
                <a:hlinkClick r:id="rId3"/>
              </a:rPr>
              <a:t>www.tip.duke.edu</a:t>
            </a:r>
            <a:r>
              <a:rPr lang="en" sz="1200"/>
              <a:t>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October</a:t>
            </a:r>
            <a:endParaRPr sz="1200"/>
          </a:p>
          <a:p>
            <a:pPr indent="-304800" lvl="0" marL="457200" rtl="0">
              <a:lnSpc>
                <a:spcPct val="100000"/>
              </a:lnSpc>
              <a:spcBef>
                <a:spcPts val="0"/>
              </a:spcBef>
              <a:spcAft>
                <a:spcPts val="0"/>
              </a:spcAft>
              <a:buSzPts val="1200"/>
              <a:buChar char="●"/>
            </a:pPr>
            <a:r>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November</a:t>
            </a:r>
            <a:endParaRPr sz="1200"/>
          </a:p>
          <a:p>
            <a:pPr indent="-304800" lvl="0" marL="457200" rtl="0">
              <a:lnSpc>
                <a:spcPct val="100000"/>
              </a:lnSpc>
              <a:spcBef>
                <a:spcPts val="0"/>
              </a:spcBef>
              <a:spcAft>
                <a:spcPts val="0"/>
              </a:spcAft>
              <a:buSzPts val="1200"/>
              <a:buChar char="●"/>
            </a:pPr>
            <a:r>
              <a:rPr lang="en" sz="1200"/>
              <a:t>Request narratives from staff as to types of differentiation occurring in classrooms</a:t>
            </a:r>
            <a:endParaRPr sz="1200"/>
          </a:p>
          <a:p>
            <a:pPr indent="-304800" lvl="0" marL="457200" rtl="0">
              <a:lnSpc>
                <a:spcPct val="100000"/>
              </a:lnSpc>
              <a:spcBef>
                <a:spcPts val="0"/>
              </a:spcBef>
              <a:spcAft>
                <a:spcPts val="0"/>
              </a:spcAft>
              <a:buSzPts val="1200"/>
              <a:buChar char="●"/>
            </a:pPr>
            <a:r>
              <a:rPr lang="en" sz="1200"/>
              <a:t>Deadline for Duke TIP applications</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December</a:t>
            </a:r>
            <a:endParaRPr sz="1200"/>
          </a:p>
          <a:p>
            <a:pPr indent="-304800" lvl="0" marL="457200" rtl="0">
              <a:lnSpc>
                <a:spcPct val="100000"/>
              </a:lnSpc>
              <a:spcBef>
                <a:spcPts val="0"/>
              </a:spcBef>
              <a:spcAft>
                <a:spcPts val="0"/>
              </a:spcAft>
              <a:buSzPts val="1200"/>
              <a:buChar char="●"/>
            </a:pPr>
            <a:r>
              <a:t/>
            </a:r>
            <a:endParaRPr sz="1200"/>
          </a:p>
        </p:txBody>
      </p:sp>
      <p:sp>
        <p:nvSpPr>
          <p:cNvPr id="462" name="Shape 462"/>
          <p:cNvSpPr txBox="1"/>
          <p:nvPr>
            <p:ph idx="1" type="body"/>
          </p:nvPr>
        </p:nvSpPr>
        <p:spPr>
          <a:xfrm>
            <a:off x="4429600" y="950575"/>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200"/>
              <a:t>January</a:t>
            </a:r>
            <a:endParaRPr sz="1200"/>
          </a:p>
          <a:p>
            <a:pPr indent="-304800" lvl="0" marL="457200" rtl="0">
              <a:lnSpc>
                <a:spcPct val="100000"/>
              </a:lnSpc>
              <a:spcBef>
                <a:spcPts val="0"/>
              </a:spcBef>
              <a:spcAft>
                <a:spcPts val="0"/>
              </a:spcAft>
              <a:buSzPts val="1200"/>
              <a:buChar char="●"/>
            </a:pPr>
            <a:r>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February</a:t>
            </a:r>
            <a:endParaRPr sz="1200"/>
          </a:p>
          <a:p>
            <a:pPr indent="-304800" lvl="0" marL="457200" rtl="0">
              <a:lnSpc>
                <a:spcPct val="100000"/>
              </a:lnSpc>
              <a:spcBef>
                <a:spcPts val="0"/>
              </a:spcBef>
              <a:spcAft>
                <a:spcPts val="0"/>
              </a:spcAft>
              <a:buSzPts val="1200"/>
              <a:buChar char="●"/>
            </a:pPr>
            <a:r>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March</a:t>
            </a:r>
            <a:endParaRPr sz="1200"/>
          </a:p>
          <a:p>
            <a:pPr indent="-304800" lvl="0" marL="457200" rtl="0">
              <a:lnSpc>
                <a:spcPct val="100000"/>
              </a:lnSpc>
              <a:spcBef>
                <a:spcPts val="0"/>
              </a:spcBef>
              <a:spcAft>
                <a:spcPts val="0"/>
              </a:spcAft>
              <a:buSzPts val="1200"/>
              <a:buChar char="●"/>
            </a:pPr>
            <a:r>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April </a:t>
            </a:r>
            <a:endParaRPr sz="1200"/>
          </a:p>
          <a:p>
            <a:pPr indent="-304800" lvl="0" marL="457200" rtl="0">
              <a:lnSpc>
                <a:spcPct val="100000"/>
              </a:lnSpc>
              <a:spcBef>
                <a:spcPts val="0"/>
              </a:spcBef>
              <a:spcAft>
                <a:spcPts val="0"/>
              </a:spcAft>
              <a:buSzPts val="1200"/>
              <a:buChar char="●"/>
            </a:pPr>
            <a:r>
              <a:rPr lang="en" sz="1200"/>
              <a:t>Collect feedback from teachers concerning differentiation in content areas and enrichment in primary grades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May</a:t>
            </a:r>
            <a:endParaRPr sz="1200"/>
          </a:p>
          <a:p>
            <a:pPr indent="-304800" lvl="0" marL="457200" rtl="0">
              <a:lnSpc>
                <a:spcPct val="100000"/>
              </a:lnSpc>
              <a:spcBef>
                <a:spcPts val="0"/>
              </a:spcBef>
              <a:spcAft>
                <a:spcPts val="0"/>
              </a:spcAft>
              <a:buSzPts val="1200"/>
              <a:buChar char="●"/>
            </a:pPr>
            <a:r>
              <a:rPr lang="en" sz="1200"/>
              <a:t>Meet with staff</a:t>
            </a:r>
            <a:endParaRPr sz="1200"/>
          </a:p>
          <a:p>
            <a:pPr indent="-304800" lvl="0" marL="457200" rtl="0">
              <a:lnSpc>
                <a:spcPct val="100000"/>
              </a:lnSpc>
              <a:spcBef>
                <a:spcPts val="0"/>
              </a:spcBef>
              <a:spcAft>
                <a:spcPts val="0"/>
              </a:spcAft>
              <a:buSzPts val="1200"/>
              <a:buChar char="●"/>
            </a:pPr>
            <a:r>
              <a:rPr lang="en" sz="1200"/>
              <a:t>Discuss curriculum changes to be made (if any)</a:t>
            </a:r>
            <a:endParaRPr sz="1200"/>
          </a:p>
          <a:p>
            <a:pPr indent="-304800" lvl="0" marL="457200" rtl="0">
              <a:lnSpc>
                <a:spcPct val="100000"/>
              </a:lnSpc>
              <a:spcBef>
                <a:spcPts val="0"/>
              </a:spcBef>
              <a:spcAft>
                <a:spcPts val="0"/>
              </a:spcAft>
              <a:buSzPts val="1200"/>
              <a:buChar char="●"/>
            </a:pPr>
            <a:r>
              <a:rPr lang="en" sz="1200"/>
              <a:t>Accept requests for materials to be ordered for next year</a:t>
            </a:r>
            <a:endParaRPr sz="1200"/>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6" name="Shape 466"/>
        <p:cNvGrpSpPr/>
        <p:nvPr/>
      </p:nvGrpSpPr>
      <p:grpSpPr>
        <a:xfrm>
          <a:off x="0" y="0"/>
          <a:ext cx="0" cy="0"/>
          <a:chOff x="0" y="0"/>
          <a:chExt cx="0" cy="0"/>
        </a:xfrm>
      </p:grpSpPr>
      <p:sp>
        <p:nvSpPr>
          <p:cNvPr id="467" name="Shape 4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accent5"/>
                </a:solidFill>
              </a:rPr>
              <a:t>EVALUATION</a:t>
            </a:r>
            <a:endParaRPr>
              <a:solidFill>
                <a:schemeClr val="accent5"/>
              </a:solidFill>
            </a:endParaRPr>
          </a:p>
        </p:txBody>
      </p:sp>
      <p:sp>
        <p:nvSpPr>
          <p:cNvPr id="468" name="Shape 468"/>
          <p:cNvSpPr txBox="1"/>
          <p:nvPr>
            <p:ph idx="1" type="body"/>
          </p:nvPr>
        </p:nvSpPr>
        <p:spPr>
          <a:xfrm>
            <a:off x="311700" y="1152475"/>
            <a:ext cx="8520600" cy="3696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400"/>
              <a:t>Arkansas Standards for Accreditation require that each school use procedures to evaluate the effectiveness of educational opportunities provided for gifted and talented students. </a:t>
            </a:r>
            <a:endParaRPr sz="1400"/>
          </a:p>
          <a:p>
            <a:pPr indent="0" lvl="0" marL="0" rtl="0">
              <a:spcBef>
                <a:spcPts val="0"/>
              </a:spcBef>
              <a:spcAft>
                <a:spcPts val="0"/>
              </a:spcAft>
              <a:buNone/>
            </a:pPr>
            <a:r>
              <a:t/>
            </a:r>
            <a:endParaRPr sz="1400"/>
          </a:p>
          <a:p>
            <a:pPr indent="0" lvl="0" marL="0" rtl="0">
              <a:spcBef>
                <a:spcPts val="0"/>
              </a:spcBef>
              <a:spcAft>
                <a:spcPts val="0"/>
              </a:spcAft>
              <a:buNone/>
            </a:pPr>
            <a:r>
              <a:rPr lang="en" sz="1400"/>
              <a:t>Evaluation, as it is applied to the program for the gifted, involves both a determination of the program’s effectiveness and assessment of student growth. The purpose is to provide accurate, timely, and relevant information to decision-makers for improving program options offered gifted students. </a:t>
            </a:r>
            <a:endParaRPr sz="1400"/>
          </a:p>
          <a:p>
            <a:pPr indent="0" lvl="0" marL="0" rtl="0">
              <a:spcBef>
                <a:spcPts val="0"/>
              </a:spcBef>
              <a:spcAft>
                <a:spcPts val="0"/>
              </a:spcAft>
              <a:buNone/>
            </a:pPr>
            <a:r>
              <a:t/>
            </a:r>
            <a:endParaRPr sz="1400"/>
          </a:p>
          <a:p>
            <a:pPr indent="0" lvl="0" marL="0" rtl="0">
              <a:spcBef>
                <a:spcPts val="0"/>
              </a:spcBef>
              <a:spcAft>
                <a:spcPts val="0"/>
              </a:spcAft>
              <a:buNone/>
            </a:pPr>
            <a:r>
              <a:rPr lang="en" sz="1400"/>
              <a:t>The plan for evaluation is based on program objectives and is reviewed annually to determine its effectiveness in providing appropriate information. This ensures that program changes or modifications reflect relevant data. There are two purposes of evaluation: (1) to provide information so that modifications and adjustments  can be made in a program as it develops </a:t>
            </a:r>
            <a:r>
              <a:rPr b="1" lang="en" sz="1400"/>
              <a:t>and</a:t>
            </a:r>
            <a:r>
              <a:rPr lang="en" sz="1400"/>
              <a:t> (2) to examine overall program effectiveness. </a:t>
            </a:r>
            <a:r>
              <a:rPr b="1" lang="en" sz="1400"/>
              <a:t>The evaluation plan must contain procedures for assessment in both these areas.</a:t>
            </a:r>
            <a:r>
              <a:rPr lang="en" sz="1400"/>
              <a:t> Only if the evaluation is carefully planned is it probable that really useful information can be obtained. </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accent5"/>
                </a:solidFill>
              </a:rPr>
              <a:t>STAFF DEVELOPMENT</a:t>
            </a:r>
            <a:endParaRPr>
              <a:solidFill>
                <a:schemeClr val="accent5"/>
              </a:solidFill>
            </a:endParaRPr>
          </a:p>
        </p:txBody>
      </p:sp>
      <p:sp>
        <p:nvSpPr>
          <p:cNvPr id="95" name="Shape 95"/>
          <p:cNvSpPr txBox="1"/>
          <p:nvPr>
            <p:ph idx="1" type="body"/>
          </p:nvPr>
        </p:nvSpPr>
        <p:spPr>
          <a:xfrm>
            <a:off x="311700" y="1152475"/>
            <a:ext cx="8520600" cy="3689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To design a successful staff development program, the district allocates sufficient time and money. Plans for ongoing training in gifted and talented education are incorporated into the district’s total staff development plan.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Planning for staff development is based on the data obtained from periodic needs assessments conducted by the district. All personnel must be made aware of the results of the assessments and the district’s plan for serving gifted and talented students.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Other areas of training which are appropriate for the entire school staff but specifically necessary for all new staff are: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(1) characteristics and needs of the gifted 				</a:t>
            </a:r>
            <a:r>
              <a:rPr lang="en" sz="1200">
                <a:solidFill>
                  <a:srgbClr val="000000"/>
                </a:solidFill>
                <a:latin typeface="Times New Roman"/>
                <a:ea typeface="Times New Roman"/>
                <a:cs typeface="Times New Roman"/>
                <a:sym typeface="Times New Roman"/>
              </a:rPr>
              <a:t>(5) utilization of community resources,</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(2) identification procedures						</a:t>
            </a:r>
            <a:r>
              <a:rPr lang="en" sz="1200">
                <a:solidFill>
                  <a:srgbClr val="000000"/>
                </a:solidFill>
                <a:latin typeface="Times New Roman"/>
                <a:ea typeface="Times New Roman"/>
                <a:cs typeface="Times New Roman"/>
                <a:sym typeface="Times New Roman"/>
              </a:rPr>
              <a:t>(6) program evaluation</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(3) curriculum and teaching strategies				(</a:t>
            </a:r>
            <a:r>
              <a:rPr lang="en" sz="1200">
                <a:solidFill>
                  <a:srgbClr val="000000"/>
                </a:solidFill>
                <a:latin typeface="Times New Roman"/>
                <a:ea typeface="Times New Roman"/>
                <a:cs typeface="Times New Roman"/>
                <a:sym typeface="Times New Roman"/>
              </a:rPr>
              <a:t>7) district’s philosophy and program  model for gifted students</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(4) creativity   								(8) overview of state requirements.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spcBef>
                <a:spcPts val="0"/>
              </a:spcBef>
              <a:spcAft>
                <a:spcPts val="0"/>
              </a:spcAft>
              <a:buNone/>
            </a:pPr>
            <a:r>
              <a:rPr lang="en" sz="1200">
                <a:solidFill>
                  <a:srgbClr val="000000"/>
                </a:solidFill>
                <a:latin typeface="Times New Roman"/>
                <a:ea typeface="Times New Roman"/>
                <a:cs typeface="Times New Roman"/>
                <a:sym typeface="Times New Roman"/>
              </a:rPr>
              <a:t>Staff development is also encouraged by adding books and journals on gifted education to the school’s professional library, placing reprints of pertinent articles in teachers’ boxes, presenting short, specific classroom demonstrations and teaching techniques at regular building-level faculty meetings, and sharing gifted students’ projects with all staff.</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2" name="Shape 472"/>
        <p:cNvGrpSpPr/>
        <p:nvPr/>
      </p:nvGrpSpPr>
      <p:grpSpPr>
        <a:xfrm>
          <a:off x="0" y="0"/>
          <a:ext cx="0" cy="0"/>
          <a:chOff x="0" y="0"/>
          <a:chExt cx="0" cy="0"/>
        </a:xfrm>
      </p:grpSpPr>
      <p:sp>
        <p:nvSpPr>
          <p:cNvPr id="473" name="Shape 473"/>
          <p:cNvSpPr txBox="1"/>
          <p:nvPr>
            <p:ph idx="1" type="body"/>
          </p:nvPr>
        </p:nvSpPr>
        <p:spPr>
          <a:xfrm>
            <a:off x="311700" y="198625"/>
            <a:ext cx="8520600" cy="4876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400">
                <a:latin typeface="Times New Roman"/>
                <a:ea typeface="Times New Roman"/>
                <a:cs typeface="Times New Roman"/>
                <a:sym typeface="Times New Roman"/>
              </a:rPr>
              <a:t>To make reasonable judgements about the effectiveness of various facets of the program, all components should be included in the overall evaluation plan - identification, staff development, program options, curriculum, community involvement, program expenditures, and the evaluation process itself. A variety of procedures including questionnaires, surveys, charts, graphs, statistical analysis, anecdotal data, focus groups, etc. should be used because different components of the program call for different techniques. Neither outcomes of the program nor attitudes of any stakeholders should be ignored. Input should come from students, teachers, administrators, parents, school board members, other community members, and statistical analysis of enrollment and achievement data. Program evaluation should also reflect an assessment of how the gifted program contributes to and articulates with the overall district improvement plan. </a:t>
            </a:r>
            <a:endParaRPr sz="1400">
              <a:latin typeface="Times New Roman"/>
              <a:ea typeface="Times New Roman"/>
              <a:cs typeface="Times New Roman"/>
              <a:sym typeface="Times New Roman"/>
            </a:endParaRPr>
          </a:p>
          <a:p>
            <a:pPr indent="0" lvl="0" marL="0" rtl="0">
              <a:spcBef>
                <a:spcPts val="0"/>
              </a:spcBef>
              <a:spcAft>
                <a:spcPts val="0"/>
              </a:spcAft>
              <a:buNone/>
            </a:pPr>
            <a:r>
              <a:t/>
            </a:r>
            <a:endParaRPr sz="1400">
              <a:latin typeface="Times New Roman"/>
              <a:ea typeface="Times New Roman"/>
              <a:cs typeface="Times New Roman"/>
              <a:sym typeface="Times New Roman"/>
            </a:endParaRPr>
          </a:p>
          <a:p>
            <a:pPr indent="0" lvl="0" marL="0" rtl="0">
              <a:spcBef>
                <a:spcPts val="0"/>
              </a:spcBef>
              <a:spcAft>
                <a:spcPts val="0"/>
              </a:spcAft>
              <a:buNone/>
            </a:pPr>
            <a:r>
              <a:rPr lang="en" sz="1400">
                <a:latin typeface="Times New Roman"/>
                <a:ea typeface="Times New Roman"/>
                <a:cs typeface="Times New Roman"/>
                <a:sym typeface="Times New Roman"/>
              </a:rPr>
              <a:t>Evaluation of student growth must be based on appropriated and specific criteria and should include self-appraisal and criterion-referenced and/or standardized instruments. It must be kept i mind that programs for the gifted deal with a unique population. Gifted students’ progress cannot be fully assessed by standardized tests, which have been normed on a heterogeneous group because these tests will not present a true picture of student growth in gifted students. IN fact, if a student has scored at the top of the scale on a test, the phenomenon of “regression toward the mean” may result in a lower score on the retest. In choosing methods to measure student progress, care should be taken to ensure that the methods chosen: (1) are in agreement with program objectives, (2) involve the student in self-evaluation, (3) consider process as well as product, and (4) are appropriate and valid assessments of the population being tested. </a:t>
            </a:r>
            <a:endParaRPr sz="1400">
              <a:latin typeface="Times New Roman"/>
              <a:ea typeface="Times New Roman"/>
              <a:cs typeface="Times New Roman"/>
              <a:sym typeface="Times New Roman"/>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7" name="Shape 477"/>
        <p:cNvGrpSpPr/>
        <p:nvPr/>
      </p:nvGrpSpPr>
      <p:grpSpPr>
        <a:xfrm>
          <a:off x="0" y="0"/>
          <a:ext cx="0" cy="0"/>
          <a:chOff x="0" y="0"/>
          <a:chExt cx="0" cy="0"/>
        </a:xfrm>
      </p:grpSpPr>
      <p:sp>
        <p:nvSpPr>
          <p:cNvPr id="478" name="Shape 478"/>
          <p:cNvSpPr txBox="1"/>
          <p:nvPr>
            <p:ph idx="1" type="body"/>
          </p:nvPr>
        </p:nvSpPr>
        <p:spPr>
          <a:xfrm>
            <a:off x="311700" y="691725"/>
            <a:ext cx="8520600" cy="4075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latin typeface="Times New Roman"/>
                <a:ea typeface="Times New Roman"/>
                <a:cs typeface="Times New Roman"/>
                <a:sym typeface="Times New Roman"/>
              </a:rPr>
              <a:t>The </a:t>
            </a:r>
            <a:r>
              <a:rPr lang="en">
                <a:highlight>
                  <a:srgbClr val="FFFF00"/>
                </a:highlight>
                <a:latin typeface="Times New Roman"/>
                <a:ea typeface="Times New Roman"/>
                <a:cs typeface="Times New Roman"/>
                <a:sym typeface="Times New Roman"/>
              </a:rPr>
              <a:t>results are compiled into an annual report</a:t>
            </a:r>
            <a:r>
              <a:rPr lang="en">
                <a:latin typeface="Times New Roman"/>
                <a:ea typeface="Times New Roman"/>
                <a:cs typeface="Times New Roman"/>
                <a:sym typeface="Times New Roman"/>
              </a:rPr>
              <a:t>. </a:t>
            </a:r>
            <a:r>
              <a:rPr lang="en" u="sng">
                <a:latin typeface="Times New Roman"/>
                <a:ea typeface="Times New Roman"/>
                <a:cs typeface="Times New Roman"/>
                <a:sym typeface="Times New Roman"/>
              </a:rPr>
              <a:t>This report is provided to the ADE-OGT, the local school board, school faculty and administration, parent groups and other appropriate audiences</a:t>
            </a:r>
            <a:r>
              <a:rPr lang="en">
                <a:latin typeface="Times New Roman"/>
                <a:ea typeface="Times New Roman"/>
                <a:cs typeface="Times New Roman"/>
                <a:sym typeface="Times New Roman"/>
              </a:rPr>
              <a:t> to seek formative feedback, resources, developmental assistance, and demonstrate reasonable accountability.</a:t>
            </a:r>
            <a:endParaRPr>
              <a:latin typeface="Times New Roman"/>
              <a:ea typeface="Times New Roman"/>
              <a:cs typeface="Times New Roman"/>
              <a:sym typeface="Times New Roman"/>
            </a:endParaRPr>
          </a:p>
          <a:p>
            <a:pPr indent="0" lvl="0" marL="0" rtl="0">
              <a:spcBef>
                <a:spcPts val="0"/>
              </a:spcBef>
              <a:spcAft>
                <a:spcPts val="0"/>
              </a:spcAft>
              <a:buNone/>
            </a:pPr>
            <a:r>
              <a:t/>
            </a:r>
            <a:endParaRPr>
              <a:latin typeface="Times New Roman"/>
              <a:ea typeface="Times New Roman"/>
              <a:cs typeface="Times New Roman"/>
              <a:sym typeface="Times New Roman"/>
            </a:endParaRPr>
          </a:p>
          <a:p>
            <a:pPr indent="0" lvl="0" marL="0" rtl="0">
              <a:spcBef>
                <a:spcPts val="0"/>
              </a:spcBef>
              <a:spcAft>
                <a:spcPts val="0"/>
              </a:spcAft>
              <a:buNone/>
            </a:pPr>
            <a:r>
              <a:rPr lang="en">
                <a:latin typeface="Times New Roman"/>
                <a:ea typeface="Times New Roman"/>
                <a:cs typeface="Times New Roman"/>
                <a:sym typeface="Times New Roman"/>
              </a:rPr>
              <a:t>Participation in the gifted program must be noted on students’ transcripts and permanent records. </a:t>
            </a:r>
            <a:endParaRPr>
              <a:latin typeface="Times New Roman"/>
              <a:ea typeface="Times New Roman"/>
              <a:cs typeface="Times New Roman"/>
              <a:sym typeface="Times New Roman"/>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2" name="Shape 482"/>
        <p:cNvGrpSpPr/>
        <p:nvPr/>
      </p:nvGrpSpPr>
      <p:grpSpPr>
        <a:xfrm>
          <a:off x="0" y="0"/>
          <a:ext cx="0" cy="0"/>
          <a:chOff x="0" y="0"/>
          <a:chExt cx="0" cy="0"/>
        </a:xfrm>
      </p:grpSpPr>
      <p:sp>
        <p:nvSpPr>
          <p:cNvPr id="483" name="Shape 483"/>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10</a:t>
            </a:r>
            <a:r>
              <a:rPr lang="en"/>
              <a:t>.01 </a:t>
            </a:r>
            <a:r>
              <a:rPr lang="en" sz="1800"/>
              <a:t>The evaluation process provides accurate, timely, and relevant information to decision-makers for improving program options offered gifted students</a:t>
            </a:r>
            <a:r>
              <a:rPr lang="en" sz="1800"/>
              <a:t>.</a:t>
            </a:r>
            <a:endParaRPr sz="1800"/>
          </a:p>
        </p:txBody>
      </p:sp>
      <p:sp>
        <p:nvSpPr>
          <p:cNvPr id="484" name="Shape 484"/>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Evaluation Plan</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8" name="Shape 488"/>
        <p:cNvGrpSpPr/>
        <p:nvPr/>
      </p:nvGrpSpPr>
      <p:grpSpPr>
        <a:xfrm>
          <a:off x="0" y="0"/>
          <a:ext cx="0" cy="0"/>
          <a:chOff x="0" y="0"/>
          <a:chExt cx="0" cy="0"/>
        </a:xfrm>
      </p:grpSpPr>
      <p:sp>
        <p:nvSpPr>
          <p:cNvPr id="489" name="Shape 489"/>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10</a:t>
            </a:r>
            <a:r>
              <a:rPr lang="en"/>
              <a:t>.02 </a:t>
            </a:r>
            <a:r>
              <a:rPr lang="en" sz="1800"/>
              <a:t>The plan for evaluation is based on program objectives</a:t>
            </a:r>
            <a:r>
              <a:rPr lang="en" sz="1800"/>
              <a:t>.</a:t>
            </a:r>
            <a:endParaRPr sz="1800"/>
          </a:p>
        </p:txBody>
      </p:sp>
      <p:sp>
        <p:nvSpPr>
          <p:cNvPr id="490" name="Shape 490"/>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u="sng">
                <a:solidFill>
                  <a:schemeClr val="accent5"/>
                </a:solidFill>
                <a:hlinkClick r:id="rId3"/>
              </a:rPr>
              <a:t>Evaluation Plan</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4" name="Shape 494"/>
        <p:cNvGrpSpPr/>
        <p:nvPr/>
      </p:nvGrpSpPr>
      <p:grpSpPr>
        <a:xfrm>
          <a:off x="0" y="0"/>
          <a:ext cx="0" cy="0"/>
          <a:chOff x="0" y="0"/>
          <a:chExt cx="0" cy="0"/>
        </a:xfrm>
      </p:grpSpPr>
      <p:sp>
        <p:nvSpPr>
          <p:cNvPr id="495" name="Shape 495"/>
          <p:cNvSpPr txBox="1"/>
          <p:nvPr>
            <p:ph type="title"/>
          </p:nvPr>
        </p:nvSpPr>
        <p:spPr>
          <a:xfrm>
            <a:off x="311700" y="445025"/>
            <a:ext cx="8520600" cy="1685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10</a:t>
            </a:r>
            <a:r>
              <a:rPr lang="en"/>
              <a:t>.03 </a:t>
            </a:r>
            <a:r>
              <a:rPr lang="en" sz="1800"/>
              <a:t>All components of the gifted/talented program are evaluated annually; identification, staff development, program options, program goals and objectives, curriculum, community involvement, program expenditures, and the evaluation process/plan.</a:t>
            </a:r>
            <a:endParaRPr sz="1800"/>
          </a:p>
        </p:txBody>
      </p:sp>
      <p:sp>
        <p:nvSpPr>
          <p:cNvPr id="496" name="Shape 496"/>
          <p:cNvSpPr txBox="1"/>
          <p:nvPr>
            <p:ph idx="1" type="body"/>
          </p:nvPr>
        </p:nvSpPr>
        <p:spPr>
          <a:xfrm>
            <a:off x="311700" y="2130125"/>
            <a:ext cx="8520600" cy="24387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u="sng">
                <a:solidFill>
                  <a:schemeClr val="accent5"/>
                </a:solidFill>
                <a:hlinkClick r:id="rId3"/>
              </a:rPr>
              <a:t>Evaluation Plan</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0" name="Shape 500"/>
        <p:cNvGrpSpPr/>
        <p:nvPr/>
      </p:nvGrpSpPr>
      <p:grpSpPr>
        <a:xfrm>
          <a:off x="0" y="0"/>
          <a:ext cx="0" cy="0"/>
          <a:chOff x="0" y="0"/>
          <a:chExt cx="0" cy="0"/>
        </a:xfrm>
      </p:grpSpPr>
      <p:sp>
        <p:nvSpPr>
          <p:cNvPr id="501" name="Shape 501"/>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10</a:t>
            </a:r>
            <a:r>
              <a:rPr lang="en"/>
              <a:t>.04 </a:t>
            </a:r>
            <a:r>
              <a:rPr lang="en" sz="1800"/>
              <a:t>Data for evaluation are obtained from a variety of instruments, procedures, and information sources. </a:t>
            </a:r>
            <a:endParaRPr sz="1800"/>
          </a:p>
        </p:txBody>
      </p:sp>
      <p:sp>
        <p:nvSpPr>
          <p:cNvPr id="502" name="Shape 502"/>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Evaluation Instruments</a:t>
            </a:r>
            <a:r>
              <a:rPr lang="en"/>
              <a:t> </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6" name="Shape 506"/>
        <p:cNvGrpSpPr/>
        <p:nvPr/>
      </p:nvGrpSpPr>
      <p:grpSpPr>
        <a:xfrm>
          <a:off x="0" y="0"/>
          <a:ext cx="0" cy="0"/>
          <a:chOff x="0" y="0"/>
          <a:chExt cx="0" cy="0"/>
        </a:xfrm>
      </p:grpSpPr>
      <p:sp>
        <p:nvSpPr>
          <p:cNvPr id="507" name="Shape 507"/>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10</a:t>
            </a:r>
            <a:r>
              <a:rPr lang="en"/>
              <a:t>.05 </a:t>
            </a:r>
            <a:r>
              <a:rPr lang="en" sz="1800"/>
              <a:t>Evaluation findings are compiled, analyzed, and communicated to ADE-OGT and appropriate audiences. </a:t>
            </a:r>
            <a:endParaRPr sz="1800"/>
          </a:p>
        </p:txBody>
      </p:sp>
      <p:sp>
        <p:nvSpPr>
          <p:cNvPr id="508" name="Shape 508"/>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Evaluation Findings</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2" name="Shape 512"/>
        <p:cNvGrpSpPr/>
        <p:nvPr/>
      </p:nvGrpSpPr>
      <p:grpSpPr>
        <a:xfrm>
          <a:off x="0" y="0"/>
          <a:ext cx="0" cy="0"/>
          <a:chOff x="0" y="0"/>
          <a:chExt cx="0" cy="0"/>
        </a:xfrm>
      </p:grpSpPr>
      <p:sp>
        <p:nvSpPr>
          <p:cNvPr id="513" name="Shape 513"/>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10</a:t>
            </a:r>
            <a:r>
              <a:rPr lang="en"/>
              <a:t>.06 </a:t>
            </a:r>
            <a:r>
              <a:rPr lang="en" sz="1800"/>
              <a:t>Student progress is assessed, with attention to mastery of content, higher level thinking skills, creativity, and affective growth.</a:t>
            </a:r>
            <a:endParaRPr sz="1800"/>
          </a:p>
        </p:txBody>
      </p:sp>
      <p:sp>
        <p:nvSpPr>
          <p:cNvPr id="514" name="Shape 514"/>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Google Folder</a:t>
            </a:r>
            <a:endParaRPr/>
          </a:p>
          <a:p>
            <a:pPr indent="-317500" lvl="1" marL="914400" marR="0" rtl="0" algn="l">
              <a:lnSpc>
                <a:spcPct val="100000"/>
              </a:lnSpc>
              <a:spcBef>
                <a:spcPts val="0"/>
              </a:spcBef>
              <a:spcAft>
                <a:spcPts val="0"/>
              </a:spcAft>
              <a:buSzPts val="1400"/>
              <a:buChar char="○"/>
            </a:pPr>
            <a:r>
              <a:rPr lang="en"/>
              <a:t>Written Policy</a:t>
            </a:r>
            <a:endParaRPr/>
          </a:p>
          <a:p>
            <a:pPr indent="-317500" lvl="1" marL="914400" marR="0" rtl="0" algn="l">
              <a:lnSpc>
                <a:spcPct val="100000"/>
              </a:lnSpc>
              <a:spcBef>
                <a:spcPts val="0"/>
              </a:spcBef>
              <a:spcAft>
                <a:spcPts val="0"/>
              </a:spcAft>
              <a:buSzPts val="1400"/>
              <a:buChar char="○"/>
            </a:pPr>
            <a:r>
              <a:rPr lang="en"/>
              <a:t>Sample of Annual Student Evaluation</a:t>
            </a:r>
            <a:endParaRPr/>
          </a:p>
          <a:p>
            <a:pPr indent="-317500" lvl="1" marL="914400" marR="0" rtl="0" algn="l">
              <a:lnSpc>
                <a:spcPct val="100000"/>
              </a:lnSpc>
              <a:spcBef>
                <a:spcPts val="0"/>
              </a:spcBef>
              <a:spcAft>
                <a:spcPts val="0"/>
              </a:spcAft>
              <a:buSzPts val="1400"/>
              <a:buChar char="○"/>
            </a:pPr>
            <a:r>
              <a:rPr lang="en"/>
              <a:t>Sample of Student Evaluation of Unit</a:t>
            </a:r>
            <a:endParaRPr/>
          </a:p>
          <a:p>
            <a:pPr indent="0" lvl="0" marL="0" marR="0" rtl="0" algn="l">
              <a:lnSpc>
                <a:spcPct val="100000"/>
              </a:lnSpc>
              <a:spcBef>
                <a:spcPts val="0"/>
              </a:spcBef>
              <a:spcAft>
                <a:spcPts val="0"/>
              </a:spcAft>
              <a:buNone/>
            </a:pPr>
            <a:r>
              <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8" name="Shape 518"/>
        <p:cNvGrpSpPr/>
        <p:nvPr/>
      </p:nvGrpSpPr>
      <p:grpSpPr>
        <a:xfrm>
          <a:off x="0" y="0"/>
          <a:ext cx="0" cy="0"/>
          <a:chOff x="0" y="0"/>
          <a:chExt cx="0" cy="0"/>
        </a:xfrm>
      </p:grpSpPr>
      <p:sp>
        <p:nvSpPr>
          <p:cNvPr id="519" name="Shape 519"/>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10</a:t>
            </a:r>
            <a:r>
              <a:rPr lang="en"/>
              <a:t>.07 </a:t>
            </a:r>
            <a:r>
              <a:rPr lang="en" sz="1800"/>
              <a:t>Participation in the gifted program is noted on student transcripts and permanent records.</a:t>
            </a:r>
            <a:endParaRPr sz="1800"/>
          </a:p>
        </p:txBody>
      </p:sp>
      <p:sp>
        <p:nvSpPr>
          <p:cNvPr id="520" name="Shape 520"/>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marR="0" rtl="0" algn="l">
              <a:lnSpc>
                <a:spcPct val="100000"/>
              </a:lnSpc>
              <a:spcBef>
                <a:spcPts val="0"/>
              </a:spcBef>
              <a:spcAft>
                <a:spcPts val="0"/>
              </a:spcAft>
              <a:buSzPts val="1800"/>
              <a:buChar char="●"/>
            </a:pPr>
            <a:r>
              <a:rPr lang="en" u="sng">
                <a:solidFill>
                  <a:schemeClr val="hlink"/>
                </a:solidFill>
                <a:hlinkClick r:id="rId3"/>
              </a:rPr>
              <a:t>Policy</a:t>
            </a:r>
            <a:r>
              <a:rPr lang="en"/>
              <a:t> for student evaluation</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4" name="Shape 524"/>
        <p:cNvGrpSpPr/>
        <p:nvPr/>
      </p:nvGrpSpPr>
      <p:grpSpPr>
        <a:xfrm>
          <a:off x="0" y="0"/>
          <a:ext cx="0" cy="0"/>
          <a:chOff x="0" y="0"/>
          <a:chExt cx="0" cy="0"/>
        </a:xfrm>
      </p:grpSpPr>
      <p:sp>
        <p:nvSpPr>
          <p:cNvPr id="525" name="Shape 525"/>
          <p:cNvSpPr txBox="1"/>
          <p:nvPr>
            <p:ph type="title"/>
          </p:nvPr>
        </p:nvSpPr>
        <p:spPr>
          <a:xfrm>
            <a:off x="311700" y="1368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accent2"/>
                </a:solidFill>
              </a:rPr>
              <a:t>Timeline of Implementation</a:t>
            </a:r>
            <a:endParaRPr>
              <a:solidFill>
                <a:schemeClr val="accent2"/>
              </a:solidFill>
            </a:endParaRPr>
          </a:p>
        </p:txBody>
      </p:sp>
      <p:sp>
        <p:nvSpPr>
          <p:cNvPr id="526" name="Shape 526"/>
          <p:cNvSpPr txBox="1"/>
          <p:nvPr>
            <p:ph idx="1" type="body"/>
          </p:nvPr>
        </p:nvSpPr>
        <p:spPr>
          <a:xfrm>
            <a:off x="311700" y="983400"/>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August</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September</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October</a:t>
            </a:r>
            <a:endParaRPr/>
          </a:p>
          <a:p>
            <a:pPr indent="-317500" lvl="0" marL="457200" rtl="0">
              <a:lnSpc>
                <a:spcPct val="100000"/>
              </a:lnSpc>
              <a:spcBef>
                <a:spcPts val="0"/>
              </a:spcBef>
              <a:spcAft>
                <a:spcPts val="0"/>
              </a:spcAft>
              <a:buSzPts val="1400"/>
              <a:buChar char="●"/>
            </a:pPr>
            <a:r>
              <a:rPr lang="en"/>
              <a:t>Discuss last year’s evaluation results at Advisory Committee meeting</a:t>
            </a:r>
            <a:endParaRPr/>
          </a:p>
          <a:p>
            <a:pPr indent="-317500" lvl="0" marL="457200" rtl="0">
              <a:lnSpc>
                <a:spcPct val="100000"/>
              </a:lnSpc>
              <a:spcBef>
                <a:spcPts val="0"/>
              </a:spcBef>
              <a:spcAft>
                <a:spcPts val="0"/>
              </a:spcAft>
              <a:buSzPts val="1400"/>
              <a:buChar char="●"/>
            </a:pPr>
            <a:r>
              <a:rPr lang="en"/>
              <a:t>Final report due to the office of ADE-OGT</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November</a:t>
            </a:r>
            <a:endParaRPr/>
          </a:p>
          <a:p>
            <a:pPr indent="-317500" lvl="0" marL="457200" rtl="0">
              <a:lnSpc>
                <a:spcPct val="100000"/>
              </a:lnSpc>
              <a:spcBef>
                <a:spcPts val="0"/>
              </a:spcBef>
              <a:spcAft>
                <a:spcPts val="0"/>
              </a:spcAft>
              <a:buSzPts val="1400"/>
              <a:buChar char="●"/>
            </a:pPr>
            <a:r>
              <a:t/>
            </a:r>
            <a:endParaRPr/>
          </a:p>
          <a:p>
            <a:pPr indent="0" lvl="0" marL="0" rtl="0">
              <a:lnSpc>
                <a:spcPct val="100000"/>
              </a:lnSpc>
              <a:spcBef>
                <a:spcPts val="0"/>
              </a:spcBef>
              <a:spcAft>
                <a:spcPts val="0"/>
              </a:spcAft>
              <a:buNone/>
            </a:pPr>
            <a:r>
              <a:t/>
            </a:r>
            <a:endParaRPr sz="900"/>
          </a:p>
          <a:p>
            <a:pPr indent="0" lvl="0" marL="0" rtl="0">
              <a:lnSpc>
                <a:spcPct val="100000"/>
              </a:lnSpc>
              <a:spcBef>
                <a:spcPts val="0"/>
              </a:spcBef>
              <a:spcAft>
                <a:spcPts val="0"/>
              </a:spcAft>
              <a:buNone/>
            </a:pPr>
            <a:r>
              <a:rPr lang="en"/>
              <a:t>December</a:t>
            </a:r>
            <a:endParaRPr/>
          </a:p>
          <a:p>
            <a:pPr indent="-317500" lvl="0" marL="457200" rtl="0">
              <a:lnSpc>
                <a:spcPct val="100000"/>
              </a:lnSpc>
              <a:spcBef>
                <a:spcPts val="0"/>
              </a:spcBef>
              <a:spcAft>
                <a:spcPts val="0"/>
              </a:spcAft>
              <a:buSzPts val="1400"/>
              <a:buChar char="●"/>
            </a:pPr>
            <a:r>
              <a:t/>
            </a:r>
            <a:endParaRPr/>
          </a:p>
        </p:txBody>
      </p:sp>
      <p:sp>
        <p:nvSpPr>
          <p:cNvPr id="527" name="Shape 527"/>
          <p:cNvSpPr txBox="1"/>
          <p:nvPr>
            <p:ph idx="1" type="body"/>
          </p:nvPr>
        </p:nvSpPr>
        <p:spPr>
          <a:xfrm>
            <a:off x="4429600" y="950575"/>
            <a:ext cx="3999900" cy="4160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200"/>
              <a:t>January</a:t>
            </a:r>
            <a:endParaRPr sz="1200"/>
          </a:p>
          <a:p>
            <a:pPr indent="-304800" lvl="0" marL="457200" rtl="0">
              <a:lnSpc>
                <a:spcPct val="100000"/>
              </a:lnSpc>
              <a:spcBef>
                <a:spcPts val="0"/>
              </a:spcBef>
              <a:spcAft>
                <a:spcPts val="0"/>
              </a:spcAft>
              <a:buSzPts val="1200"/>
              <a:buChar char="●"/>
            </a:pPr>
            <a:r>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February</a:t>
            </a:r>
            <a:endParaRPr sz="1200"/>
          </a:p>
          <a:p>
            <a:pPr indent="-304800" lvl="0" marL="457200" rtl="0">
              <a:lnSpc>
                <a:spcPct val="100000"/>
              </a:lnSpc>
              <a:spcBef>
                <a:spcPts val="0"/>
              </a:spcBef>
              <a:spcAft>
                <a:spcPts val="0"/>
              </a:spcAft>
              <a:buSzPts val="1200"/>
              <a:buChar char="●"/>
            </a:pPr>
            <a:r>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March</a:t>
            </a:r>
            <a:endParaRPr sz="1200"/>
          </a:p>
          <a:p>
            <a:pPr indent="-304800" lvl="0" marL="457200" rtl="0">
              <a:lnSpc>
                <a:spcPct val="100000"/>
              </a:lnSpc>
              <a:spcBef>
                <a:spcPts val="0"/>
              </a:spcBef>
              <a:spcAft>
                <a:spcPts val="0"/>
              </a:spcAft>
              <a:buSzPts val="1200"/>
              <a:buChar char="●"/>
            </a:pPr>
            <a:r>
              <a:rPr lang="en" sz="1200"/>
              <a:t>Update evaluation instruments</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April </a:t>
            </a:r>
            <a:endParaRPr sz="1200"/>
          </a:p>
          <a:p>
            <a:pPr indent="-304800" lvl="0" marL="457200" rtl="0">
              <a:lnSpc>
                <a:spcPct val="100000"/>
              </a:lnSpc>
              <a:spcBef>
                <a:spcPts val="0"/>
              </a:spcBef>
              <a:spcAft>
                <a:spcPts val="0"/>
              </a:spcAft>
              <a:buSzPts val="1200"/>
              <a:buChar char="●"/>
            </a:pPr>
            <a:r>
              <a:rPr lang="en" sz="1200"/>
              <a:t>Disseminate evaluation instruments </a:t>
            </a:r>
            <a:endParaRPr sz="1200"/>
          </a:p>
          <a:p>
            <a:pPr indent="-304800" lvl="0" marL="457200" rtl="0">
              <a:lnSpc>
                <a:spcPct val="100000"/>
              </a:lnSpc>
              <a:spcBef>
                <a:spcPts val="0"/>
              </a:spcBef>
              <a:spcAft>
                <a:spcPts val="0"/>
              </a:spcAft>
              <a:buSzPts val="1200"/>
              <a:buChar char="●"/>
            </a:pPr>
            <a:r>
              <a:rPr lang="en" sz="1200"/>
              <a:t>Analyze evaluation results</a:t>
            </a:r>
            <a:endParaRPr sz="1200"/>
          </a:p>
          <a:p>
            <a:pPr indent="-304800" lvl="0" marL="457200" rtl="0">
              <a:lnSpc>
                <a:spcPct val="100000"/>
              </a:lnSpc>
              <a:spcBef>
                <a:spcPts val="0"/>
              </a:spcBef>
              <a:spcAft>
                <a:spcPts val="0"/>
              </a:spcAft>
              <a:buSzPts val="1200"/>
              <a:buChar char="●"/>
            </a:pPr>
            <a:r>
              <a:rPr lang="en" sz="1200"/>
              <a:t>Write summary of evaluation results </a:t>
            </a:r>
            <a:endParaRPr sz="1200"/>
          </a:p>
          <a:p>
            <a:pPr indent="0" lvl="0" marL="0" rtl="0">
              <a:lnSpc>
                <a:spcPct val="100000"/>
              </a:lnSpc>
              <a:spcBef>
                <a:spcPts val="0"/>
              </a:spcBef>
              <a:spcAft>
                <a:spcPts val="0"/>
              </a:spcAft>
              <a:buNone/>
            </a:pPr>
            <a:r>
              <a:t/>
            </a:r>
            <a:endParaRPr sz="1200"/>
          </a:p>
          <a:p>
            <a:pPr indent="0" lvl="0" marL="0" rtl="0">
              <a:lnSpc>
                <a:spcPct val="100000"/>
              </a:lnSpc>
              <a:spcBef>
                <a:spcPts val="0"/>
              </a:spcBef>
              <a:spcAft>
                <a:spcPts val="0"/>
              </a:spcAft>
              <a:buNone/>
            </a:pPr>
            <a:r>
              <a:rPr lang="en" sz="1200"/>
              <a:t>May</a:t>
            </a:r>
            <a:endParaRPr sz="1200"/>
          </a:p>
          <a:p>
            <a:pPr indent="-304800" lvl="0" marL="457200" rtl="0">
              <a:lnSpc>
                <a:spcPct val="100000"/>
              </a:lnSpc>
              <a:spcBef>
                <a:spcPts val="0"/>
              </a:spcBef>
              <a:spcAft>
                <a:spcPts val="0"/>
              </a:spcAft>
              <a:buSzPts val="1200"/>
              <a:buChar char="●"/>
            </a:pPr>
            <a:r>
              <a:rPr lang="en" sz="1200"/>
              <a:t>Disseminate evaluation results</a:t>
            </a:r>
            <a:endParaRPr sz="1200"/>
          </a:p>
          <a:p>
            <a:pPr indent="-304800" lvl="0" marL="457200" rtl="0">
              <a:lnSpc>
                <a:spcPct val="100000"/>
              </a:lnSpc>
              <a:spcBef>
                <a:spcPts val="0"/>
              </a:spcBef>
              <a:spcAft>
                <a:spcPts val="0"/>
              </a:spcAft>
              <a:buSzPts val="1200"/>
              <a:buChar char="●"/>
            </a:pPr>
            <a:r>
              <a:rPr lang="en" sz="1200"/>
              <a:t>Student progress is assessed and filed</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5</a:t>
            </a:r>
            <a:r>
              <a:rPr lang="en"/>
              <a:t>.01 </a:t>
            </a:r>
            <a:r>
              <a:rPr lang="en" sz="1800"/>
              <a:t>There is a written plan for gifted and talented staff development specific to the needs of gifted students that includes all faculty, when appropriate, based on local educational needs of gifted students</a:t>
            </a:r>
            <a:endParaRPr sz="1800"/>
          </a:p>
        </p:txBody>
      </p:sp>
      <p:sp>
        <p:nvSpPr>
          <p:cNvPr id="101" name="Shape 101"/>
          <p:cNvSpPr txBox="1"/>
          <p:nvPr>
            <p:ph idx="1" type="body"/>
          </p:nvPr>
        </p:nvSpPr>
        <p:spPr>
          <a:xfrm>
            <a:off x="311700" y="1821800"/>
            <a:ext cx="8520600" cy="2747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a:t>Copy of plan</a:t>
            </a:r>
            <a:endParaRPr/>
          </a:p>
          <a:p>
            <a:pPr indent="-317500" lvl="1" marL="914400" rtl="0">
              <a:lnSpc>
                <a:spcPct val="100000"/>
              </a:lnSpc>
              <a:spcBef>
                <a:spcPts val="0"/>
              </a:spcBef>
              <a:spcAft>
                <a:spcPts val="0"/>
              </a:spcAft>
              <a:buSzPts val="1400"/>
              <a:buChar char="○"/>
            </a:pPr>
            <a:r>
              <a:rPr lang="en" u="sng">
                <a:solidFill>
                  <a:schemeClr val="hlink"/>
                </a:solidFill>
                <a:hlinkClick r:id="rId3"/>
              </a:rPr>
              <a:t>Plan 1</a:t>
            </a:r>
            <a:endParaRPr/>
          </a:p>
          <a:p>
            <a:pPr indent="-317500" lvl="1" marL="914400" rtl="0">
              <a:lnSpc>
                <a:spcPct val="100000"/>
              </a:lnSpc>
              <a:spcBef>
                <a:spcPts val="0"/>
              </a:spcBef>
              <a:spcAft>
                <a:spcPts val="0"/>
              </a:spcAft>
              <a:buSzPts val="1400"/>
              <a:buChar char="○"/>
            </a:pPr>
            <a:r>
              <a:rPr lang="en" u="sng">
                <a:solidFill>
                  <a:schemeClr val="hlink"/>
                </a:solidFill>
                <a:hlinkClick r:id="rId4"/>
              </a:rPr>
              <a:t>Plan 2</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CB9C"/>
        </a:solidFill>
      </p:bgPr>
    </p:bg>
    <p:spTree>
      <p:nvGrpSpPr>
        <p:cNvPr id="531" name="Shape 531"/>
        <p:cNvGrpSpPr/>
        <p:nvPr/>
      </p:nvGrpSpPr>
      <p:grpSpPr>
        <a:xfrm>
          <a:off x="0" y="0"/>
          <a:ext cx="0" cy="0"/>
          <a:chOff x="0" y="0"/>
          <a:chExt cx="0" cy="0"/>
        </a:xfrm>
      </p:grpSpPr>
      <p:sp>
        <p:nvSpPr>
          <p:cNvPr id="532" name="Shape 5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solidFill>
                  <a:schemeClr val="hlink"/>
                </a:solidFill>
                <a:hlinkClick r:id="rId3"/>
              </a:rPr>
              <a:t>Program Application</a:t>
            </a:r>
            <a:endParaRPr>
              <a:solidFill>
                <a:schemeClr val="accent6"/>
              </a:solidFill>
            </a:endParaRPr>
          </a:p>
        </p:txBody>
      </p:sp>
      <p:sp>
        <p:nvSpPr>
          <p:cNvPr id="533" name="Shape 533"/>
          <p:cNvSpPr txBox="1"/>
          <p:nvPr>
            <p:ph idx="1" type="body"/>
          </p:nvPr>
        </p:nvSpPr>
        <p:spPr>
          <a:xfrm>
            <a:off x="377100" y="1390325"/>
            <a:ext cx="8389800" cy="3280500"/>
          </a:xfrm>
          <a:prstGeom prst="rect">
            <a:avLst/>
          </a:prstGeom>
        </p:spPr>
        <p:txBody>
          <a:bodyPr anchorCtr="0" anchor="t" bIns="91425" lIns="91425" spcFirstLastPara="1" rIns="91425" wrap="square" tIns="91425">
            <a:noAutofit/>
          </a:bodyPr>
          <a:lstStyle/>
          <a:p>
            <a:pPr indent="-419100" lvl="0" marL="457200" rtl="0">
              <a:lnSpc>
                <a:spcPct val="100000"/>
              </a:lnSpc>
              <a:spcBef>
                <a:spcPts val="0"/>
              </a:spcBef>
              <a:spcAft>
                <a:spcPts val="0"/>
              </a:spcAft>
              <a:buClr>
                <a:srgbClr val="000000"/>
              </a:buClr>
              <a:buSzPts val="3000"/>
              <a:buFont typeface="Arial"/>
              <a:buChar char="★"/>
            </a:pPr>
            <a:r>
              <a:rPr b="1" lang="en" sz="3000">
                <a:solidFill>
                  <a:srgbClr val="000000"/>
                </a:solidFill>
                <a:latin typeface="Arial"/>
                <a:ea typeface="Arial"/>
                <a:cs typeface="Arial"/>
                <a:sym typeface="Arial"/>
              </a:rPr>
              <a:t>How do I need to fill this out? </a:t>
            </a:r>
            <a:endParaRPr b="1" sz="3000">
              <a:solidFill>
                <a:srgbClr val="000000"/>
              </a:solidFill>
              <a:latin typeface="Arial"/>
              <a:ea typeface="Arial"/>
              <a:cs typeface="Arial"/>
              <a:sym typeface="Arial"/>
            </a:endParaRPr>
          </a:p>
          <a:p>
            <a:pPr indent="-419100" lvl="0" marL="457200" rtl="0">
              <a:lnSpc>
                <a:spcPct val="100000"/>
              </a:lnSpc>
              <a:spcBef>
                <a:spcPts val="3600"/>
              </a:spcBef>
              <a:spcAft>
                <a:spcPts val="3600"/>
              </a:spcAft>
              <a:buClr>
                <a:srgbClr val="000000"/>
              </a:buClr>
              <a:buSzPts val="3000"/>
              <a:buFont typeface="Arial"/>
              <a:buChar char="★"/>
            </a:pPr>
            <a:r>
              <a:rPr b="1" lang="en" sz="3000">
                <a:solidFill>
                  <a:srgbClr val="000000"/>
                </a:solidFill>
                <a:latin typeface="Arial"/>
                <a:ea typeface="Arial"/>
                <a:cs typeface="Arial"/>
                <a:sym typeface="Arial"/>
              </a:rPr>
              <a:t>What is the required information?</a:t>
            </a:r>
            <a:endParaRPr b="1" sz="3000">
              <a:solidFill>
                <a:srgbClr val="000000"/>
              </a:solidFill>
              <a:latin typeface="Arial"/>
              <a:ea typeface="Arial"/>
              <a:cs typeface="Arial"/>
              <a:sym typeface="Arial"/>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7" name="Shape 537"/>
        <p:cNvGrpSpPr/>
        <p:nvPr/>
      </p:nvGrpSpPr>
      <p:grpSpPr>
        <a:xfrm>
          <a:off x="0" y="0"/>
          <a:ext cx="0" cy="0"/>
          <a:chOff x="0" y="0"/>
          <a:chExt cx="0" cy="0"/>
        </a:xfrm>
      </p:grpSpPr>
      <p:sp>
        <p:nvSpPr>
          <p:cNvPr id="538" name="Shape 5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39" name="Shape 539"/>
          <p:cNvSpPr txBox="1"/>
          <p:nvPr>
            <p:ph idx="1" type="body"/>
          </p:nvPr>
        </p:nvSpPr>
        <p:spPr>
          <a:xfrm>
            <a:off x="311700" y="1080075"/>
            <a:ext cx="8520600" cy="3488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u="sng">
                <a:solidFill>
                  <a:schemeClr val="hlink"/>
                </a:solidFill>
                <a:hlinkClick r:id="rId3"/>
              </a:rPr>
              <a:t>https://docs.google.com/presentation/d/1DrX7vMQ6eeisbQLJGQW6kEEoG7QW9QE1kMRjxh-moIw/edit?usp=sharing</a:t>
            </a:r>
            <a:endParaRPr sz="2400"/>
          </a:p>
          <a:p>
            <a:pPr indent="0" lvl="0" marL="0">
              <a:spcBef>
                <a:spcPts val="1600"/>
              </a:spcBef>
              <a:spcAft>
                <a:spcPts val="1600"/>
              </a:spcAft>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1410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5</a:t>
            </a:r>
            <a:r>
              <a:rPr lang="en"/>
              <a:t>.02 </a:t>
            </a:r>
            <a:r>
              <a:rPr lang="en" sz="1800"/>
              <a:t>Opportunities to increase knowledge of the education of gifted/talented students are provided for continuing and new school board members, school and district administrators, teachers, and support staff on a continuing and regular basis.</a:t>
            </a:r>
            <a:endParaRPr sz="1800"/>
          </a:p>
        </p:txBody>
      </p:sp>
      <p:sp>
        <p:nvSpPr>
          <p:cNvPr id="107" name="Shape 107"/>
          <p:cNvSpPr txBox="1"/>
          <p:nvPr>
            <p:ph idx="1" type="body"/>
          </p:nvPr>
        </p:nvSpPr>
        <p:spPr>
          <a:xfrm>
            <a:off x="311700" y="1568400"/>
            <a:ext cx="8520600" cy="30006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Evidence:</a:t>
            </a:r>
            <a:endParaRPr/>
          </a:p>
          <a:p>
            <a:pPr indent="-342900" lvl="0" marL="457200" rtl="0">
              <a:lnSpc>
                <a:spcPct val="100000"/>
              </a:lnSpc>
              <a:spcBef>
                <a:spcPts val="0"/>
              </a:spcBef>
              <a:spcAft>
                <a:spcPts val="0"/>
              </a:spcAft>
              <a:buSzPts val="1800"/>
              <a:buChar char="●"/>
            </a:pPr>
            <a:r>
              <a:rPr lang="en"/>
              <a:t>Meeting attendance rosters</a:t>
            </a:r>
            <a:endParaRPr/>
          </a:p>
          <a:p>
            <a:pPr indent="-342900" lvl="0" marL="457200" rtl="0">
              <a:lnSpc>
                <a:spcPct val="100000"/>
              </a:lnSpc>
              <a:spcBef>
                <a:spcPts val="0"/>
              </a:spcBef>
              <a:spcAft>
                <a:spcPts val="0"/>
              </a:spcAft>
              <a:buSzPts val="1800"/>
              <a:buChar char="●"/>
            </a:pPr>
            <a:r>
              <a:rPr lang="en" u="sng">
                <a:solidFill>
                  <a:schemeClr val="hlink"/>
                </a:solidFill>
                <a:hlinkClick r:id="rId3"/>
              </a:rPr>
              <a:t>Programs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