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80" r:id="rId9"/>
    <p:sldId id="261" r:id="rId10"/>
    <p:sldId id="272" r:id="rId11"/>
    <p:sldId id="273" r:id="rId12"/>
    <p:sldId id="260" r:id="rId13"/>
    <p:sldId id="274" r:id="rId14"/>
    <p:sldId id="259" r:id="rId15"/>
    <p:sldId id="275" r:id="rId16"/>
    <p:sldId id="258" r:id="rId17"/>
    <p:sldId id="279" r:id="rId18"/>
    <p:sldId id="267" r:id="rId19"/>
    <p:sldId id="277" r:id="rId20"/>
    <p:sldId id="278" r:id="rId21"/>
    <p:sldId id="276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2D00-421F-E442-A863-9A55A6239006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D132D00-421F-E442-A863-9A55A6239006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D132D00-421F-E442-A863-9A55A6239006}" type="datetimeFigureOut">
              <a:rPr lang="en-US" smtClean="0"/>
              <a:pPr/>
              <a:t>1/9/19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4146475-D56A-824E-98C5-1838AF32D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4857847"/>
            <a:ext cx="8461160" cy="1622371"/>
          </a:xfrm>
        </p:spPr>
        <p:txBody>
          <a:bodyPr/>
          <a:lstStyle/>
          <a:p>
            <a:pPr algn="ctr"/>
            <a:r>
              <a:rPr lang="en-US" dirty="0" smtClean="0"/>
              <a:t>Outcome: Geography </a:t>
            </a:r>
            <a:br>
              <a:rPr lang="en-US" dirty="0" smtClean="0"/>
            </a:br>
            <a:r>
              <a:rPr lang="en-US" dirty="0" smtClean="0"/>
              <a:t>&amp; Early Republic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049" y="1544811"/>
            <a:ext cx="8457175" cy="3313035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Ancient Rome </a:t>
            </a:r>
          </a:p>
          <a:p>
            <a:pPr algn="ctr"/>
            <a:r>
              <a:rPr lang="en-US" sz="3800" dirty="0" smtClean="0"/>
              <a:t>&amp; The Origin of Christianity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96" y="163493"/>
            <a:ext cx="3948453" cy="3333530"/>
          </a:xfrm>
          <a:prstGeom prst="rect">
            <a:avLst/>
          </a:prstGeom>
          <a:effectLst>
            <a:glow rad="228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Forum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676882" cy="50515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Forum Ruins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0" y="1417638"/>
            <a:ext cx="6910549" cy="51829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6"/>
            </a:pPr>
            <a:r>
              <a:rPr lang="en-US" sz="3200" b="1" dirty="0" smtClean="0"/>
              <a:t>People of Rome</a:t>
            </a:r>
            <a:endParaRPr lang="en-US" sz="2400" dirty="0" smtClean="0"/>
          </a:p>
          <a:p>
            <a:pPr marL="905256" lvl="1" indent="-457200">
              <a:buFont typeface="+mj-lt"/>
              <a:buAutoNum type="alphaLcPeriod"/>
            </a:pPr>
            <a:r>
              <a:rPr lang="en-US" sz="1900" dirty="0" smtClean="0"/>
              <a:t>Rome was </a:t>
            </a:r>
            <a:r>
              <a:rPr lang="en-US" sz="1800" b="1" u="sng" dirty="0" smtClean="0">
                <a:solidFill>
                  <a:srgbClr val="FFFF00"/>
                </a:solidFill>
              </a:rPr>
              <a:t>divided</a:t>
            </a:r>
            <a:r>
              <a:rPr lang="en-US" sz="1900" dirty="0" smtClean="0"/>
              <a:t> up into several different groups who struggled for power</a:t>
            </a:r>
          </a:p>
          <a:p>
            <a:pPr marL="905256" lvl="1" indent="-45720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Patricians</a:t>
            </a:r>
            <a:r>
              <a:rPr lang="en-US" sz="1900" dirty="0" smtClean="0"/>
              <a:t>: wealthy landowners who held most of the power</a:t>
            </a:r>
          </a:p>
          <a:p>
            <a:pPr marL="905256" lvl="1" indent="-45720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Plebeians</a:t>
            </a:r>
            <a:r>
              <a:rPr lang="en-US" sz="1900" dirty="0" smtClean="0"/>
              <a:t>: the common farmers, artisans, and merchants; majority of pop.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053" y="2976782"/>
            <a:ext cx="4437290" cy="369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200" y="1270086"/>
            <a:ext cx="9347200" cy="5349193"/>
          </a:xfrm>
        </p:spPr>
        <p:txBody>
          <a:bodyPr/>
          <a:lstStyle/>
          <a:p>
            <a:pPr marL="962406" lvl="1" indent="-514350">
              <a:buFont typeface="+mj-lt"/>
              <a:buAutoNum type="alphaLcPeriod" startAt="4"/>
            </a:pPr>
            <a:r>
              <a:rPr lang="en-US" sz="2100" dirty="0" smtClean="0"/>
              <a:t>Tribunes: </a:t>
            </a:r>
            <a:r>
              <a:rPr lang="en-US" sz="2100" b="1" u="sng" dirty="0" smtClean="0">
                <a:solidFill>
                  <a:srgbClr val="FFFF00"/>
                </a:solidFill>
              </a:rPr>
              <a:t>elected</a:t>
            </a:r>
            <a:r>
              <a:rPr lang="en-US" sz="2100" dirty="0" smtClean="0"/>
              <a:t> representatives who protected the rights of the plebeians from </a:t>
            </a:r>
            <a:r>
              <a:rPr lang="en-US" sz="2100" b="1" u="sng" dirty="0" smtClean="0">
                <a:solidFill>
                  <a:srgbClr val="FFFF00"/>
                </a:solidFill>
              </a:rPr>
              <a:t>patrician officials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960" y="2526841"/>
            <a:ext cx="3013982" cy="339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9314" y="1270086"/>
            <a:ext cx="9463314" cy="5349193"/>
          </a:xfrm>
        </p:spPr>
        <p:txBody>
          <a:bodyPr/>
          <a:lstStyle/>
          <a:p>
            <a:pPr marL="962406" lvl="1" indent="-514350">
              <a:buFont typeface="+mj-lt"/>
              <a:buAutoNum type="alphaLcPeriod" startAt="5"/>
            </a:pPr>
            <a:r>
              <a:rPr lang="en-US" sz="2100" b="1" u="sng" dirty="0" smtClean="0">
                <a:solidFill>
                  <a:srgbClr val="FFFF00"/>
                </a:solidFill>
              </a:rPr>
              <a:t>Consuls</a:t>
            </a:r>
            <a:r>
              <a:rPr lang="en-US" sz="2100" dirty="0" smtClean="0"/>
              <a:t>: two officials with limited power and one year terms; one </a:t>
            </a:r>
            <a:r>
              <a:rPr lang="en-US" sz="2100" b="1" u="sng" dirty="0" smtClean="0">
                <a:solidFill>
                  <a:srgbClr val="FFFF00"/>
                </a:solidFill>
              </a:rPr>
              <a:t>controlled the army</a:t>
            </a:r>
            <a:r>
              <a:rPr lang="en-US" sz="2100" dirty="0" smtClean="0"/>
              <a:t> the other </a:t>
            </a:r>
            <a:r>
              <a:rPr lang="en-US" sz="2100" b="1" u="sng" dirty="0" smtClean="0">
                <a:solidFill>
                  <a:srgbClr val="FFFF00"/>
                </a:solidFill>
              </a:rPr>
              <a:t>directed the government</a:t>
            </a:r>
          </a:p>
          <a:p>
            <a:pPr marL="962406" lvl="1" indent="-514350">
              <a:buFont typeface="+mj-lt"/>
              <a:buAutoNum type="alphaLcPeriod" startAt="5"/>
            </a:pPr>
            <a:r>
              <a:rPr lang="en-US" sz="1900" dirty="0" smtClean="0"/>
              <a:t>Dictator: in times of crisis, the republic could appoint a leader with absolute power to </a:t>
            </a:r>
            <a:r>
              <a:rPr lang="en-US" sz="1900" b="1" u="sng" dirty="0" smtClean="0">
                <a:solidFill>
                  <a:srgbClr val="FFFF00"/>
                </a:solidFill>
              </a:rPr>
              <a:t>make laws</a:t>
            </a:r>
            <a:r>
              <a:rPr lang="en-US" sz="1900" dirty="0" smtClean="0"/>
              <a:t> and control the </a:t>
            </a:r>
            <a:r>
              <a:rPr lang="en-US" sz="1900" b="1" u="sng" dirty="0" smtClean="0">
                <a:solidFill>
                  <a:srgbClr val="FFFF00"/>
                </a:solidFill>
              </a:rPr>
              <a:t>army</a:t>
            </a:r>
            <a:r>
              <a:rPr lang="en-US" sz="1900" dirty="0" smtClean="0"/>
              <a:t>; power lasted for </a:t>
            </a:r>
            <a:r>
              <a:rPr lang="en-US" sz="1900" b="1" u="sng" dirty="0" smtClean="0">
                <a:solidFill>
                  <a:srgbClr val="FFFF00"/>
                </a:solidFill>
              </a:rPr>
              <a:t>6</a:t>
            </a:r>
            <a:r>
              <a:rPr lang="en-US" sz="1900" dirty="0" smtClean="0"/>
              <a:t> months</a:t>
            </a:r>
          </a:p>
          <a:p>
            <a:pPr marL="962406" lvl="1" indent="-514350">
              <a:buFont typeface="+mj-lt"/>
              <a:buAutoNum type="alphaLcPeriod" startAt="5"/>
            </a:pPr>
            <a:r>
              <a:rPr lang="en-US" sz="2100" b="1" u="sng" dirty="0" smtClean="0">
                <a:solidFill>
                  <a:srgbClr val="FFFF00"/>
                </a:solidFill>
              </a:rPr>
              <a:t>Legions</a:t>
            </a:r>
            <a:r>
              <a:rPr lang="en-US" sz="2100" dirty="0" smtClean="0"/>
              <a:t>: military units made up of </a:t>
            </a:r>
            <a:r>
              <a:rPr lang="en-US" sz="2100" b="1" u="sng" dirty="0" smtClean="0">
                <a:solidFill>
                  <a:srgbClr val="FFFF00"/>
                </a:solidFill>
              </a:rPr>
              <a:t>5,000 soldiers</a:t>
            </a:r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303" y="3247453"/>
            <a:ext cx="4425497" cy="313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502" y="320675"/>
            <a:ext cx="5796869" cy="631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7"/>
            </a:pPr>
            <a:r>
              <a:rPr lang="en-US" sz="3200" b="1" dirty="0" smtClean="0"/>
              <a:t>Roman Power Expands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Steadily the Romans conquered the </a:t>
            </a:r>
            <a:r>
              <a:rPr lang="en-US" sz="2100" b="1" u="sng" dirty="0" smtClean="0">
                <a:solidFill>
                  <a:srgbClr val="FFFF00"/>
                </a:solidFill>
              </a:rPr>
              <a:t>Italian</a:t>
            </a:r>
            <a:r>
              <a:rPr lang="en-US" sz="2100" dirty="0" smtClean="0"/>
              <a:t> Peninsula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As Rome conquered lands, people were </a:t>
            </a:r>
            <a:r>
              <a:rPr lang="en-US" sz="2100" b="1" u="sng" dirty="0" smtClean="0">
                <a:solidFill>
                  <a:srgbClr val="FFFF00"/>
                </a:solidFill>
              </a:rPr>
              <a:t>absorbed</a:t>
            </a:r>
            <a:r>
              <a:rPr lang="en-US" sz="2100" dirty="0" smtClean="0"/>
              <a:t> into their ever growing territory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Some people were accepted as </a:t>
            </a:r>
            <a:r>
              <a:rPr lang="en-US" sz="2000" b="1" u="sng" dirty="0" smtClean="0">
                <a:solidFill>
                  <a:srgbClr val="FFFF00"/>
                </a:solidFill>
              </a:rPr>
              <a:t>citizens</a:t>
            </a:r>
            <a:r>
              <a:rPr lang="en-US" sz="2000" dirty="0" smtClean="0"/>
              <a:t>, others simply became </a:t>
            </a:r>
            <a:r>
              <a:rPr lang="en-US" sz="2000" b="1" u="sng" dirty="0" smtClean="0">
                <a:solidFill>
                  <a:srgbClr val="FFFF00"/>
                </a:solidFill>
              </a:rPr>
              <a:t>allies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Rome went to war against </a:t>
            </a:r>
            <a:r>
              <a:rPr lang="en-US" sz="2100" b="1" u="sng" dirty="0" smtClean="0">
                <a:solidFill>
                  <a:srgbClr val="FFFF00"/>
                </a:solidFill>
              </a:rPr>
              <a:t>Carthage</a:t>
            </a:r>
            <a:r>
              <a:rPr lang="en-US" sz="2100" dirty="0" smtClean="0"/>
              <a:t>; a powerful city in North </a:t>
            </a:r>
            <a:r>
              <a:rPr lang="en-US" sz="2100" b="1" u="sng" dirty="0" smtClean="0">
                <a:solidFill>
                  <a:srgbClr val="FFFF00"/>
                </a:solidFill>
              </a:rPr>
              <a:t>Africa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The struggle became known as the </a:t>
            </a:r>
            <a:r>
              <a:rPr lang="en-US" sz="2100" b="1" u="sng" dirty="0" smtClean="0">
                <a:solidFill>
                  <a:srgbClr val="FFFF00"/>
                </a:solidFill>
              </a:rPr>
              <a:t>Punic Wars</a:t>
            </a:r>
            <a:r>
              <a:rPr lang="en-US" sz="2100" dirty="0" smtClean="0"/>
              <a:t> (264-146 B.C.)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Punic Wars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5161" y="1417638"/>
            <a:ext cx="6511924" cy="484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5771" y="1270086"/>
            <a:ext cx="9419771" cy="5349193"/>
          </a:xfrm>
        </p:spPr>
        <p:txBody>
          <a:bodyPr>
            <a:normAutofit/>
          </a:bodyPr>
          <a:lstStyle/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Carthage was led by a brilliant general named </a:t>
            </a:r>
            <a:r>
              <a:rPr lang="en-US" sz="2100" b="1" u="sng" dirty="0" smtClean="0">
                <a:solidFill>
                  <a:srgbClr val="FFFF00"/>
                </a:solidFill>
              </a:rPr>
              <a:t>Hannibal</a:t>
            </a:r>
          </a:p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Hannibal assembled an army of </a:t>
            </a:r>
            <a:r>
              <a:rPr lang="en-US" sz="2100" b="1" u="sng" dirty="0" smtClean="0">
                <a:solidFill>
                  <a:srgbClr val="FFFF00"/>
                </a:solidFill>
              </a:rPr>
              <a:t>50,000</a:t>
            </a:r>
            <a:r>
              <a:rPr lang="en-US" sz="2100" dirty="0" smtClean="0"/>
              <a:t> infantry, 9,000 cavalry, and 60 </a:t>
            </a:r>
            <a:r>
              <a:rPr lang="en-US" sz="2100" b="1" u="sng" dirty="0" smtClean="0">
                <a:solidFill>
                  <a:srgbClr val="FFFF00"/>
                </a:solidFill>
              </a:rPr>
              <a:t>elephants</a:t>
            </a:r>
            <a:r>
              <a:rPr lang="en-US" sz="2100" dirty="0" smtClean="0"/>
              <a:t> intent on </a:t>
            </a:r>
            <a:r>
              <a:rPr lang="en-US" sz="2100" b="1" u="sng" dirty="0" smtClean="0">
                <a:solidFill>
                  <a:srgbClr val="FFFF00"/>
                </a:solidFill>
              </a:rPr>
              <a:t>capturing Rome</a:t>
            </a:r>
          </a:p>
          <a:p>
            <a:pPr marL="905256" lvl="1" indent="-457200">
              <a:buFont typeface="+mj-lt"/>
              <a:buAutoNum type="alphaLcPeriod" startAt="6"/>
            </a:pPr>
            <a:r>
              <a:rPr lang="en-US" sz="2100" dirty="0" smtClean="0"/>
              <a:t>He led his troops up through Spain and </a:t>
            </a:r>
            <a:r>
              <a:rPr lang="en-US" sz="2100" b="1" u="sng" dirty="0" smtClean="0">
                <a:solidFill>
                  <a:srgbClr val="FFFF00"/>
                </a:solidFill>
              </a:rPr>
              <a:t>crossed the Alps</a:t>
            </a:r>
            <a:r>
              <a:rPr lang="en-US" sz="2100" dirty="0" smtClean="0"/>
              <a:t> into Italy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0202" y="3112265"/>
            <a:ext cx="3030311" cy="33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Hannibal Crossing the Alps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998" y="1417638"/>
            <a:ext cx="6915149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/>
            </a:pPr>
            <a:r>
              <a:rPr lang="en-US" sz="3200" b="1" dirty="0" smtClean="0"/>
              <a:t>Setting the Stage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With the defeat of the </a:t>
            </a:r>
            <a:r>
              <a:rPr lang="en-US" sz="2100" b="1" u="sng" dirty="0" smtClean="0">
                <a:solidFill>
                  <a:srgbClr val="FFFF00"/>
                </a:solidFill>
              </a:rPr>
              <a:t>Persians</a:t>
            </a:r>
            <a:r>
              <a:rPr lang="en-US" sz="2100" dirty="0" smtClean="0"/>
              <a:t> by </a:t>
            </a:r>
            <a:r>
              <a:rPr lang="en-US" sz="2100" b="1" u="sng" dirty="0" smtClean="0">
                <a:solidFill>
                  <a:srgbClr val="FFFF00"/>
                </a:solidFill>
              </a:rPr>
              <a:t>Alexander</a:t>
            </a:r>
            <a:r>
              <a:rPr lang="en-US" sz="2100" dirty="0" smtClean="0"/>
              <a:t> and the eventual decline of the Greek Civilization, power would eventually shift </a:t>
            </a:r>
            <a:r>
              <a:rPr lang="en-US" sz="2100" b="1" u="sng" dirty="0" smtClean="0">
                <a:solidFill>
                  <a:srgbClr val="FFFF00"/>
                </a:solidFill>
              </a:rPr>
              <a:t>west</a:t>
            </a:r>
            <a:r>
              <a:rPr lang="en-US" sz="2100" dirty="0" smtClean="0"/>
              <a:t> towards the Italian peninsula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The Romans would build an amazing </a:t>
            </a:r>
            <a:r>
              <a:rPr lang="en-US" sz="2100" b="1" u="sng" dirty="0" smtClean="0">
                <a:solidFill>
                  <a:srgbClr val="FFFF00"/>
                </a:solidFill>
              </a:rPr>
              <a:t>empire</a:t>
            </a:r>
            <a:r>
              <a:rPr lang="en-US" sz="2100" dirty="0" smtClean="0"/>
              <a:t> filled with many different </a:t>
            </a:r>
            <a:r>
              <a:rPr lang="en-US" sz="2100" b="1" u="sng" dirty="0" smtClean="0">
                <a:solidFill>
                  <a:srgbClr val="FFFF00"/>
                </a:solidFill>
              </a:rPr>
              <a:t>cultures</a:t>
            </a:r>
            <a:r>
              <a:rPr lang="en-US" sz="2100" dirty="0" smtClean="0"/>
              <a:t> and help spawn a brand new religion: </a:t>
            </a:r>
            <a:r>
              <a:rPr lang="en-US" sz="1900" b="1" u="sng" dirty="0" smtClean="0">
                <a:solidFill>
                  <a:srgbClr val="FFFF00"/>
                </a:solidFill>
              </a:rPr>
              <a:t>Christianity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936171" y="3913438"/>
            <a:ext cx="4230914" cy="247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31" y="3913438"/>
            <a:ext cx="1355729" cy="2472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921" y="542018"/>
            <a:ext cx="8538011" cy="57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6743" y="1270086"/>
            <a:ext cx="9390743" cy="5349193"/>
          </a:xfrm>
        </p:spPr>
        <p:txBody>
          <a:bodyPr>
            <a:normAutofit/>
          </a:bodyPr>
          <a:lstStyle/>
          <a:p>
            <a:pPr marL="905256" lvl="1" indent="-457200">
              <a:buFont typeface="+mj-lt"/>
              <a:buAutoNum type="alphaLcPeriod" startAt="9"/>
            </a:pPr>
            <a:r>
              <a:rPr lang="en-US" sz="2100" dirty="0" smtClean="0"/>
              <a:t>The Romans </a:t>
            </a:r>
            <a:r>
              <a:rPr lang="en-US" sz="2100" b="1" u="sng" dirty="0" smtClean="0">
                <a:solidFill>
                  <a:srgbClr val="FFFF00"/>
                </a:solidFill>
              </a:rPr>
              <a:t>regrouped</a:t>
            </a:r>
            <a:r>
              <a:rPr lang="en-US" sz="2100" dirty="0" smtClean="0"/>
              <a:t> and prevented Hannibal from sacking Rome</a:t>
            </a:r>
          </a:p>
          <a:p>
            <a:pPr marL="905256" lvl="1" indent="-457200">
              <a:buFont typeface="+mj-lt"/>
              <a:buAutoNum type="alphaLcPeriod" startAt="9"/>
            </a:pPr>
            <a:r>
              <a:rPr lang="en-US" sz="2100" b="1" u="sng" dirty="0" smtClean="0">
                <a:solidFill>
                  <a:srgbClr val="FFFF00"/>
                </a:solidFill>
              </a:rPr>
              <a:t>Rome defeated Hannibal</a:t>
            </a:r>
            <a:r>
              <a:rPr lang="en-US" sz="2100" dirty="0" smtClean="0"/>
              <a:t> in 202 B.C. near Zama</a:t>
            </a:r>
          </a:p>
          <a:p>
            <a:pPr marL="905256" lvl="1" indent="-457200">
              <a:buFont typeface="+mj-lt"/>
              <a:buAutoNum type="alphaLcPeriod" startAt="9"/>
            </a:pPr>
            <a:r>
              <a:rPr lang="en-US" sz="2100" dirty="0" smtClean="0"/>
              <a:t>Rome eventually defeated </a:t>
            </a:r>
            <a:r>
              <a:rPr lang="en-US" sz="2100" b="1" u="sng" dirty="0" smtClean="0">
                <a:solidFill>
                  <a:srgbClr val="FFFF00"/>
                </a:solidFill>
              </a:rPr>
              <a:t>Carthage</a:t>
            </a:r>
            <a:r>
              <a:rPr lang="en-US" sz="2100" dirty="0" smtClean="0"/>
              <a:t> in the third Punic War extending its power across the </a:t>
            </a:r>
            <a:r>
              <a:rPr lang="en-US" sz="2100" b="1" u="sng" dirty="0" smtClean="0">
                <a:solidFill>
                  <a:srgbClr val="FFFF00"/>
                </a:solidFill>
              </a:rPr>
              <a:t>Mediterranean Sea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257" y="2927531"/>
            <a:ext cx="4630057" cy="370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420624" lvl="1" indent="-384048">
              <a:buSzPct val="80000"/>
              <a:buFont typeface="Wingdings 2"/>
              <a:buChar char=""/>
            </a:pPr>
            <a:r>
              <a:rPr lang="en-US" sz="2300" dirty="0" smtClean="0"/>
              <a:t>Rome’s territory and power would only get </a:t>
            </a:r>
            <a:r>
              <a:rPr lang="en-US" sz="2300" b="1" u="sng" dirty="0" smtClean="0">
                <a:solidFill>
                  <a:srgbClr val="FFFF00"/>
                </a:solidFill>
              </a:rPr>
              <a:t>bigger</a:t>
            </a:r>
            <a:r>
              <a:rPr lang="en-US" sz="2300" dirty="0" smtClean="0"/>
              <a:t> and </a:t>
            </a:r>
            <a:r>
              <a:rPr lang="en-US" sz="2300" b="1" u="sng" dirty="0" smtClean="0">
                <a:solidFill>
                  <a:srgbClr val="FFFF00"/>
                </a:solidFill>
              </a:rPr>
              <a:t>stronger…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2280063"/>
            <a:ext cx="7092950" cy="433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2"/>
            </a:pPr>
            <a:r>
              <a:rPr lang="en-US" sz="3200" b="1" dirty="0" smtClean="0"/>
              <a:t>Origins of Rome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Legend says that twins </a:t>
            </a:r>
            <a:r>
              <a:rPr lang="en-US" sz="2100" b="1" u="sng" dirty="0" smtClean="0">
                <a:solidFill>
                  <a:srgbClr val="FFFF00"/>
                </a:solidFill>
              </a:rPr>
              <a:t>Romulus</a:t>
            </a:r>
            <a:r>
              <a:rPr lang="en-US" sz="2100" dirty="0" smtClean="0"/>
              <a:t> and </a:t>
            </a:r>
            <a:r>
              <a:rPr lang="en-US" sz="2100" b="1" u="sng" dirty="0" err="1" smtClean="0">
                <a:solidFill>
                  <a:srgbClr val="FFFF00"/>
                </a:solidFill>
              </a:rPr>
              <a:t>Remus</a:t>
            </a:r>
            <a:r>
              <a:rPr lang="en-US" sz="2100" dirty="0" smtClean="0"/>
              <a:t> were abandoned on the Tiber River and raised by a </a:t>
            </a:r>
            <a:r>
              <a:rPr lang="en-US" sz="2100" b="1" u="sng" dirty="0" smtClean="0">
                <a:solidFill>
                  <a:srgbClr val="FFFF00"/>
                </a:solidFill>
              </a:rPr>
              <a:t>she-wolf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Later the two boys decided to </a:t>
            </a:r>
            <a:r>
              <a:rPr lang="en-US" sz="2100" b="1" u="sng" dirty="0" smtClean="0">
                <a:solidFill>
                  <a:srgbClr val="FFFF00"/>
                </a:solidFill>
              </a:rPr>
              <a:t>build a city</a:t>
            </a:r>
            <a:r>
              <a:rPr lang="en-US" sz="2100" dirty="0" smtClean="0"/>
              <a:t> 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Eventually </a:t>
            </a:r>
            <a:r>
              <a:rPr lang="en-US" sz="1900" dirty="0" smtClean="0"/>
              <a:t>Romulus </a:t>
            </a:r>
            <a:r>
              <a:rPr lang="en-US" sz="1900" b="1" u="sng" dirty="0" smtClean="0">
                <a:solidFill>
                  <a:srgbClr val="FFFF00"/>
                </a:solidFill>
              </a:rPr>
              <a:t>kills</a:t>
            </a:r>
            <a:r>
              <a:rPr lang="en-US" sz="1900" dirty="0" smtClean="0"/>
              <a:t> </a:t>
            </a:r>
            <a:r>
              <a:rPr lang="en-US" sz="1900" dirty="0" err="1" smtClean="0"/>
              <a:t>Remus</a:t>
            </a:r>
            <a:r>
              <a:rPr lang="en-US" sz="1900" dirty="0" smtClean="0"/>
              <a:t> &amp; city of </a:t>
            </a:r>
            <a:r>
              <a:rPr lang="en-US" sz="1900" b="1" u="sng" dirty="0" smtClean="0">
                <a:solidFill>
                  <a:srgbClr val="FFFF00"/>
                </a:solidFill>
              </a:rPr>
              <a:t>Rome</a:t>
            </a:r>
            <a:r>
              <a:rPr lang="en-US" sz="1900" dirty="0" smtClean="0"/>
              <a:t> </a:t>
            </a:r>
            <a:r>
              <a:rPr lang="en-US" sz="2000" dirty="0" smtClean="0"/>
              <a:t>is named after Romulus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42" y="3573509"/>
            <a:ext cx="2146171" cy="264694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355975" y="3935622"/>
            <a:ext cx="2522897" cy="17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6088320" y="3633750"/>
            <a:ext cx="2663793" cy="258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550926" lvl="0" indent="-514350">
              <a:buFont typeface="+mj-lt"/>
              <a:buAutoNum type="arabicPeriod" startAt="3"/>
            </a:pPr>
            <a:r>
              <a:rPr lang="en-US" sz="3200" b="1" dirty="0" smtClean="0"/>
              <a:t>Geography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Rome was built on 7 rolling hills of </a:t>
            </a:r>
            <a:r>
              <a:rPr lang="en-US" sz="2100" b="1" u="sng" dirty="0" smtClean="0">
                <a:solidFill>
                  <a:srgbClr val="FFFF00"/>
                </a:solidFill>
              </a:rPr>
              <a:t>Tiber River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Located on </a:t>
            </a:r>
            <a:r>
              <a:rPr lang="en-US" sz="2100" b="1" u="sng" dirty="0" smtClean="0">
                <a:solidFill>
                  <a:srgbClr val="FFFF00"/>
                </a:solidFill>
              </a:rPr>
              <a:t>Italian</a:t>
            </a:r>
            <a:r>
              <a:rPr lang="en-US" sz="2100" dirty="0" smtClean="0"/>
              <a:t> Peninsula (Italy)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Bordered by </a:t>
            </a:r>
            <a:r>
              <a:rPr lang="en-US" sz="2100" b="1" u="sng" dirty="0" smtClean="0">
                <a:solidFill>
                  <a:srgbClr val="FFFF00"/>
                </a:solidFill>
              </a:rPr>
              <a:t>Adriatic Sea</a:t>
            </a:r>
            <a:r>
              <a:rPr lang="en-US" sz="2100" dirty="0" smtClean="0"/>
              <a:t> to the east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Near midpoint of </a:t>
            </a:r>
            <a:r>
              <a:rPr lang="en-US" sz="2100" b="1" u="sng" dirty="0" smtClean="0">
                <a:solidFill>
                  <a:srgbClr val="FFFF00"/>
                </a:solidFill>
              </a:rPr>
              <a:t>Mediterranean Sea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1900" b="1" u="sng" dirty="0" smtClean="0">
                <a:solidFill>
                  <a:srgbClr val="FFFF00"/>
                </a:solidFill>
              </a:rPr>
              <a:t>Mediterranean</a:t>
            </a:r>
            <a:r>
              <a:rPr lang="en-US" sz="1900" dirty="0" smtClean="0"/>
              <a:t> Climate: warm year round- encouraged </a:t>
            </a:r>
            <a:r>
              <a:rPr lang="en-US" sz="1900" b="1" u="sng" dirty="0" smtClean="0">
                <a:solidFill>
                  <a:srgbClr val="FFFF00"/>
                </a:solidFill>
              </a:rPr>
              <a:t>outdoor</a:t>
            </a:r>
            <a:r>
              <a:rPr lang="en-US" sz="1900" dirty="0" smtClean="0"/>
              <a:t> activities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47" y="4037905"/>
            <a:ext cx="6321540" cy="2581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11" y="3831771"/>
            <a:ext cx="2063338" cy="3026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/>
          <a:lstStyle/>
          <a:p>
            <a:pPr marL="493776" lvl="0" indent="-457200">
              <a:buFont typeface="+mj-lt"/>
              <a:buAutoNum type="arabicPeriod" startAt="4"/>
            </a:pPr>
            <a:r>
              <a:rPr lang="en-US" sz="2200" b="1" dirty="0" smtClean="0"/>
              <a:t>The First Romans</a:t>
            </a:r>
            <a:endParaRPr lang="en-US" sz="22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200" dirty="0" smtClean="0"/>
              <a:t>Three groups settled on Italian Peninsula from </a:t>
            </a:r>
            <a:r>
              <a:rPr lang="en-US" sz="2200" b="1" u="sng" dirty="0" smtClean="0">
                <a:solidFill>
                  <a:srgbClr val="FFFF00"/>
                </a:solidFill>
              </a:rPr>
              <a:t>1000-500</a:t>
            </a:r>
            <a:r>
              <a:rPr lang="en-US" sz="2200" dirty="0" smtClean="0"/>
              <a:t> B.C.</a:t>
            </a:r>
          </a:p>
          <a:p>
            <a:pPr marL="1264158" lvl="2" indent="-514350">
              <a:buFont typeface="+mj-lt"/>
              <a:buAutoNum type="romanLcPeriod"/>
            </a:pPr>
            <a:r>
              <a:rPr lang="en-US" sz="2200" b="1" u="sng" dirty="0" smtClean="0">
                <a:solidFill>
                  <a:srgbClr val="FFFF00"/>
                </a:solidFill>
              </a:rPr>
              <a:t>The Latins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Built original settlement of </a:t>
            </a:r>
            <a:r>
              <a:rPr lang="en-US" sz="2200" b="1" u="sng" dirty="0" smtClean="0">
                <a:solidFill>
                  <a:srgbClr val="FFFF00"/>
                </a:solidFill>
              </a:rPr>
              <a:t>wooden huts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Considered to be the first </a:t>
            </a:r>
            <a:r>
              <a:rPr lang="en-US" sz="2200" b="1" u="sng" dirty="0" smtClean="0">
                <a:solidFill>
                  <a:srgbClr val="FFFF00"/>
                </a:solidFill>
              </a:rPr>
              <a:t>Romans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200" dirty="0" smtClean="0"/>
              <a:t>Helped spread </a:t>
            </a:r>
            <a:r>
              <a:rPr lang="en-US" sz="2200" b="1" u="sng" dirty="0" smtClean="0">
                <a:solidFill>
                  <a:srgbClr val="FFFF00"/>
                </a:solidFill>
              </a:rPr>
              <a:t>Latin derived</a:t>
            </a:r>
            <a:r>
              <a:rPr lang="en-US" sz="2200" dirty="0" smtClean="0"/>
              <a:t> languages to the area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179" y="4323770"/>
            <a:ext cx="5387630" cy="156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857" y="1270086"/>
            <a:ext cx="9506857" cy="534919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2"/>
            </a:pPr>
            <a:r>
              <a:rPr lang="en-US" sz="2300" b="1" u="sng" dirty="0" smtClean="0">
                <a:solidFill>
                  <a:srgbClr val="FFFF00"/>
                </a:solidFill>
              </a:rPr>
              <a:t>The Greeks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Moved north into Italy during decline of </a:t>
            </a:r>
            <a:r>
              <a:rPr lang="en-US" sz="2300" b="1" u="sng" dirty="0" smtClean="0">
                <a:solidFill>
                  <a:srgbClr val="FFFF00"/>
                </a:solidFill>
              </a:rPr>
              <a:t>Hellenistic</a:t>
            </a:r>
            <a:r>
              <a:rPr lang="en-US" sz="2300" dirty="0" smtClean="0"/>
              <a:t> Culture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Settled in </a:t>
            </a:r>
            <a:r>
              <a:rPr lang="en-US" sz="2300" b="1" u="sng" dirty="0" smtClean="0">
                <a:solidFill>
                  <a:srgbClr val="FFFF00"/>
                </a:solidFill>
              </a:rPr>
              <a:t>Southern</a:t>
            </a:r>
            <a:r>
              <a:rPr lang="en-US" sz="2300" dirty="0" smtClean="0"/>
              <a:t> Italy and Sicily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Brought all of Italy, including Rome, into contact with the </a:t>
            </a:r>
            <a:r>
              <a:rPr lang="en-US" sz="2300" b="1" u="sng" dirty="0" smtClean="0">
                <a:solidFill>
                  <a:srgbClr val="FFFF00"/>
                </a:solidFill>
              </a:rPr>
              <a:t>Greek civilization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Brought </a:t>
            </a:r>
            <a:r>
              <a:rPr lang="en-US" sz="2300" b="1" u="sng" dirty="0" smtClean="0">
                <a:solidFill>
                  <a:srgbClr val="FFFF00"/>
                </a:solidFill>
              </a:rPr>
              <a:t>architecture</a:t>
            </a:r>
            <a:r>
              <a:rPr lang="en-US" sz="2300" dirty="0" smtClean="0"/>
              <a:t>, </a:t>
            </a:r>
            <a:r>
              <a:rPr lang="en-US" sz="2300" b="1" u="sng" dirty="0" smtClean="0">
                <a:solidFill>
                  <a:srgbClr val="FFFF00"/>
                </a:solidFill>
              </a:rPr>
              <a:t>democracy</a:t>
            </a:r>
            <a:r>
              <a:rPr lang="en-US" sz="2300" dirty="0" smtClean="0"/>
              <a:t>, and </a:t>
            </a:r>
            <a:r>
              <a:rPr lang="en-US" sz="2300" b="1" u="sng" dirty="0" smtClean="0">
                <a:solidFill>
                  <a:srgbClr val="FFFF00"/>
                </a:solidFill>
              </a:rPr>
              <a:t>philosophy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417" y="3833334"/>
            <a:ext cx="3428979" cy="245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0571" y="1270086"/>
            <a:ext cx="9724571" cy="5349193"/>
          </a:xfrm>
        </p:spPr>
        <p:txBody>
          <a:bodyPr/>
          <a:lstStyle/>
          <a:p>
            <a:pPr marL="1264158" lvl="2" indent="-514350">
              <a:buFont typeface="+mj-lt"/>
              <a:buAutoNum type="romanLcPeriod" startAt="3"/>
            </a:pPr>
            <a:r>
              <a:rPr lang="en-US" sz="2300" b="1" u="sng" dirty="0" smtClean="0">
                <a:solidFill>
                  <a:srgbClr val="FFFF00"/>
                </a:solidFill>
              </a:rPr>
              <a:t>The Etruscans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Skilled </a:t>
            </a:r>
            <a:r>
              <a:rPr lang="en-US" sz="2300" b="1" u="sng" dirty="0" smtClean="0">
                <a:solidFill>
                  <a:srgbClr val="FFFF00"/>
                </a:solidFill>
              </a:rPr>
              <a:t>metal workers</a:t>
            </a:r>
            <a:r>
              <a:rPr lang="en-US" sz="2300" dirty="0" smtClean="0"/>
              <a:t> native to northern Italy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Strongly influenced Roman </a:t>
            </a:r>
            <a:r>
              <a:rPr lang="en-US" sz="2300" b="1" u="sng" dirty="0" smtClean="0">
                <a:solidFill>
                  <a:srgbClr val="FFFF00"/>
                </a:solidFill>
              </a:rPr>
              <a:t>civilization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Influenced Roman </a:t>
            </a:r>
            <a:r>
              <a:rPr lang="en-US" sz="2300" b="1" u="sng" dirty="0" smtClean="0">
                <a:solidFill>
                  <a:srgbClr val="FFFF00"/>
                </a:solidFill>
              </a:rPr>
              <a:t>arch</a:t>
            </a:r>
          </a:p>
          <a:p>
            <a:pPr marL="1499616" lvl="3" indent="-457200">
              <a:buFont typeface="+mj-lt"/>
              <a:buAutoNum type="arabicPeriod"/>
            </a:pPr>
            <a:r>
              <a:rPr lang="en-US" sz="2300" dirty="0" smtClean="0"/>
              <a:t>Influenced Roman lust for </a:t>
            </a:r>
            <a:r>
              <a:rPr lang="en-US" sz="2300" b="1" u="sng" dirty="0" smtClean="0">
                <a:solidFill>
                  <a:srgbClr val="FFFF00"/>
                </a:solidFill>
              </a:rPr>
              <a:t>killing</a:t>
            </a:r>
            <a:r>
              <a:rPr lang="en-US" sz="2300" dirty="0" smtClean="0"/>
              <a:t> (ex. Gladiator battles)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42" y="3471091"/>
            <a:ext cx="2844415" cy="3148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619" y="3507779"/>
            <a:ext cx="38100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39" y="472168"/>
            <a:ext cx="7827199" cy="573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5658"/>
          </a:xfrm>
        </p:spPr>
        <p:txBody>
          <a:bodyPr/>
          <a:lstStyle/>
          <a:p>
            <a:r>
              <a:rPr lang="en-US" dirty="0" smtClean="0"/>
              <a:t>Geography &amp; Early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0086"/>
            <a:ext cx="9144000" cy="5349193"/>
          </a:xfrm>
        </p:spPr>
        <p:txBody>
          <a:bodyPr>
            <a:normAutofit/>
          </a:bodyPr>
          <a:lstStyle/>
          <a:p>
            <a:pPr marL="550926" lvl="0" indent="-514350">
              <a:buFont typeface="+mj-lt"/>
              <a:buAutoNum type="arabicPeriod" startAt="5"/>
            </a:pPr>
            <a:r>
              <a:rPr lang="en-US" sz="3200" b="1" dirty="0" smtClean="0"/>
              <a:t>Early Rome</a:t>
            </a:r>
            <a:endParaRPr lang="en-US" sz="2400" dirty="0" smtClean="0"/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Early </a:t>
            </a:r>
            <a:r>
              <a:rPr lang="en-US" sz="2100" b="1" u="sng" dirty="0" smtClean="0">
                <a:solidFill>
                  <a:srgbClr val="FFFF00"/>
                </a:solidFill>
              </a:rPr>
              <a:t>Etruscan kings</a:t>
            </a:r>
            <a:r>
              <a:rPr lang="en-US" sz="2100" dirty="0" smtClean="0"/>
              <a:t> and successors </a:t>
            </a:r>
            <a:r>
              <a:rPr lang="en-US" sz="2100" b="1" u="sng" dirty="0" smtClean="0">
                <a:solidFill>
                  <a:srgbClr val="FFFF00"/>
                </a:solidFill>
              </a:rPr>
              <a:t>built</a:t>
            </a:r>
            <a:r>
              <a:rPr lang="en-US" sz="2100" dirty="0" smtClean="0"/>
              <a:t> temples and public centers in Rome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b="1" u="sng" dirty="0" smtClean="0">
                <a:solidFill>
                  <a:srgbClr val="FFFF00"/>
                </a:solidFill>
              </a:rPr>
              <a:t>The Forum</a:t>
            </a:r>
            <a:r>
              <a:rPr lang="en-US" sz="2100" dirty="0" smtClean="0"/>
              <a:t> was the heart of the Roman political life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000" dirty="0" smtClean="0"/>
              <a:t>After Rome’s last king was driven from power in 509 B.C for being too harsh, the Romans declared they would never again be </a:t>
            </a:r>
            <a:r>
              <a:rPr lang="en-US" sz="1900" b="1" u="sng" dirty="0" smtClean="0">
                <a:solidFill>
                  <a:srgbClr val="FFFF00"/>
                </a:solidFill>
              </a:rPr>
              <a:t>ruled by a king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Instead they established a </a:t>
            </a:r>
            <a:r>
              <a:rPr lang="en-US" sz="2100" b="1" u="sng" dirty="0" smtClean="0">
                <a:solidFill>
                  <a:srgbClr val="FFFF00"/>
                </a:solidFill>
              </a:rPr>
              <a:t>republic</a:t>
            </a:r>
            <a:r>
              <a:rPr lang="en-US" sz="2100" dirty="0" smtClean="0"/>
              <a:t>, which meant “</a:t>
            </a:r>
            <a:r>
              <a:rPr lang="en-US" sz="2100" b="1" u="sng" dirty="0" smtClean="0">
                <a:solidFill>
                  <a:srgbClr val="FFFF00"/>
                </a:solidFill>
              </a:rPr>
              <a:t>public affairs</a:t>
            </a:r>
            <a:r>
              <a:rPr lang="en-US" sz="2100" dirty="0" smtClean="0"/>
              <a:t>”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1900" dirty="0" smtClean="0"/>
              <a:t>A republic is a form of government in which </a:t>
            </a:r>
            <a:r>
              <a:rPr lang="en-US" sz="1850" b="1" u="sng" dirty="0" smtClean="0">
                <a:solidFill>
                  <a:srgbClr val="FFFF00"/>
                </a:solidFill>
              </a:rPr>
              <a:t>power rests with citizens</a:t>
            </a:r>
            <a:r>
              <a:rPr lang="en-US" sz="1900" dirty="0" smtClean="0"/>
              <a:t> who have the </a:t>
            </a:r>
            <a:r>
              <a:rPr lang="en-US" sz="1900" b="1" u="sng" dirty="0" smtClean="0">
                <a:solidFill>
                  <a:srgbClr val="FFFF00"/>
                </a:solidFill>
              </a:rPr>
              <a:t>right to vote</a:t>
            </a:r>
            <a:r>
              <a:rPr lang="en-US" sz="1900" dirty="0" smtClean="0"/>
              <a:t> for their leaders</a:t>
            </a:r>
          </a:p>
          <a:p>
            <a:pPr marL="962406" lvl="1" indent="-514350">
              <a:buFont typeface="+mj-lt"/>
              <a:buAutoNum type="alphaLcPeriod"/>
            </a:pPr>
            <a:r>
              <a:rPr lang="en-US" sz="2100" dirty="0" smtClean="0"/>
              <a:t>In Rome, citizenship with voting rights was granted only to </a:t>
            </a:r>
            <a:r>
              <a:rPr lang="en-US" sz="1900" b="1" u="sng" dirty="0" smtClean="0">
                <a:solidFill>
                  <a:srgbClr val="FFFF00"/>
                </a:solidFill>
              </a:rPr>
              <a:t>free-born</a:t>
            </a:r>
            <a:r>
              <a:rPr lang="en-US" sz="2100" dirty="0" smtClean="0"/>
              <a:t> </a:t>
            </a:r>
            <a:r>
              <a:rPr lang="en-US" sz="2100" b="1" u="sng" dirty="0" smtClean="0">
                <a:solidFill>
                  <a:srgbClr val="FFFF00"/>
                </a:solidFill>
              </a:rPr>
              <a:t>male</a:t>
            </a:r>
            <a:r>
              <a:rPr lang="en-US" sz="2100" dirty="0" smtClean="0"/>
              <a:t> citizens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8686" y="5544684"/>
            <a:ext cx="3730171" cy="10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110</TotalTime>
  <Words>677</Words>
  <Application>Microsoft Macintosh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Outcome: Geography 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Geography &amp; Early Republic</vt:lpstr>
      <vt:lpstr>PowerPoint Presentation</vt:lpstr>
      <vt:lpstr>Geography &amp; Early Republic</vt:lpstr>
      <vt:lpstr>The Roman Forum</vt:lpstr>
      <vt:lpstr>Roman Forum Ruins</vt:lpstr>
      <vt:lpstr>Geography &amp; Early Republic</vt:lpstr>
      <vt:lpstr>Geography &amp; Early Republic</vt:lpstr>
      <vt:lpstr>Geography &amp; Early Republic</vt:lpstr>
      <vt:lpstr>PowerPoint Presentation</vt:lpstr>
      <vt:lpstr>Geography &amp; Early Republic</vt:lpstr>
      <vt:lpstr>The Punic Wars</vt:lpstr>
      <vt:lpstr>Geography &amp; Early Republic</vt:lpstr>
      <vt:lpstr>Hannibal Crossing the Alps</vt:lpstr>
      <vt:lpstr>PowerPoint Presentation</vt:lpstr>
      <vt:lpstr>Geography &amp; Early Republic</vt:lpstr>
      <vt:lpstr>Geography &amp; Early Republic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Outcome: Geography  &amp; Early Republic</dc:title>
  <dc:creator>Karl Sagan</dc:creator>
  <cp:lastModifiedBy>Brittany Menninger</cp:lastModifiedBy>
  <cp:revision>12</cp:revision>
  <dcterms:created xsi:type="dcterms:W3CDTF">2011-08-25T16:19:54Z</dcterms:created>
  <dcterms:modified xsi:type="dcterms:W3CDTF">2019-01-09T14:02:20Z</dcterms:modified>
</cp:coreProperties>
</file>