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handoutMasterIdLst>
    <p:handoutMasterId r:id="rId40"/>
  </p:handoutMasterIdLst>
  <p:sldIdLst>
    <p:sldId id="256" r:id="rId5"/>
    <p:sldId id="286" r:id="rId6"/>
    <p:sldId id="257" r:id="rId7"/>
    <p:sldId id="287" r:id="rId8"/>
    <p:sldId id="260" r:id="rId9"/>
    <p:sldId id="259" r:id="rId10"/>
    <p:sldId id="261" r:id="rId11"/>
    <p:sldId id="264" r:id="rId12"/>
    <p:sldId id="265" r:id="rId13"/>
    <p:sldId id="262" r:id="rId14"/>
    <p:sldId id="266" r:id="rId15"/>
    <p:sldId id="258" r:id="rId16"/>
    <p:sldId id="263" r:id="rId17"/>
    <p:sldId id="268" r:id="rId18"/>
    <p:sldId id="269" r:id="rId19"/>
    <p:sldId id="267" r:id="rId20"/>
    <p:sldId id="270" r:id="rId21"/>
    <p:sldId id="271" r:id="rId22"/>
    <p:sldId id="272" r:id="rId23"/>
    <p:sldId id="273" r:id="rId24"/>
    <p:sldId id="274" r:id="rId25"/>
    <p:sldId id="275" r:id="rId26"/>
    <p:sldId id="277" r:id="rId27"/>
    <p:sldId id="276" r:id="rId28"/>
    <p:sldId id="284" r:id="rId29"/>
    <p:sldId id="285" r:id="rId30"/>
    <p:sldId id="279" r:id="rId31"/>
    <p:sldId id="278" r:id="rId32"/>
    <p:sldId id="280" r:id="rId33"/>
    <p:sldId id="281" r:id="rId34"/>
    <p:sldId id="282" r:id="rId35"/>
    <p:sldId id="288" r:id="rId36"/>
    <p:sldId id="289" r:id="rId37"/>
    <p:sldId id="290" r:id="rId38"/>
    <p:sldId id="283" r:id="rId3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7200" b="1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7200" b="1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7200" b="1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7200" b="1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00CC"/>
    <a:srgbClr val="6600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28" autoAdjust="0"/>
  </p:normalViewPr>
  <p:slideViewPr>
    <p:cSldViewPr>
      <p:cViewPr varScale="1">
        <p:scale>
          <a:sx n="36" d="100"/>
          <a:sy n="36" d="100"/>
        </p:scale>
        <p:origin x="-4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fld id="{96371C99-C3D7-453E-A0F9-C471054919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0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1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53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54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5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5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57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862B56-0AC5-4F21-BCB3-F27D765DA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541FA-BE9E-4382-9510-F48B26A1E3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C9409-5771-4243-9046-7AAC1C6AD8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A3F67-11BE-4E1B-AB47-066E587DE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84FF7-EAB3-4BB0-A20F-77E2DDB30F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953AF-7FA9-43DA-B0C2-B7D3D456F6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8EEC3-C747-4596-B70E-32B2F0A84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A988C-1E10-44D5-A3A1-0CFD994B0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455B2-6163-45C7-B689-4B505C33A5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17CF3-220F-43FC-982C-2E0E87690A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5118A-D70B-42A7-8050-242AD2FD28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819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9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3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3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endParaRPr lang="en-US"/>
          </a:p>
        </p:txBody>
      </p:sp>
      <p:sp>
        <p:nvSpPr>
          <p:cNvPr id="823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endParaRPr lang="en-US"/>
          </a:p>
        </p:txBody>
      </p:sp>
      <p:sp>
        <p:nvSpPr>
          <p:cNvPr id="823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A54BA693-BBAD-4E14-8A84-6FADDBC372E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10.wav"/><Relationship Id="rId7" Type="http://schemas.openxmlformats.org/officeDocument/2006/relationships/image" Target="../media/image1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10" Type="http://schemas.openxmlformats.org/officeDocument/2006/relationships/image" Target="../media/image20.jpeg"/><Relationship Id="rId4" Type="http://schemas.openxmlformats.org/officeDocument/2006/relationships/audio" Target="../media/audio4.wav"/><Relationship Id="rId9" Type="http://schemas.openxmlformats.org/officeDocument/2006/relationships/hyperlink" Target="http://images.google.com/imgres?imgurl=http://dts.ystoretools.com/1019/images/100x500/romsendag.jpg&amp;imgrefurl=http://medievalbodyarmor.com/Ancient-Sword.shtml&amp;h=87&amp;w=100&amp;sz=5&amp;tbnid=U_qtkjxzlIwJ:&amp;tbnh=66&amp;tbnw=77&amp;hl=en&amp;start=46&amp;prev=/images?q=Roman+Senators&amp;start=40&amp;svnum=10&amp;hl=en&amp;lr=&amp;sa=N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ugo.com/tv/gladiators/images/Spartacu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google.com/imgres?imgurl=http://idesofmars.files.wordpress.com/2009/04/av001852.jpg&amp;imgrefurl=http://idesofmars.wordpress.com/conspiracy/&amp;usg=__AdAJyJLUbA8vMOaLwhzEuMwNARQ=&amp;h=480&amp;w=403&amp;sz=49&amp;hl=en&amp;start=28&amp;um=1&amp;itbs=1&amp;tbnid=AY3FGVX4zQFdbM:&amp;tbnh=129&amp;tbnw=108&amp;prev=/images%3Fq%3Dmarcus%2Bbrutus%26ndsp%3D20%26hl%3Den%26safe%3Dactive%26rls%3Dcom.microsoft:en-us%26sa%3DN%26start%3D20%26um%3D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images.google.com/imgres?imgurl=http://www.clas.ufl.edu/users/marksj/epic/epic_images/images11_lucan/cato.jpg&amp;imgrefurl=http://www.clas.ufl.edu/users/marksj/epic/epic_stygds/epic-sg2.html&amp;usg=__P-Zx7aDAW3eNIOyo3EgeWJM20mc=&amp;h=420&amp;w=292&amp;sz=22&amp;hl=en&amp;start=28&amp;um=1&amp;itbs=1&amp;tbnid=SSb4p6CsDBscNM:&amp;tbnh=125&amp;tbnw=87&amp;prev=/images%3Fq%3Dcato%26ndsp%3D20%26hl%3Den%26safe%3Dactive%26rls%3Dcom.microsoft:en-us%26sa%3DN%26start%3D20%26um%3D1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google.com/imgres?imgurl=http://www.s9.com/images/portraits/1072_Antony-Mark.jpg&amp;imgrefurl=http://www.s9.com/Biography/Marcus-Antonius&amp;usg=__DB6KMjGbXkccufKJGvKSvuW61So=&amp;h=279&amp;w=228&amp;sz=14&amp;hl=en&amp;start=12&amp;um=1&amp;itbs=1&amp;tbnid=bvPbeGuGstZt2M:&amp;tbnh=114&amp;tbnw=93&amp;prev=/images%3Fq%3Dmarc%2Banthony%2Broman%26ndsp%3D20%26hl%3Den%26safe%3Dactive%26rls%3Dcom.microsoft:en-us%26sa%3DN%26um%3D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images.google.com/imgres?imgurl=http://www.divasthesite.com/images/Cleopatra/Cleopatra_intro.jpg&amp;imgrefurl=http://www.divasthesite.com/Political_Divas/Cleopatra.htm&amp;usg=__-n_jyerSN0Vod-EnVGrlOHVAIkE=&amp;h=406&amp;w=330&amp;sz=31&amp;hl=en&amp;start=33&amp;um=1&amp;itbs=1&amp;tbnid=aPoLs-5oeU_1bM:&amp;tbnh=124&amp;tbnw=101&amp;prev=/images%3Fq%3Dcleopatra%26ndsp%3D20%26hl%3Den%26safe%3Dactive%26rls%3Dcom.microsoft:en-us%26sa%3DN%26start%3D20%26um%3D1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>
                <a:latin typeface="Algerian" pitchFamily="82" charset="0"/>
              </a:rPr>
              <a:t>JULIUS CAESAR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ph idx="1"/>
          </p:nvPr>
        </p:nvGraphicFramePr>
        <p:xfrm>
          <a:off x="4572000" y="725488"/>
          <a:ext cx="4572000" cy="2519362"/>
        </p:xfrm>
        <a:graphic>
          <a:graphicData uri="http://schemas.openxmlformats.org/presentationml/2006/ole">
            <p:oleObj spid="_x0000_s2053" name="Chart" r:id="rId6" imgW="8229600" imgH="4533900" progId="MSGraph.Chart.8">
              <p:embed followColorScheme="full"/>
            </p:oleObj>
          </a:graphicData>
        </a:graphic>
      </p:graphicFrame>
      <p:pic>
        <p:nvPicPr>
          <p:cNvPr id="2055" name="Picture 7" descr="Gaius Julius Caesar Fact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048000"/>
            <a:ext cx="3119438" cy="3505200"/>
          </a:xfrm>
          <a:prstGeom prst="rect">
            <a:avLst/>
          </a:prstGeom>
          <a:noFill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934200" y="5562600"/>
            <a:ext cx="1752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4800" b="0">
                <a:solidFill>
                  <a:srgbClr val="000000"/>
                </a:solidFill>
                <a:latin typeface="Arial" charset="0"/>
              </a:rPr>
              <a:t>Rise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 flipH="1">
            <a:off x="5715000" y="37338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4400" b="0">
                <a:solidFill>
                  <a:srgbClr val="000000"/>
                </a:solidFill>
                <a:latin typeface="Arial" charset="0"/>
              </a:rPr>
              <a:t>To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581400" y="1752600"/>
            <a:ext cx="5562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9600" b="0">
                <a:solidFill>
                  <a:srgbClr val="6600CC"/>
                </a:solidFill>
                <a:latin typeface="Arial" charset="0"/>
              </a:rPr>
              <a:t>POWER</a:t>
            </a:r>
          </a:p>
        </p:txBody>
      </p:sp>
    </p:spTree>
  </p:cSld>
  <p:clrMapOvr>
    <a:masterClrMapping/>
  </p:clrMapOvr>
  <p:transition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6" grpId="0"/>
      <p:bldP spid="2057" grpId="0"/>
      <p:bldP spid="20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aesarSm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524000"/>
            <a:ext cx="3219450" cy="5029200"/>
          </a:xfrm>
          <a:prstGeom prst="rect">
            <a:avLst/>
          </a:prstGeom>
          <a:noFill/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28600" y="1752600"/>
            <a:ext cx="523240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400" b="0"/>
              <a:t>He charmed the crowds in the Forum with speeches.</a:t>
            </a:r>
          </a:p>
          <a:p>
            <a:pPr algn="l">
              <a:buFontTx/>
              <a:buChar char="•"/>
            </a:pPr>
            <a:endParaRPr lang="en-US" sz="2400" b="0"/>
          </a:p>
          <a:p>
            <a:pPr algn="l">
              <a:buFontTx/>
              <a:buChar char="•"/>
            </a:pPr>
            <a:r>
              <a:rPr lang="en-US" sz="2400" b="0"/>
              <a:t>Threw lavish parties for influential politicians</a:t>
            </a:r>
          </a:p>
          <a:p>
            <a:pPr algn="l">
              <a:buFontTx/>
              <a:buChar char="•"/>
            </a:pPr>
            <a:endParaRPr lang="en-US" sz="2400" b="0"/>
          </a:p>
          <a:p>
            <a:pPr algn="l">
              <a:buFontTx/>
              <a:buChar char="•"/>
            </a:pPr>
            <a:r>
              <a:rPr lang="en-US" sz="2400" b="0"/>
              <a:t>Borrowed money from “Crassus the Rich”</a:t>
            </a:r>
          </a:p>
          <a:p>
            <a:pPr algn="l">
              <a:buFontTx/>
              <a:buChar char="•"/>
            </a:pPr>
            <a:endParaRPr lang="en-US" sz="2400" b="0"/>
          </a:p>
          <a:p>
            <a:pPr algn="l">
              <a:buFontTx/>
              <a:buChar char="•"/>
            </a:pPr>
            <a:endParaRPr lang="en-US" sz="2400" b="0"/>
          </a:p>
          <a:p>
            <a:pPr algn="l"/>
            <a:endParaRPr lang="en-US" sz="1800" b="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93725" y="184150"/>
            <a:ext cx="85550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 b="0">
                <a:solidFill>
                  <a:srgbClr val="000000"/>
                </a:solidFill>
              </a:rPr>
              <a:t>Julius Caesar played the game of Roman </a:t>
            </a:r>
          </a:p>
          <a:p>
            <a:pPr algn="l"/>
            <a:r>
              <a:rPr lang="en-US" sz="3600" b="0">
                <a:solidFill>
                  <a:srgbClr val="000000"/>
                </a:solidFill>
              </a:rPr>
              <a:t>Politics for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4800"/>
              <a:t>Some of his achievements</a:t>
            </a:r>
          </a:p>
          <a:p>
            <a:pPr algn="l"/>
            <a:endParaRPr lang="en-US" sz="4800"/>
          </a:p>
          <a:p>
            <a:pPr algn="l">
              <a:buFontTx/>
              <a:buChar char="•"/>
            </a:pPr>
            <a:r>
              <a:rPr lang="en-US" sz="3200" b="0"/>
              <a:t>Obtained a seat in the Senate around 68 B.C. (Age 32)</a:t>
            </a:r>
          </a:p>
          <a:p>
            <a:pPr algn="l">
              <a:buFontTx/>
              <a:buChar char="•"/>
            </a:pPr>
            <a:endParaRPr lang="en-US" sz="3200" b="0"/>
          </a:p>
          <a:p>
            <a:pPr algn="l">
              <a:buFontTx/>
              <a:buChar char="•"/>
            </a:pPr>
            <a:r>
              <a:rPr lang="en-US" sz="3200" b="0"/>
              <a:t>Elected </a:t>
            </a:r>
            <a:r>
              <a:rPr lang="en-US" sz="3200" b="0" i="1"/>
              <a:t>Pontifex Maximus</a:t>
            </a:r>
            <a:r>
              <a:rPr lang="en-US" sz="3200" b="0"/>
              <a:t> (Chief Priest) in 63 B.C. (Age 37)</a:t>
            </a:r>
          </a:p>
          <a:p>
            <a:pPr algn="l">
              <a:buFontTx/>
              <a:buChar char="•"/>
            </a:pPr>
            <a:endParaRPr lang="en-US" sz="3200" b="0"/>
          </a:p>
          <a:p>
            <a:pPr algn="l">
              <a:buFontTx/>
              <a:buChar char="•"/>
            </a:pPr>
            <a:r>
              <a:rPr lang="en-US" sz="3200" b="0"/>
              <a:t>Soon became appointed governor of a province in Spain in 61 B.C. (Age 39)  This could make him rich!!!</a:t>
            </a:r>
          </a:p>
          <a:p>
            <a:pPr algn="l">
              <a:buFontTx/>
              <a:buChar char="•"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RomeS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8225"/>
            <a:ext cx="9144000" cy="5819775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62000" y="381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0"/>
              <a:t>This is where Julius Caesar hung out – The Forum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16-Roman%20Fo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228600"/>
            <a:ext cx="93281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4000" b="0"/>
              <a:t>Here’s what it looks like now…</a:t>
            </a:r>
          </a:p>
          <a:p>
            <a:pPr algn="l"/>
            <a:endParaRPr lang="en-US" sz="4000" b="0"/>
          </a:p>
          <a:p>
            <a:pPr algn="l"/>
            <a:r>
              <a:rPr lang="en-US" sz="1800" b="0"/>
              <a:t>										</a:t>
            </a:r>
          </a:p>
          <a:p>
            <a:pPr algn="l"/>
            <a:r>
              <a:rPr lang="en-US" sz="1800" b="0"/>
              <a:t>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09800" y="228600"/>
            <a:ext cx="5157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4000"/>
              <a:t>More achievements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55626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ü"/>
            </a:pPr>
            <a:endParaRPr lang="en-US" sz="2800" b="0"/>
          </a:p>
          <a:p>
            <a:pPr algn="l">
              <a:buFont typeface="Wingdings" pitchFamily="2" charset="2"/>
              <a:buChar char="ü"/>
            </a:pPr>
            <a:endParaRPr lang="en-US" sz="2800" b="0"/>
          </a:p>
          <a:p>
            <a:pPr algn="l">
              <a:buFont typeface="Wingdings" pitchFamily="2" charset="2"/>
              <a:buChar char="ü"/>
            </a:pPr>
            <a:r>
              <a:rPr lang="en-US" sz="2800" b="0"/>
              <a:t>59 B.C.  Caesar elected  consul </a:t>
            </a:r>
          </a:p>
          <a:p>
            <a:pPr algn="l">
              <a:buFont typeface="Wingdings" pitchFamily="2" charset="2"/>
              <a:buNone/>
            </a:pPr>
            <a:r>
              <a:rPr lang="en-US" sz="2800" b="0"/>
              <a:t>   with another named Bibulus</a:t>
            </a:r>
          </a:p>
          <a:p>
            <a:pPr algn="l">
              <a:buFont typeface="Wingdings" pitchFamily="2" charset="2"/>
              <a:buChar char="ü"/>
            </a:pPr>
            <a:endParaRPr lang="en-US" sz="2800" b="0"/>
          </a:p>
          <a:p>
            <a:pPr algn="l">
              <a:buFont typeface="Wingdings" pitchFamily="2" charset="2"/>
              <a:buNone/>
            </a:pPr>
            <a:endParaRPr lang="en-US" sz="2800" b="0"/>
          </a:p>
          <a:p>
            <a:pPr algn="l">
              <a:buFont typeface="Wingdings" pitchFamily="2" charset="2"/>
              <a:buNone/>
            </a:pPr>
            <a:endParaRPr lang="en-US" sz="2800" b="0"/>
          </a:p>
          <a:p>
            <a:pPr algn="l">
              <a:buFont typeface="Wingdings" pitchFamily="2" charset="2"/>
              <a:buChar char="ü"/>
            </a:pPr>
            <a:r>
              <a:rPr lang="en-US" sz="2800" b="0"/>
              <a:t>Caesar strong-armed many </a:t>
            </a:r>
          </a:p>
          <a:p>
            <a:pPr algn="l">
              <a:buFont typeface="Wingdings" pitchFamily="2" charset="2"/>
              <a:buNone/>
            </a:pPr>
            <a:r>
              <a:rPr lang="en-US" sz="2800" b="0"/>
              <a:t>   things including a 5 year (later</a:t>
            </a:r>
          </a:p>
          <a:p>
            <a:pPr algn="l">
              <a:buFont typeface="Wingdings" pitchFamily="2" charset="2"/>
              <a:buNone/>
            </a:pPr>
            <a:r>
              <a:rPr lang="en-US" sz="2800" b="0"/>
              <a:t>   extended to 9) proconsul of </a:t>
            </a:r>
          </a:p>
          <a:p>
            <a:pPr algn="l">
              <a:buFont typeface="Wingdings" pitchFamily="2" charset="2"/>
              <a:buNone/>
            </a:pPr>
            <a:r>
              <a:rPr lang="en-US" sz="2800" b="0"/>
              <a:t>    Gaul.</a:t>
            </a:r>
          </a:p>
          <a:p>
            <a:pPr algn="l">
              <a:buFont typeface="Wingdings" pitchFamily="2" charset="2"/>
              <a:buNone/>
            </a:pPr>
            <a:endParaRPr lang="en-US" sz="2800" b="0"/>
          </a:p>
          <a:p>
            <a:pPr algn="l">
              <a:buFont typeface="Wingdings" pitchFamily="2" charset="2"/>
              <a:buChar char="ü"/>
            </a:pPr>
            <a:endParaRPr lang="en-US" sz="2800" b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286000" y="-7037388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600" b="0"/>
          </a:p>
        </p:txBody>
      </p:sp>
      <p:pic>
        <p:nvPicPr>
          <p:cNvPr id="21514" name="Picture 10" descr="mus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200400"/>
            <a:ext cx="2819400" cy="278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990600" y="5334000"/>
            <a:ext cx="762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sz="2400" b="0"/>
          </a:p>
          <a:p>
            <a:pPr algn="l"/>
            <a:r>
              <a:rPr lang="en-US" sz="2400" b="0"/>
              <a:t>Conquered much of what we now know as Central Europe </a:t>
            </a:r>
          </a:p>
        </p:txBody>
      </p:sp>
      <p:pic>
        <p:nvPicPr>
          <p:cNvPr id="22535" name="Picture 7" descr="Gaulmap_Athe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5256213" cy="5334000"/>
          </a:xfrm>
          <a:prstGeom prst="rect">
            <a:avLst/>
          </a:prstGeom>
          <a:noFill/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638800" y="609600"/>
            <a:ext cx="3276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/>
              <a:t>He could be </a:t>
            </a:r>
          </a:p>
          <a:p>
            <a:r>
              <a:rPr lang="en-US" sz="2400" b="0"/>
              <a:t>prosecuted </a:t>
            </a:r>
          </a:p>
          <a:p>
            <a:r>
              <a:rPr lang="en-US" sz="2400" b="0"/>
              <a:t>for his actions </a:t>
            </a:r>
          </a:p>
          <a:p>
            <a:r>
              <a:rPr lang="en-US" sz="2400" b="0"/>
              <a:t>   once he was </a:t>
            </a:r>
          </a:p>
          <a:p>
            <a:r>
              <a:rPr lang="en-US" sz="2400" b="0"/>
              <a:t>out of office, </a:t>
            </a:r>
          </a:p>
          <a:p>
            <a:r>
              <a:rPr lang="en-US" sz="2400" b="0"/>
              <a:t>but he </a:t>
            </a:r>
          </a:p>
          <a:p>
            <a:r>
              <a:rPr lang="en-US" sz="2400" b="0"/>
              <a:t>   went to Gaul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4000">
                <a:latin typeface="Algerian" pitchFamily="82" charset="0"/>
              </a:rPr>
              <a:t>The First Triumvirate</a:t>
            </a:r>
            <a:br>
              <a:rPr lang="en-US" sz="4000">
                <a:latin typeface="Algerian" pitchFamily="82" charset="0"/>
              </a:rPr>
            </a:br>
            <a:endParaRPr lang="en-US" sz="2400">
              <a:latin typeface="Tahoma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US"/>
          </a:p>
          <a:p>
            <a:pPr>
              <a:buFont typeface="Wingdings" pitchFamily="2" charset="2"/>
              <a:buChar char="§"/>
            </a:pPr>
            <a:r>
              <a:rPr lang="en-US"/>
              <a:t>In 60 B.C. Julius Caesar joined with two other powerful men – Crassus (a rich man) and Pompey (military hero) and ruled Rome for 10 years. (Age 40-50)</a:t>
            </a:r>
          </a:p>
          <a:p>
            <a:endParaRPr lang="en-US"/>
          </a:p>
          <a:p>
            <a:pPr>
              <a:buFont typeface="Wingdings" pitchFamily="2" charset="2"/>
              <a:buChar char="§"/>
            </a:pPr>
            <a:r>
              <a:rPr lang="en-US"/>
              <a:t>They dominated politics and often bullied or bribed the Senate to attain their goals.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38200" y="814388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/>
              <a:t>A government ruled by three people equally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381000"/>
            <a:ext cx="893762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4400" b="0" dirty="0"/>
              <a:t>CAESAR BECOMES VERY POPULAR</a:t>
            </a:r>
          </a:p>
          <a:p>
            <a:pPr algn="l"/>
            <a:endParaRPr lang="en-US" sz="4400" b="0" dirty="0"/>
          </a:p>
          <a:p>
            <a:pPr algn="l"/>
            <a:r>
              <a:rPr lang="en-US" sz="4000" dirty="0"/>
              <a:t>With his soldiers…</a:t>
            </a:r>
          </a:p>
          <a:p>
            <a:pPr algn="l"/>
            <a:r>
              <a:rPr lang="en-US" sz="3200" dirty="0"/>
              <a:t>	</a:t>
            </a:r>
            <a:r>
              <a:rPr lang="en-US" sz="4000" b="0" dirty="0"/>
              <a:t>because he endured </a:t>
            </a:r>
            <a:endParaRPr lang="en-US" sz="4000" b="0" dirty="0" smtClean="0"/>
          </a:p>
          <a:p>
            <a:pPr algn="l"/>
            <a:r>
              <a:rPr lang="en-US" sz="4000" b="0" dirty="0" smtClean="0"/>
              <a:t>	</a:t>
            </a:r>
            <a:r>
              <a:rPr lang="en-US" sz="4000" b="0" dirty="0" smtClean="0"/>
              <a:t>the </a:t>
            </a:r>
            <a:r>
              <a:rPr lang="en-US" sz="4000" b="0" dirty="0"/>
              <a:t>same</a:t>
            </a:r>
          </a:p>
          <a:p>
            <a:pPr algn="l"/>
            <a:r>
              <a:rPr lang="en-US" sz="4000" b="0" dirty="0"/>
              <a:t> 	hardships </a:t>
            </a:r>
            <a:r>
              <a:rPr lang="en-US" sz="4000" b="0" dirty="0" smtClean="0"/>
              <a:t>as</a:t>
            </a:r>
          </a:p>
          <a:p>
            <a:pPr algn="l"/>
            <a:r>
              <a:rPr lang="en-US" sz="4000" b="0" dirty="0" smtClean="0"/>
              <a:t>	</a:t>
            </a:r>
            <a:r>
              <a:rPr lang="en-US" sz="4000" b="0" dirty="0" smtClean="0"/>
              <a:t>his men </a:t>
            </a:r>
            <a:r>
              <a:rPr lang="en-US" sz="4000" b="0" dirty="0"/>
              <a:t>and </a:t>
            </a:r>
            <a:endParaRPr lang="en-US" sz="4000" b="0" dirty="0" smtClean="0"/>
          </a:p>
          <a:p>
            <a:pPr algn="l"/>
            <a:r>
              <a:rPr lang="en-US" sz="4000" b="0" dirty="0" smtClean="0"/>
              <a:t>	</a:t>
            </a:r>
            <a:r>
              <a:rPr lang="en-US" sz="4000" b="0" dirty="0" smtClean="0"/>
              <a:t>won many </a:t>
            </a:r>
          </a:p>
          <a:p>
            <a:pPr algn="l"/>
            <a:r>
              <a:rPr lang="en-US" sz="4000" b="0" dirty="0" smtClean="0"/>
              <a:t>	</a:t>
            </a:r>
            <a:r>
              <a:rPr lang="en-US" sz="4000" b="0" dirty="0" smtClean="0"/>
              <a:t>battles </a:t>
            </a:r>
            <a:r>
              <a:rPr lang="en-US" sz="4000" b="0" dirty="0"/>
              <a:t>in Gaul</a:t>
            </a:r>
          </a:p>
          <a:p>
            <a:pPr algn="l"/>
            <a:endParaRPr lang="en-US" sz="4000" b="0" dirty="0"/>
          </a:p>
        </p:txBody>
      </p:sp>
      <p:pic>
        <p:nvPicPr>
          <p:cNvPr id="4" name="Picture 5" descr="http://www.spielberg-dreamworks.com/gladiator/images/Gladiator_Roma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971800"/>
            <a:ext cx="4800600" cy="2988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685800"/>
            <a:ext cx="83232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4000"/>
              <a:t>With the poor citizens….</a:t>
            </a:r>
          </a:p>
          <a:p>
            <a:pPr algn="l"/>
            <a:endParaRPr lang="en-US" sz="4000"/>
          </a:p>
          <a:p>
            <a:pPr algn="l"/>
            <a:r>
              <a:rPr lang="en-US" sz="4000"/>
              <a:t>	</a:t>
            </a:r>
            <a:r>
              <a:rPr lang="en-US" sz="4000" b="0"/>
              <a:t>because he was trying to make changes and he was a war hero – he would write back to Rome about all his successes</a:t>
            </a:r>
          </a:p>
          <a:p>
            <a:pPr algn="l"/>
            <a:r>
              <a:rPr lang="en-US" sz="4000"/>
              <a:t>	</a:t>
            </a:r>
          </a:p>
        </p:txBody>
      </p:sp>
      <p:pic>
        <p:nvPicPr>
          <p:cNvPr id="3" name="Picture 2" descr="http://heraklia.fws1.com/gaul_to_rubicon/graphics/vercingetorix.ar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962400"/>
            <a:ext cx="3657600" cy="2505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5521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4000"/>
              <a:t>with the Senators…?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 rot="-1358808">
            <a:off x="535099" y="1713524"/>
            <a:ext cx="754783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0" dirty="0"/>
              <a:t>NOT!</a:t>
            </a:r>
          </a:p>
        </p:txBody>
      </p:sp>
      <p:pic>
        <p:nvPicPr>
          <p:cNvPr id="4" name="Picture 12" descr="http://www.spielberg-dreamworks.com/gladiator/production/Army_Rea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114800"/>
            <a:ext cx="3429000" cy="2393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685800" y="304800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His Name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990600" y="914400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Gaius Julius Caesar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667000"/>
            <a:ext cx="1752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 smtClean="0"/>
              <a:t>Gaius was his given name, one of only eight names which could be given to boys.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581400" y="251460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Julius was the family name.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629400" y="2819400"/>
            <a:ext cx="2133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 smtClean="0"/>
              <a:t>The name of Gaius’ branch of the Julius family was “Caesar,” which originally meant “hairy.”</a:t>
            </a:r>
            <a:endParaRPr lang="en-US" sz="2400" dirty="0"/>
          </a:p>
        </p:txBody>
      </p:sp>
      <p:pic>
        <p:nvPicPr>
          <p:cNvPr id="7" name="Picture 3" descr="Bust of Caes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565525"/>
            <a:ext cx="2206625" cy="3292475"/>
          </a:xfrm>
          <a:prstGeom prst="rect">
            <a:avLst/>
          </a:prstGeom>
          <a:noFill/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2209800" y="1600200"/>
            <a:ext cx="1066800" cy="1066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724400" y="1524000"/>
            <a:ext cx="0" cy="762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096000" y="1524000"/>
            <a:ext cx="990600" cy="1143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143000" y="1447800"/>
            <a:ext cx="77089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0"/>
              <a:t>The Senators were watching him </a:t>
            </a:r>
          </a:p>
          <a:p>
            <a:r>
              <a:rPr lang="en-US" sz="4000" b="0"/>
              <a:t>and concerned about his growing</a:t>
            </a:r>
          </a:p>
          <a:p>
            <a:r>
              <a:rPr lang="en-US" sz="4000" b="0"/>
              <a:t>power…was he trying to be a</a:t>
            </a:r>
          </a:p>
          <a:p>
            <a:endParaRPr lang="en-US" sz="4000" b="0"/>
          </a:p>
          <a:p>
            <a:r>
              <a:rPr lang="en-US" sz="8800" b="0"/>
              <a:t>KING?</a:t>
            </a:r>
          </a:p>
        </p:txBody>
      </p:sp>
      <p:pic>
        <p:nvPicPr>
          <p:cNvPr id="26630" name="Picture 6" descr="b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3657600"/>
            <a:ext cx="2590800" cy="2971800"/>
          </a:xfrm>
          <a:prstGeom prst="rect">
            <a:avLst/>
          </a:prstGeom>
          <a:noFill/>
        </p:spPr>
      </p:pic>
      <p:pic>
        <p:nvPicPr>
          <p:cNvPr id="26633" name="Picture 9" descr="toga_sma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105400"/>
            <a:ext cx="952500" cy="1581150"/>
          </a:xfrm>
          <a:prstGeom prst="rect">
            <a:avLst/>
          </a:prstGeom>
          <a:noFill/>
        </p:spPr>
      </p:pic>
      <p:pic>
        <p:nvPicPr>
          <p:cNvPr id="26635" name="Picture 11" descr="romsenda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43400" y="5562600"/>
            <a:ext cx="733425" cy="628650"/>
          </a:xfrm>
          <a:prstGeom prst="rect">
            <a:avLst/>
          </a:prstGeom>
          <a:noFill/>
        </p:spPr>
      </p:pic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5257800" y="5410200"/>
            <a:ext cx="2898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0"/>
              <a:t>Watch out!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09600" y="838200"/>
            <a:ext cx="7405688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Remember the three rulers, </a:t>
            </a:r>
          </a:p>
          <a:p>
            <a:r>
              <a:rPr lang="en-US" sz="6000">
                <a:latin typeface="Algerian" pitchFamily="82" charset="0"/>
              </a:rPr>
              <a:t>The Triumvirate?</a:t>
            </a:r>
          </a:p>
          <a:p>
            <a:r>
              <a:rPr lang="en-US" sz="2800"/>
              <a:t>Caesar, Pompey, Crassus</a:t>
            </a:r>
          </a:p>
          <a:p>
            <a:endParaRPr lang="en-US" sz="2800"/>
          </a:p>
          <a:p>
            <a:pPr algn="l"/>
            <a:r>
              <a:rPr lang="en-US" sz="4000" b="0"/>
              <a:t>They started to disband, Actually, Crassus died and Pompey became Caesar’s rival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Soon…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2800" b="0"/>
              <a:t>The Senate, with Pompey’s approval ordered Julius Caesar to disband his army and return to Rome</a:t>
            </a:r>
          </a:p>
          <a:p>
            <a:endParaRPr lang="en-US" sz="2800" b="0"/>
          </a:p>
          <a:p>
            <a:endParaRPr lang="en-US" sz="2800" b="0"/>
          </a:p>
          <a:p>
            <a:r>
              <a:rPr lang="en-US" sz="2800" b="0"/>
              <a:t>Julius Caesar refused and actually marched his army back to Italy (From Gaul)</a:t>
            </a:r>
          </a:p>
          <a:p>
            <a:endParaRPr lang="en-US" sz="2800" b="0"/>
          </a:p>
          <a:p>
            <a:endParaRPr lang="en-US" sz="2800" b="0"/>
          </a:p>
          <a:p>
            <a:r>
              <a:rPr lang="en-US" sz="2800" b="0"/>
              <a:t>This was seen as a defiance to the Senate’s order and as a direct challenge to Pompey’s power</a:t>
            </a:r>
          </a:p>
          <a:p>
            <a:endParaRPr lang="en-US" sz="2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07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0772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3200" b="0"/>
              <a:t>  In 49 B.C. (age 51) Caesar  “Crossed the</a:t>
            </a:r>
          </a:p>
          <a:p>
            <a:pPr algn="l">
              <a:buFont typeface="Wingdings" pitchFamily="2" charset="2"/>
              <a:buNone/>
            </a:pPr>
            <a:r>
              <a:rPr lang="en-US" sz="3200" b="0"/>
              <a:t>   Rubicon”  Which was a river at the </a:t>
            </a:r>
          </a:p>
          <a:p>
            <a:pPr algn="l">
              <a:buFont typeface="Wingdings" pitchFamily="2" charset="2"/>
              <a:buNone/>
            </a:pPr>
            <a:r>
              <a:rPr lang="en-US" sz="3200" b="0"/>
              <a:t>   border of Gaul and Italy.  </a:t>
            </a:r>
          </a:p>
          <a:p>
            <a:pPr algn="l">
              <a:buFont typeface="Wingdings" pitchFamily="2" charset="2"/>
              <a:buChar char="§"/>
            </a:pPr>
            <a:endParaRPr lang="en-US" sz="3200" b="0"/>
          </a:p>
          <a:p>
            <a:pPr algn="l">
              <a:buFont typeface="Wingdings" pitchFamily="2" charset="2"/>
              <a:buChar char="§"/>
            </a:pPr>
            <a:r>
              <a:rPr lang="en-US" sz="3200" b="0"/>
              <a:t>  This became a term meaning “No turning</a:t>
            </a:r>
          </a:p>
          <a:p>
            <a:pPr algn="l">
              <a:buFont typeface="Wingdings" pitchFamily="2" charset="2"/>
              <a:buNone/>
            </a:pPr>
            <a:r>
              <a:rPr lang="en-US" sz="3200" b="0"/>
              <a:t>   back..”</a:t>
            </a:r>
          </a:p>
          <a:p>
            <a:pPr algn="l">
              <a:buFont typeface="Wingdings" pitchFamily="2" charset="2"/>
              <a:buNone/>
            </a:pPr>
            <a:endParaRPr lang="en-US" sz="3200" b="0"/>
          </a:p>
          <a:p>
            <a:pPr algn="l">
              <a:buFont typeface="Wingdings" pitchFamily="2" charset="2"/>
              <a:buChar char="§"/>
            </a:pPr>
            <a:r>
              <a:rPr lang="en-US" sz="3200" b="0"/>
              <a:t>  It was illegal to bring an armed force</a:t>
            </a:r>
          </a:p>
          <a:p>
            <a:pPr algn="l">
              <a:buFont typeface="Wingdings" pitchFamily="2" charset="2"/>
              <a:buNone/>
            </a:pPr>
            <a:r>
              <a:rPr lang="en-US" sz="3200" b="0"/>
              <a:t>   into Italy…His act meant Civil War.</a:t>
            </a:r>
          </a:p>
          <a:p>
            <a:pPr algn="l">
              <a:buFont typeface="Wingdings" pitchFamily="2" charset="2"/>
              <a:buChar char="§"/>
            </a:pPr>
            <a:endParaRPr lang="en-US" sz="32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5344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600" b="0"/>
              <a:t>Caesar eventually fought and defeated Pompey ( in Greece in 48 B.C.)</a:t>
            </a:r>
          </a:p>
          <a:p>
            <a:pPr algn="l"/>
            <a:endParaRPr lang="en-US" sz="3600" b="0"/>
          </a:p>
          <a:p>
            <a:pPr algn="l"/>
            <a:r>
              <a:rPr lang="en-US" sz="3600" b="0"/>
              <a:t>Caesar returned to Rome in 46 B.C. and had full support of the army and the masses</a:t>
            </a:r>
          </a:p>
          <a:p>
            <a:pPr algn="l"/>
            <a:endParaRPr lang="en-US" sz="3600" b="0"/>
          </a:p>
          <a:p>
            <a:pPr algn="l"/>
            <a:r>
              <a:rPr lang="en-US" sz="3600" b="0"/>
              <a:t>In 44 B.C. Senate appointed him dictator for 10 years.  He has absolute power.</a:t>
            </a:r>
          </a:p>
          <a:p>
            <a:pPr algn="l"/>
            <a:endParaRPr lang="en-US" sz="3600" b="0"/>
          </a:p>
          <a:p>
            <a:pPr algn="l"/>
            <a:endParaRPr lang="en-US" sz="36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Weakening of Government Structure that supported THE VOW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127125" y="1936750"/>
            <a:ext cx="695007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sz="2800" b="0"/>
          </a:p>
          <a:p>
            <a:pPr algn="l"/>
            <a:r>
              <a:rPr lang="en-US" sz="2800" b="0"/>
              <a:t>Sulla was 1</a:t>
            </a:r>
            <a:r>
              <a:rPr lang="en-US" sz="2800" b="0" baseline="30000"/>
              <a:t>st</a:t>
            </a:r>
            <a:r>
              <a:rPr lang="en-US" sz="2800" b="0"/>
              <a:t> to abolish the 6 month dictator limit in 82 B.C.  He became dictator until “whenever”</a:t>
            </a:r>
          </a:p>
          <a:p>
            <a:pPr algn="l"/>
            <a:endParaRPr lang="en-US" sz="2800" b="0"/>
          </a:p>
          <a:p>
            <a:pPr algn="l"/>
            <a:endParaRPr lang="en-US" sz="2800" b="0"/>
          </a:p>
          <a:p>
            <a:pPr algn="l"/>
            <a:r>
              <a:rPr lang="en-US" sz="2800" b="0"/>
              <a:t>Caesar strong armed his co-consul Bibulus and controlled the consulship in 59 B.C.</a:t>
            </a:r>
          </a:p>
          <a:p>
            <a:pPr algn="l"/>
            <a:endParaRPr lang="en-US" sz="2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57200" y="762000"/>
            <a:ext cx="77724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sz="2800" b="0"/>
          </a:p>
          <a:p>
            <a:pPr algn="l"/>
            <a:endParaRPr lang="en-US" sz="2800" b="0"/>
          </a:p>
          <a:p>
            <a:pPr algn="l"/>
            <a:r>
              <a:rPr lang="en-US" sz="2800" b="0"/>
              <a:t>Pompey was the first to be elected “consul without a colleague” due to civil unrest in Rome in 52 B.C.</a:t>
            </a:r>
          </a:p>
          <a:p>
            <a:pPr algn="l"/>
            <a:endParaRPr lang="en-US" sz="2800" b="0"/>
          </a:p>
          <a:p>
            <a:pPr algn="l"/>
            <a:endParaRPr lang="en-US" sz="2800" b="0"/>
          </a:p>
          <a:p>
            <a:pPr algn="l"/>
            <a:endParaRPr lang="en-US" sz="2800" b="0"/>
          </a:p>
          <a:p>
            <a:pPr algn="l"/>
            <a:r>
              <a:rPr lang="en-US" sz="2800" b="0"/>
              <a:t>Caesar appointed dictator for 10 years in 44 B.C. – but remember, he got killed.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Changes that Caesar made</a:t>
            </a:r>
            <a:r>
              <a:rPr lang="en-US" sz="2000"/>
              <a:t/>
            </a:r>
            <a:br>
              <a:rPr lang="en-US" sz="2000"/>
            </a:br>
            <a:r>
              <a:rPr lang="en-US" sz="3600"/>
              <a:t>as absolute ruler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/>
              <a:t>Granted citizenship to people in provinces outside Italy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/>
              <a:t>Expanded Senate to 900, making it more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representative of the Empire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/>
              <a:t>Land owners must use free men rather than slaves for at least 1/3 of the workforce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62000" y="609600"/>
            <a:ext cx="7407275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200" b="0"/>
              <a:t> Set up public works program for jobs</a:t>
            </a:r>
          </a:p>
          <a:p>
            <a:pPr algn="l">
              <a:buFontTx/>
              <a:buChar char="•"/>
            </a:pPr>
            <a:endParaRPr lang="en-US" sz="3200" b="0"/>
          </a:p>
          <a:p>
            <a:pPr algn="l">
              <a:buFontTx/>
              <a:buChar char="•"/>
            </a:pPr>
            <a:r>
              <a:rPr lang="en-US" sz="3200" b="0"/>
              <a:t> Found colonies in Spain, France and</a:t>
            </a:r>
          </a:p>
          <a:p>
            <a:pPr algn="l"/>
            <a:r>
              <a:rPr lang="en-US" sz="3200" b="0"/>
              <a:t>  Switzerland to provide land for poor</a:t>
            </a:r>
          </a:p>
          <a:p>
            <a:pPr algn="l"/>
            <a:r>
              <a:rPr lang="en-US" sz="3200" b="0"/>
              <a:t>  Roman citizens</a:t>
            </a:r>
          </a:p>
          <a:p>
            <a:pPr algn="l"/>
            <a:r>
              <a:rPr lang="en-US" sz="3200" b="0"/>
              <a:t>  </a:t>
            </a:r>
          </a:p>
          <a:p>
            <a:pPr algn="l">
              <a:buFontTx/>
              <a:buChar char="•"/>
            </a:pPr>
            <a:r>
              <a:rPr lang="en-US" sz="3200" b="0"/>
              <a:t> Set up new Julian Calendar</a:t>
            </a:r>
          </a:p>
          <a:p>
            <a:pPr algn="l">
              <a:buFontTx/>
              <a:buChar char="•"/>
            </a:pPr>
            <a:endParaRPr lang="en-US" sz="3200" b="0"/>
          </a:p>
          <a:p>
            <a:pPr algn="l">
              <a:buFontTx/>
              <a:buChar char="•"/>
            </a:pPr>
            <a:r>
              <a:rPr lang="en-US" sz="3200" b="0"/>
              <a:t>But he didn’t rule for long……….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28600" y="533400"/>
            <a:ext cx="86106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4400" b="0" dirty="0"/>
              <a:t>Julius Caesar’s Death:</a:t>
            </a:r>
          </a:p>
          <a:p>
            <a:pPr algn="l"/>
            <a:endParaRPr lang="en-US" sz="4400" b="0" dirty="0"/>
          </a:p>
          <a:p>
            <a:pPr algn="l"/>
            <a:r>
              <a:rPr lang="en-US" sz="3200" b="0" dirty="0"/>
              <a:t>Killed by Senators, chiefly Brutus, who was his friend, and Cassius</a:t>
            </a:r>
          </a:p>
          <a:p>
            <a:pPr algn="l"/>
            <a:endParaRPr lang="en-US" sz="3200" b="0" dirty="0"/>
          </a:p>
          <a:p>
            <a:pPr algn="l"/>
            <a:r>
              <a:rPr lang="en-US" sz="3200" b="0" dirty="0"/>
              <a:t>They were trying to “save the Republic”  (it was already nearly dead)</a:t>
            </a:r>
          </a:p>
          <a:p>
            <a:pPr algn="l"/>
            <a:endParaRPr lang="en-US" sz="3200" b="0" dirty="0"/>
          </a:p>
          <a:p>
            <a:pPr algn="l"/>
            <a:r>
              <a:rPr lang="en-US" sz="3200" b="0" dirty="0"/>
              <a:t>March 15, 44 B.C.  Age 56</a:t>
            </a:r>
          </a:p>
        </p:txBody>
      </p:sp>
      <p:pic>
        <p:nvPicPr>
          <p:cNvPr id="3" name="Picture 12" descr="Colosse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114800"/>
            <a:ext cx="3434368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Early Years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334000"/>
          </a:xfrm>
        </p:spPr>
        <p:txBody>
          <a:bodyPr/>
          <a:lstStyle/>
          <a:p>
            <a:r>
              <a:rPr lang="en-US" dirty="0"/>
              <a:t>Born in 100 B.C. to Aurelia (mom) and Gaius Julius Caesar (dad) and grew up in the Republic during days of the Marius/Sulla struggle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 eaLnBrk="0" hangingPunct="0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dirty="0"/>
              <a:t>He is the only son, but apparently  had 2 sisters named Julia Major and Julia Minor (really?)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 eaLnBrk="0" hangingPunct="0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dirty="0"/>
              <a:t>Dad died when he was 15 or 16.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153400" cy="741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0"/>
              <a:t>What happens next….?</a:t>
            </a:r>
          </a:p>
          <a:p>
            <a:pPr algn="l"/>
            <a:endParaRPr lang="en-US" sz="4000" b="0"/>
          </a:p>
          <a:p>
            <a:r>
              <a:rPr lang="en-US" sz="3600" b="0">
                <a:latin typeface="Algerian" pitchFamily="82" charset="0"/>
              </a:rPr>
              <a:t>The Second Triumvirate</a:t>
            </a:r>
            <a:r>
              <a:rPr lang="en-US" sz="2800" b="0"/>
              <a:t> </a:t>
            </a:r>
          </a:p>
          <a:p>
            <a:r>
              <a:rPr lang="en-US" sz="2800" b="0"/>
              <a:t>formed to avenge Caesar’s death in 43 B.C.  The following ruled for 10 years</a:t>
            </a:r>
          </a:p>
          <a:p>
            <a:pPr algn="l"/>
            <a:endParaRPr lang="en-US" sz="2800" b="0"/>
          </a:p>
          <a:p>
            <a:pPr algn="l"/>
            <a:r>
              <a:rPr lang="en-US" sz="2800" b="0"/>
              <a:t>	Octavian – grand nephew of Caesar</a:t>
            </a:r>
          </a:p>
          <a:p>
            <a:pPr algn="l"/>
            <a:r>
              <a:rPr lang="en-US" sz="2800" b="0"/>
              <a:t>	Marc Antony – not the singer but a general</a:t>
            </a:r>
          </a:p>
          <a:p>
            <a:pPr algn="l"/>
            <a:r>
              <a:rPr lang="en-US" sz="2800" b="0"/>
              <a:t>	Lepidus – a powerful politician</a:t>
            </a:r>
          </a:p>
          <a:p>
            <a:pPr algn="l"/>
            <a:endParaRPr lang="en-US" sz="2800" b="0"/>
          </a:p>
          <a:p>
            <a:pPr algn="l"/>
            <a:r>
              <a:rPr lang="en-US" sz="2800" b="0"/>
              <a:t>Later they also disband and become rivals creating the third Civil War.</a:t>
            </a:r>
          </a:p>
          <a:p>
            <a:pPr algn="l"/>
            <a:endParaRPr lang="en-US" sz="2800" b="0"/>
          </a:p>
          <a:p>
            <a:pPr algn="l"/>
            <a:r>
              <a:rPr lang="en-US" sz="2800" b="0"/>
              <a:t>This includes the story of Antony and Cleopatra</a:t>
            </a:r>
          </a:p>
          <a:p>
            <a:pPr algn="l"/>
            <a:endParaRPr lang="en-US" sz="2800" b="0"/>
          </a:p>
          <a:p>
            <a:pPr algn="l"/>
            <a:endParaRPr lang="en-US" sz="2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6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68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 rot="10800000" flipV="1">
            <a:off x="228600" y="2286000"/>
            <a:ext cx="8610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4000" b="0"/>
              <a:t>The outcome was that Octavian became The Sole Ruler (Emperor) of the now Roman Empire in 27 B.C.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Other Characters that played an important part in Caesar’s life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9050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 smtClean="0"/>
              <a:t>Spartacus~leader</a:t>
            </a:r>
            <a:r>
              <a:rPr lang="en-US" sz="2400" dirty="0" smtClean="0"/>
              <a:t> of slave rebellion against Rome</a:t>
            </a:r>
            <a:endParaRPr lang="en-US" sz="2400" dirty="0"/>
          </a:p>
        </p:txBody>
      </p:sp>
      <p:pic>
        <p:nvPicPr>
          <p:cNvPr id="15362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590801"/>
            <a:ext cx="2115403" cy="1143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44196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 smtClean="0"/>
              <a:t>Bibulus~Caear’s</a:t>
            </a:r>
            <a:r>
              <a:rPr lang="en-US" sz="2400" dirty="0" smtClean="0"/>
              <a:t> co-consul and political enemy</a:t>
            </a:r>
            <a:endParaRPr lang="en-US" sz="2400" dirty="0"/>
          </a:p>
        </p:txBody>
      </p:sp>
      <p:pic>
        <p:nvPicPr>
          <p:cNvPr id="15364" name="Picture 4" descr="http://retrieverimages.lycos.com/images/j/u/l/julius-caesar/i/0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029200"/>
            <a:ext cx="1676400" cy="1494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Marcus </a:t>
            </a:r>
            <a:r>
              <a:rPr lang="en-US" sz="2400" dirty="0" err="1" smtClean="0"/>
              <a:t>Brutus~member</a:t>
            </a:r>
            <a:r>
              <a:rPr lang="en-US" sz="2400" dirty="0" smtClean="0"/>
              <a:t> of plot to assassinate Caesar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124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 smtClean="0"/>
              <a:t>Cato~senator</a:t>
            </a:r>
            <a:r>
              <a:rPr lang="en-US" sz="2400" dirty="0" smtClean="0"/>
              <a:t> who bitterly opposed Caesar for 20 years</a:t>
            </a:r>
            <a:endParaRPr lang="en-US" sz="2400" dirty="0"/>
          </a:p>
        </p:txBody>
      </p:sp>
      <p:pic>
        <p:nvPicPr>
          <p:cNvPr id="49154" name="Picture 2" descr="http://t1.gstatic.com/images?q=tbn:AY3FGVX4zQFdbM:http://idesofmars.files.wordpress.com/2009/04/av00185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57200"/>
            <a:ext cx="2019300" cy="2411944"/>
          </a:xfrm>
          <a:prstGeom prst="rect">
            <a:avLst/>
          </a:prstGeom>
          <a:noFill/>
        </p:spPr>
      </p:pic>
      <p:pic>
        <p:nvPicPr>
          <p:cNvPr id="49156" name="Picture 4" descr="http://t0.gstatic.com/images?q=tbn:SSb4p6CsDBscNM:http://www.clas.ufl.edu/users/marksj/epic/epic_images/images11_lucan/cato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3657600"/>
            <a:ext cx="1909267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Marc </a:t>
            </a:r>
            <a:r>
              <a:rPr lang="en-US" sz="2400" dirty="0" err="1" smtClean="0"/>
              <a:t>Antony~tribune</a:t>
            </a:r>
            <a:r>
              <a:rPr lang="en-US" sz="2400" dirty="0" smtClean="0"/>
              <a:t> who supported Caesar </a:t>
            </a:r>
            <a:r>
              <a:rPr lang="en-US" sz="2400" dirty="0" err="1" smtClean="0"/>
              <a:t>duing</a:t>
            </a:r>
            <a:r>
              <a:rPr lang="en-US" sz="2400" dirty="0" smtClean="0"/>
              <a:t> the civil war with Pompey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124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 smtClean="0"/>
              <a:t>Cleopatra~queen</a:t>
            </a:r>
            <a:r>
              <a:rPr lang="en-US" sz="2400" dirty="0" smtClean="0"/>
              <a:t> of Egypt; may have had a child with Caesar</a:t>
            </a:r>
            <a:endParaRPr lang="en-US" sz="2400" dirty="0"/>
          </a:p>
        </p:txBody>
      </p:sp>
      <p:pic>
        <p:nvPicPr>
          <p:cNvPr id="50178" name="Picture 2" descr="http://t3.gstatic.com/images?q=tbn:bvPbeGuGstZt2M:http://www.s9.com/images/portraits/1072_Antony-Mark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990600"/>
            <a:ext cx="1524000" cy="1868129"/>
          </a:xfrm>
          <a:prstGeom prst="rect">
            <a:avLst/>
          </a:prstGeom>
          <a:noFill/>
        </p:spPr>
      </p:pic>
      <p:pic>
        <p:nvPicPr>
          <p:cNvPr id="50180" name="Picture 4" descr="http://t3.gstatic.com/images?q=tbn:aPoLs-5oeU_1bM:http://www.divasthesite.com/images/Cleopatra/Cleopatra_intro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581400"/>
            <a:ext cx="2362200" cy="2900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514600" y="1981200"/>
            <a:ext cx="3865563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End</a:t>
            </a:r>
          </a:p>
          <a:p>
            <a:r>
              <a:rPr lang="en-US" sz="3200"/>
              <a:t>Or is it the beginning?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This is likely what Caesar’s home looked like back in the day when he was growing up.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10" descr="Prague Jewish Ghett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327275"/>
            <a:ext cx="3030103" cy="453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79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32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His uncle was the most powerful leader in Rome at the time</a:t>
            </a:r>
          </a:p>
          <a:p>
            <a:pPr algn="l">
              <a:buFont typeface="Wingdings" pitchFamily="2" charset="2"/>
              <a:buNone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Gaius Marius</a:t>
            </a:r>
          </a:p>
          <a:p>
            <a:pPr algn="l">
              <a:buFont typeface="Wingdings" pitchFamily="2" charset="2"/>
              <a:buNone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(his </a:t>
            </a:r>
            <a:r>
              <a:rPr lang="en-US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mom’s </a:t>
            </a: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sister Julia married him)  </a:t>
            </a:r>
          </a:p>
          <a:p>
            <a:pPr algn="l">
              <a:buFont typeface="Wingdings" pitchFamily="2" charset="2"/>
              <a:buNone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(the general from the Reformer sheet)</a:t>
            </a:r>
          </a:p>
          <a:p>
            <a:pPr algn="l">
              <a:buFont typeface="Wingdings" pitchFamily="2" charset="2"/>
              <a:buNone/>
            </a:pPr>
            <a:endParaRPr lang="en-US" sz="32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This connection put Julius Caesar in danger with Marius’ rival, Sulla</a:t>
            </a:r>
          </a:p>
          <a:p>
            <a:pPr algn="l">
              <a:buFont typeface="Wingdings" pitchFamily="2" charset="2"/>
              <a:buNone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(more on that later</a:t>
            </a:r>
            <a:r>
              <a:rPr lang="en-US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…)</a:t>
            </a:r>
          </a:p>
          <a:p>
            <a:pPr algn="l">
              <a:buFont typeface="Wingdings" pitchFamily="2" charset="2"/>
              <a:buNone/>
            </a:pPr>
            <a:endParaRPr lang="en-US" sz="3200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 typeface="Wingdings" pitchFamily="2" charset="2"/>
              <a:buNone/>
            </a:pPr>
            <a:endParaRPr lang="en-US" sz="3200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 typeface="Wingdings" pitchFamily="2" charset="2"/>
              <a:buNone/>
            </a:pPr>
            <a:r>
              <a:rPr lang="en-US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UNCLE  MARIUS</a:t>
            </a:r>
            <a:endParaRPr lang="en-US" sz="32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 typeface="Wingdings" pitchFamily="2" charset="2"/>
              <a:buNone/>
            </a:pPr>
            <a:endParaRPr lang="en-US" sz="32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 typeface="Wingdings" pitchFamily="2" charset="2"/>
              <a:buChar char="§"/>
            </a:pPr>
            <a:endParaRPr lang="en-US" sz="32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 typeface="Wingdings" pitchFamily="2" charset="2"/>
              <a:buChar char="§"/>
            </a:pPr>
            <a:endParaRPr lang="en-US" sz="32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15" descr="http://heraklia.fws1.com/contemporaries/marius/graphics/marius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4267200"/>
            <a:ext cx="1295400" cy="2249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41325" y="762000"/>
            <a:ext cx="5959475" cy="703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/>
              <a:t>Got married when he was 18 to Cornelia, the daughter of the consul Cinna </a:t>
            </a:r>
          </a:p>
          <a:p>
            <a:r>
              <a:rPr lang="en-US" sz="2400" b="0"/>
              <a:t>Often marriages were political arrangements.</a:t>
            </a:r>
          </a:p>
          <a:p>
            <a:r>
              <a:rPr lang="en-US" sz="2400" b="0"/>
              <a:t>Soon he had a daughter named….</a:t>
            </a:r>
          </a:p>
          <a:p>
            <a:endParaRPr lang="en-US" sz="2400" b="0"/>
          </a:p>
          <a:p>
            <a:r>
              <a:rPr lang="en-US" sz="2400" b="0"/>
              <a:t>You guessed it…</a:t>
            </a:r>
          </a:p>
          <a:p>
            <a:endParaRPr lang="en-US" sz="2400" b="0"/>
          </a:p>
          <a:p>
            <a:endParaRPr lang="en-US" sz="1800" b="0"/>
          </a:p>
          <a:p>
            <a:r>
              <a:rPr lang="en-US" sz="6600" b="0"/>
              <a:t>JULIA!…..</a:t>
            </a:r>
            <a:endParaRPr lang="en-US" sz="6600" b="0">
              <a:solidFill>
                <a:srgbClr val="000000"/>
              </a:solidFill>
            </a:endParaRPr>
          </a:p>
          <a:p>
            <a:endParaRPr lang="en-US" sz="2400" b="0">
              <a:solidFill>
                <a:srgbClr val="000000"/>
              </a:solidFill>
            </a:endParaRPr>
          </a:p>
          <a:p>
            <a:r>
              <a:rPr lang="en-US" sz="2400" b="0">
                <a:solidFill>
                  <a:srgbClr val="000000"/>
                </a:solidFill>
              </a:rPr>
              <a:t>can you see the pattern here?</a:t>
            </a:r>
          </a:p>
          <a:p>
            <a:endParaRPr lang="en-US" sz="2400" b="0">
              <a:solidFill>
                <a:srgbClr val="000000"/>
              </a:solidFill>
            </a:endParaRPr>
          </a:p>
          <a:p>
            <a:endParaRPr lang="en-US" sz="2400" b="0">
              <a:solidFill>
                <a:srgbClr val="000000"/>
              </a:solidFill>
            </a:endParaRPr>
          </a:p>
          <a:p>
            <a:endParaRPr lang="en-US" sz="2400" b="0">
              <a:solidFill>
                <a:srgbClr val="000000"/>
              </a:solidFill>
            </a:endParaRPr>
          </a:p>
          <a:p>
            <a:endParaRPr lang="en-US" sz="2400" b="0">
              <a:solidFill>
                <a:srgbClr val="000000"/>
              </a:solidFill>
            </a:endParaRPr>
          </a:p>
          <a:p>
            <a:endParaRPr lang="en-US" sz="1800" b="0">
              <a:solidFill>
                <a:srgbClr val="000000"/>
              </a:solidFill>
            </a:endParaRPr>
          </a:p>
          <a:p>
            <a:endParaRPr lang="en-US" sz="1800" b="0"/>
          </a:p>
        </p:txBody>
      </p:sp>
      <p:pic>
        <p:nvPicPr>
          <p:cNvPr id="12294" name="Picture 6" descr="Candy%20Wedding%20Figurines-7877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143000"/>
            <a:ext cx="1428750" cy="260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20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20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20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Babies%20of%20the%20World%20Unite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57200"/>
            <a:ext cx="4638675" cy="61722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3581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0">
                <a:solidFill>
                  <a:srgbClr val="000000"/>
                </a:solidFill>
              </a:rPr>
              <a:t>Hi, </a:t>
            </a:r>
          </a:p>
          <a:p>
            <a:pPr algn="l"/>
            <a:endParaRPr lang="en-US" sz="2000" b="0">
              <a:solidFill>
                <a:srgbClr val="000000"/>
              </a:solidFill>
            </a:endParaRPr>
          </a:p>
          <a:p>
            <a:pPr algn="l"/>
            <a:r>
              <a:rPr lang="en-US" sz="2000" b="0">
                <a:solidFill>
                  <a:srgbClr val="000000"/>
                </a:solidFill>
              </a:rPr>
              <a:t>I’m Julia,  I come from a long line of Julias</a:t>
            </a:r>
          </a:p>
          <a:p>
            <a:pPr algn="l"/>
            <a:endParaRPr lang="en-US" sz="2000" b="0">
              <a:solidFill>
                <a:srgbClr val="000000"/>
              </a:solidFill>
            </a:endParaRPr>
          </a:p>
          <a:p>
            <a:pPr algn="l"/>
            <a:r>
              <a:rPr lang="en-US" sz="2000" b="0">
                <a:solidFill>
                  <a:srgbClr val="000000"/>
                </a:solidFill>
              </a:rPr>
              <a:t>My aunt Julia, my other aunt Julia, my great Aunt Julia, heck, my dad and grandpa are almost Julias (Julius)</a:t>
            </a:r>
          </a:p>
          <a:p>
            <a:pPr algn="l"/>
            <a:endParaRPr lang="en-US" sz="2000" b="0">
              <a:solidFill>
                <a:srgbClr val="000000"/>
              </a:solidFill>
            </a:endParaRPr>
          </a:p>
          <a:p>
            <a:pPr algn="l"/>
            <a:r>
              <a:rPr lang="en-US" sz="2000" b="0">
                <a:solidFill>
                  <a:srgbClr val="000000"/>
                </a:solidFill>
              </a:rPr>
              <a:t>I think I’ll name my daughter…Julia.</a:t>
            </a:r>
          </a:p>
          <a:p>
            <a:pPr algn="l"/>
            <a:endParaRPr lang="en-US" sz="2000" b="0">
              <a:solidFill>
                <a:srgbClr val="000000"/>
              </a:solidFill>
            </a:endParaRPr>
          </a:p>
          <a:p>
            <a:pPr algn="l"/>
            <a:r>
              <a:rPr lang="en-US" sz="2000" b="0">
                <a:solidFill>
                  <a:srgbClr val="000000"/>
                </a:solidFill>
              </a:rPr>
              <a:t>See Ya,</a:t>
            </a:r>
          </a:p>
          <a:p>
            <a:pPr algn="l"/>
            <a:endParaRPr lang="en-US" sz="2000" b="0">
              <a:solidFill>
                <a:srgbClr val="000000"/>
              </a:solidFill>
            </a:endParaRPr>
          </a:p>
          <a:p>
            <a:pPr algn="l"/>
            <a:r>
              <a:rPr lang="en-US" sz="2000" b="0">
                <a:solidFill>
                  <a:srgbClr val="000000"/>
                </a:solidFill>
              </a:rPr>
              <a:t>Love Julia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65325" y="111125"/>
            <a:ext cx="50514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DANGER!!!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8229600" cy="65556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During the Marius/Sulla struggle, Julius Caesar was </a:t>
            </a:r>
            <a:r>
              <a:rPr lang="en-US" sz="2800" u="sng" dirty="0"/>
              <a:t>proscribed</a:t>
            </a:r>
            <a:r>
              <a:rPr lang="en-US" sz="2800" dirty="0"/>
              <a:t> by Sulla</a:t>
            </a:r>
          </a:p>
          <a:p>
            <a:pPr algn="l"/>
            <a:r>
              <a:rPr lang="en-US" sz="2800" dirty="0">
                <a:solidFill>
                  <a:srgbClr val="FFFF66"/>
                </a:solidFill>
              </a:rPr>
              <a:t>(put on a list to </a:t>
            </a:r>
            <a:r>
              <a:rPr lang="en-US" sz="2800" dirty="0" smtClean="0">
                <a:solidFill>
                  <a:srgbClr val="FFFF66"/>
                </a:solidFill>
              </a:rPr>
              <a:t>be arrested)</a:t>
            </a:r>
            <a:r>
              <a:rPr lang="en-US" sz="2800" dirty="0" smtClean="0"/>
              <a:t> </a:t>
            </a:r>
            <a:r>
              <a:rPr lang="en-US" sz="2800" dirty="0"/>
              <a:t>but he and his family were able to bribe them into a pardon.  Around 81 B.C.  (Age 19)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Remember, he is </a:t>
            </a:r>
            <a:endParaRPr lang="en-US" sz="2800" dirty="0" smtClean="0"/>
          </a:p>
          <a:p>
            <a:pPr algn="l"/>
            <a:r>
              <a:rPr lang="en-US" sz="2800" dirty="0" smtClean="0"/>
              <a:t>Marius</a:t>
            </a:r>
            <a:r>
              <a:rPr lang="en-US" sz="2800" dirty="0"/>
              <a:t>’ nephew</a:t>
            </a:r>
            <a:r>
              <a:rPr lang="en-US" sz="2800" dirty="0" smtClean="0"/>
              <a:t>…</a:t>
            </a:r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                                 SULLA</a:t>
            </a:r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</p:txBody>
      </p:sp>
      <p:pic>
        <p:nvPicPr>
          <p:cNvPr id="4" name="Picture 11" descr="http://heraklia.fws1.com/contemporaries/sulla/graphics/sull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761715"/>
            <a:ext cx="1854868" cy="2791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85800" y="2286000"/>
            <a:ext cx="81534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b="0"/>
              <a:t>Julius Caesar was kidnapped by Sicilian </a:t>
            </a:r>
          </a:p>
          <a:p>
            <a:pPr algn="l"/>
            <a:r>
              <a:rPr lang="en-US" sz="3200" b="0"/>
              <a:t>    pirates for ransom in 75 B.C  (Age 25)</a:t>
            </a:r>
          </a:p>
          <a:p>
            <a:pPr algn="l"/>
            <a:r>
              <a:rPr lang="en-US" sz="3200" b="0"/>
              <a:t>He maintained a friendly relationship, </a:t>
            </a:r>
          </a:p>
          <a:p>
            <a:pPr algn="l"/>
            <a:r>
              <a:rPr lang="en-US" sz="3200" b="0"/>
              <a:t>    playing games and joking,</a:t>
            </a:r>
          </a:p>
          <a:p>
            <a:pPr algn="l"/>
            <a:r>
              <a:rPr lang="en-US" sz="3200" b="0"/>
              <a:t>but all the while telling them he intended to</a:t>
            </a:r>
          </a:p>
          <a:p>
            <a:pPr algn="l"/>
            <a:r>
              <a:rPr lang="en-US" sz="3200" b="0"/>
              <a:t>    track them down and kill them once he </a:t>
            </a:r>
          </a:p>
          <a:p>
            <a:pPr algn="l"/>
            <a:r>
              <a:rPr lang="en-US" sz="3200" b="0"/>
              <a:t>    was released… </a:t>
            </a:r>
          </a:p>
          <a:p>
            <a:pPr algn="l"/>
            <a:r>
              <a:rPr lang="en-US" sz="3200" b="0"/>
              <a:t>He did.  ‘Nuff said</a:t>
            </a:r>
          </a:p>
        </p:txBody>
      </p:sp>
      <p:pic>
        <p:nvPicPr>
          <p:cNvPr id="4" name="Picture 6" descr="http://www.disneyfan.com/pictures/disney_quest/explore_pirates2.jpg"/>
          <p:cNvPicPr>
            <a:picLocks noChangeAspect="1" noChangeArrowheads="1"/>
          </p:cNvPicPr>
          <p:nvPr/>
        </p:nvPicPr>
        <p:blipFill>
          <a:blip r:embed="rId2"/>
          <a:srcRect l="6151" t="23470" r="2820" b="41837"/>
          <a:stretch>
            <a:fillRect/>
          </a:stretch>
        </p:blipFill>
        <p:spPr bwMode="auto">
          <a:xfrm>
            <a:off x="914400" y="0"/>
            <a:ext cx="7432964" cy="2209800"/>
          </a:xfrm>
          <a:prstGeom prst="rect">
            <a:avLst/>
          </a:prstGeom>
          <a:noFill/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828800" y="1219200"/>
            <a:ext cx="5638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</a:rPr>
              <a:t>Mediterranean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EC743E26259D42857F17D5848BD5A1" ma:contentTypeVersion="0" ma:contentTypeDescription="Create a new document." ma:contentTypeScope="" ma:versionID="91f3e3bc37d2e4ceb02080e43417c61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D8A81C5-B7ED-479D-B9BE-AD10542A7A8C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A447C34-E339-48A8-B227-0F2B339461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391B74-2B6B-4630-843B-9652D6764F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964</TotalTime>
  <Words>1102</Words>
  <Application>Microsoft Office PowerPoint</Application>
  <PresentationFormat>On-screen Show (4:3)</PresentationFormat>
  <Paragraphs>230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Balance</vt:lpstr>
      <vt:lpstr>Chart</vt:lpstr>
      <vt:lpstr>JULIUS CAESAR</vt:lpstr>
      <vt:lpstr>Slide 2</vt:lpstr>
      <vt:lpstr>The Early Years</vt:lpstr>
      <vt:lpstr>This is likely what Caesar’s home looked like back in the day when he was growing up.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The First Triumvirate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Weakening of Government Structure that supported THE VOW</vt:lpstr>
      <vt:lpstr>Slide 26</vt:lpstr>
      <vt:lpstr>Changes that Caesar made as absolute ruler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ISD #281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JULIUS CAESAR</dc:title>
  <dc:creator>Cindy_Smith</dc:creator>
  <cp:lastModifiedBy>Meade County</cp:lastModifiedBy>
  <cp:revision>25</cp:revision>
  <dcterms:created xsi:type="dcterms:W3CDTF">2005-11-08T15:59:13Z</dcterms:created>
  <dcterms:modified xsi:type="dcterms:W3CDTF">2010-02-05T21:11:36Z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0x01010049EC743E26259D42857F17D5848BD5A1</vt:lpwstr>
  </property>
</Properties>
</file>