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2" r:id="rId2"/>
  </p:sldMasterIdLst>
  <p:notesMasterIdLst>
    <p:notesMasterId r:id="rId64"/>
  </p:notesMasterIdLst>
  <p:handoutMasterIdLst>
    <p:handoutMasterId r:id="rId65"/>
  </p:handoutMasterIdLst>
  <p:sldIdLst>
    <p:sldId id="1173" r:id="rId3"/>
    <p:sldId id="2677" r:id="rId4"/>
    <p:sldId id="2678" r:id="rId5"/>
    <p:sldId id="2323" r:id="rId6"/>
    <p:sldId id="2653" r:id="rId7"/>
    <p:sldId id="924" r:id="rId8"/>
    <p:sldId id="2680" r:id="rId9"/>
    <p:sldId id="2681" r:id="rId10"/>
    <p:sldId id="2682" r:id="rId11"/>
    <p:sldId id="2683" r:id="rId12"/>
    <p:sldId id="2684" r:id="rId13"/>
    <p:sldId id="2685" r:id="rId14"/>
    <p:sldId id="2686" r:id="rId15"/>
    <p:sldId id="2687" r:id="rId16"/>
    <p:sldId id="2688" r:id="rId17"/>
    <p:sldId id="1889" r:id="rId18"/>
    <p:sldId id="2639" r:id="rId19"/>
    <p:sldId id="1199" r:id="rId20"/>
    <p:sldId id="2689" r:id="rId21"/>
    <p:sldId id="2690" r:id="rId22"/>
    <p:sldId id="2691" r:id="rId23"/>
    <p:sldId id="2692" r:id="rId24"/>
    <p:sldId id="2693" r:id="rId25"/>
    <p:sldId id="2694" r:id="rId26"/>
    <p:sldId id="2695" r:id="rId27"/>
    <p:sldId id="2696" r:id="rId28"/>
    <p:sldId id="2697" r:id="rId29"/>
    <p:sldId id="2698" r:id="rId30"/>
    <p:sldId id="2699" r:id="rId31"/>
    <p:sldId id="2700" r:id="rId32"/>
    <p:sldId id="2701" r:id="rId33"/>
    <p:sldId id="2702" r:id="rId34"/>
    <p:sldId id="2703" r:id="rId35"/>
    <p:sldId id="1181" r:id="rId36"/>
    <p:sldId id="1499" r:id="rId37"/>
    <p:sldId id="2704" r:id="rId38"/>
    <p:sldId id="2705" r:id="rId39"/>
    <p:sldId id="2706" r:id="rId40"/>
    <p:sldId id="2707" r:id="rId41"/>
    <p:sldId id="2708" r:id="rId42"/>
    <p:sldId id="2709" r:id="rId43"/>
    <p:sldId id="2721" r:id="rId44"/>
    <p:sldId id="2710" r:id="rId45"/>
    <p:sldId id="2440" r:id="rId46"/>
    <p:sldId id="2711" r:id="rId47"/>
    <p:sldId id="2712" r:id="rId48"/>
    <p:sldId id="2713" r:id="rId49"/>
    <p:sldId id="2714" r:id="rId50"/>
    <p:sldId id="2510" r:id="rId51"/>
    <p:sldId id="2511" r:id="rId52"/>
    <p:sldId id="2512" r:id="rId53"/>
    <p:sldId id="2715" r:id="rId54"/>
    <p:sldId id="2716" r:id="rId55"/>
    <p:sldId id="2649" r:id="rId56"/>
    <p:sldId id="2718" r:id="rId57"/>
    <p:sldId id="2719" r:id="rId58"/>
    <p:sldId id="2720" r:id="rId59"/>
    <p:sldId id="2655" r:id="rId60"/>
    <p:sldId id="2656" r:id="rId61"/>
    <p:sldId id="2476" r:id="rId62"/>
    <p:sldId id="331" r:id="rId6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9B7"/>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94655" autoAdjust="0"/>
  </p:normalViewPr>
  <p:slideViewPr>
    <p:cSldViewPr>
      <p:cViewPr varScale="1">
        <p:scale>
          <a:sx n="73" d="100"/>
          <a:sy n="73" d="100"/>
        </p:scale>
        <p:origin x="1008"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3177" tIns="46589" rIns="93177" bIns="46589" rtlCol="0"/>
          <a:lstStyle>
            <a:lvl1pPr algn="r">
              <a:defRPr sz="1200"/>
            </a:lvl1pPr>
          </a:lstStyle>
          <a:p>
            <a:fld id="{CA0BB574-0895-477B-BED4-3459E7A07FD7}" type="datetimeFigureOut">
              <a:rPr lang="en-US" smtClean="0"/>
              <a:t>10/24/2019</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77" tIns="46589" rIns="93177" bIns="46589" rtlCol="0" anchor="b"/>
          <a:lstStyle>
            <a:lvl1pPr algn="r">
              <a:defRPr sz="1200"/>
            </a:lvl1pPr>
          </a:lstStyle>
          <a:p>
            <a:fld id="{06AD2E2F-E2A0-472B-80A9-7B9DFB552563}" type="slidenum">
              <a:rPr lang="en-US" smtClean="0"/>
              <a:t>‹#›</a:t>
            </a:fld>
            <a:endParaRPr lang="en-US"/>
          </a:p>
        </p:txBody>
      </p:sp>
    </p:spTree>
    <p:extLst>
      <p:ext uri="{BB962C8B-B14F-4D97-AF65-F5344CB8AC3E}">
        <p14:creationId xmlns:p14="http://schemas.microsoft.com/office/powerpoint/2010/main" val="2149921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77" tIns="46589" rIns="93177" bIns="46589" rtlCol="0"/>
          <a:lstStyle>
            <a:lvl1pPr algn="r">
              <a:defRPr sz="1200"/>
            </a:lvl1pPr>
          </a:lstStyle>
          <a:p>
            <a:fld id="{E3671BEA-E66E-4BEC-BAB5-D10B40ECB992}" type="datetimeFigureOut">
              <a:rPr lang="en-US" smtClean="0"/>
              <a:t>10/24/2019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7" tIns="46589" rIns="93177" bIns="46589" rtlCol="0" anchor="b"/>
          <a:lstStyle>
            <a:lvl1pPr algn="r">
              <a:defRPr sz="1200"/>
            </a:lvl1pPr>
          </a:lstStyle>
          <a:p>
            <a:fld id="{634DB253-6A32-4472-B248-683C8EB82496}" type="slidenum">
              <a:rPr lang="en-US" smtClean="0"/>
              <a:t>‹#›</a:t>
            </a:fld>
            <a:endParaRPr lang="en-US"/>
          </a:p>
        </p:txBody>
      </p:sp>
    </p:spTree>
    <p:extLst>
      <p:ext uri="{BB962C8B-B14F-4D97-AF65-F5344CB8AC3E}">
        <p14:creationId xmlns:p14="http://schemas.microsoft.com/office/powerpoint/2010/main" val="3772765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4</a:t>
            </a:fld>
            <a:endParaRPr lang="en-US"/>
          </a:p>
        </p:txBody>
      </p:sp>
    </p:spTree>
    <p:extLst>
      <p:ext uri="{BB962C8B-B14F-4D97-AF65-F5344CB8AC3E}">
        <p14:creationId xmlns:p14="http://schemas.microsoft.com/office/powerpoint/2010/main" val="2583859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49</a:t>
            </a:fld>
            <a:endParaRPr lang="en-US"/>
          </a:p>
        </p:txBody>
      </p:sp>
    </p:spTree>
    <p:extLst>
      <p:ext uri="{BB962C8B-B14F-4D97-AF65-F5344CB8AC3E}">
        <p14:creationId xmlns:p14="http://schemas.microsoft.com/office/powerpoint/2010/main" val="693842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50</a:t>
            </a:fld>
            <a:endParaRPr lang="en-US"/>
          </a:p>
        </p:txBody>
      </p:sp>
    </p:spTree>
    <p:extLst>
      <p:ext uri="{BB962C8B-B14F-4D97-AF65-F5344CB8AC3E}">
        <p14:creationId xmlns:p14="http://schemas.microsoft.com/office/powerpoint/2010/main" val="4275965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51</a:t>
            </a:fld>
            <a:endParaRPr lang="en-US"/>
          </a:p>
        </p:txBody>
      </p:sp>
    </p:spTree>
    <p:extLst>
      <p:ext uri="{BB962C8B-B14F-4D97-AF65-F5344CB8AC3E}">
        <p14:creationId xmlns:p14="http://schemas.microsoft.com/office/powerpoint/2010/main" val="2025922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60</a:t>
            </a:fld>
            <a:endParaRPr lang="en-US"/>
          </a:p>
        </p:txBody>
      </p:sp>
    </p:spTree>
    <p:extLst>
      <p:ext uri="{BB962C8B-B14F-4D97-AF65-F5344CB8AC3E}">
        <p14:creationId xmlns:p14="http://schemas.microsoft.com/office/powerpoint/2010/main" val="4227253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61</a:t>
            </a:fld>
            <a:endParaRPr lang="en-US"/>
          </a:p>
        </p:txBody>
      </p:sp>
    </p:spTree>
    <p:extLst>
      <p:ext uri="{BB962C8B-B14F-4D97-AF65-F5344CB8AC3E}">
        <p14:creationId xmlns:p14="http://schemas.microsoft.com/office/powerpoint/2010/main" val="414055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6</a:t>
            </a:fld>
            <a:endParaRPr lang="en-US"/>
          </a:p>
        </p:txBody>
      </p:sp>
    </p:spTree>
    <p:extLst>
      <p:ext uri="{BB962C8B-B14F-4D97-AF65-F5344CB8AC3E}">
        <p14:creationId xmlns:p14="http://schemas.microsoft.com/office/powerpoint/2010/main" val="3543401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16</a:t>
            </a:fld>
            <a:endParaRPr lang="en-US"/>
          </a:p>
        </p:txBody>
      </p:sp>
    </p:spTree>
    <p:extLst>
      <p:ext uri="{BB962C8B-B14F-4D97-AF65-F5344CB8AC3E}">
        <p14:creationId xmlns:p14="http://schemas.microsoft.com/office/powerpoint/2010/main" val="3937183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18</a:t>
            </a:fld>
            <a:endParaRPr lang="en-US"/>
          </a:p>
        </p:txBody>
      </p:sp>
    </p:spTree>
    <p:extLst>
      <p:ext uri="{BB962C8B-B14F-4D97-AF65-F5344CB8AC3E}">
        <p14:creationId xmlns:p14="http://schemas.microsoft.com/office/powerpoint/2010/main" val="1750314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4DB253-6A32-4472-B248-683C8EB82496}" type="slidenum">
              <a:rPr lang="en-US" smtClean="0"/>
              <a:t>20</a:t>
            </a:fld>
            <a:endParaRPr lang="en-US"/>
          </a:p>
        </p:txBody>
      </p:sp>
    </p:spTree>
    <p:extLst>
      <p:ext uri="{BB962C8B-B14F-4D97-AF65-F5344CB8AC3E}">
        <p14:creationId xmlns:p14="http://schemas.microsoft.com/office/powerpoint/2010/main" val="3209332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34</a:t>
            </a:fld>
            <a:endParaRPr lang="en-US"/>
          </a:p>
        </p:txBody>
      </p:sp>
    </p:spTree>
    <p:extLst>
      <p:ext uri="{BB962C8B-B14F-4D97-AF65-F5344CB8AC3E}">
        <p14:creationId xmlns:p14="http://schemas.microsoft.com/office/powerpoint/2010/main" val="2335290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35</a:t>
            </a:fld>
            <a:endParaRPr lang="en-US"/>
          </a:p>
        </p:txBody>
      </p:sp>
    </p:spTree>
    <p:extLst>
      <p:ext uri="{BB962C8B-B14F-4D97-AF65-F5344CB8AC3E}">
        <p14:creationId xmlns:p14="http://schemas.microsoft.com/office/powerpoint/2010/main" val="151778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44</a:t>
            </a:fld>
            <a:endParaRPr lang="en-US"/>
          </a:p>
        </p:txBody>
      </p:sp>
    </p:spTree>
    <p:extLst>
      <p:ext uri="{BB962C8B-B14F-4D97-AF65-F5344CB8AC3E}">
        <p14:creationId xmlns:p14="http://schemas.microsoft.com/office/powerpoint/2010/main" val="2296436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4DB253-6A32-4472-B248-683C8EB82496}" type="slidenum">
              <a:rPr lang="en-US" smtClean="0"/>
              <a:t>48</a:t>
            </a:fld>
            <a:endParaRPr lang="en-US"/>
          </a:p>
        </p:txBody>
      </p:sp>
    </p:spTree>
    <p:extLst>
      <p:ext uri="{BB962C8B-B14F-4D97-AF65-F5344CB8AC3E}">
        <p14:creationId xmlns:p14="http://schemas.microsoft.com/office/powerpoint/2010/main" val="3592245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F47AEF8-DC55-45A2-9219-DFF809632D06}" type="datetimeFigureOut">
              <a:rPr lang="en-US">
                <a:solidFill>
                  <a:prstClr val="black">
                    <a:tint val="75000"/>
                  </a:prstClr>
                </a:solidFill>
              </a:rPr>
              <a:pPr>
                <a:defRPr/>
              </a:pPr>
              <a:t>10/24/2019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71D6FDA-F995-40C7-A10B-A90A4264F8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02724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90781ED-E70E-438B-BE30-F549D51CE47B}" type="datetimeFigureOut">
              <a:rPr lang="en-US">
                <a:solidFill>
                  <a:prstClr val="black">
                    <a:tint val="75000"/>
                  </a:prstClr>
                </a:solidFill>
              </a:rPr>
              <a:pPr>
                <a:defRPr/>
              </a:pPr>
              <a:t>10/24/2019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49284A-85FC-4F08-AFA5-3D281249E6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4915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F16D1A-CB5D-4278-A995-32CFFDA7B570}" type="datetimeFigureOut">
              <a:rPr lang="en-US">
                <a:solidFill>
                  <a:prstClr val="black">
                    <a:tint val="75000"/>
                  </a:prstClr>
                </a:solidFill>
              </a:rPr>
              <a:pPr>
                <a:defRPr/>
              </a:pPr>
              <a:t>10/24/2019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F4F3D2-1386-4ECC-AB4B-1C628FF00E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91138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F47AEF8-DC55-45A2-9219-DFF809632D06}" type="datetimeFigureOut">
              <a:rPr lang="en-US">
                <a:solidFill>
                  <a:prstClr val="black">
                    <a:tint val="75000"/>
                  </a:prstClr>
                </a:solidFill>
              </a:rPr>
              <a:pPr>
                <a:defRPr/>
              </a:pPr>
              <a:t>10/24/2019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71D6FDA-F995-40C7-A10B-A90A4264F8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5370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364AFE-49B0-4807-BEA0-0DB444CCE733}" type="datetimeFigureOut">
              <a:rPr lang="en-US">
                <a:solidFill>
                  <a:prstClr val="black">
                    <a:tint val="75000"/>
                  </a:prstClr>
                </a:solidFill>
              </a:rPr>
              <a:pPr>
                <a:defRPr/>
              </a:pPr>
              <a:t>10/24/2019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C0CFB12-6182-47CC-AB05-FAD0B03D4FE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715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548DABA-2BED-4D6B-A249-8D66CB993CBF}" type="datetimeFigureOut">
              <a:rPr lang="en-US">
                <a:solidFill>
                  <a:prstClr val="black">
                    <a:tint val="75000"/>
                  </a:prstClr>
                </a:solidFill>
              </a:rPr>
              <a:pPr>
                <a:defRPr/>
              </a:pPr>
              <a:t>10/24/2019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99D4D4-1061-45B7-A027-95B8C9BCDA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0694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CC136FB-D546-46A9-A85C-2555804D796B}" type="datetimeFigureOut">
              <a:rPr lang="en-US">
                <a:solidFill>
                  <a:prstClr val="black">
                    <a:tint val="75000"/>
                  </a:prstClr>
                </a:solidFill>
              </a:rPr>
              <a:pPr>
                <a:defRPr/>
              </a:pPr>
              <a:t>10/24/2019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F97D37C-7C86-49EB-80D8-46F1EF4942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238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D9A4D3B-A258-4E4B-BDD8-58143CD2C554}" type="datetimeFigureOut">
              <a:rPr lang="en-US">
                <a:solidFill>
                  <a:prstClr val="black">
                    <a:tint val="75000"/>
                  </a:prstClr>
                </a:solidFill>
              </a:rPr>
              <a:pPr>
                <a:defRPr/>
              </a:pPr>
              <a:t>10/24/2019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67984C3-8708-49A8-AB05-440C4377A1E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50751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78794D7-B9D7-4DCC-B734-285CD3CF7C69}" type="datetimeFigureOut">
              <a:rPr lang="en-US">
                <a:solidFill>
                  <a:prstClr val="black">
                    <a:tint val="75000"/>
                  </a:prstClr>
                </a:solidFill>
              </a:rPr>
              <a:pPr>
                <a:defRPr/>
              </a:pPr>
              <a:t>10/24/2019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48D59C1-A101-4CAA-8A04-92B7B7995E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1591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AF4423-63DB-40E9-96E4-D2E6549C0CAE}" type="datetimeFigureOut">
              <a:rPr lang="en-US">
                <a:solidFill>
                  <a:prstClr val="black">
                    <a:tint val="75000"/>
                  </a:prstClr>
                </a:solidFill>
              </a:rPr>
              <a:pPr>
                <a:defRPr/>
              </a:pPr>
              <a:t>10/24/2019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83ECFFD-E139-469A-B436-B38A8852D2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57284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E2A4BE3-79E4-419E-8AC1-F6836A18082F}" type="datetimeFigureOut">
              <a:rPr lang="en-US">
                <a:solidFill>
                  <a:prstClr val="black">
                    <a:tint val="75000"/>
                  </a:prstClr>
                </a:solidFill>
              </a:rPr>
              <a:pPr>
                <a:defRPr/>
              </a:pPr>
              <a:t>10/24/2019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4C5DB6-6FF2-4434-A0F4-82E2519971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7597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364AFE-49B0-4807-BEA0-0DB444CCE733}" type="datetimeFigureOut">
              <a:rPr lang="en-US">
                <a:solidFill>
                  <a:prstClr val="black">
                    <a:tint val="75000"/>
                  </a:prstClr>
                </a:solidFill>
              </a:rPr>
              <a:pPr>
                <a:defRPr/>
              </a:pPr>
              <a:t>10/24/2019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C0CFB12-6182-47CC-AB05-FAD0B03D4FE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6053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6524D19-CD38-4092-8BF0-2DC663537392}" type="datetimeFigureOut">
              <a:rPr lang="en-US">
                <a:solidFill>
                  <a:prstClr val="black">
                    <a:tint val="75000"/>
                  </a:prstClr>
                </a:solidFill>
              </a:rPr>
              <a:pPr>
                <a:defRPr/>
              </a:pPr>
              <a:t>10/24/2019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ED1EB74-9BCD-45E5-8F32-3293357D21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491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90781ED-E70E-438B-BE30-F549D51CE47B}" type="datetimeFigureOut">
              <a:rPr lang="en-US">
                <a:solidFill>
                  <a:prstClr val="black">
                    <a:tint val="75000"/>
                  </a:prstClr>
                </a:solidFill>
              </a:rPr>
              <a:pPr>
                <a:defRPr/>
              </a:pPr>
              <a:t>10/24/2019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49284A-85FC-4F08-AFA5-3D281249E6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2889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F16D1A-CB5D-4278-A995-32CFFDA7B570}" type="datetimeFigureOut">
              <a:rPr lang="en-US">
                <a:solidFill>
                  <a:prstClr val="black">
                    <a:tint val="75000"/>
                  </a:prstClr>
                </a:solidFill>
              </a:rPr>
              <a:pPr>
                <a:defRPr/>
              </a:pPr>
              <a:t>10/24/2019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F4F3D2-1386-4ECC-AB4B-1C628FF00E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90324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548DABA-2BED-4D6B-A249-8D66CB993CBF}" type="datetimeFigureOut">
              <a:rPr lang="en-US">
                <a:solidFill>
                  <a:prstClr val="black">
                    <a:tint val="75000"/>
                  </a:prstClr>
                </a:solidFill>
              </a:rPr>
              <a:pPr>
                <a:defRPr/>
              </a:pPr>
              <a:t>10/24/2019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99D4D4-1061-45B7-A027-95B8C9BCDA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9962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CC136FB-D546-46A9-A85C-2555804D796B}" type="datetimeFigureOut">
              <a:rPr lang="en-US">
                <a:solidFill>
                  <a:prstClr val="black">
                    <a:tint val="75000"/>
                  </a:prstClr>
                </a:solidFill>
              </a:rPr>
              <a:pPr>
                <a:defRPr/>
              </a:pPr>
              <a:t>10/24/2019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F97D37C-7C86-49EB-80D8-46F1EF4942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3072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D9A4D3B-A258-4E4B-BDD8-58143CD2C554}" type="datetimeFigureOut">
              <a:rPr lang="en-US">
                <a:solidFill>
                  <a:prstClr val="black">
                    <a:tint val="75000"/>
                  </a:prstClr>
                </a:solidFill>
              </a:rPr>
              <a:pPr>
                <a:defRPr/>
              </a:pPr>
              <a:t>10/24/2019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67984C3-8708-49A8-AB05-440C4377A1E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97115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78794D7-B9D7-4DCC-B734-285CD3CF7C69}" type="datetimeFigureOut">
              <a:rPr lang="en-US">
                <a:solidFill>
                  <a:prstClr val="black">
                    <a:tint val="75000"/>
                  </a:prstClr>
                </a:solidFill>
              </a:rPr>
              <a:pPr>
                <a:defRPr/>
              </a:pPr>
              <a:t>10/24/2019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48D59C1-A101-4CAA-8A04-92B7B7995E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882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AF4423-63DB-40E9-96E4-D2E6549C0CAE}" type="datetimeFigureOut">
              <a:rPr lang="en-US">
                <a:solidFill>
                  <a:prstClr val="black">
                    <a:tint val="75000"/>
                  </a:prstClr>
                </a:solidFill>
              </a:rPr>
              <a:pPr>
                <a:defRPr/>
              </a:pPr>
              <a:t>10/24/2019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83ECFFD-E139-469A-B436-B38A8852D2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006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E2A4BE3-79E4-419E-8AC1-F6836A18082F}" type="datetimeFigureOut">
              <a:rPr lang="en-US">
                <a:solidFill>
                  <a:prstClr val="black">
                    <a:tint val="75000"/>
                  </a:prstClr>
                </a:solidFill>
              </a:rPr>
              <a:pPr>
                <a:defRPr/>
              </a:pPr>
              <a:t>10/24/2019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4C5DB6-6FF2-4434-A0F4-82E2519971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8682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6524D19-CD38-4092-8BF0-2DC663537392}" type="datetimeFigureOut">
              <a:rPr lang="en-US">
                <a:solidFill>
                  <a:prstClr val="black">
                    <a:tint val="75000"/>
                  </a:prstClr>
                </a:solidFill>
              </a:rPr>
              <a:pPr>
                <a:defRPr/>
              </a:pPr>
              <a:t>10/24/2019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ED1EB74-9BCD-45E5-8F32-3293357D21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744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C5E72BF-2A65-4755-A9E0-B24D0B7BFDEA}" type="datetimeFigureOut">
              <a:rPr lang="en-US">
                <a:solidFill>
                  <a:prstClr val="black">
                    <a:tint val="75000"/>
                  </a:prstClr>
                </a:solidFill>
              </a:rPr>
              <a:pPr>
                <a:defRPr/>
              </a:pPr>
              <a:t>10/24/2019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9E74ECC-20A5-421B-A5A2-15F5BC2320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4949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C5E72BF-2A65-4755-A9E0-B24D0B7BFDEA}" type="datetimeFigureOut">
              <a:rPr lang="en-US">
                <a:solidFill>
                  <a:prstClr val="black">
                    <a:tint val="75000"/>
                  </a:prstClr>
                </a:solidFill>
              </a:rPr>
              <a:pPr>
                <a:defRPr/>
              </a:pPr>
              <a:t>10/24/2019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9E74ECC-20A5-421B-A5A2-15F5BC2320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264861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685800" y="228599"/>
            <a:ext cx="7848599" cy="931464"/>
          </a:xfrm>
          <a:prstGeom prst="rect">
            <a:avLst/>
          </a:prstGeom>
          <a:solidFill>
            <a:schemeClr val="accent3"/>
          </a:solidFill>
          <a:ln w="76200">
            <a:solidFill>
              <a:srgbClr val="92D050"/>
            </a:solidFill>
          </a:ln>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b="1" dirty="0">
                <a:effectLst>
                  <a:outerShdw blurRad="38100" dist="38100" dir="2700000" algn="tl">
                    <a:srgbClr val="000000">
                      <a:alpha val="43137"/>
                    </a:srgbClr>
                  </a:outerShdw>
                </a:effectLst>
              </a:rPr>
              <a:t>Wednesday, October </a:t>
            </a:r>
            <a:r>
              <a:rPr lang="en-US" b="1" dirty="0" smtClean="0">
                <a:effectLst>
                  <a:outerShdw blurRad="38100" dist="38100" dir="2700000" algn="tl">
                    <a:srgbClr val="000000">
                      <a:alpha val="43137"/>
                    </a:srgbClr>
                  </a:outerShdw>
                </a:effectLst>
              </a:rPr>
              <a:t>23, </a:t>
            </a:r>
            <a:r>
              <a:rPr lang="en-US" b="1" dirty="0">
                <a:effectLst>
                  <a:outerShdw blurRad="38100" dist="38100" dir="2700000" algn="tl">
                    <a:srgbClr val="000000">
                      <a:alpha val="43137"/>
                    </a:srgbClr>
                  </a:outerShdw>
                </a:effectLst>
              </a:rPr>
              <a:t>2019 </a:t>
            </a:r>
          </a:p>
        </p:txBody>
      </p:sp>
      <p:sp>
        <p:nvSpPr>
          <p:cNvPr id="10" name="TextBox 9"/>
          <p:cNvSpPr txBox="1"/>
          <p:nvPr/>
        </p:nvSpPr>
        <p:spPr>
          <a:xfrm>
            <a:off x="6400800" y="6341082"/>
            <a:ext cx="2362200" cy="584200"/>
          </a:xfrm>
          <a:prstGeom prst="rect">
            <a:avLst/>
          </a:prstGeom>
          <a:noFill/>
        </p:spPr>
        <p:txBody>
          <a:bodyPr>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7:55 – 8:30</a:t>
            </a:r>
            <a:endParaRPr lang="en-US" sz="3200" dirty="0">
              <a:solidFill>
                <a:prstClr val="black"/>
              </a:solidFill>
              <a:cs typeface="Arial" charset="0"/>
            </a:endParaRPr>
          </a:p>
        </p:txBody>
      </p:sp>
      <p:sp>
        <p:nvSpPr>
          <p:cNvPr id="7" name="TextBox 6">
            <a:extLst>
              <a:ext uri="{FF2B5EF4-FFF2-40B4-BE49-F238E27FC236}">
                <a16:creationId xmlns:a16="http://schemas.microsoft.com/office/drawing/2014/main" id="{F7C7D624-760A-4C92-A4CD-52C00B5A6407}"/>
              </a:ext>
            </a:extLst>
          </p:cNvPr>
          <p:cNvSpPr txBox="1"/>
          <p:nvPr/>
        </p:nvSpPr>
        <p:spPr>
          <a:xfrm>
            <a:off x="342898" y="1371600"/>
            <a:ext cx="4267201" cy="5386090"/>
          </a:xfrm>
          <a:prstGeom prst="rect">
            <a:avLst/>
          </a:prstGeom>
          <a:noFill/>
          <a:ln>
            <a:solidFill>
              <a:srgbClr val="002060"/>
            </a:solidFill>
          </a:ln>
        </p:spPr>
        <p:txBody>
          <a:bodyPr wrap="square" rtlCol="0">
            <a:spAutoFit/>
          </a:bodyPr>
          <a:lstStyle/>
          <a:p>
            <a:pPr algn="ctr"/>
            <a:r>
              <a:rPr lang="en-US" sz="2400" b="1" smtClean="0"/>
              <a:t>Wednes</a:t>
            </a:r>
            <a:r>
              <a:rPr lang="en-US" sz="2400" b="1" smtClean="0"/>
              <a:t>day</a:t>
            </a:r>
            <a:r>
              <a:rPr lang="en-US" sz="2400" b="1" dirty="0"/>
              <a:t>: </a:t>
            </a:r>
            <a:r>
              <a:rPr lang="en-US" sz="2400" b="1" dirty="0" err="1"/>
              <a:t>Classworks</a:t>
            </a:r>
            <a:endParaRPr lang="en-US" sz="2400" b="1" dirty="0"/>
          </a:p>
          <a:p>
            <a:pPr algn="ctr"/>
            <a:r>
              <a:rPr lang="en-US" sz="3200" i="1" dirty="0">
                <a:effectLst>
                  <a:outerShdw blurRad="38100" dist="38100" dir="2700000" algn="tl">
                    <a:srgbClr val="000000">
                      <a:alpha val="43137"/>
                    </a:srgbClr>
                  </a:outerShdw>
                </a:effectLst>
              </a:rPr>
              <a:t>M - Amiyah - 1</a:t>
            </a:r>
          </a:p>
          <a:p>
            <a:pPr algn="ctr"/>
            <a:r>
              <a:rPr lang="en-US" sz="3200" i="1" dirty="0">
                <a:effectLst>
                  <a:outerShdw blurRad="38100" dist="38100" dir="2700000" algn="tl">
                    <a:srgbClr val="000000">
                      <a:alpha val="43137"/>
                    </a:srgbClr>
                  </a:outerShdw>
                </a:effectLst>
              </a:rPr>
              <a:t>M – Erin - 2</a:t>
            </a:r>
          </a:p>
          <a:p>
            <a:pPr algn="ctr"/>
            <a:r>
              <a:rPr lang="en-US" sz="3200" i="1" dirty="0">
                <a:effectLst>
                  <a:outerShdw blurRad="38100" dist="38100" dir="2700000" algn="tl">
                    <a:srgbClr val="000000">
                      <a:alpha val="43137"/>
                    </a:srgbClr>
                  </a:outerShdw>
                </a:effectLst>
              </a:rPr>
              <a:t>M – Jaiden – 3</a:t>
            </a:r>
          </a:p>
          <a:p>
            <a:pPr algn="ctr"/>
            <a:r>
              <a:rPr lang="en-US" sz="3200" i="1" dirty="0">
                <a:effectLst>
                  <a:outerShdw blurRad="38100" dist="38100" dir="2700000" algn="tl">
                    <a:srgbClr val="000000">
                      <a:alpha val="43137"/>
                    </a:srgbClr>
                  </a:outerShdw>
                </a:effectLst>
              </a:rPr>
              <a:t>M – </a:t>
            </a:r>
            <a:r>
              <a:rPr lang="en-US" sz="3200" i="1" dirty="0" err="1">
                <a:effectLst>
                  <a:outerShdw blurRad="38100" dist="38100" dir="2700000" algn="tl">
                    <a:srgbClr val="000000">
                      <a:alpha val="43137"/>
                    </a:srgbClr>
                  </a:outerShdw>
                </a:effectLst>
              </a:rPr>
              <a:t>Caydance</a:t>
            </a:r>
            <a:r>
              <a:rPr lang="en-US" sz="3200" i="1" dirty="0">
                <a:effectLst>
                  <a:outerShdw blurRad="38100" dist="38100" dir="2700000" algn="tl">
                    <a:srgbClr val="000000">
                      <a:alpha val="43137"/>
                    </a:srgbClr>
                  </a:outerShdw>
                </a:effectLst>
              </a:rPr>
              <a:t> - 4</a:t>
            </a:r>
          </a:p>
          <a:p>
            <a:pPr algn="ctr"/>
            <a:r>
              <a:rPr lang="en-US" sz="3200" i="1" dirty="0">
                <a:effectLst>
                  <a:outerShdw blurRad="38100" dist="38100" dir="2700000" algn="tl">
                    <a:srgbClr val="000000">
                      <a:alpha val="43137"/>
                    </a:srgbClr>
                  </a:outerShdw>
                </a:effectLst>
              </a:rPr>
              <a:t>M – </a:t>
            </a:r>
            <a:r>
              <a:rPr lang="en-US" sz="3200" i="1" dirty="0" err="1">
                <a:effectLst>
                  <a:outerShdw blurRad="38100" dist="38100" dir="2700000" algn="tl">
                    <a:srgbClr val="000000">
                      <a:alpha val="43137"/>
                    </a:srgbClr>
                  </a:outerShdw>
                </a:effectLst>
              </a:rPr>
              <a:t>Jaylie</a:t>
            </a:r>
            <a:r>
              <a:rPr lang="en-US" sz="3200" i="1" dirty="0">
                <a:effectLst>
                  <a:outerShdw blurRad="38100" dist="38100" dir="2700000" algn="tl">
                    <a:srgbClr val="000000">
                      <a:alpha val="43137"/>
                    </a:srgbClr>
                  </a:outerShdw>
                </a:effectLst>
              </a:rPr>
              <a:t> – 5</a:t>
            </a:r>
          </a:p>
          <a:p>
            <a:pPr algn="ctr"/>
            <a:r>
              <a:rPr lang="en-US" sz="3200" i="1" dirty="0">
                <a:effectLst>
                  <a:outerShdw blurRad="38100" dist="38100" dir="2700000" algn="tl">
                    <a:srgbClr val="000000">
                      <a:alpha val="43137"/>
                    </a:srgbClr>
                  </a:outerShdw>
                </a:effectLst>
              </a:rPr>
              <a:t>M – Macon – 6</a:t>
            </a:r>
          </a:p>
          <a:p>
            <a:pPr algn="ctr"/>
            <a:r>
              <a:rPr lang="en-US" sz="3200" i="1" dirty="0">
                <a:effectLst>
                  <a:outerShdw blurRad="38100" dist="38100" dir="2700000" algn="tl">
                    <a:srgbClr val="000000">
                      <a:alpha val="43137"/>
                    </a:srgbClr>
                  </a:outerShdw>
                </a:effectLst>
              </a:rPr>
              <a:t>M – </a:t>
            </a:r>
            <a:r>
              <a:rPr lang="en-US" sz="3200" i="1" dirty="0" err="1">
                <a:effectLst>
                  <a:outerShdw blurRad="38100" dist="38100" dir="2700000" algn="tl">
                    <a:srgbClr val="000000">
                      <a:alpha val="43137"/>
                    </a:srgbClr>
                  </a:outerShdw>
                </a:effectLst>
              </a:rPr>
              <a:t>Paisleigh</a:t>
            </a:r>
            <a:r>
              <a:rPr lang="en-US" sz="3200" i="1" dirty="0">
                <a:effectLst>
                  <a:outerShdw blurRad="38100" dist="38100" dir="2700000" algn="tl">
                    <a:srgbClr val="000000">
                      <a:alpha val="43137"/>
                    </a:srgbClr>
                  </a:outerShdw>
                </a:effectLst>
              </a:rPr>
              <a:t> - 7</a:t>
            </a:r>
          </a:p>
          <a:p>
            <a:pPr algn="ctr"/>
            <a:r>
              <a:rPr lang="en-US" sz="3200" i="1" dirty="0">
                <a:effectLst>
                  <a:outerShdw blurRad="38100" dist="38100" dir="2700000" algn="tl">
                    <a:srgbClr val="000000">
                      <a:alpha val="43137"/>
                    </a:srgbClr>
                  </a:outerShdw>
                </a:effectLst>
              </a:rPr>
              <a:t>M – </a:t>
            </a:r>
            <a:r>
              <a:rPr lang="en-US" sz="3200" i="1" dirty="0" err="1">
                <a:effectLst>
                  <a:outerShdw blurRad="38100" dist="38100" dir="2700000" algn="tl">
                    <a:srgbClr val="000000">
                      <a:alpha val="43137"/>
                    </a:srgbClr>
                  </a:outerShdw>
                </a:effectLst>
              </a:rPr>
              <a:t>Jearon</a:t>
            </a:r>
            <a:r>
              <a:rPr lang="en-US" sz="3200" i="1" dirty="0">
                <a:effectLst>
                  <a:outerShdw blurRad="38100" dist="38100" dir="2700000" algn="tl">
                    <a:srgbClr val="000000">
                      <a:alpha val="43137"/>
                    </a:srgbClr>
                  </a:outerShdw>
                </a:effectLst>
              </a:rPr>
              <a:t> - 8</a:t>
            </a:r>
          </a:p>
          <a:p>
            <a:pPr algn="ctr"/>
            <a:r>
              <a:rPr lang="en-US" sz="3200" i="1" dirty="0">
                <a:effectLst>
                  <a:outerShdw blurRad="38100" dist="38100" dir="2700000" algn="tl">
                    <a:srgbClr val="000000">
                      <a:alpha val="43137"/>
                    </a:srgbClr>
                  </a:outerShdw>
                </a:effectLst>
              </a:rPr>
              <a:t>M – Landon – 9</a:t>
            </a:r>
          </a:p>
          <a:p>
            <a:pPr algn="ctr"/>
            <a:r>
              <a:rPr lang="en-US" sz="3200" i="1" dirty="0">
                <a:effectLst>
                  <a:outerShdw blurRad="38100" dist="38100" dir="2700000" algn="tl">
                    <a:srgbClr val="000000">
                      <a:alpha val="43137"/>
                    </a:srgbClr>
                  </a:outerShdw>
                </a:effectLst>
              </a:rPr>
              <a:t>M – Kaylee - TC</a:t>
            </a:r>
          </a:p>
        </p:txBody>
      </p:sp>
      <p:pic>
        <p:nvPicPr>
          <p:cNvPr id="2" name="Picture 1"/>
          <p:cNvPicPr>
            <a:picLocks noChangeAspect="1"/>
          </p:cNvPicPr>
          <p:nvPr/>
        </p:nvPicPr>
        <p:blipFill rotWithShape="1">
          <a:blip r:embed="rId2"/>
          <a:srcRect l="21250" t="14000" r="40000" b="6999"/>
          <a:stretch/>
        </p:blipFill>
        <p:spPr>
          <a:xfrm>
            <a:off x="4766840" y="1371600"/>
            <a:ext cx="3767559" cy="4800600"/>
          </a:xfrm>
          <a:prstGeom prst="rect">
            <a:avLst/>
          </a:prstGeom>
        </p:spPr>
      </p:pic>
      <p:pic>
        <p:nvPicPr>
          <p:cNvPr id="3" name="Picture 2"/>
          <p:cNvPicPr>
            <a:picLocks noChangeAspect="1"/>
          </p:cNvPicPr>
          <p:nvPr/>
        </p:nvPicPr>
        <p:blipFill rotWithShape="1">
          <a:blip r:embed="rId3"/>
          <a:srcRect l="20625" t="14000" r="40000" b="6000"/>
          <a:stretch/>
        </p:blipFill>
        <p:spPr>
          <a:xfrm>
            <a:off x="5795282" y="2522373"/>
            <a:ext cx="3000375" cy="3810000"/>
          </a:xfrm>
          <a:prstGeom prst="rect">
            <a:avLst/>
          </a:prstGeom>
        </p:spPr>
      </p:pic>
      <p:pic>
        <p:nvPicPr>
          <p:cNvPr id="4" name="Picture 3"/>
          <p:cNvPicPr>
            <a:picLocks noChangeAspect="1"/>
          </p:cNvPicPr>
          <p:nvPr/>
        </p:nvPicPr>
        <p:blipFill rotWithShape="1">
          <a:blip r:embed="rId4"/>
          <a:srcRect l="21250" t="14000" r="40000" b="6999"/>
          <a:stretch/>
        </p:blipFill>
        <p:spPr>
          <a:xfrm>
            <a:off x="6322395" y="2802337"/>
            <a:ext cx="2810719" cy="3581400"/>
          </a:xfrm>
          <a:prstGeom prst="rect">
            <a:avLst/>
          </a:prstGeom>
        </p:spPr>
      </p:pic>
    </p:spTree>
    <p:extLst>
      <p:ext uri="{BB962C8B-B14F-4D97-AF65-F5344CB8AC3E}">
        <p14:creationId xmlns:p14="http://schemas.microsoft.com/office/powerpoint/2010/main" val="2928573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05200"/>
            <a:ext cx="8229600" cy="2925763"/>
          </a:xfrm>
        </p:spPr>
        <p:txBody>
          <a:bodyPr/>
          <a:lstStyle/>
          <a:p>
            <a:r>
              <a:rPr lang="en-US" dirty="0" smtClean="0"/>
              <a:t>Stop at p11</a:t>
            </a:r>
          </a:p>
          <a:p>
            <a:endParaRPr lang="en-US" dirty="0"/>
          </a:p>
          <a:p>
            <a:r>
              <a:rPr lang="en-US" dirty="0" smtClean="0"/>
              <a:t>What questions do you have, or what do you wonder, at this point in the story?  </a:t>
            </a:r>
          </a:p>
          <a:p>
            <a:pPr marL="0" indent="0">
              <a:buNone/>
            </a:pPr>
            <a:r>
              <a:rPr lang="en-US" dirty="0"/>
              <a:t>	</a:t>
            </a:r>
            <a:r>
              <a:rPr lang="en-US" b="1" i="1" dirty="0" smtClean="0">
                <a:solidFill>
                  <a:srgbClr val="FF0000"/>
                </a:solidFill>
                <a:effectLst>
                  <a:outerShdw blurRad="38100" dist="38100" dir="2700000" algn="tl">
                    <a:srgbClr val="000000">
                      <a:alpha val="43137"/>
                    </a:srgbClr>
                  </a:outerShdw>
                </a:effectLst>
              </a:rPr>
              <a:t>Turn to your partner</a:t>
            </a:r>
            <a:endParaRPr lang="en-US" b="1" i="1" dirty="0">
              <a:solidFill>
                <a:srgbClr val="FF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2"/>
          <a:srcRect l="20625" t="20000" r="48125" b="21000"/>
          <a:stretch/>
        </p:blipFill>
        <p:spPr>
          <a:xfrm>
            <a:off x="4114800" y="566166"/>
            <a:ext cx="3352800" cy="3956304"/>
          </a:xfrm>
          <a:prstGeom prst="rect">
            <a:avLst/>
          </a:prstGeom>
        </p:spPr>
      </p:pic>
    </p:spTree>
    <p:extLst>
      <p:ext uri="{BB962C8B-B14F-4D97-AF65-F5344CB8AC3E}">
        <p14:creationId xmlns:p14="http://schemas.microsoft.com/office/powerpoint/2010/main" val="1803750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9000"/>
            <a:ext cx="8229600" cy="3124200"/>
          </a:xfrm>
        </p:spPr>
        <p:txBody>
          <a:bodyPr/>
          <a:lstStyle/>
          <a:p>
            <a:pPr marL="0" indent="0">
              <a:buNone/>
            </a:pPr>
            <a:r>
              <a:rPr lang="en-US" dirty="0" smtClean="0"/>
              <a:t>					Stop at p18</a:t>
            </a:r>
          </a:p>
          <a:p>
            <a:endParaRPr lang="en-US" dirty="0"/>
          </a:p>
          <a:p>
            <a:r>
              <a:rPr lang="en-US" dirty="0" smtClean="0"/>
              <a:t>What questions do you have, or what do you wonder, at this point in the story?  </a:t>
            </a:r>
          </a:p>
          <a:p>
            <a:pPr marL="0" indent="0">
              <a:buNone/>
            </a:pPr>
            <a:r>
              <a:rPr lang="en-US" dirty="0"/>
              <a:t>	</a:t>
            </a:r>
            <a:r>
              <a:rPr lang="en-US" b="1" i="1" dirty="0" smtClean="0">
                <a:solidFill>
                  <a:srgbClr val="FF0000"/>
                </a:solidFill>
                <a:effectLst>
                  <a:outerShdw blurRad="38100" dist="38100" dir="2700000" algn="tl">
                    <a:srgbClr val="000000">
                      <a:alpha val="43137"/>
                    </a:srgbClr>
                  </a:outerShdw>
                </a:effectLst>
              </a:rPr>
              <a:t>Turn to your partner</a:t>
            </a:r>
            <a:endParaRPr lang="en-US" b="1" i="1" dirty="0">
              <a:solidFill>
                <a:srgbClr val="FF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1219200" y="304800"/>
            <a:ext cx="3489485" cy="4114800"/>
          </a:xfrm>
          <a:prstGeom prst="rect">
            <a:avLst/>
          </a:prstGeom>
        </p:spPr>
      </p:pic>
    </p:spTree>
    <p:extLst>
      <p:ext uri="{BB962C8B-B14F-4D97-AF65-F5344CB8AC3E}">
        <p14:creationId xmlns:p14="http://schemas.microsoft.com/office/powerpoint/2010/main" val="627391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81400"/>
            <a:ext cx="8229600" cy="3001963"/>
          </a:xfrm>
        </p:spPr>
        <p:txBody>
          <a:bodyPr/>
          <a:lstStyle/>
          <a:p>
            <a:r>
              <a:rPr lang="en-US" dirty="0" smtClean="0"/>
              <a:t>Stop at p23</a:t>
            </a:r>
          </a:p>
          <a:p>
            <a:endParaRPr lang="en-US" dirty="0"/>
          </a:p>
          <a:p>
            <a:r>
              <a:rPr lang="en-US" dirty="0" smtClean="0"/>
              <a:t>What questions do you have, or what do you wonder, at this point in the story?  </a:t>
            </a:r>
          </a:p>
          <a:p>
            <a:pPr marL="0" indent="0">
              <a:buNone/>
            </a:pPr>
            <a:r>
              <a:rPr lang="en-US" dirty="0"/>
              <a:t>	</a:t>
            </a:r>
            <a:r>
              <a:rPr lang="en-US" b="1" i="1" dirty="0" smtClean="0">
                <a:solidFill>
                  <a:srgbClr val="FF0000"/>
                </a:solidFill>
                <a:effectLst>
                  <a:outerShdw blurRad="38100" dist="38100" dir="2700000" algn="tl">
                    <a:srgbClr val="000000">
                      <a:alpha val="43137"/>
                    </a:srgbClr>
                  </a:outerShdw>
                </a:effectLst>
              </a:rPr>
              <a:t>Turn to your partner</a:t>
            </a:r>
            <a:endParaRPr lang="en-US" b="1" i="1" dirty="0">
              <a:solidFill>
                <a:srgbClr val="FF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3657600" y="152400"/>
            <a:ext cx="3810330" cy="4493141"/>
          </a:xfrm>
          <a:prstGeom prst="rect">
            <a:avLst/>
          </a:prstGeom>
        </p:spPr>
      </p:pic>
    </p:spTree>
    <p:extLst>
      <p:ext uri="{BB962C8B-B14F-4D97-AF65-F5344CB8AC3E}">
        <p14:creationId xmlns:p14="http://schemas.microsoft.com/office/powerpoint/2010/main" val="4244371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33800"/>
            <a:ext cx="8229600" cy="2773363"/>
          </a:xfrm>
        </p:spPr>
        <p:txBody>
          <a:bodyPr/>
          <a:lstStyle/>
          <a:p>
            <a:pPr marL="0" indent="0">
              <a:buNone/>
            </a:pPr>
            <a:r>
              <a:rPr lang="en-US" dirty="0" smtClean="0"/>
              <a:t>					Stop at p28</a:t>
            </a:r>
          </a:p>
          <a:p>
            <a:endParaRPr lang="en-US" dirty="0"/>
          </a:p>
          <a:p>
            <a:r>
              <a:rPr lang="en-US" dirty="0" smtClean="0"/>
              <a:t>What questions do you have, or what do you wonder, at this point in the story?  </a:t>
            </a:r>
          </a:p>
          <a:p>
            <a:pPr marL="0" indent="0">
              <a:buNone/>
            </a:pPr>
            <a:r>
              <a:rPr lang="en-US" dirty="0"/>
              <a:t>	</a:t>
            </a:r>
            <a:r>
              <a:rPr lang="en-US" b="1" i="1" dirty="0" smtClean="0">
                <a:solidFill>
                  <a:srgbClr val="FF0000"/>
                </a:solidFill>
                <a:effectLst>
                  <a:outerShdw blurRad="38100" dist="38100" dir="2700000" algn="tl">
                    <a:srgbClr val="000000">
                      <a:alpha val="43137"/>
                    </a:srgbClr>
                  </a:outerShdw>
                </a:effectLst>
              </a:rPr>
              <a:t>Turn to your partner</a:t>
            </a:r>
            <a:endParaRPr lang="en-US" b="1" i="1" dirty="0">
              <a:solidFill>
                <a:srgbClr val="FF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2"/>
          <a:srcRect l="20625" t="20000" r="48125" b="21000"/>
          <a:stretch/>
        </p:blipFill>
        <p:spPr>
          <a:xfrm>
            <a:off x="777240" y="381000"/>
            <a:ext cx="3810000" cy="4495800"/>
          </a:xfrm>
          <a:prstGeom prst="rect">
            <a:avLst/>
          </a:prstGeom>
        </p:spPr>
      </p:pic>
    </p:spTree>
    <p:extLst>
      <p:ext uri="{BB962C8B-B14F-4D97-AF65-F5344CB8AC3E}">
        <p14:creationId xmlns:p14="http://schemas.microsoft.com/office/powerpoint/2010/main" val="396611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33800"/>
            <a:ext cx="8229600" cy="2773363"/>
          </a:xfrm>
        </p:spPr>
        <p:txBody>
          <a:bodyPr/>
          <a:lstStyle/>
          <a:p>
            <a:pPr marL="0" indent="0">
              <a:buNone/>
            </a:pPr>
            <a:r>
              <a:rPr lang="en-US" dirty="0" smtClean="0"/>
              <a:t>Finish Story</a:t>
            </a:r>
            <a:endParaRPr lang="en-US" b="1" i="1" dirty="0">
              <a:solidFill>
                <a:srgbClr val="FF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2"/>
          <a:srcRect l="20625" t="20000" r="48125" b="21000"/>
          <a:stretch/>
        </p:blipFill>
        <p:spPr>
          <a:xfrm>
            <a:off x="3048000" y="228600"/>
            <a:ext cx="5394960" cy="6366053"/>
          </a:xfrm>
          <a:prstGeom prst="rect">
            <a:avLst/>
          </a:prstGeom>
        </p:spPr>
      </p:pic>
    </p:spTree>
    <p:extLst>
      <p:ext uri="{BB962C8B-B14F-4D97-AF65-F5344CB8AC3E}">
        <p14:creationId xmlns:p14="http://schemas.microsoft.com/office/powerpoint/2010/main" val="132156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p:spPr>
        <p:txBody>
          <a:bodyPr/>
          <a:lstStyle/>
          <a:p>
            <a:r>
              <a:rPr lang="en-US" b="1" i="1" dirty="0" smtClean="0">
                <a:effectLst>
                  <a:outerShdw blurRad="38100" dist="38100" dir="2700000" algn="tl">
                    <a:srgbClr val="000000">
                      <a:alpha val="43137"/>
                    </a:srgbClr>
                  </a:outerShdw>
                </a:effectLst>
              </a:rPr>
              <a:t>Classroom Discussion</a:t>
            </a:r>
            <a:endParaRPr lang="en-US"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What is this story about?</a:t>
            </a:r>
          </a:p>
          <a:p>
            <a:r>
              <a:rPr lang="en-US" dirty="0" smtClean="0"/>
              <a:t>What happens in the story that is strange or magical?</a:t>
            </a:r>
          </a:p>
          <a:p>
            <a:r>
              <a:rPr lang="en-US" dirty="0" smtClean="0"/>
              <a:t>Was it hard or easy to think of questions as you listened to the story?  What made it hard or easy?</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686656"/>
            <a:ext cx="1486256" cy="1486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9607" y="4686656"/>
            <a:ext cx="1382760" cy="1382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243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252152" cy="2895600"/>
          </a:xfrm>
        </p:spPr>
        <p:txBody>
          <a:bodyPr/>
          <a:lstStyle/>
          <a:p>
            <a:r>
              <a:rPr lang="en-US" sz="9600" b="1" dirty="0">
                <a:solidFill>
                  <a:srgbClr val="003300"/>
                </a:solidFill>
                <a:effectLst>
                  <a:outerShdw blurRad="38100" dist="38100" dir="2700000" algn="tl">
                    <a:srgbClr val="000000">
                      <a:alpha val="43137"/>
                    </a:srgbClr>
                  </a:outerShdw>
                </a:effectLst>
              </a:rPr>
              <a:t>Restroom Break</a:t>
            </a:r>
          </a:p>
        </p:txBody>
      </p:sp>
      <p:sp>
        <p:nvSpPr>
          <p:cNvPr id="3" name="AutoShape 2" descr="Image result for clock 9: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7" y="4267200"/>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01556" y="5869574"/>
            <a:ext cx="2590800" cy="584775"/>
          </a:xfrm>
          <a:prstGeom prst="rect">
            <a:avLst/>
          </a:prstGeom>
          <a:noFill/>
        </p:spPr>
        <p:txBody>
          <a:bodyPr wrap="square">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 9:45 – 9:55</a:t>
            </a:r>
            <a:endParaRPr lang="en-US" sz="3200" dirty="0">
              <a:solidFill>
                <a:prstClr val="black"/>
              </a:solidFill>
              <a:cs typeface="Arial" charset="0"/>
            </a:endParaRPr>
          </a:p>
        </p:txBody>
      </p:sp>
    </p:spTree>
    <p:extLst>
      <p:ext uri="{BB962C8B-B14F-4D97-AF65-F5344CB8AC3E}">
        <p14:creationId xmlns:p14="http://schemas.microsoft.com/office/powerpoint/2010/main" val="100658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50823" y="240786"/>
            <a:ext cx="3802670" cy="3046988"/>
          </a:xfrm>
          <a:prstGeom prst="rect">
            <a:avLst/>
          </a:prstGeom>
          <a:noFill/>
        </p:spPr>
        <p:txBody>
          <a:bodyPr wrap="square" rtlCol="0">
            <a:spAutoFit/>
          </a:bodyPr>
          <a:lstStyle/>
          <a:p>
            <a:pPr algn="ctr"/>
            <a:r>
              <a:rPr lang="en-US" sz="4800" b="1" i="1" dirty="0">
                <a:solidFill>
                  <a:prstClr val="black"/>
                </a:solidFill>
                <a:effectLst>
                  <a:outerShdw blurRad="38100" dist="38100" dir="2700000" algn="tl">
                    <a:srgbClr val="000000">
                      <a:alpha val="43137"/>
                    </a:srgbClr>
                  </a:outerShdw>
                </a:effectLst>
              </a:rPr>
              <a:t>Independent Daily Reading &amp; Teacher Conferences</a:t>
            </a:r>
          </a:p>
        </p:txBody>
      </p:sp>
      <p:sp>
        <p:nvSpPr>
          <p:cNvPr id="2" name="AutoShape 2" descr="Image result for flashlight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2" name="Picture 11"/>
          <p:cNvPicPr>
            <a:picLocks noChangeAspect="1"/>
          </p:cNvPicPr>
          <p:nvPr/>
        </p:nvPicPr>
        <p:blipFill>
          <a:blip r:embed="rId2"/>
          <a:stretch>
            <a:fillRect/>
          </a:stretch>
        </p:blipFill>
        <p:spPr>
          <a:xfrm>
            <a:off x="5645901" y="3287774"/>
            <a:ext cx="2481992" cy="2300899"/>
          </a:xfrm>
          <a:prstGeom prst="rect">
            <a:avLst/>
          </a:prstGeom>
        </p:spPr>
      </p:pic>
      <p:sp>
        <p:nvSpPr>
          <p:cNvPr id="6" name="Subtitle 5"/>
          <p:cNvSpPr txBox="1">
            <a:spLocks/>
          </p:cNvSpPr>
          <p:nvPr/>
        </p:nvSpPr>
        <p:spPr bwMode="auto">
          <a:xfrm>
            <a:off x="200815" y="262150"/>
            <a:ext cx="2694658" cy="5174620"/>
          </a:xfrm>
          <a:prstGeom prst="rect">
            <a:avLst/>
          </a:pr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i="1" dirty="0">
                <a:solidFill>
                  <a:srgbClr val="00B050"/>
                </a:solidFill>
                <a:effectLst>
                  <a:outerShdw blurRad="38100" dist="38100" dir="2700000" algn="tl">
                    <a:srgbClr val="000000">
                      <a:alpha val="43137"/>
                    </a:srgbClr>
                  </a:outerShdw>
                </a:effectLst>
              </a:rPr>
              <a:t>Computers – </a:t>
            </a:r>
            <a:r>
              <a:rPr lang="en-US" b="1" i="1" dirty="0" err="1">
                <a:solidFill>
                  <a:srgbClr val="FFFF00"/>
                </a:solidFill>
                <a:effectLst>
                  <a:outerShdw blurRad="38100" dist="38100" dir="2700000" algn="tl">
                    <a:srgbClr val="000000">
                      <a:alpha val="43137"/>
                    </a:srgbClr>
                  </a:outerShdw>
                </a:effectLst>
              </a:rPr>
              <a:t>Classworks</a:t>
            </a:r>
            <a:r>
              <a:rPr lang="en-US" b="1" i="1" dirty="0">
                <a:solidFill>
                  <a:srgbClr val="FFFF00"/>
                </a:solidFill>
                <a:effectLst>
                  <a:outerShdw blurRad="38100" dist="38100" dir="2700000" algn="tl">
                    <a:srgbClr val="000000">
                      <a:alpha val="43137"/>
                    </a:srgbClr>
                  </a:outerShdw>
                </a:effectLst>
              </a:rPr>
              <a:t>:</a:t>
            </a:r>
          </a:p>
          <a:p>
            <a:pPr marL="0" lvl="1" indent="0" eaLnBrk="1" fontAlgn="auto" hangingPunct="1">
              <a:spcBef>
                <a:spcPts val="0"/>
              </a:spcBef>
              <a:spcAft>
                <a:spcPts val="0"/>
              </a:spcAft>
              <a:buNone/>
              <a:defRPr/>
            </a:pPr>
            <a:r>
              <a:rPr lang="en-US" sz="2400" b="1" i="1" dirty="0">
                <a:solidFill>
                  <a:prstClr val="white"/>
                </a:solidFill>
                <a:effectLst>
                  <a:outerShdw blurRad="38100" dist="38100" dir="2700000" algn="tl">
                    <a:srgbClr val="000000">
                      <a:alpha val="43137"/>
                    </a:srgbClr>
                  </a:outerShdw>
                </a:effectLst>
              </a:rPr>
              <a:t>M -  </a:t>
            </a:r>
            <a:r>
              <a:rPr lang="en-US" sz="2400" b="1" i="1" dirty="0" err="1" smtClean="0">
                <a:solidFill>
                  <a:prstClr val="white"/>
                </a:solidFill>
                <a:effectLst>
                  <a:outerShdw blurRad="38100" dist="38100" dir="2700000" algn="tl">
                    <a:srgbClr val="000000">
                      <a:alpha val="43137"/>
                    </a:srgbClr>
                  </a:outerShdw>
                </a:effectLst>
              </a:rPr>
              <a:t>Jearon</a:t>
            </a:r>
            <a:r>
              <a:rPr lang="en-US" sz="2400" b="1" i="1" dirty="0" smtClean="0">
                <a:solidFill>
                  <a:prstClr val="white"/>
                </a:solidFill>
                <a:effectLst>
                  <a:outerShdw blurRad="38100" dist="38100" dir="2700000" algn="tl">
                    <a:srgbClr val="000000">
                      <a:alpha val="43137"/>
                    </a:srgbClr>
                  </a:outerShdw>
                </a:effectLst>
              </a:rPr>
              <a:t> </a:t>
            </a:r>
            <a:r>
              <a:rPr lang="en-US" sz="2400" b="1" i="1" dirty="0">
                <a:solidFill>
                  <a:prstClr val="white"/>
                </a:solidFill>
                <a:effectLst>
                  <a:outerShdw blurRad="38100" dist="38100" dir="2700000" algn="tl">
                    <a:srgbClr val="000000">
                      <a:alpha val="43137"/>
                    </a:srgbClr>
                  </a:outerShdw>
                </a:effectLst>
              </a:rPr>
              <a:t>- 1</a:t>
            </a:r>
          </a:p>
          <a:p>
            <a:pPr marL="0" lvl="1" indent="0" eaLnBrk="1" fontAlgn="auto" hangingPunct="1">
              <a:spcBef>
                <a:spcPts val="0"/>
              </a:spcBef>
              <a:spcAft>
                <a:spcPts val="0"/>
              </a:spcAft>
              <a:buNone/>
              <a:defRPr/>
            </a:pPr>
            <a:r>
              <a:rPr lang="en-US" sz="2400" b="1" i="1" dirty="0">
                <a:solidFill>
                  <a:prstClr val="white"/>
                </a:solidFill>
                <a:effectLst>
                  <a:outerShdw blurRad="38100" dist="38100" dir="2700000" algn="tl">
                    <a:srgbClr val="000000">
                      <a:alpha val="43137"/>
                    </a:srgbClr>
                  </a:outerShdw>
                </a:effectLst>
              </a:rPr>
              <a:t>M – </a:t>
            </a:r>
            <a:r>
              <a:rPr lang="en-US" sz="2400" b="1" i="1" dirty="0" err="1" smtClean="0">
                <a:solidFill>
                  <a:prstClr val="white"/>
                </a:solidFill>
                <a:effectLst>
                  <a:outerShdw blurRad="38100" dist="38100" dir="2700000" algn="tl">
                    <a:srgbClr val="000000">
                      <a:alpha val="43137"/>
                    </a:srgbClr>
                  </a:outerShdw>
                </a:effectLst>
              </a:rPr>
              <a:t>Cayli</a:t>
            </a:r>
            <a:r>
              <a:rPr lang="en-US" sz="2400" b="1" i="1" dirty="0" smtClean="0">
                <a:solidFill>
                  <a:prstClr val="white"/>
                </a:solidFill>
                <a:effectLst>
                  <a:outerShdw blurRad="38100" dist="38100" dir="2700000" algn="tl">
                    <a:srgbClr val="000000">
                      <a:alpha val="43137"/>
                    </a:srgbClr>
                  </a:outerShdw>
                </a:effectLst>
              </a:rPr>
              <a:t> </a:t>
            </a:r>
            <a:r>
              <a:rPr lang="en-US" sz="2400" b="1" i="1" dirty="0">
                <a:solidFill>
                  <a:prstClr val="white"/>
                </a:solidFill>
                <a:effectLst>
                  <a:outerShdw blurRad="38100" dist="38100" dir="2700000" algn="tl">
                    <a:srgbClr val="000000">
                      <a:alpha val="43137"/>
                    </a:srgbClr>
                  </a:outerShdw>
                </a:effectLst>
              </a:rPr>
              <a:t>-2</a:t>
            </a:r>
          </a:p>
          <a:p>
            <a:pPr marL="0" lvl="1" indent="0" eaLnBrk="1" fontAlgn="auto" hangingPunct="1">
              <a:spcBef>
                <a:spcPts val="0"/>
              </a:spcBef>
              <a:spcAft>
                <a:spcPts val="0"/>
              </a:spcAft>
              <a:buNone/>
              <a:defRPr/>
            </a:pPr>
            <a:r>
              <a:rPr lang="en-US" sz="2400" b="1" i="1" dirty="0">
                <a:solidFill>
                  <a:prstClr val="white"/>
                </a:solidFill>
                <a:effectLst>
                  <a:outerShdw blurRad="38100" dist="38100" dir="2700000" algn="tl">
                    <a:srgbClr val="000000">
                      <a:alpha val="43137"/>
                    </a:srgbClr>
                  </a:outerShdw>
                </a:effectLst>
              </a:rPr>
              <a:t>M –  </a:t>
            </a:r>
            <a:r>
              <a:rPr lang="en-US" sz="2400" b="1" i="1" dirty="0" smtClean="0">
                <a:solidFill>
                  <a:prstClr val="white"/>
                </a:solidFill>
                <a:effectLst>
                  <a:outerShdw blurRad="38100" dist="38100" dir="2700000" algn="tl">
                    <a:srgbClr val="000000">
                      <a:alpha val="43137"/>
                    </a:srgbClr>
                  </a:outerShdw>
                </a:effectLst>
              </a:rPr>
              <a:t>Alexis </a:t>
            </a:r>
            <a:r>
              <a:rPr lang="en-US" sz="2400" b="1" i="1" dirty="0">
                <a:solidFill>
                  <a:prstClr val="white"/>
                </a:solidFill>
                <a:effectLst>
                  <a:outerShdw blurRad="38100" dist="38100" dir="2700000" algn="tl">
                    <a:srgbClr val="000000">
                      <a:alpha val="43137"/>
                    </a:srgbClr>
                  </a:outerShdw>
                </a:effectLst>
              </a:rPr>
              <a:t>- 3</a:t>
            </a:r>
          </a:p>
          <a:p>
            <a:pPr marL="0" lvl="1" indent="0" eaLnBrk="1" fontAlgn="auto" hangingPunct="1">
              <a:spcBef>
                <a:spcPts val="0"/>
              </a:spcBef>
              <a:spcAft>
                <a:spcPts val="0"/>
              </a:spcAft>
              <a:buNone/>
              <a:defRPr/>
            </a:pPr>
            <a:r>
              <a:rPr lang="en-US" sz="2400" b="1" i="1" dirty="0">
                <a:solidFill>
                  <a:prstClr val="white"/>
                </a:solidFill>
                <a:effectLst>
                  <a:outerShdw blurRad="38100" dist="38100" dir="2700000" algn="tl">
                    <a:srgbClr val="000000">
                      <a:alpha val="43137"/>
                    </a:srgbClr>
                  </a:outerShdw>
                </a:effectLst>
              </a:rPr>
              <a:t>M – McKenzie - 4</a:t>
            </a:r>
          </a:p>
          <a:p>
            <a:pPr marL="0" lvl="1" indent="0" eaLnBrk="1" fontAlgn="auto" hangingPunct="1">
              <a:spcBef>
                <a:spcPts val="0"/>
              </a:spcBef>
              <a:spcAft>
                <a:spcPts val="0"/>
              </a:spcAft>
              <a:buNone/>
              <a:defRPr/>
            </a:pPr>
            <a:r>
              <a:rPr lang="en-US" sz="2400" b="1" i="1" dirty="0">
                <a:solidFill>
                  <a:schemeClr val="bg1"/>
                </a:solidFill>
                <a:effectLst>
                  <a:outerShdw blurRad="38100" dist="38100" dir="2700000" algn="tl">
                    <a:srgbClr val="000000">
                      <a:alpha val="43137"/>
                    </a:srgbClr>
                  </a:outerShdw>
                </a:effectLst>
              </a:rPr>
              <a:t>M - </a:t>
            </a:r>
            <a:r>
              <a:rPr lang="en-US" sz="2400" b="1" i="1" dirty="0" smtClean="0">
                <a:solidFill>
                  <a:schemeClr val="bg1"/>
                </a:solidFill>
                <a:effectLst>
                  <a:outerShdw blurRad="38100" dist="38100" dir="2700000" algn="tl">
                    <a:srgbClr val="000000">
                      <a:alpha val="43137"/>
                    </a:srgbClr>
                  </a:outerShdw>
                </a:effectLst>
              </a:rPr>
              <a:t>Carleen </a:t>
            </a:r>
            <a:r>
              <a:rPr lang="en-US" sz="2400" b="1" i="1" dirty="0">
                <a:solidFill>
                  <a:schemeClr val="bg1"/>
                </a:solidFill>
                <a:effectLst>
                  <a:outerShdw blurRad="38100" dist="38100" dir="2700000" algn="tl">
                    <a:srgbClr val="000000">
                      <a:alpha val="43137"/>
                    </a:srgbClr>
                  </a:outerShdw>
                </a:effectLst>
              </a:rPr>
              <a:t>- 5</a:t>
            </a:r>
          </a:p>
          <a:p>
            <a:pPr marL="0" lvl="1" indent="0" eaLnBrk="1" fontAlgn="auto" hangingPunct="1">
              <a:spcBef>
                <a:spcPts val="0"/>
              </a:spcBef>
              <a:spcAft>
                <a:spcPts val="0"/>
              </a:spcAft>
              <a:buNone/>
              <a:defRPr/>
            </a:pPr>
            <a:r>
              <a:rPr lang="en-US" sz="2400" b="1" i="1" dirty="0">
                <a:solidFill>
                  <a:schemeClr val="bg1"/>
                </a:solidFill>
                <a:effectLst>
                  <a:outerShdw blurRad="38100" dist="38100" dir="2700000" algn="tl">
                    <a:srgbClr val="000000">
                      <a:alpha val="43137"/>
                    </a:srgbClr>
                  </a:outerShdw>
                </a:effectLst>
              </a:rPr>
              <a:t>M - </a:t>
            </a:r>
            <a:r>
              <a:rPr lang="en-US" sz="2400" b="1" i="1" dirty="0" smtClean="0">
                <a:solidFill>
                  <a:schemeClr val="bg1"/>
                </a:solidFill>
                <a:effectLst>
                  <a:outerShdw blurRad="38100" dist="38100" dir="2700000" algn="tl">
                    <a:srgbClr val="000000">
                      <a:alpha val="43137"/>
                    </a:srgbClr>
                  </a:outerShdw>
                </a:effectLst>
              </a:rPr>
              <a:t>Katelynn </a:t>
            </a:r>
            <a:r>
              <a:rPr lang="en-US" sz="2400" b="1" i="1" dirty="0">
                <a:solidFill>
                  <a:schemeClr val="bg1"/>
                </a:solidFill>
                <a:effectLst>
                  <a:outerShdw blurRad="38100" dist="38100" dir="2700000" algn="tl">
                    <a:srgbClr val="000000">
                      <a:alpha val="43137"/>
                    </a:srgbClr>
                  </a:outerShdw>
                </a:effectLst>
              </a:rPr>
              <a:t>- 6</a:t>
            </a:r>
          </a:p>
          <a:p>
            <a:pPr marL="0" lvl="1" indent="0" eaLnBrk="1" fontAlgn="auto" hangingPunct="1">
              <a:spcBef>
                <a:spcPts val="0"/>
              </a:spcBef>
              <a:spcAft>
                <a:spcPts val="0"/>
              </a:spcAft>
              <a:buNone/>
              <a:defRPr/>
            </a:pPr>
            <a:r>
              <a:rPr lang="en-US" sz="2400" b="1" i="1" dirty="0">
                <a:solidFill>
                  <a:schemeClr val="bg1"/>
                </a:solidFill>
                <a:effectLst>
                  <a:outerShdw blurRad="38100" dist="38100" dir="2700000" algn="tl">
                    <a:srgbClr val="000000">
                      <a:alpha val="43137"/>
                    </a:srgbClr>
                  </a:outerShdw>
                </a:effectLst>
              </a:rPr>
              <a:t>M – Jaiden – 7</a:t>
            </a:r>
          </a:p>
          <a:p>
            <a:pPr marL="0" lvl="1" indent="0" eaLnBrk="1" fontAlgn="auto" hangingPunct="1">
              <a:spcBef>
                <a:spcPts val="0"/>
              </a:spcBef>
              <a:spcAft>
                <a:spcPts val="0"/>
              </a:spcAft>
              <a:buNone/>
              <a:defRPr/>
            </a:pPr>
            <a:r>
              <a:rPr lang="en-US" sz="2400" b="1" i="1" dirty="0">
                <a:solidFill>
                  <a:schemeClr val="bg1"/>
                </a:solidFill>
                <a:effectLst>
                  <a:outerShdw blurRad="38100" dist="38100" dir="2700000" algn="tl">
                    <a:srgbClr val="000000">
                      <a:alpha val="43137"/>
                    </a:srgbClr>
                  </a:outerShdw>
                </a:effectLst>
              </a:rPr>
              <a:t>M - </a:t>
            </a:r>
            <a:r>
              <a:rPr lang="en-US" sz="2400" b="1" i="1" dirty="0" err="1" smtClean="0">
                <a:solidFill>
                  <a:schemeClr val="bg1"/>
                </a:solidFill>
                <a:effectLst>
                  <a:outerShdw blurRad="38100" dist="38100" dir="2700000" algn="tl">
                    <a:srgbClr val="000000">
                      <a:alpha val="43137"/>
                    </a:srgbClr>
                  </a:outerShdw>
                </a:effectLst>
              </a:rPr>
              <a:t>Brena</a:t>
            </a:r>
            <a:r>
              <a:rPr lang="en-US" sz="2400" b="1" i="1" dirty="0" smtClean="0">
                <a:solidFill>
                  <a:schemeClr val="bg1"/>
                </a:solidFill>
                <a:effectLst>
                  <a:outerShdw blurRad="38100" dist="38100" dir="2700000" algn="tl">
                    <a:srgbClr val="000000">
                      <a:alpha val="43137"/>
                    </a:srgbClr>
                  </a:outerShdw>
                </a:effectLst>
              </a:rPr>
              <a:t> </a:t>
            </a:r>
            <a:r>
              <a:rPr lang="en-US" sz="2400" b="1" i="1" dirty="0">
                <a:solidFill>
                  <a:schemeClr val="bg1"/>
                </a:solidFill>
                <a:effectLst>
                  <a:outerShdw blurRad="38100" dist="38100" dir="2700000" algn="tl">
                    <a:srgbClr val="000000">
                      <a:alpha val="43137"/>
                    </a:srgbClr>
                  </a:outerShdw>
                </a:effectLst>
              </a:rPr>
              <a:t>- 8</a:t>
            </a:r>
          </a:p>
          <a:p>
            <a:pPr marL="0" lvl="1" indent="0" eaLnBrk="1" fontAlgn="auto" hangingPunct="1">
              <a:spcBef>
                <a:spcPts val="0"/>
              </a:spcBef>
              <a:spcAft>
                <a:spcPts val="0"/>
              </a:spcAft>
              <a:buNone/>
              <a:defRPr/>
            </a:pPr>
            <a:r>
              <a:rPr lang="en-US" sz="2400" b="1" i="1" dirty="0">
                <a:solidFill>
                  <a:schemeClr val="bg1"/>
                </a:solidFill>
                <a:effectLst>
                  <a:outerShdw blurRad="38100" dist="38100" dir="2700000" algn="tl">
                    <a:srgbClr val="000000">
                      <a:alpha val="43137"/>
                    </a:srgbClr>
                  </a:outerShdw>
                </a:effectLst>
              </a:rPr>
              <a:t>M – </a:t>
            </a:r>
            <a:r>
              <a:rPr lang="en-US" sz="2400" b="1" i="1" dirty="0" smtClean="0">
                <a:solidFill>
                  <a:schemeClr val="bg1"/>
                </a:solidFill>
                <a:effectLst>
                  <a:outerShdw blurRad="38100" dist="38100" dir="2700000" algn="tl">
                    <a:srgbClr val="000000">
                      <a:alpha val="43137"/>
                    </a:srgbClr>
                  </a:outerShdw>
                </a:effectLst>
              </a:rPr>
              <a:t>Erin  </a:t>
            </a:r>
            <a:r>
              <a:rPr lang="en-US" sz="2400" b="1" i="1" dirty="0">
                <a:solidFill>
                  <a:schemeClr val="bg1"/>
                </a:solidFill>
                <a:effectLst>
                  <a:outerShdw blurRad="38100" dist="38100" dir="2700000" algn="tl">
                    <a:srgbClr val="000000">
                      <a:alpha val="43137"/>
                    </a:srgbClr>
                  </a:outerShdw>
                </a:effectLst>
              </a:rPr>
              <a:t>– 9</a:t>
            </a:r>
          </a:p>
          <a:p>
            <a:pPr marL="0" lvl="1" indent="0" eaLnBrk="1" fontAlgn="auto" hangingPunct="1">
              <a:spcBef>
                <a:spcPts val="0"/>
              </a:spcBef>
              <a:spcAft>
                <a:spcPts val="0"/>
              </a:spcAft>
              <a:buNone/>
              <a:defRPr/>
            </a:pPr>
            <a:r>
              <a:rPr lang="en-US" sz="2400" b="1" i="1" dirty="0">
                <a:solidFill>
                  <a:schemeClr val="bg1"/>
                </a:solidFill>
                <a:effectLst>
                  <a:outerShdw blurRad="38100" dist="38100" dir="2700000" algn="tl">
                    <a:srgbClr val="000000">
                      <a:alpha val="43137"/>
                    </a:srgbClr>
                  </a:outerShdw>
                </a:effectLst>
              </a:rPr>
              <a:t>M – </a:t>
            </a:r>
            <a:r>
              <a:rPr lang="en-US" sz="2400" b="1" i="1" dirty="0" err="1" smtClean="0">
                <a:solidFill>
                  <a:schemeClr val="bg1"/>
                </a:solidFill>
                <a:effectLst>
                  <a:outerShdw blurRad="38100" dist="38100" dir="2700000" algn="tl">
                    <a:srgbClr val="000000">
                      <a:alpha val="43137"/>
                    </a:srgbClr>
                  </a:outerShdw>
                </a:effectLst>
              </a:rPr>
              <a:t>Caydance</a:t>
            </a:r>
            <a:r>
              <a:rPr lang="en-US" sz="2400" b="1" i="1" dirty="0" smtClean="0">
                <a:solidFill>
                  <a:schemeClr val="bg1"/>
                </a:solidFill>
                <a:effectLst>
                  <a:outerShdw blurRad="38100" dist="38100" dir="2700000" algn="tl">
                    <a:srgbClr val="000000">
                      <a:alpha val="43137"/>
                    </a:srgbClr>
                  </a:outerShdw>
                </a:effectLst>
              </a:rPr>
              <a:t> </a:t>
            </a:r>
            <a:r>
              <a:rPr lang="en-US" sz="2400" b="1" i="1" dirty="0">
                <a:solidFill>
                  <a:schemeClr val="bg1"/>
                </a:solidFill>
                <a:effectLst>
                  <a:outerShdw blurRad="38100" dist="38100" dir="2700000" algn="tl">
                    <a:srgbClr val="000000">
                      <a:alpha val="43137"/>
                    </a:srgbClr>
                  </a:outerShdw>
                </a:effectLst>
              </a:rPr>
              <a:t>- TC</a:t>
            </a:r>
            <a:endParaRPr lang="en-US" b="1" i="1" dirty="0">
              <a:solidFill>
                <a:schemeClr val="bg1"/>
              </a:solidFill>
              <a:effectLst>
                <a:outerShdw blurRad="38100" dist="38100" dir="2700000" algn="tl">
                  <a:srgbClr val="000000">
                    <a:alpha val="43137"/>
                  </a:srgbClr>
                </a:outerShdw>
              </a:effectLst>
            </a:endParaRPr>
          </a:p>
          <a:p>
            <a:endParaRPr lang="en-US" sz="2000" b="1" i="1" dirty="0">
              <a:solidFill>
                <a:srgbClr val="FF0000"/>
              </a:solidFill>
              <a:effectLst>
                <a:outerShdw blurRad="38100" dist="38100" dir="2700000" algn="tl">
                  <a:srgbClr val="000000">
                    <a:alpha val="43137"/>
                  </a:srgbClr>
                </a:outerShdw>
              </a:effectLst>
            </a:endParaRPr>
          </a:p>
          <a:p>
            <a:endParaRPr lang="en-US" sz="2000" b="1" i="1" dirty="0">
              <a:solidFill>
                <a:srgbClr val="FF0000"/>
              </a:solidFill>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0202FBC5-D06E-4771-8C04-1E825E1CEA1E}"/>
              </a:ext>
            </a:extLst>
          </p:cNvPr>
          <p:cNvSpPr/>
          <p:nvPr/>
        </p:nvSpPr>
        <p:spPr>
          <a:xfrm>
            <a:off x="3048000" y="2560324"/>
            <a:ext cx="1981200" cy="2677656"/>
          </a:xfrm>
          <a:prstGeom prst="rect">
            <a:avLst/>
          </a:prstGeom>
          <a:solidFill>
            <a:srgbClr val="FFC000"/>
          </a:solidFill>
        </p:spPr>
        <p:txBody>
          <a:bodyPr wrap="square">
            <a:spAutoFit/>
          </a:bodyPr>
          <a:lstStyle/>
          <a:p>
            <a:pPr marL="0" lvl="1">
              <a:defRPr/>
            </a:pPr>
            <a:r>
              <a:rPr lang="en-US" sz="2400" b="1" dirty="0">
                <a:solidFill>
                  <a:srgbClr val="003300"/>
                </a:solidFill>
                <a:effectLst>
                  <a:outerShdw blurRad="38100" dist="38100" dir="2700000" algn="tl">
                    <a:srgbClr val="000000">
                      <a:alpha val="43137"/>
                    </a:srgbClr>
                  </a:outerShdw>
                </a:effectLst>
              </a:rPr>
              <a:t>Mrs. Thompson:</a:t>
            </a:r>
          </a:p>
          <a:p>
            <a:pPr marL="0" lvl="1">
              <a:defRPr/>
            </a:pPr>
            <a:r>
              <a:rPr lang="en-US" sz="2400" b="1" dirty="0" smtClean="0">
                <a:solidFill>
                  <a:srgbClr val="003300"/>
                </a:solidFill>
                <a:effectLst>
                  <a:outerShdw blurRad="38100" dist="38100" dir="2700000" algn="tl">
                    <a:srgbClr val="000000">
                      <a:alpha val="43137"/>
                    </a:srgbClr>
                  </a:outerShdw>
                </a:effectLst>
              </a:rPr>
              <a:t>LLI</a:t>
            </a:r>
            <a:endParaRPr lang="en-US" sz="2400" b="1" dirty="0">
              <a:solidFill>
                <a:schemeClr val="bg1"/>
              </a:solidFill>
              <a:effectLst>
                <a:outerShdw blurRad="38100" dist="38100" dir="2700000" algn="tl">
                  <a:srgbClr val="000000">
                    <a:alpha val="43137"/>
                  </a:srgbClr>
                </a:outerShdw>
              </a:effectLst>
            </a:endParaRPr>
          </a:p>
          <a:p>
            <a:pPr marL="0" lvl="1">
              <a:defRPr/>
            </a:pPr>
            <a:r>
              <a:rPr lang="en-US" sz="2400" dirty="0" smtClean="0"/>
              <a:t>Landon</a:t>
            </a:r>
          </a:p>
          <a:p>
            <a:pPr marL="0" lvl="1">
              <a:defRPr/>
            </a:pPr>
            <a:r>
              <a:rPr lang="en-US" sz="2400" dirty="0" err="1" smtClean="0"/>
              <a:t>Paisleigh</a:t>
            </a:r>
            <a:endParaRPr lang="en-US" sz="2400" dirty="0" smtClean="0"/>
          </a:p>
          <a:p>
            <a:pPr marL="0" lvl="1">
              <a:defRPr/>
            </a:pPr>
            <a:r>
              <a:rPr lang="en-US" sz="2400" dirty="0" smtClean="0"/>
              <a:t>Jaiden</a:t>
            </a:r>
          </a:p>
          <a:p>
            <a:pPr marL="0" lvl="1">
              <a:defRPr/>
            </a:pPr>
            <a:r>
              <a:rPr lang="en-US" sz="2400" dirty="0" smtClean="0"/>
              <a:t>Macon</a:t>
            </a:r>
            <a:endParaRPr lang="en-US" sz="2400" dirty="0"/>
          </a:p>
        </p:txBody>
      </p:sp>
      <p:sp>
        <p:nvSpPr>
          <p:cNvPr id="15" name="TextBox 14">
            <a:extLst>
              <a:ext uri="{FF2B5EF4-FFF2-40B4-BE49-F238E27FC236}">
                <a16:creationId xmlns:a16="http://schemas.microsoft.com/office/drawing/2014/main" id="{298E82CA-48B9-4B4D-9ECD-7453CD9A99A0}"/>
              </a:ext>
            </a:extLst>
          </p:cNvPr>
          <p:cNvSpPr txBox="1"/>
          <p:nvPr/>
        </p:nvSpPr>
        <p:spPr>
          <a:xfrm>
            <a:off x="200813" y="5588673"/>
            <a:ext cx="2770985" cy="830997"/>
          </a:xfrm>
          <a:prstGeom prst="rect">
            <a:avLst/>
          </a:prstGeom>
          <a:solidFill>
            <a:srgbClr val="00B0F0"/>
          </a:solidFill>
        </p:spPr>
        <p:txBody>
          <a:bodyPr wrap="square" rtlCol="0">
            <a:spAutoFit/>
          </a:bodyPr>
          <a:lstStyle/>
          <a:p>
            <a:pPr algn="ctr"/>
            <a:r>
              <a:rPr lang="en-US" sz="2400" b="1" dirty="0"/>
              <a:t>Everyone else – Independent Novel</a:t>
            </a:r>
          </a:p>
        </p:txBody>
      </p:sp>
      <p:sp>
        <p:nvSpPr>
          <p:cNvPr id="11" name="TextBox 10"/>
          <p:cNvSpPr txBox="1"/>
          <p:nvPr/>
        </p:nvSpPr>
        <p:spPr>
          <a:xfrm>
            <a:off x="5582738" y="5924508"/>
            <a:ext cx="2590800" cy="584775"/>
          </a:xfrm>
          <a:prstGeom prst="rect">
            <a:avLst/>
          </a:prstGeom>
          <a:noFill/>
        </p:spPr>
        <p:txBody>
          <a:bodyPr wrap="square">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9:55 – 10:25</a:t>
            </a:r>
            <a:endParaRPr lang="en-US" sz="3200" dirty="0">
              <a:solidFill>
                <a:prstClr val="black"/>
              </a:solidFill>
              <a:cs typeface="Arial" charset="0"/>
            </a:endParaRPr>
          </a:p>
        </p:txBody>
      </p:sp>
      <p:sp>
        <p:nvSpPr>
          <p:cNvPr id="14" name="Rectangle 13">
            <a:extLst>
              <a:ext uri="{FF2B5EF4-FFF2-40B4-BE49-F238E27FC236}">
                <a16:creationId xmlns:a16="http://schemas.microsoft.com/office/drawing/2014/main" id="{8F132DFD-7134-475F-A684-340ADCAF8EA1}"/>
              </a:ext>
            </a:extLst>
          </p:cNvPr>
          <p:cNvSpPr/>
          <p:nvPr/>
        </p:nvSpPr>
        <p:spPr>
          <a:xfrm>
            <a:off x="3048000" y="160338"/>
            <a:ext cx="1981200" cy="2308324"/>
          </a:xfrm>
          <a:prstGeom prst="rect">
            <a:avLst/>
          </a:prstGeom>
          <a:solidFill>
            <a:srgbClr val="00B050"/>
          </a:solidFill>
        </p:spPr>
        <p:txBody>
          <a:bodyPr wrap="square">
            <a:spAutoFit/>
          </a:bodyPr>
          <a:lstStyle/>
          <a:p>
            <a:pPr marL="0" lvl="1">
              <a:defRPr/>
            </a:pPr>
            <a:r>
              <a:rPr lang="en-US" sz="2400" b="1" dirty="0">
                <a:solidFill>
                  <a:srgbClr val="003300"/>
                </a:solidFill>
                <a:effectLst>
                  <a:outerShdw blurRad="38100" dist="38100" dir="2700000" algn="tl">
                    <a:srgbClr val="000000">
                      <a:alpha val="43137"/>
                    </a:srgbClr>
                  </a:outerShdw>
                </a:effectLst>
              </a:rPr>
              <a:t>Mrs. Roby</a:t>
            </a:r>
          </a:p>
          <a:p>
            <a:pPr marL="0" lvl="1">
              <a:defRPr/>
            </a:pPr>
            <a:r>
              <a:rPr lang="en-US" sz="2400" b="1" dirty="0" smtClean="0">
                <a:solidFill>
                  <a:srgbClr val="003300"/>
                </a:solidFill>
                <a:effectLst>
                  <a:outerShdw blurRad="38100" dist="38100" dir="2700000" algn="tl">
                    <a:srgbClr val="000000">
                      <a:alpha val="43137"/>
                    </a:srgbClr>
                  </a:outerShdw>
                </a:effectLst>
              </a:rPr>
              <a:t>LLI:</a:t>
            </a:r>
          </a:p>
          <a:p>
            <a:pPr marL="0" lvl="1">
              <a:defRPr/>
            </a:pPr>
            <a:r>
              <a:rPr lang="en-US" sz="2400" b="1" dirty="0" smtClean="0">
                <a:solidFill>
                  <a:srgbClr val="003300"/>
                </a:solidFill>
                <a:effectLst>
                  <a:outerShdw blurRad="38100" dist="38100" dir="2700000" algn="tl">
                    <a:srgbClr val="000000">
                      <a:alpha val="43137"/>
                    </a:srgbClr>
                  </a:outerShdw>
                </a:effectLst>
              </a:rPr>
              <a:t>Kaylah</a:t>
            </a:r>
          </a:p>
          <a:p>
            <a:pPr marL="0" lvl="1">
              <a:defRPr/>
            </a:pPr>
            <a:r>
              <a:rPr lang="en-US" sz="2400" b="1" dirty="0" smtClean="0">
                <a:solidFill>
                  <a:srgbClr val="003300"/>
                </a:solidFill>
                <a:effectLst>
                  <a:outerShdw blurRad="38100" dist="38100" dir="2700000" algn="tl">
                    <a:srgbClr val="000000">
                      <a:alpha val="43137"/>
                    </a:srgbClr>
                  </a:outerShdw>
                </a:effectLst>
              </a:rPr>
              <a:t>Kaylee</a:t>
            </a:r>
          </a:p>
          <a:p>
            <a:pPr marL="0" lvl="1">
              <a:defRPr/>
            </a:pPr>
            <a:r>
              <a:rPr lang="en-US" sz="2400" b="1" dirty="0" smtClean="0">
                <a:solidFill>
                  <a:srgbClr val="003300"/>
                </a:solidFill>
                <a:effectLst>
                  <a:outerShdw blurRad="38100" dist="38100" dir="2700000" algn="tl">
                    <a:srgbClr val="000000">
                      <a:alpha val="43137"/>
                    </a:srgbClr>
                  </a:outerShdw>
                </a:effectLst>
              </a:rPr>
              <a:t>Emma</a:t>
            </a:r>
          </a:p>
          <a:p>
            <a:pPr marL="0" lvl="1">
              <a:defRPr/>
            </a:pPr>
            <a:r>
              <a:rPr lang="en-US" sz="2400" b="1" dirty="0" smtClean="0">
                <a:solidFill>
                  <a:srgbClr val="003300"/>
                </a:solidFill>
                <a:effectLst>
                  <a:outerShdw blurRad="38100" dist="38100" dir="2700000" algn="tl">
                    <a:srgbClr val="000000">
                      <a:alpha val="43137"/>
                    </a:srgbClr>
                  </a:outerShdw>
                </a:effectLst>
              </a:rPr>
              <a:t>Adalyn</a:t>
            </a:r>
          </a:p>
        </p:txBody>
      </p:sp>
    </p:spTree>
    <p:extLst>
      <p:ext uri="{BB962C8B-B14F-4D97-AF65-F5344CB8AC3E}">
        <p14:creationId xmlns:p14="http://schemas.microsoft.com/office/powerpoint/2010/main" val="932240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770773"/>
            <a:ext cx="6553200" cy="4267200"/>
          </a:xfrm>
        </p:spPr>
        <p:txBody>
          <a:bodyPr/>
          <a:lstStyle/>
          <a:p>
            <a:r>
              <a:rPr lang="en-US" sz="9600" b="1" dirty="0">
                <a:solidFill>
                  <a:srgbClr val="003300"/>
                </a:solidFill>
                <a:effectLst>
                  <a:outerShdw blurRad="38100" dist="38100" dir="2700000" algn="tl">
                    <a:srgbClr val="000000">
                      <a:alpha val="43137"/>
                    </a:srgbClr>
                  </a:outerShdw>
                </a:effectLst>
              </a:rPr>
              <a:t>Vocabulary &amp; Grammar Time</a:t>
            </a:r>
          </a:p>
        </p:txBody>
      </p:sp>
      <p:sp>
        <p:nvSpPr>
          <p:cNvPr id="3" name="AutoShape 2" descr="Image result for clock 8:3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Image result for vocabulary gramm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9960" y="990433"/>
            <a:ext cx="1307857" cy="8621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960" y="4724400"/>
            <a:ext cx="1752600" cy="176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9426" y="347881"/>
            <a:ext cx="2650347" cy="148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943600" y="6115341"/>
            <a:ext cx="2971800" cy="584775"/>
          </a:xfrm>
          <a:prstGeom prst="rect">
            <a:avLst/>
          </a:prstGeom>
          <a:noFill/>
        </p:spPr>
        <p:txBody>
          <a:bodyPr wrap="square">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10:25 – 10:40</a:t>
            </a:r>
            <a:endParaRPr lang="en-US" sz="3200" dirty="0">
              <a:solidFill>
                <a:prstClr val="black"/>
              </a:solidFill>
              <a:cs typeface="Arial" charset="0"/>
            </a:endParaRPr>
          </a:p>
        </p:txBody>
      </p:sp>
    </p:spTree>
    <p:extLst>
      <p:ext uri="{BB962C8B-B14F-4D97-AF65-F5344CB8AC3E}">
        <p14:creationId xmlns:p14="http://schemas.microsoft.com/office/powerpoint/2010/main" val="497358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399" y="1600200"/>
            <a:ext cx="8305801" cy="4724400"/>
          </a:xfrm>
        </p:spPr>
        <p:txBody>
          <a:bodyPr/>
          <a:lstStyle/>
          <a:p>
            <a:r>
              <a:rPr lang="en-US" dirty="0" smtClean="0"/>
              <a:t>P5</a:t>
            </a:r>
          </a:p>
          <a:p>
            <a:r>
              <a:rPr lang="en-US" dirty="0" smtClean="0"/>
              <a:t>Obstinate is a synonym for stubborn.</a:t>
            </a:r>
            <a:endParaRPr lang="en-US" dirty="0"/>
          </a:p>
          <a:p>
            <a:r>
              <a:rPr lang="en-US" dirty="0" smtClean="0"/>
              <a:t>Who remembers the definition of a synonym?</a:t>
            </a:r>
          </a:p>
          <a:p>
            <a:r>
              <a:rPr lang="en-US" dirty="0" smtClean="0"/>
              <a:t>If you are obstinate, you are unwilling to change your mind about something.</a:t>
            </a:r>
          </a:p>
          <a:p>
            <a:r>
              <a:rPr lang="en-US" dirty="0" smtClean="0"/>
              <a:t>Even though Alexander’s parents explain why the family must move, Alexander is obstinate.  He does not want to move, and he is not willing to change his mind.</a:t>
            </a:r>
          </a:p>
        </p:txBody>
      </p:sp>
      <p:sp>
        <p:nvSpPr>
          <p:cNvPr id="4" name="Title 3"/>
          <p:cNvSpPr>
            <a:spLocks noGrp="1"/>
          </p:cNvSpPr>
          <p:nvPr>
            <p:ph type="title"/>
          </p:nvPr>
        </p:nvSpPr>
        <p:spPr/>
        <p:txBody>
          <a:bodyPr/>
          <a:lstStyle/>
          <a:p>
            <a:endParaRPr lang="en-US"/>
          </a:p>
        </p:txBody>
      </p:sp>
      <p:sp>
        <p:nvSpPr>
          <p:cNvPr id="5" name="Title 1"/>
          <p:cNvSpPr txBox="1">
            <a:spLocks/>
          </p:cNvSpPr>
          <p:nvPr/>
        </p:nvSpPr>
        <p:spPr bwMode="auto">
          <a:xfrm>
            <a:off x="342331" y="274638"/>
            <a:ext cx="8382000" cy="104378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5400" b="1" i="1" dirty="0" smtClean="0">
                <a:effectLst>
                  <a:outerShdw blurRad="38100" dist="38100" dir="2700000" algn="tl">
                    <a:srgbClr val="000000">
                      <a:alpha val="43137"/>
                    </a:srgbClr>
                  </a:outerShdw>
                </a:effectLst>
              </a:rPr>
              <a:t>obstinate – stubborn</a:t>
            </a:r>
            <a:endParaRPr lang="en-US" sz="4800" b="1" i="1"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799" y="1219200"/>
            <a:ext cx="2097551"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30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875" t="13000" r="40625" b="7000"/>
          <a:stretch/>
        </p:blipFill>
        <p:spPr>
          <a:xfrm>
            <a:off x="4419600" y="179540"/>
            <a:ext cx="4572000" cy="6096000"/>
          </a:xfrm>
          <a:prstGeom prst="rect">
            <a:avLst/>
          </a:prstGeom>
        </p:spPr>
      </p:pic>
      <p:sp>
        <p:nvSpPr>
          <p:cNvPr id="5" name="Content Placeholder 2"/>
          <p:cNvSpPr>
            <a:spLocks noGrp="1"/>
          </p:cNvSpPr>
          <p:nvPr>
            <p:ph idx="1"/>
          </p:nvPr>
        </p:nvSpPr>
        <p:spPr>
          <a:xfrm>
            <a:off x="1714500" y="6248400"/>
            <a:ext cx="5715000" cy="609600"/>
          </a:xfrm>
        </p:spPr>
        <p:txBody>
          <a:bodyPr/>
          <a:lstStyle/>
          <a:p>
            <a:pPr marL="0" indent="0" algn="ctr">
              <a:buNone/>
            </a:pPr>
            <a:r>
              <a:rPr lang="en-US" b="1" i="1" dirty="0"/>
              <a:t>Reading Homework</a:t>
            </a:r>
          </a:p>
        </p:txBody>
      </p:sp>
      <p:sp>
        <p:nvSpPr>
          <p:cNvPr id="8" name="Rectangle 7">
            <a:extLst>
              <a:ext uri="{FF2B5EF4-FFF2-40B4-BE49-F238E27FC236}">
                <a16:creationId xmlns:a16="http://schemas.microsoft.com/office/drawing/2014/main" id="{427C8A5C-59A3-45E3-A6C6-682DA37620B0}"/>
              </a:ext>
            </a:extLst>
          </p:cNvPr>
          <p:cNvSpPr/>
          <p:nvPr/>
        </p:nvSpPr>
        <p:spPr>
          <a:xfrm>
            <a:off x="4419600" y="3200400"/>
            <a:ext cx="22098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C2A7D01-79E2-4CAB-865B-2248A7DB1C91}"/>
              </a:ext>
            </a:extLst>
          </p:cNvPr>
          <p:cNvSpPr/>
          <p:nvPr/>
        </p:nvSpPr>
        <p:spPr>
          <a:xfrm>
            <a:off x="6645469" y="3200400"/>
            <a:ext cx="22860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3"/>
          <a:srcRect l="21250" t="13000" r="41250" b="6000"/>
          <a:stretch/>
        </p:blipFill>
        <p:spPr>
          <a:xfrm>
            <a:off x="39334" y="271509"/>
            <a:ext cx="4351450" cy="5874457"/>
          </a:xfrm>
          <a:prstGeom prst="rect">
            <a:avLst/>
          </a:prstGeom>
        </p:spPr>
      </p:pic>
    </p:spTree>
    <p:extLst>
      <p:ext uri="{BB962C8B-B14F-4D97-AF65-F5344CB8AC3E}">
        <p14:creationId xmlns:p14="http://schemas.microsoft.com/office/powerpoint/2010/main" val="3952558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280400" cy="1173162"/>
          </a:xfrm>
          <a:solidFill>
            <a:srgbClr val="FF0000"/>
          </a:solidFill>
        </p:spPr>
        <p:txBody>
          <a:bodyPr/>
          <a:lstStyle/>
          <a:p>
            <a:r>
              <a:rPr lang="en-US" sz="5400" b="1" i="1" dirty="0" smtClean="0">
                <a:effectLst>
                  <a:outerShdw blurRad="38100" dist="38100" dir="2700000" algn="tl">
                    <a:srgbClr val="000000">
                      <a:alpha val="43137"/>
                    </a:srgbClr>
                  </a:outerShdw>
                </a:effectLst>
              </a:rPr>
              <a:t>obstinate</a:t>
            </a:r>
            <a:endParaRPr lang="en-US"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534400" cy="4191000"/>
          </a:xfrm>
        </p:spPr>
        <p:txBody>
          <a:bodyPr/>
          <a:lstStyle/>
          <a:p>
            <a:r>
              <a:rPr lang="en-US" dirty="0" smtClean="0"/>
              <a:t>When have you been obstinate or seen someone being obstinate?</a:t>
            </a:r>
            <a:r>
              <a:rPr lang="en-US" b="1" dirty="0" smtClean="0"/>
              <a:t>  – </a:t>
            </a:r>
            <a:r>
              <a:rPr lang="en-US" b="1" i="1" dirty="0" smtClean="0">
                <a:solidFill>
                  <a:srgbClr val="FF0000"/>
                </a:solidFill>
              </a:rPr>
              <a:t>Turn to your Partner</a:t>
            </a:r>
            <a:endParaRPr lang="en-US" b="1" i="1" dirty="0" smtClean="0"/>
          </a:p>
          <a:p>
            <a:pPr marL="457200" lvl="1" indent="0">
              <a:buNone/>
            </a:pPr>
            <a:r>
              <a:rPr lang="en-US" b="1" dirty="0" smtClean="0"/>
              <a:t>I was obstinate when…</a:t>
            </a:r>
          </a:p>
          <a:p>
            <a:pPr marL="457200" lvl="1" indent="0">
              <a:buNone/>
            </a:pPr>
            <a:r>
              <a:rPr lang="en-US" b="1" dirty="0" smtClean="0"/>
              <a:t>OR</a:t>
            </a:r>
          </a:p>
          <a:p>
            <a:pPr marL="457200" lvl="1" indent="0">
              <a:buNone/>
            </a:pPr>
            <a:r>
              <a:rPr lang="en-US" b="1" dirty="0" smtClean="0"/>
              <a:t>I saw…being obstinate when…</a:t>
            </a:r>
            <a:endParaRPr lang="en-US" b="1" dirty="0"/>
          </a:p>
        </p:txBody>
      </p:sp>
      <p:sp>
        <p:nvSpPr>
          <p:cNvPr id="5" name="AutoShape 2" descr="Image result for synonym"/>
          <p:cNvSpPr>
            <a:spLocks noChangeAspect="1" noChangeArrowheads="1"/>
          </p:cNvSpPr>
          <p:nvPr/>
        </p:nvSpPr>
        <p:spPr bwMode="auto">
          <a:xfrm>
            <a:off x="155575" y="-700088"/>
            <a:ext cx="1895475" cy="1466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9153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4525963"/>
          </a:xfrm>
        </p:spPr>
        <p:txBody>
          <a:bodyPr/>
          <a:lstStyle/>
          <a:p>
            <a:pPr marL="0" indent="0">
              <a:buNone/>
            </a:pPr>
            <a:r>
              <a:rPr lang="en-US" sz="4400" dirty="0" smtClean="0"/>
              <a:t>What’s the new word we are learning that means “</a:t>
            </a:r>
            <a:r>
              <a:rPr lang="en-US" sz="4400" b="1" i="1" dirty="0" smtClean="0"/>
              <a:t>stubborn</a:t>
            </a:r>
            <a:r>
              <a:rPr lang="en-US" sz="4400" dirty="0" smtClean="0"/>
              <a:t>”?</a:t>
            </a:r>
            <a:endParaRPr lang="en-US" sz="4400" dirty="0"/>
          </a:p>
        </p:txBody>
      </p:sp>
      <p:sp>
        <p:nvSpPr>
          <p:cNvPr id="4" name="Title 1"/>
          <p:cNvSpPr txBox="1">
            <a:spLocks/>
          </p:cNvSpPr>
          <p:nvPr/>
        </p:nvSpPr>
        <p:spPr bwMode="auto">
          <a:xfrm>
            <a:off x="457200" y="2960085"/>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8000" b="1" i="1" dirty="0" smtClean="0">
                <a:effectLst>
                  <a:outerShdw blurRad="38100" dist="38100" dir="2700000" algn="tl">
                    <a:srgbClr val="000000">
                      <a:alpha val="43137"/>
                    </a:srgbClr>
                  </a:outerShdw>
                </a:effectLst>
              </a:rPr>
              <a:t>obstinate</a:t>
            </a:r>
            <a:endParaRPr lang="en-US" sz="8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652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0520"/>
            <a:ext cx="6298474" cy="1143000"/>
          </a:xfrm>
          <a:solidFill>
            <a:srgbClr val="00B050"/>
          </a:solidFill>
          <a:ln w="76200">
            <a:solidFill>
              <a:schemeClr val="tx1"/>
            </a:solidFill>
          </a:ln>
        </p:spPr>
        <p:txBody>
          <a:bodyPr/>
          <a:lstStyle/>
          <a:p>
            <a:r>
              <a:rPr lang="en-US" b="1" i="1" dirty="0" smtClean="0">
                <a:effectLst>
                  <a:outerShdw blurRad="38100" dist="38100" dir="2700000" algn="tl">
                    <a:srgbClr val="000000">
                      <a:alpha val="43137"/>
                    </a:srgbClr>
                  </a:outerShdw>
                </a:effectLst>
              </a:rPr>
              <a:t>Career Opportunities…</a:t>
            </a:r>
            <a:endParaRPr lang="en-US"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752600"/>
            <a:ext cx="8458200" cy="3124200"/>
          </a:xfrm>
        </p:spPr>
        <p:txBody>
          <a:bodyPr/>
          <a:lstStyle/>
          <a:p>
            <a:r>
              <a:rPr lang="en-US" b="1" i="1" dirty="0" smtClean="0">
                <a:effectLst>
                  <a:outerShdw blurRad="38100" dist="38100" dir="2700000" algn="tl">
                    <a:srgbClr val="000000">
                      <a:alpha val="43137"/>
                    </a:srgbClr>
                  </a:outerShdw>
                </a:effectLst>
              </a:rPr>
              <a:t>Doctor</a:t>
            </a:r>
            <a:r>
              <a:rPr lang="en-US" dirty="0" smtClean="0"/>
              <a:t> -</a:t>
            </a:r>
            <a:r>
              <a:rPr lang="en-US" sz="2000" dirty="0" smtClean="0"/>
              <a:t>.</a:t>
            </a:r>
          </a:p>
          <a:p>
            <a:r>
              <a:rPr lang="en-US" b="1" i="1" dirty="0" smtClean="0">
                <a:effectLst>
                  <a:outerShdw blurRad="38100" dist="38100" dir="2700000" algn="tl">
                    <a:srgbClr val="000000">
                      <a:alpha val="43137"/>
                    </a:srgbClr>
                  </a:outerShdw>
                </a:effectLst>
              </a:rPr>
              <a:t>Nurse</a:t>
            </a:r>
            <a:r>
              <a:rPr lang="en-US" dirty="0" smtClean="0"/>
              <a:t> </a:t>
            </a:r>
            <a:r>
              <a:rPr lang="en-US" sz="2000" dirty="0" smtClean="0"/>
              <a:t>-</a:t>
            </a:r>
          </a:p>
          <a:p>
            <a:r>
              <a:rPr lang="en-US" b="1" i="1" dirty="0" smtClean="0">
                <a:effectLst>
                  <a:outerShdw blurRad="38100" dist="38100" dir="2700000" algn="tl">
                    <a:srgbClr val="000000">
                      <a:alpha val="43137"/>
                    </a:srgbClr>
                  </a:outerShdw>
                </a:effectLst>
              </a:rPr>
              <a:t>Medical Researcher</a:t>
            </a:r>
            <a:r>
              <a:rPr lang="en-US" dirty="0" smtClean="0"/>
              <a:t> -</a:t>
            </a:r>
            <a:endParaRPr lang="en-US" sz="2000" dirty="0" smtClean="0"/>
          </a:p>
          <a:p>
            <a:pPr marL="0" indent="0">
              <a:buNone/>
            </a:pPr>
            <a:r>
              <a:rPr lang="en-US" b="1" i="1" dirty="0" smtClean="0">
                <a:effectLst>
                  <a:outerShdw blurRad="38100" dist="38100" dir="2700000" algn="tl">
                    <a:srgbClr val="000000">
                      <a:alpha val="43137"/>
                    </a:srgbClr>
                  </a:outerShdw>
                </a:effectLst>
              </a:rPr>
              <a:t>All of these professionals must be obstinate and never give up trying to heal those who are ill.</a:t>
            </a:r>
            <a:endParaRPr lang="en-US" sz="2000" dirty="0"/>
          </a:p>
        </p:txBody>
      </p:sp>
    </p:spTree>
    <p:extLst>
      <p:ext uri="{BB962C8B-B14F-4D97-AF65-F5344CB8AC3E}">
        <p14:creationId xmlns:p14="http://schemas.microsoft.com/office/powerpoint/2010/main" val="719391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399" y="1600200"/>
            <a:ext cx="6007289" cy="4724400"/>
          </a:xfrm>
        </p:spPr>
        <p:txBody>
          <a:bodyPr/>
          <a:lstStyle/>
          <a:p>
            <a:r>
              <a:rPr lang="en-US" dirty="0" smtClean="0"/>
              <a:t>P9</a:t>
            </a:r>
          </a:p>
          <a:p>
            <a:r>
              <a:rPr lang="en-US" dirty="0" smtClean="0"/>
              <a:t>“Nick says I’m a fool and should get a brain transplant.  Anthony says I’m being immature.”</a:t>
            </a:r>
          </a:p>
          <a:p>
            <a:r>
              <a:rPr lang="en-US" dirty="0" smtClean="0"/>
              <a:t>Look at the illustration on page 9 and notice that Anthony thinks Alexander is being immature, or childish, when he pouts and says he will not move.</a:t>
            </a:r>
          </a:p>
        </p:txBody>
      </p:sp>
      <p:sp>
        <p:nvSpPr>
          <p:cNvPr id="4" name="Title 3"/>
          <p:cNvSpPr>
            <a:spLocks noGrp="1"/>
          </p:cNvSpPr>
          <p:nvPr>
            <p:ph type="title"/>
          </p:nvPr>
        </p:nvSpPr>
        <p:spPr/>
        <p:txBody>
          <a:bodyPr/>
          <a:lstStyle/>
          <a:p>
            <a:endParaRPr lang="en-US"/>
          </a:p>
        </p:txBody>
      </p:sp>
      <p:sp>
        <p:nvSpPr>
          <p:cNvPr id="5" name="Title 1"/>
          <p:cNvSpPr txBox="1">
            <a:spLocks/>
          </p:cNvSpPr>
          <p:nvPr/>
        </p:nvSpPr>
        <p:spPr bwMode="auto">
          <a:xfrm>
            <a:off x="342331" y="274638"/>
            <a:ext cx="8382000" cy="1043781"/>
          </a:xfrm>
          <a:prstGeom prst="rect">
            <a:avLst/>
          </a:prstGeom>
          <a:solidFill>
            <a:schemeClr val="accent6">
              <a:lumMod val="75000"/>
            </a:schemeClr>
          </a:solid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5400" b="1" i="1" dirty="0" smtClean="0">
                <a:effectLst>
                  <a:outerShdw blurRad="38100" dist="38100" dir="2700000" algn="tl">
                    <a:srgbClr val="000000">
                      <a:alpha val="43137"/>
                    </a:srgbClr>
                  </a:outerShdw>
                </a:effectLst>
              </a:rPr>
              <a:t>immature – childish or silly</a:t>
            </a:r>
            <a:endParaRPr lang="en-US" sz="4800" b="1" i="1" dirty="0">
              <a:effectLst>
                <a:outerShdw blurRad="38100" dist="38100" dir="2700000" algn="tl">
                  <a:srgbClr val="000000">
                    <a:alpha val="43137"/>
                  </a:srgbClr>
                </a:outerShdw>
              </a:effectLst>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6990" y="1600200"/>
            <a:ext cx="2996501"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42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4525963"/>
          </a:xfrm>
        </p:spPr>
        <p:txBody>
          <a:bodyPr/>
          <a:lstStyle/>
          <a:p>
            <a:pPr marL="0" indent="0">
              <a:buNone/>
            </a:pPr>
            <a:r>
              <a:rPr lang="en-US" sz="4400" dirty="0" smtClean="0"/>
              <a:t>What’s the new word we are learning that means “</a:t>
            </a:r>
            <a:r>
              <a:rPr lang="en-US" sz="4400" b="1" i="1" dirty="0" smtClean="0"/>
              <a:t>childish or silly</a:t>
            </a:r>
            <a:r>
              <a:rPr lang="en-US" sz="4400" dirty="0" smtClean="0"/>
              <a:t>”?</a:t>
            </a:r>
            <a:endParaRPr lang="en-US" sz="4400" dirty="0"/>
          </a:p>
        </p:txBody>
      </p:sp>
      <p:sp>
        <p:nvSpPr>
          <p:cNvPr id="4" name="Title 1"/>
          <p:cNvSpPr txBox="1">
            <a:spLocks/>
          </p:cNvSpPr>
          <p:nvPr/>
        </p:nvSpPr>
        <p:spPr bwMode="auto">
          <a:xfrm>
            <a:off x="457200" y="2960085"/>
            <a:ext cx="8229600" cy="1143000"/>
          </a:xfrm>
          <a:prstGeom prst="rect">
            <a:avLst/>
          </a:prstGeom>
          <a:solidFill>
            <a:schemeClr val="accent6">
              <a:lumMod val="75000"/>
            </a:schemeClr>
          </a:solid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8000" b="1" i="1" dirty="0" smtClean="0">
                <a:effectLst>
                  <a:outerShdw blurRad="38100" dist="38100" dir="2700000" algn="tl">
                    <a:srgbClr val="000000">
                      <a:alpha val="43137"/>
                    </a:srgbClr>
                  </a:outerShdw>
                </a:effectLst>
              </a:rPr>
              <a:t>immature</a:t>
            </a:r>
            <a:endParaRPr lang="en-US" sz="8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078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5410200" cy="1249362"/>
          </a:xfrm>
          <a:solidFill>
            <a:srgbClr val="FFFF00"/>
          </a:solidFill>
        </p:spPr>
        <p:txBody>
          <a:bodyPr/>
          <a:lstStyle/>
          <a:p>
            <a:r>
              <a:rPr lang="en-US" sz="5400" b="1" i="1" dirty="0">
                <a:effectLst>
                  <a:outerShdw blurRad="38100" dist="38100" dir="2700000" algn="tl">
                    <a:srgbClr val="000000">
                      <a:alpha val="43137"/>
                    </a:srgbClr>
                  </a:outerShdw>
                </a:effectLst>
              </a:rPr>
              <a:t>m</a:t>
            </a:r>
            <a:r>
              <a:rPr lang="en-US" sz="5400" b="1" i="1" dirty="0" smtClean="0">
                <a:effectLst>
                  <a:outerShdw blurRad="38100" dist="38100" dir="2700000" algn="tl">
                    <a:srgbClr val="000000">
                      <a:alpha val="43137"/>
                    </a:srgbClr>
                  </a:outerShdw>
                </a:effectLst>
              </a:rPr>
              <a:t>ature – ??</a:t>
            </a:r>
            <a:endParaRPr lang="en-US" sz="4000"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600200"/>
            <a:ext cx="8610600" cy="5105400"/>
          </a:xfrm>
        </p:spPr>
        <p:txBody>
          <a:bodyPr/>
          <a:lstStyle/>
          <a:p>
            <a:pPr marL="0" indent="0">
              <a:buNone/>
            </a:pPr>
            <a:r>
              <a:rPr lang="en-US" dirty="0" smtClean="0"/>
              <a:t>P29.</a:t>
            </a:r>
          </a:p>
          <a:p>
            <a:pPr marL="0" indent="0">
              <a:buNone/>
            </a:pPr>
            <a:r>
              <a:rPr lang="en-US" dirty="0" smtClean="0"/>
              <a:t>Alexander’s mother, father, and even his brother Nick try to comfort him about all the change that lies ahead.</a:t>
            </a:r>
            <a:endParaRPr lang="en-US" dirty="0"/>
          </a:p>
          <a:p>
            <a:pPr marL="0" indent="0">
              <a:buNone/>
            </a:pPr>
            <a:r>
              <a:rPr lang="en-US" dirty="0" smtClean="0"/>
              <a:t>“Nick says if I’m lonesome in my new room by myself, he might let me sleep with him for a little while.  Anthony says that Nick is being mature.”</a:t>
            </a:r>
          </a:p>
          <a:p>
            <a:pPr marL="0" indent="0">
              <a:buNone/>
            </a:pPr>
            <a:r>
              <a:rPr lang="en-US" dirty="0" smtClean="0"/>
              <a:t>Mature and immature are antonyms.  Remember that antonyms are words with opposite meanings.  </a:t>
            </a:r>
          </a:p>
          <a:p>
            <a:pPr marL="0" indent="0">
              <a:buNone/>
            </a:pPr>
            <a:endParaRPr lang="en-US" dirty="0"/>
          </a:p>
        </p:txBody>
      </p:sp>
      <p:sp>
        <p:nvSpPr>
          <p:cNvPr id="5" name="AutoShape 2" descr="Image result for synonym"/>
          <p:cNvSpPr>
            <a:spLocks noChangeAspect="1" noChangeArrowheads="1"/>
          </p:cNvSpPr>
          <p:nvPr/>
        </p:nvSpPr>
        <p:spPr bwMode="auto">
          <a:xfrm>
            <a:off x="155575" y="-700088"/>
            <a:ext cx="1895475" cy="1466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4239" y="228600"/>
            <a:ext cx="2615501" cy="1995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122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020762"/>
          </a:xfrm>
          <a:solidFill>
            <a:srgbClr val="FFFF00"/>
          </a:solidFill>
        </p:spPr>
        <p:txBody>
          <a:bodyPr/>
          <a:lstStyle/>
          <a:p>
            <a:r>
              <a:rPr lang="en-US" sz="5400" b="1" i="1" dirty="0">
                <a:effectLst>
                  <a:outerShdw blurRad="38100" dist="38100" dir="2700000" algn="tl">
                    <a:srgbClr val="000000">
                      <a:alpha val="43137"/>
                    </a:srgbClr>
                  </a:outerShdw>
                </a:effectLst>
              </a:rPr>
              <a:t>m</a:t>
            </a:r>
            <a:r>
              <a:rPr lang="en-US" sz="5400" b="1" i="1" dirty="0" smtClean="0">
                <a:effectLst>
                  <a:outerShdw blurRad="38100" dist="38100" dir="2700000" algn="tl">
                    <a:srgbClr val="000000">
                      <a:alpha val="43137"/>
                    </a:srgbClr>
                  </a:outerShdw>
                </a:effectLst>
              </a:rPr>
              <a:t>ature - ?? </a:t>
            </a:r>
            <a:endParaRPr lang="en-US" sz="4000"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905000"/>
            <a:ext cx="8610600" cy="3375251"/>
          </a:xfrm>
          <a:ln w="76200">
            <a:solidFill>
              <a:schemeClr val="tx1"/>
            </a:solidFill>
          </a:ln>
        </p:spPr>
        <p:txBody>
          <a:bodyPr/>
          <a:lstStyle/>
          <a:p>
            <a:pPr marL="0" indent="0" algn="ctr">
              <a:buNone/>
            </a:pPr>
            <a:r>
              <a:rPr lang="en-US" sz="4800" b="1" i="1" dirty="0" smtClean="0">
                <a:effectLst>
                  <a:outerShdw blurRad="38100" dist="38100" dir="2700000" algn="tl">
                    <a:srgbClr val="000000">
                      <a:alpha val="43137"/>
                    </a:srgbClr>
                  </a:outerShdw>
                </a:effectLst>
              </a:rPr>
              <a:t>Classroom Discussion</a:t>
            </a:r>
          </a:p>
          <a:p>
            <a:pPr marL="0" indent="0">
              <a:buNone/>
            </a:pPr>
            <a:endParaRPr lang="en-US" dirty="0"/>
          </a:p>
          <a:p>
            <a:pPr marL="0" indent="0">
              <a:buNone/>
            </a:pPr>
            <a:r>
              <a:rPr lang="en-US" dirty="0" smtClean="0"/>
              <a:t>If </a:t>
            </a:r>
            <a:r>
              <a:rPr lang="en-US" b="1" i="1" dirty="0" smtClean="0"/>
              <a:t>mature and immature are antonyms</a:t>
            </a:r>
            <a:r>
              <a:rPr lang="en-US" dirty="0" smtClean="0"/>
              <a:t>, what do you think mature might mean?  </a:t>
            </a:r>
          </a:p>
          <a:p>
            <a:pPr marL="0" indent="0">
              <a:buNone/>
            </a:pPr>
            <a:r>
              <a:rPr lang="en-US" dirty="0" smtClean="0"/>
              <a:t>	</a:t>
            </a:r>
            <a:r>
              <a:rPr lang="en-US" b="1" i="1" dirty="0" smtClean="0"/>
              <a:t>I think mature might mean?  </a:t>
            </a:r>
          </a:p>
          <a:p>
            <a:pPr marL="0" indent="0">
              <a:buNone/>
            </a:pPr>
            <a:endParaRPr lang="en-US" dirty="0"/>
          </a:p>
        </p:txBody>
      </p:sp>
      <p:sp>
        <p:nvSpPr>
          <p:cNvPr id="5" name="AutoShape 2" descr="Image result for synonym"/>
          <p:cNvSpPr>
            <a:spLocks noChangeAspect="1" noChangeArrowheads="1"/>
          </p:cNvSpPr>
          <p:nvPr/>
        </p:nvSpPr>
        <p:spPr bwMode="auto">
          <a:xfrm>
            <a:off x="155575" y="-700088"/>
            <a:ext cx="1895475" cy="1466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3129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752600"/>
            <a:ext cx="8229600" cy="3840163"/>
          </a:xfrm>
        </p:spPr>
        <p:txBody>
          <a:bodyPr/>
          <a:lstStyle/>
          <a:p>
            <a:r>
              <a:rPr lang="en-US" b="1" dirty="0" smtClean="0"/>
              <a:t>How is Nick being grown up, or mature? </a:t>
            </a:r>
            <a:endParaRPr lang="en-US" b="1" i="1" dirty="0" smtClean="0">
              <a:solidFill>
                <a:srgbClr val="FF0000"/>
              </a:solidFill>
            </a:endParaRPr>
          </a:p>
          <a:p>
            <a:pPr marL="457200" lvl="1" indent="0">
              <a:buNone/>
            </a:pPr>
            <a:r>
              <a:rPr lang="en-US" dirty="0">
                <a:solidFill>
                  <a:srgbClr val="FF0000"/>
                </a:solidFill>
              </a:rPr>
              <a:t>	</a:t>
            </a:r>
            <a:r>
              <a:rPr lang="en-US" b="1" i="1" dirty="0" smtClean="0"/>
              <a:t>Nick is being mature when he…</a:t>
            </a:r>
          </a:p>
          <a:p>
            <a:pPr marL="457200" lvl="1" indent="0">
              <a:buNone/>
            </a:pPr>
            <a:endParaRPr lang="en-US" b="1" i="1" dirty="0"/>
          </a:p>
          <a:p>
            <a:pPr marL="457200" lvl="1" indent="0">
              <a:buNone/>
            </a:pPr>
            <a:r>
              <a:rPr lang="en-US" sz="3200" b="1" i="1" dirty="0" smtClean="0"/>
              <a:t>P30  </a:t>
            </a:r>
            <a:r>
              <a:rPr lang="en-US" sz="3200" dirty="0" smtClean="0"/>
              <a:t>By the end of the story Alexander is being mature, or sensible and reasonable like an adult.  Think about how Alexander is being mature.</a:t>
            </a:r>
            <a:endParaRPr lang="en-US" sz="3200" b="1" i="1" dirty="0" smtClean="0"/>
          </a:p>
        </p:txBody>
      </p:sp>
      <p:sp>
        <p:nvSpPr>
          <p:cNvPr id="4" name="Title 3"/>
          <p:cNvSpPr>
            <a:spLocks noGrp="1"/>
          </p:cNvSpPr>
          <p:nvPr>
            <p:ph type="title"/>
          </p:nvPr>
        </p:nvSpPr>
        <p:spPr/>
        <p:txBody>
          <a:bodyPr/>
          <a:lstStyle/>
          <a:p>
            <a:endParaRPr lang="en-US" dirty="0"/>
          </a:p>
        </p:txBody>
      </p:sp>
      <p:sp>
        <p:nvSpPr>
          <p:cNvPr id="5" name="Title 1"/>
          <p:cNvSpPr txBox="1">
            <a:spLocks/>
          </p:cNvSpPr>
          <p:nvPr/>
        </p:nvSpPr>
        <p:spPr bwMode="auto">
          <a:xfrm>
            <a:off x="304800" y="274638"/>
            <a:ext cx="8610600" cy="1096962"/>
          </a:xfrm>
          <a:prstGeom prst="rect">
            <a:avLst/>
          </a:prstGeom>
          <a:solidFill>
            <a:srgbClr val="FFFF00"/>
          </a:solid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800" b="1" i="1" dirty="0">
                <a:effectLst>
                  <a:outerShdw blurRad="38100" dist="38100" dir="2700000" algn="tl">
                    <a:srgbClr val="000000">
                      <a:alpha val="43137"/>
                    </a:srgbClr>
                  </a:outerShdw>
                </a:effectLst>
              </a:rPr>
              <a:t>m</a:t>
            </a:r>
            <a:r>
              <a:rPr lang="en-US" sz="4800" b="1" i="1" dirty="0" smtClean="0">
                <a:effectLst>
                  <a:outerShdw blurRad="38100" dist="38100" dir="2700000" algn="tl">
                    <a:srgbClr val="000000">
                      <a:alpha val="43137"/>
                    </a:srgbClr>
                  </a:outerShdw>
                </a:effectLst>
              </a:rPr>
              <a:t>ature – grown up or adult</a:t>
            </a:r>
            <a:endParaRPr lang="en-US" sz="4800" b="1" i="1" dirty="0">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1" y="5033905"/>
            <a:ext cx="2209800" cy="168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453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752600"/>
            <a:ext cx="8229600" cy="3840163"/>
          </a:xfrm>
        </p:spPr>
        <p:txBody>
          <a:bodyPr/>
          <a:lstStyle/>
          <a:p>
            <a:r>
              <a:rPr lang="en-US" b="1" dirty="0" smtClean="0"/>
              <a:t>How is Alexander being mature?  What is he doing that is reasonable and sensible? </a:t>
            </a:r>
            <a:endParaRPr lang="en-US" b="1" i="1" dirty="0" smtClean="0">
              <a:solidFill>
                <a:srgbClr val="FF0000"/>
              </a:solidFill>
            </a:endParaRPr>
          </a:p>
          <a:p>
            <a:pPr marL="457200" lvl="1" indent="0">
              <a:buNone/>
            </a:pPr>
            <a:r>
              <a:rPr lang="en-US" dirty="0">
                <a:solidFill>
                  <a:srgbClr val="FF0000"/>
                </a:solidFill>
              </a:rPr>
              <a:t>	</a:t>
            </a:r>
            <a:r>
              <a:rPr lang="en-US" b="1" i="1" dirty="0" smtClean="0"/>
              <a:t>Alexander is being mature when he…</a:t>
            </a:r>
          </a:p>
          <a:p>
            <a:pPr marL="457200" lvl="1" indent="0">
              <a:buNone/>
            </a:pPr>
            <a:endParaRPr lang="en-US" b="1" i="1" dirty="0"/>
          </a:p>
        </p:txBody>
      </p:sp>
      <p:sp>
        <p:nvSpPr>
          <p:cNvPr id="4" name="Title 3"/>
          <p:cNvSpPr>
            <a:spLocks noGrp="1"/>
          </p:cNvSpPr>
          <p:nvPr>
            <p:ph type="title"/>
          </p:nvPr>
        </p:nvSpPr>
        <p:spPr/>
        <p:txBody>
          <a:bodyPr/>
          <a:lstStyle/>
          <a:p>
            <a:endParaRPr lang="en-US" dirty="0"/>
          </a:p>
        </p:txBody>
      </p:sp>
      <p:sp>
        <p:nvSpPr>
          <p:cNvPr id="5" name="Title 1"/>
          <p:cNvSpPr txBox="1">
            <a:spLocks/>
          </p:cNvSpPr>
          <p:nvPr/>
        </p:nvSpPr>
        <p:spPr bwMode="auto">
          <a:xfrm>
            <a:off x="304800" y="274638"/>
            <a:ext cx="8610600" cy="1096962"/>
          </a:xfrm>
          <a:prstGeom prst="rect">
            <a:avLst/>
          </a:prstGeom>
          <a:solidFill>
            <a:srgbClr val="FFFF00"/>
          </a:solid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800" b="1" i="1" dirty="0">
                <a:effectLst>
                  <a:outerShdw blurRad="38100" dist="38100" dir="2700000" algn="tl">
                    <a:srgbClr val="000000">
                      <a:alpha val="43137"/>
                    </a:srgbClr>
                  </a:outerShdw>
                </a:effectLst>
              </a:rPr>
              <a:t>m</a:t>
            </a:r>
            <a:r>
              <a:rPr lang="en-US" sz="4800" b="1" i="1" dirty="0" smtClean="0">
                <a:effectLst>
                  <a:outerShdw blurRad="38100" dist="38100" dir="2700000" algn="tl">
                    <a:srgbClr val="000000">
                      <a:alpha val="43137"/>
                    </a:srgbClr>
                  </a:outerShdw>
                </a:effectLst>
              </a:rPr>
              <a:t>ature – grown up or adult</a:t>
            </a:r>
            <a:endParaRPr lang="en-US" sz="4800" b="1" i="1" dirty="0">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1" y="5033905"/>
            <a:ext cx="2209800" cy="168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2277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a:solidFill>
            <a:schemeClr val="tx2">
              <a:lumMod val="40000"/>
              <a:lumOff val="60000"/>
            </a:schemeClr>
          </a:solidFill>
        </p:spPr>
        <p:txBody>
          <a:bodyPr/>
          <a:lstStyle/>
          <a:p>
            <a:r>
              <a:rPr lang="en-US" b="1" i="1" dirty="0" smtClean="0">
                <a:effectLst>
                  <a:outerShdw blurRad="38100" dist="38100" dir="2700000" algn="tl">
                    <a:srgbClr val="000000">
                      <a:alpha val="43137"/>
                    </a:srgbClr>
                  </a:outerShdw>
                </a:effectLst>
              </a:rPr>
              <a:t>Is Olive being mature or immature?</a:t>
            </a:r>
            <a:endParaRPr lang="en-US"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Olive is working quietly at her desk at school.  Her friend Orlando makes a funny face at her.  Olive ignores Orlando and continues to do her work.</a:t>
            </a:r>
          </a:p>
          <a:p>
            <a:endParaRPr lang="en-US" dirty="0"/>
          </a:p>
          <a:p>
            <a:r>
              <a:rPr lang="en-US" dirty="0" smtClean="0"/>
              <a:t>Is Olive being </a:t>
            </a:r>
            <a:r>
              <a:rPr lang="en-US" b="1" i="1" dirty="0" smtClean="0"/>
              <a:t>mature or immature</a:t>
            </a:r>
            <a:r>
              <a:rPr lang="en-US" dirty="0" smtClean="0"/>
              <a:t>?  Why?  </a:t>
            </a:r>
            <a:r>
              <a:rPr lang="en-US" b="1" i="1" dirty="0" smtClean="0">
                <a:solidFill>
                  <a:srgbClr val="FF0000"/>
                </a:solidFill>
              </a:rPr>
              <a:t>Turn to your partner.</a:t>
            </a:r>
            <a:endParaRPr lang="en-US" b="1" i="1" dirty="0">
              <a:solidFill>
                <a:srgbClr val="FF0000"/>
              </a:solidFill>
            </a:endParaRPr>
          </a:p>
        </p:txBody>
      </p:sp>
    </p:spTree>
    <p:extLst>
      <p:ext uri="{BB962C8B-B14F-4D97-AF65-F5344CB8AC3E}">
        <p14:creationId xmlns:p14="http://schemas.microsoft.com/office/powerpoint/2010/main" val="735216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500" t="15000" r="40625" b="8000"/>
          <a:stretch/>
        </p:blipFill>
        <p:spPr>
          <a:xfrm>
            <a:off x="35490" y="190500"/>
            <a:ext cx="5146110" cy="6716110"/>
          </a:xfrm>
          <a:prstGeom prst="rect">
            <a:avLst/>
          </a:prstGeom>
        </p:spPr>
      </p:pic>
      <p:sp>
        <p:nvSpPr>
          <p:cNvPr id="2" name="Title 1"/>
          <p:cNvSpPr>
            <a:spLocks noGrp="1"/>
          </p:cNvSpPr>
          <p:nvPr>
            <p:ph type="title"/>
          </p:nvPr>
        </p:nvSpPr>
        <p:spPr>
          <a:xfrm>
            <a:off x="5486400" y="1600200"/>
            <a:ext cx="3200400" cy="3048000"/>
          </a:xfrm>
        </p:spPr>
        <p:txBody>
          <a:bodyPr/>
          <a:lstStyle/>
          <a:p>
            <a:r>
              <a:rPr lang="en-US" sz="3200" b="1" i="1" dirty="0"/>
              <a:t>Math Homework </a:t>
            </a:r>
          </a:p>
        </p:txBody>
      </p:sp>
      <p:sp>
        <p:nvSpPr>
          <p:cNvPr id="5" name="Rectangle 4">
            <a:extLst>
              <a:ext uri="{FF2B5EF4-FFF2-40B4-BE49-F238E27FC236}">
                <a16:creationId xmlns:a16="http://schemas.microsoft.com/office/drawing/2014/main" id="{C8134422-5DC3-4FD2-854A-087314F7565E}"/>
              </a:ext>
            </a:extLst>
          </p:cNvPr>
          <p:cNvSpPr/>
          <p:nvPr/>
        </p:nvSpPr>
        <p:spPr>
          <a:xfrm>
            <a:off x="2590800" y="381000"/>
            <a:ext cx="2514600" cy="640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89299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a:solidFill>
            <a:schemeClr val="accent3">
              <a:lumMod val="60000"/>
              <a:lumOff val="40000"/>
            </a:schemeClr>
          </a:solidFill>
        </p:spPr>
        <p:txBody>
          <a:bodyPr/>
          <a:lstStyle/>
          <a:p>
            <a:r>
              <a:rPr lang="en-US" b="1" i="1" dirty="0" smtClean="0">
                <a:effectLst>
                  <a:outerShdw blurRad="38100" dist="38100" dir="2700000" algn="tl">
                    <a:srgbClr val="000000">
                      <a:alpha val="43137"/>
                    </a:srgbClr>
                  </a:outerShdw>
                </a:effectLst>
              </a:rPr>
              <a:t>Is Olive being mature or immature?</a:t>
            </a:r>
            <a:endParaRPr lang="en-US"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Olive wants to go to Orlando’s house to play baseball.  Olive’s mother tells her she can’t go because her cousin is coming to visit.  When her cousin arrives, Olive pouts and won’t talk to her.</a:t>
            </a:r>
          </a:p>
          <a:p>
            <a:endParaRPr lang="en-US" dirty="0"/>
          </a:p>
          <a:p>
            <a:r>
              <a:rPr lang="en-US" dirty="0" smtClean="0"/>
              <a:t>Is Olive being </a:t>
            </a:r>
            <a:r>
              <a:rPr lang="en-US" b="1" i="1" dirty="0" smtClean="0"/>
              <a:t>mature or immature</a:t>
            </a:r>
            <a:r>
              <a:rPr lang="en-US" dirty="0" smtClean="0"/>
              <a:t>?  Why?  </a:t>
            </a:r>
            <a:r>
              <a:rPr lang="en-US" b="1" i="1" dirty="0" smtClean="0">
                <a:solidFill>
                  <a:srgbClr val="FF0000"/>
                </a:solidFill>
              </a:rPr>
              <a:t>Turn to your partner.</a:t>
            </a:r>
            <a:endParaRPr lang="en-US" b="1" i="1" dirty="0">
              <a:solidFill>
                <a:srgbClr val="FF0000"/>
              </a:solidFill>
            </a:endParaRPr>
          </a:p>
        </p:txBody>
      </p:sp>
    </p:spTree>
    <p:extLst>
      <p:ext uri="{BB962C8B-B14F-4D97-AF65-F5344CB8AC3E}">
        <p14:creationId xmlns:p14="http://schemas.microsoft.com/office/powerpoint/2010/main" val="21542469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a:solidFill>
            <a:schemeClr val="accent6">
              <a:lumMod val="75000"/>
            </a:schemeClr>
          </a:solidFill>
        </p:spPr>
        <p:txBody>
          <a:bodyPr/>
          <a:lstStyle/>
          <a:p>
            <a:r>
              <a:rPr lang="en-US" b="1" i="1" dirty="0" smtClean="0">
                <a:effectLst>
                  <a:outerShdw blurRad="38100" dist="38100" dir="2700000" algn="tl">
                    <a:srgbClr val="000000">
                      <a:alpha val="43137"/>
                    </a:srgbClr>
                  </a:outerShdw>
                </a:effectLst>
              </a:rPr>
              <a:t>Is Olive being mature or immature?</a:t>
            </a:r>
            <a:endParaRPr lang="en-US"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382000" cy="4525963"/>
          </a:xfrm>
        </p:spPr>
        <p:txBody>
          <a:bodyPr/>
          <a:lstStyle/>
          <a:p>
            <a:r>
              <a:rPr lang="en-US" dirty="0" smtClean="0"/>
              <a:t>Olive is riding her skateboard.  She sees a group of children down the street.  She wants to show them how well she skateboards, so she speeds up and whirls in and out among them.  She knocks one little boy to the ground.</a:t>
            </a:r>
          </a:p>
          <a:p>
            <a:endParaRPr lang="en-US" dirty="0"/>
          </a:p>
          <a:p>
            <a:r>
              <a:rPr lang="en-US" dirty="0" smtClean="0"/>
              <a:t>Is Olive being </a:t>
            </a:r>
            <a:r>
              <a:rPr lang="en-US" b="1" i="1" dirty="0" smtClean="0"/>
              <a:t>mature or immature</a:t>
            </a:r>
            <a:r>
              <a:rPr lang="en-US" dirty="0" smtClean="0"/>
              <a:t>?  Why?  </a:t>
            </a:r>
            <a:r>
              <a:rPr lang="en-US" b="1" i="1" dirty="0" smtClean="0">
                <a:solidFill>
                  <a:srgbClr val="FF0000"/>
                </a:solidFill>
              </a:rPr>
              <a:t>Turn to your partner.</a:t>
            </a:r>
            <a:endParaRPr lang="en-US" b="1" i="1" dirty="0">
              <a:solidFill>
                <a:srgbClr val="FF0000"/>
              </a:solidFill>
            </a:endParaRPr>
          </a:p>
        </p:txBody>
      </p:sp>
    </p:spTree>
    <p:extLst>
      <p:ext uri="{BB962C8B-B14F-4D97-AF65-F5344CB8AC3E}">
        <p14:creationId xmlns:p14="http://schemas.microsoft.com/office/powerpoint/2010/main" val="22084914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a:solidFill>
            <a:schemeClr val="accent4">
              <a:lumMod val="60000"/>
              <a:lumOff val="40000"/>
            </a:schemeClr>
          </a:solidFill>
        </p:spPr>
        <p:txBody>
          <a:bodyPr/>
          <a:lstStyle/>
          <a:p>
            <a:r>
              <a:rPr lang="en-US" b="1" i="1" dirty="0" smtClean="0">
                <a:effectLst>
                  <a:outerShdw blurRad="38100" dist="38100" dir="2700000" algn="tl">
                    <a:srgbClr val="000000">
                      <a:alpha val="43137"/>
                    </a:srgbClr>
                  </a:outerShdw>
                </a:effectLst>
              </a:rPr>
              <a:t>Is Olive being mature or immature?</a:t>
            </a:r>
            <a:endParaRPr lang="en-US"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382000" cy="4525963"/>
          </a:xfrm>
        </p:spPr>
        <p:txBody>
          <a:bodyPr/>
          <a:lstStyle/>
          <a:p>
            <a:r>
              <a:rPr lang="en-US" dirty="0" smtClean="0"/>
              <a:t>Olive and Orlando are hungry.  Olive has a muffin in her lunchbox.  She breaks the muffin in half so that both she and Orlando get a piece.</a:t>
            </a:r>
          </a:p>
          <a:p>
            <a:endParaRPr lang="en-US" dirty="0"/>
          </a:p>
          <a:p>
            <a:r>
              <a:rPr lang="en-US" dirty="0" smtClean="0"/>
              <a:t>Is Olive being </a:t>
            </a:r>
            <a:r>
              <a:rPr lang="en-US" b="1" i="1" dirty="0" smtClean="0"/>
              <a:t>mature or immature</a:t>
            </a:r>
            <a:r>
              <a:rPr lang="en-US" dirty="0" smtClean="0"/>
              <a:t>?  Why?  </a:t>
            </a:r>
            <a:r>
              <a:rPr lang="en-US" b="1" i="1" dirty="0" smtClean="0">
                <a:solidFill>
                  <a:srgbClr val="FF0000"/>
                </a:solidFill>
              </a:rPr>
              <a:t>Turn to your partner.</a:t>
            </a:r>
            <a:endParaRPr lang="en-US" b="1" i="1" dirty="0">
              <a:solidFill>
                <a:srgbClr val="FF0000"/>
              </a:solidFill>
            </a:endParaRPr>
          </a:p>
        </p:txBody>
      </p:sp>
    </p:spTree>
    <p:extLst>
      <p:ext uri="{BB962C8B-B14F-4D97-AF65-F5344CB8AC3E}">
        <p14:creationId xmlns:p14="http://schemas.microsoft.com/office/powerpoint/2010/main" val="13763317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4525963"/>
          </a:xfrm>
        </p:spPr>
        <p:txBody>
          <a:bodyPr/>
          <a:lstStyle/>
          <a:p>
            <a:pPr marL="0" indent="0">
              <a:buNone/>
            </a:pPr>
            <a:r>
              <a:rPr lang="en-US" sz="4400" dirty="0" smtClean="0"/>
              <a:t>What’s the new phrase we are learning that means “</a:t>
            </a:r>
            <a:r>
              <a:rPr lang="en-US" sz="4400" b="1" dirty="0" smtClean="0"/>
              <a:t>grown up or adult</a:t>
            </a:r>
            <a:r>
              <a:rPr lang="en-US" sz="4400" dirty="0" smtClean="0"/>
              <a:t>”?</a:t>
            </a:r>
            <a:endParaRPr lang="en-US" sz="4400" dirty="0"/>
          </a:p>
        </p:txBody>
      </p:sp>
      <p:sp>
        <p:nvSpPr>
          <p:cNvPr id="4" name="Title 1"/>
          <p:cNvSpPr txBox="1">
            <a:spLocks/>
          </p:cNvSpPr>
          <p:nvPr/>
        </p:nvSpPr>
        <p:spPr bwMode="auto">
          <a:xfrm>
            <a:off x="453788" y="3505200"/>
            <a:ext cx="8229600" cy="1371600"/>
          </a:xfrm>
          <a:prstGeom prst="rect">
            <a:avLst/>
          </a:prstGeom>
          <a:solidFill>
            <a:srgbClr val="FFFF00"/>
          </a:solid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6600" b="1" i="1" dirty="0" smtClean="0">
                <a:effectLst>
                  <a:outerShdw blurRad="38100" dist="38100" dir="2700000" algn="tl">
                    <a:srgbClr val="000000">
                      <a:alpha val="43137"/>
                    </a:srgbClr>
                  </a:outerShdw>
                </a:effectLst>
              </a:rPr>
              <a:t>mature</a:t>
            </a:r>
            <a:endParaRPr lang="en-US" sz="66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658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7200" y="914400"/>
            <a:ext cx="8229600" cy="1143000"/>
          </a:xfrm>
          <a:solidFill>
            <a:srgbClr val="00CC00"/>
          </a:solidFill>
        </p:spPr>
        <p:txBody>
          <a:bodyPr/>
          <a:lstStyle/>
          <a:p>
            <a:pPr eaLnBrk="1" hangingPunct="1"/>
            <a:r>
              <a:rPr lang="en-US" altLang="en-US" sz="6600" dirty="0"/>
              <a:t>Out of Classroom!</a:t>
            </a:r>
          </a:p>
        </p:txBody>
      </p:sp>
      <p:sp>
        <p:nvSpPr>
          <p:cNvPr id="5" name="Content Placeholder 2"/>
          <p:cNvSpPr txBox="1">
            <a:spLocks/>
          </p:cNvSpPr>
          <p:nvPr/>
        </p:nvSpPr>
        <p:spPr bwMode="auto">
          <a:xfrm>
            <a:off x="838200" y="2667000"/>
            <a:ext cx="7391400" cy="1066800"/>
          </a:xfrm>
          <a:prstGeom prst="rect">
            <a:avLst/>
          </a:prstGeom>
          <a:solidFill>
            <a:schemeClr val="accent4">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Char char="•"/>
              <a:defRPr/>
            </a:pPr>
            <a:r>
              <a:rPr lang="en-US" sz="6000" dirty="0"/>
              <a:t>Recess 10:40 – 11:05</a:t>
            </a:r>
          </a:p>
          <a:p>
            <a:pPr eaLnBrk="1" fontAlgn="auto" hangingPunct="1">
              <a:spcAft>
                <a:spcPts val="0"/>
              </a:spcAft>
              <a:buFont typeface="Arial" pitchFamily="34" charset="0"/>
              <a:buChar char="•"/>
              <a:defRPr/>
            </a:pPr>
            <a:endParaRPr lang="en-US" sz="6000" dirty="0"/>
          </a:p>
        </p:txBody>
      </p:sp>
    </p:spTree>
    <p:extLst>
      <p:ext uri="{BB962C8B-B14F-4D97-AF65-F5344CB8AC3E}">
        <p14:creationId xmlns:p14="http://schemas.microsoft.com/office/powerpoint/2010/main" val="9347959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252152" cy="2895600"/>
          </a:xfrm>
        </p:spPr>
        <p:txBody>
          <a:bodyPr/>
          <a:lstStyle/>
          <a:p>
            <a:r>
              <a:rPr lang="en-US" sz="9600" b="1" dirty="0">
                <a:solidFill>
                  <a:srgbClr val="003300"/>
                </a:solidFill>
                <a:effectLst>
                  <a:outerShdw blurRad="38100" dist="38100" dir="2700000" algn="tl">
                    <a:srgbClr val="000000">
                      <a:alpha val="43137"/>
                    </a:srgbClr>
                  </a:outerShdw>
                </a:effectLst>
              </a:rPr>
              <a:t>Writing Time</a:t>
            </a:r>
          </a:p>
        </p:txBody>
      </p:sp>
      <p:sp>
        <p:nvSpPr>
          <p:cNvPr id="7" name="TextBox 6"/>
          <p:cNvSpPr txBox="1"/>
          <p:nvPr/>
        </p:nvSpPr>
        <p:spPr>
          <a:xfrm>
            <a:off x="5791200" y="5816600"/>
            <a:ext cx="2667000" cy="584200"/>
          </a:xfrm>
          <a:prstGeom prst="rect">
            <a:avLst/>
          </a:prstGeom>
          <a:noFill/>
        </p:spPr>
        <p:txBody>
          <a:bodyPr>
            <a:spAutoFit/>
          </a:bodyPr>
          <a:lstStyle/>
          <a:p>
            <a:pPr algn="ctr">
              <a:defRPr/>
            </a:pPr>
            <a:r>
              <a:rPr lang="en-US" sz="3200" b="1" dirty="0">
                <a:effectLst>
                  <a:outerShdw blurRad="38100" dist="38100" dir="2700000" algn="tl">
                    <a:srgbClr val="000000">
                      <a:alpha val="43137"/>
                    </a:srgbClr>
                  </a:outerShdw>
                </a:effectLst>
              </a:rPr>
              <a:t>11:05 – </a:t>
            </a:r>
            <a:r>
              <a:rPr lang="en-US" sz="3200" b="1" dirty="0" smtClean="0">
                <a:effectLst>
                  <a:outerShdw blurRad="38100" dist="38100" dir="2700000" algn="tl">
                    <a:srgbClr val="000000">
                      <a:alpha val="43137"/>
                    </a:srgbClr>
                  </a:outerShdw>
                </a:effectLst>
              </a:rPr>
              <a:t>11:35</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2860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7391400" cy="3276600"/>
          </a:xfrm>
          <a:solidFill>
            <a:srgbClr val="0070C0"/>
          </a:solidFill>
        </p:spPr>
        <p:txBody>
          <a:bodyPr/>
          <a:lstStyle/>
          <a:p>
            <a:r>
              <a:rPr lang="en-US" sz="4800" b="1" dirty="0" smtClean="0">
                <a:effectLst>
                  <a:outerShdw blurRad="38100" dist="38100" dir="2700000" algn="tl">
                    <a:srgbClr val="000000">
                      <a:alpha val="43137"/>
                    </a:srgbClr>
                  </a:outerShdw>
                </a:effectLst>
              </a:rPr>
              <a:t>Team captains pass out Writing Journals to your group</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87668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935162"/>
          </a:xfrm>
          <a:solidFill>
            <a:srgbClr val="0070C0"/>
          </a:solidFill>
        </p:spPr>
        <p:txBody>
          <a:bodyPr/>
          <a:lstStyle/>
          <a:p>
            <a:r>
              <a:rPr lang="en-US" sz="4800" b="1" dirty="0" smtClean="0">
                <a:effectLst>
                  <a:outerShdw blurRad="38100" dist="38100" dir="2700000" algn="tl">
                    <a:srgbClr val="000000">
                      <a:alpha val="43137"/>
                    </a:srgbClr>
                  </a:outerShdw>
                </a:effectLst>
              </a:rPr>
              <a:t>Gather at the Carpet with your Writing Journal and pencil.</a:t>
            </a:r>
            <a:endParaRPr lang="en-US" sz="4800" b="1" dirty="0">
              <a:effectLst>
                <a:outerShdw blurRad="38100" dist="38100" dir="2700000" algn="tl">
                  <a:srgbClr val="000000">
                    <a:alpha val="43137"/>
                  </a:srgbClr>
                </a:outerShdw>
              </a:effectLst>
            </a:endParaRP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438400"/>
            <a:ext cx="4419600" cy="318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a:spLocks noGrp="1"/>
          </p:cNvSpPr>
          <p:nvPr>
            <p:ph idx="1"/>
          </p:nvPr>
        </p:nvSpPr>
        <p:spPr>
          <a:xfrm>
            <a:off x="1600200" y="5893289"/>
            <a:ext cx="5943600" cy="792163"/>
          </a:xfrm>
          <a:solidFill>
            <a:schemeClr val="tx2">
              <a:lumMod val="40000"/>
              <a:lumOff val="60000"/>
            </a:schemeClr>
          </a:solidFill>
        </p:spPr>
        <p:txBody>
          <a:bodyPr/>
          <a:lstStyle/>
          <a:p>
            <a:r>
              <a:rPr lang="en-US" sz="4800" b="1" dirty="0" smtClean="0"/>
              <a:t>Are we still the best?</a:t>
            </a:r>
          </a:p>
        </p:txBody>
      </p:sp>
    </p:spTree>
    <p:extLst>
      <p:ext uri="{BB962C8B-B14F-4D97-AF65-F5344CB8AC3E}">
        <p14:creationId xmlns:p14="http://schemas.microsoft.com/office/powerpoint/2010/main" val="292307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590" y="451408"/>
            <a:ext cx="5029200" cy="1143000"/>
          </a:xfrm>
          <a:solidFill>
            <a:schemeClr val="accent3">
              <a:lumMod val="60000"/>
              <a:lumOff val="40000"/>
            </a:schemeClr>
          </a:solidFill>
        </p:spPr>
        <p:txBody>
          <a:bodyPr/>
          <a:lstStyle/>
          <a:p>
            <a:r>
              <a:rPr lang="en-US" b="1" i="1" dirty="0" smtClean="0">
                <a:effectLst>
                  <a:outerShdw blurRad="38100" dist="38100" dir="2700000" algn="tl">
                    <a:srgbClr val="000000">
                      <a:alpha val="43137"/>
                    </a:srgbClr>
                  </a:outerShdw>
                </a:effectLst>
              </a:rPr>
              <a:t>Curiosity</a:t>
            </a:r>
            <a:endParaRPr lang="en-US"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05000"/>
            <a:ext cx="8229600" cy="4221163"/>
          </a:xfrm>
        </p:spPr>
        <p:txBody>
          <a:bodyPr/>
          <a:lstStyle/>
          <a:p>
            <a:r>
              <a:rPr lang="en-US" dirty="0" smtClean="0"/>
              <a:t>Last time we heard </a:t>
            </a:r>
            <a:r>
              <a:rPr lang="en-US" i="1" dirty="0" smtClean="0"/>
              <a:t>Are You a Dragonfly? a</a:t>
            </a:r>
            <a:r>
              <a:rPr lang="en-US" dirty="0" smtClean="0"/>
              <a:t>nd started thinking about animals we were curious about.</a:t>
            </a:r>
          </a:p>
          <a:p>
            <a:r>
              <a:rPr lang="en-US" dirty="0" smtClean="0"/>
              <a:t>Why might curiosity be an important quality for a writer to have?</a:t>
            </a:r>
          </a:p>
          <a:p>
            <a:r>
              <a:rPr lang="en-US" dirty="0" smtClean="0"/>
              <a:t>Writers do not have to know a lot about a topic when they begin writing about it, but they do need to be curious about it.</a:t>
            </a:r>
          </a:p>
        </p:txBody>
      </p:sp>
      <p:pic>
        <p:nvPicPr>
          <p:cNvPr id="4" name="Picture 3"/>
          <p:cNvPicPr>
            <a:picLocks noChangeAspect="1"/>
          </p:cNvPicPr>
          <p:nvPr/>
        </p:nvPicPr>
        <p:blipFill>
          <a:blip r:embed="rId2"/>
          <a:stretch>
            <a:fillRect/>
          </a:stretch>
        </p:blipFill>
        <p:spPr>
          <a:xfrm>
            <a:off x="6400800" y="26126"/>
            <a:ext cx="1969179" cy="1993565"/>
          </a:xfrm>
          <a:prstGeom prst="rect">
            <a:avLst/>
          </a:prstGeom>
        </p:spPr>
      </p:pic>
    </p:spTree>
    <p:extLst>
      <p:ext uri="{BB962C8B-B14F-4D97-AF65-F5344CB8AC3E}">
        <p14:creationId xmlns:p14="http://schemas.microsoft.com/office/powerpoint/2010/main" val="349557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57221"/>
            <a:ext cx="3581400" cy="1143000"/>
          </a:xfrm>
        </p:spPr>
        <p:txBody>
          <a:bodyPr/>
          <a:lstStyle/>
          <a:p>
            <a:r>
              <a:rPr lang="en-US" dirty="0" smtClean="0"/>
              <a:t>Review:</a:t>
            </a:r>
            <a:endParaRPr lang="en-US" dirty="0"/>
          </a:p>
        </p:txBody>
      </p:sp>
      <p:sp>
        <p:nvSpPr>
          <p:cNvPr id="3" name="Content Placeholder 2"/>
          <p:cNvSpPr>
            <a:spLocks noGrp="1"/>
          </p:cNvSpPr>
          <p:nvPr>
            <p:ph idx="1"/>
          </p:nvPr>
        </p:nvSpPr>
        <p:spPr>
          <a:xfrm>
            <a:off x="457200" y="1600200"/>
            <a:ext cx="4876800" cy="4525963"/>
          </a:xfrm>
        </p:spPr>
        <p:txBody>
          <a:bodyPr/>
          <a:lstStyle/>
          <a:p>
            <a:r>
              <a:rPr lang="en-US" dirty="0" smtClean="0"/>
              <a:t>What are some things you learned about wolves yesterday?</a:t>
            </a:r>
          </a:p>
          <a:p>
            <a:r>
              <a:rPr lang="en-US" dirty="0" smtClean="0"/>
              <a:t>Yesterday we talked about curiosity and why it is an important quality for a writer to have.</a:t>
            </a:r>
          </a:p>
          <a:p>
            <a:r>
              <a:rPr lang="en-US" dirty="0" smtClean="0"/>
              <a:t>What else are you curious to know about wolves?  </a:t>
            </a:r>
            <a:r>
              <a:rPr lang="en-US" b="1" i="1" dirty="0" smtClean="0">
                <a:solidFill>
                  <a:srgbClr val="FF0000"/>
                </a:solidFill>
              </a:rPr>
              <a:t>Turn to your partner</a:t>
            </a:r>
            <a:endParaRPr lang="en-US" b="1" i="1" dirty="0">
              <a:solidFill>
                <a:srgbClr val="FF0000"/>
              </a:solidFill>
            </a:endParaRPr>
          </a:p>
        </p:txBody>
      </p:sp>
      <p:pic>
        <p:nvPicPr>
          <p:cNvPr id="4" name="Picture 3"/>
          <p:cNvPicPr>
            <a:picLocks noChangeAspect="1"/>
          </p:cNvPicPr>
          <p:nvPr/>
        </p:nvPicPr>
        <p:blipFill>
          <a:blip r:embed="rId2"/>
          <a:stretch>
            <a:fillRect/>
          </a:stretch>
        </p:blipFill>
        <p:spPr>
          <a:xfrm>
            <a:off x="5715000" y="237627"/>
            <a:ext cx="2667000" cy="3396108"/>
          </a:xfrm>
          <a:prstGeom prst="rect">
            <a:avLst/>
          </a:prstGeom>
        </p:spPr>
      </p:pic>
      <p:pic>
        <p:nvPicPr>
          <p:cNvPr id="5" name="Picture 4"/>
          <p:cNvPicPr>
            <a:picLocks noChangeAspect="1"/>
          </p:cNvPicPr>
          <p:nvPr/>
        </p:nvPicPr>
        <p:blipFill>
          <a:blip r:embed="rId3"/>
          <a:stretch>
            <a:fillRect/>
          </a:stretch>
        </p:blipFill>
        <p:spPr>
          <a:xfrm>
            <a:off x="6629400" y="3863181"/>
            <a:ext cx="1524000" cy="1524000"/>
          </a:xfrm>
          <a:prstGeom prst="rect">
            <a:avLst/>
          </a:prstGeom>
        </p:spPr>
      </p:pic>
      <p:sp>
        <p:nvSpPr>
          <p:cNvPr id="6" name="TextBox 5"/>
          <p:cNvSpPr txBox="1"/>
          <p:nvPr/>
        </p:nvSpPr>
        <p:spPr>
          <a:xfrm>
            <a:off x="6019800" y="5562600"/>
            <a:ext cx="2819400" cy="369332"/>
          </a:xfrm>
          <a:prstGeom prst="rect">
            <a:avLst/>
          </a:prstGeom>
          <a:noFill/>
        </p:spPr>
        <p:txBody>
          <a:bodyPr wrap="square" rtlCol="0">
            <a:spAutoFit/>
          </a:bodyPr>
          <a:lstStyle/>
          <a:p>
            <a:r>
              <a:rPr lang="en-US" dirty="0" smtClean="0"/>
              <a:t>Author:  Anna </a:t>
            </a:r>
            <a:r>
              <a:rPr lang="en-US" dirty="0" err="1" smtClean="0"/>
              <a:t>Claybourne</a:t>
            </a:r>
            <a:endParaRPr lang="en-US" dirty="0"/>
          </a:p>
        </p:txBody>
      </p:sp>
    </p:spTree>
    <p:extLst>
      <p:ext uri="{BB962C8B-B14F-4D97-AF65-F5344CB8AC3E}">
        <p14:creationId xmlns:p14="http://schemas.microsoft.com/office/powerpoint/2010/main" val="199427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3581400"/>
          </a:xfrm>
        </p:spPr>
        <p:txBody>
          <a:bodyPr/>
          <a:lstStyle/>
          <a:p>
            <a:r>
              <a:rPr lang="en-US" sz="9600" b="1" dirty="0">
                <a:solidFill>
                  <a:srgbClr val="003300"/>
                </a:solidFill>
                <a:effectLst>
                  <a:outerShdw blurRad="38100" dist="38100" dir="2700000" algn="tl">
                    <a:srgbClr val="000000">
                      <a:alpha val="43137"/>
                    </a:srgbClr>
                  </a:outerShdw>
                </a:effectLst>
              </a:rPr>
              <a:t>CHOMP TIME</a:t>
            </a:r>
            <a:r>
              <a:rPr lang="en-US" sz="2000" b="1" dirty="0">
                <a:solidFill>
                  <a:srgbClr val="003300"/>
                </a:solidFill>
                <a:effectLst>
                  <a:outerShdw blurRad="38100" dist="38100" dir="2700000" algn="tl">
                    <a:srgbClr val="000000">
                      <a:alpha val="43137"/>
                    </a:srgbClr>
                  </a:outerShdw>
                </a:effectLst>
              </a:rPr>
              <a:t/>
            </a:r>
            <a:br>
              <a:rPr lang="en-US" sz="2000" b="1" dirty="0">
                <a:solidFill>
                  <a:srgbClr val="003300"/>
                </a:solidFill>
                <a:effectLst>
                  <a:outerShdw blurRad="38100" dist="38100" dir="2700000" algn="tl">
                    <a:srgbClr val="000000">
                      <a:alpha val="43137"/>
                    </a:srgbClr>
                  </a:outerShdw>
                </a:effectLst>
              </a:rPr>
            </a:br>
            <a:r>
              <a:rPr lang="en-US" sz="2000" b="1" dirty="0">
                <a:solidFill>
                  <a:srgbClr val="003300"/>
                </a:solidFill>
                <a:effectLst>
                  <a:outerShdw blurRad="38100" dist="38100" dir="2700000" algn="tl">
                    <a:srgbClr val="000000">
                      <a:alpha val="43137"/>
                    </a:srgbClr>
                  </a:outerShdw>
                </a:effectLst>
              </a:rPr>
              <a:t>F.A.S.T.  Groups</a:t>
            </a:r>
            <a:r>
              <a:rPr lang="en-US" sz="9600" b="1" dirty="0">
                <a:solidFill>
                  <a:srgbClr val="003300"/>
                </a:solidFill>
                <a:effectLst>
                  <a:outerShdw blurRad="38100" dist="38100" dir="2700000" algn="tl">
                    <a:srgbClr val="000000">
                      <a:alpha val="43137"/>
                    </a:srgbClr>
                  </a:outerShdw>
                </a:effectLst>
              </a:rPr>
              <a:t/>
            </a:r>
            <a:br>
              <a:rPr lang="en-US" sz="9600" b="1" dirty="0">
                <a:solidFill>
                  <a:srgbClr val="003300"/>
                </a:solidFill>
                <a:effectLst>
                  <a:outerShdw blurRad="38100" dist="38100" dir="2700000" algn="tl">
                    <a:srgbClr val="000000">
                      <a:alpha val="43137"/>
                    </a:srgbClr>
                  </a:outerShdw>
                </a:effectLst>
              </a:rPr>
            </a:br>
            <a:r>
              <a:rPr lang="en-US" sz="1800" b="1" dirty="0">
                <a:solidFill>
                  <a:srgbClr val="003300"/>
                </a:solidFill>
                <a:effectLst>
                  <a:outerShdw blurRad="38100" dist="38100" dir="2700000" algn="tl">
                    <a:srgbClr val="000000">
                      <a:alpha val="43137"/>
                    </a:srgbClr>
                  </a:outerShdw>
                </a:effectLst>
              </a:rPr>
              <a:t>Focused Academic Support Time</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810000"/>
            <a:ext cx="205740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Image result for boy scouts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334228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733800" cy="1143000"/>
          </a:xfrm>
        </p:spPr>
        <p:txBody>
          <a:bodyPr/>
          <a:lstStyle/>
          <a:p>
            <a:r>
              <a:rPr lang="en-US" dirty="0" smtClean="0"/>
              <a:t>“Table of” Contents Page</a:t>
            </a:r>
            <a:endParaRPr lang="en-US" dirty="0"/>
          </a:p>
        </p:txBody>
      </p:sp>
      <p:pic>
        <p:nvPicPr>
          <p:cNvPr id="4" name="Content Placeholder 3"/>
          <p:cNvPicPr>
            <a:picLocks noGrp="1" noChangeAspect="1"/>
          </p:cNvPicPr>
          <p:nvPr>
            <p:ph idx="1"/>
          </p:nvPr>
        </p:nvPicPr>
        <p:blipFill rotWithShape="1">
          <a:blip r:embed="rId2"/>
          <a:srcRect l="30007" t="13470" r="36320" b="17502"/>
          <a:stretch/>
        </p:blipFill>
        <p:spPr>
          <a:xfrm>
            <a:off x="4419600" y="990600"/>
            <a:ext cx="4343400" cy="5564981"/>
          </a:xfrm>
          <a:prstGeom prst="rect">
            <a:avLst/>
          </a:prstGeom>
        </p:spPr>
      </p:pic>
      <p:sp>
        <p:nvSpPr>
          <p:cNvPr id="5" name="TextBox 4"/>
          <p:cNvSpPr txBox="1"/>
          <p:nvPr/>
        </p:nvSpPr>
        <p:spPr>
          <a:xfrm>
            <a:off x="457200" y="1600200"/>
            <a:ext cx="3581400"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Let’s review.  </a:t>
            </a:r>
          </a:p>
          <a:p>
            <a:pPr marL="457200" indent="-457200">
              <a:buFont typeface="Arial" panose="020B0604020202020204" pitchFamily="34" charset="0"/>
              <a:buChar char="•"/>
            </a:pPr>
            <a:r>
              <a:rPr lang="en-US" sz="3200" dirty="0" smtClean="0"/>
              <a:t>This page also lists special features at the end of the book.</a:t>
            </a:r>
          </a:p>
          <a:p>
            <a:pPr marL="457200" indent="-457200">
              <a:buFont typeface="Arial" panose="020B0604020202020204" pitchFamily="34" charset="0"/>
              <a:buChar char="•"/>
            </a:pPr>
            <a:r>
              <a:rPr lang="en-US" sz="3200" dirty="0" smtClean="0"/>
              <a:t>Fact File, Glossary, Find Out More, and the Index.</a:t>
            </a:r>
            <a:endParaRPr lang="en-US" sz="3200" dirty="0"/>
          </a:p>
        </p:txBody>
      </p:sp>
    </p:spTree>
    <p:extLst>
      <p:ext uri="{BB962C8B-B14F-4D97-AF65-F5344CB8AC3E}">
        <p14:creationId xmlns:p14="http://schemas.microsoft.com/office/powerpoint/2010/main" val="162676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3949"/>
            <a:ext cx="3581400" cy="1143000"/>
          </a:xfrm>
        </p:spPr>
        <p:txBody>
          <a:bodyPr/>
          <a:lstStyle/>
          <a:p>
            <a:r>
              <a:rPr lang="en-US" dirty="0" smtClean="0"/>
              <a:t>Read Aloud:</a:t>
            </a:r>
            <a:endParaRPr lang="en-US" dirty="0"/>
          </a:p>
        </p:txBody>
      </p:sp>
      <p:sp>
        <p:nvSpPr>
          <p:cNvPr id="3" name="Content Placeholder 2"/>
          <p:cNvSpPr>
            <a:spLocks noGrp="1"/>
          </p:cNvSpPr>
          <p:nvPr>
            <p:ph idx="1"/>
          </p:nvPr>
        </p:nvSpPr>
        <p:spPr>
          <a:xfrm>
            <a:off x="209550" y="1080611"/>
            <a:ext cx="5353050" cy="5548789"/>
          </a:xfrm>
        </p:spPr>
        <p:txBody>
          <a:bodyPr/>
          <a:lstStyle/>
          <a:p>
            <a:r>
              <a:rPr lang="en-US" sz="2800" dirty="0" smtClean="0"/>
              <a:t>Today I will read more from this book.  Listen as I read the chapter on </a:t>
            </a:r>
            <a:r>
              <a:rPr lang="en-US" sz="2800" b="1" i="1" dirty="0" smtClean="0">
                <a:solidFill>
                  <a:srgbClr val="7030A0"/>
                </a:solidFill>
              </a:rPr>
              <a:t>What do Wolves Eat?</a:t>
            </a:r>
            <a:endParaRPr lang="en-US" sz="2800" dirty="0" smtClean="0"/>
          </a:p>
          <a:p>
            <a:r>
              <a:rPr lang="en-US" sz="2800" dirty="0" smtClean="0"/>
              <a:t>What is something you learned today from this book?</a:t>
            </a:r>
          </a:p>
          <a:p>
            <a:r>
              <a:rPr lang="en-US" sz="2800" dirty="0" smtClean="0"/>
              <a:t>What is a question the author didn’t answer that you are still curious about?</a:t>
            </a:r>
          </a:p>
          <a:p>
            <a:r>
              <a:rPr lang="en-US" sz="2800" dirty="0" smtClean="0"/>
              <a:t>What are some different ways that the author of this book provides information about wolves and other canine groups?</a:t>
            </a:r>
          </a:p>
        </p:txBody>
      </p:sp>
      <p:pic>
        <p:nvPicPr>
          <p:cNvPr id="4" name="Picture 3"/>
          <p:cNvPicPr>
            <a:picLocks noChangeAspect="1"/>
          </p:cNvPicPr>
          <p:nvPr/>
        </p:nvPicPr>
        <p:blipFill>
          <a:blip r:embed="rId2"/>
          <a:stretch>
            <a:fillRect/>
          </a:stretch>
        </p:blipFill>
        <p:spPr>
          <a:xfrm>
            <a:off x="5715000" y="237627"/>
            <a:ext cx="2667000" cy="3396108"/>
          </a:xfrm>
          <a:prstGeom prst="rect">
            <a:avLst/>
          </a:prstGeom>
        </p:spPr>
      </p:pic>
      <p:pic>
        <p:nvPicPr>
          <p:cNvPr id="5" name="Picture 4"/>
          <p:cNvPicPr>
            <a:picLocks noChangeAspect="1"/>
          </p:cNvPicPr>
          <p:nvPr/>
        </p:nvPicPr>
        <p:blipFill>
          <a:blip r:embed="rId3"/>
          <a:stretch>
            <a:fillRect/>
          </a:stretch>
        </p:blipFill>
        <p:spPr>
          <a:xfrm>
            <a:off x="6629400" y="3863181"/>
            <a:ext cx="1524000" cy="1524000"/>
          </a:xfrm>
          <a:prstGeom prst="rect">
            <a:avLst/>
          </a:prstGeom>
        </p:spPr>
      </p:pic>
      <p:sp>
        <p:nvSpPr>
          <p:cNvPr id="6" name="TextBox 5"/>
          <p:cNvSpPr txBox="1"/>
          <p:nvPr/>
        </p:nvSpPr>
        <p:spPr>
          <a:xfrm>
            <a:off x="6019800" y="5562600"/>
            <a:ext cx="2819400" cy="369332"/>
          </a:xfrm>
          <a:prstGeom prst="rect">
            <a:avLst/>
          </a:prstGeom>
          <a:noFill/>
        </p:spPr>
        <p:txBody>
          <a:bodyPr wrap="square" rtlCol="0">
            <a:spAutoFit/>
          </a:bodyPr>
          <a:lstStyle/>
          <a:p>
            <a:r>
              <a:rPr lang="en-US" dirty="0" smtClean="0"/>
              <a:t>Author:  Anna </a:t>
            </a:r>
            <a:r>
              <a:rPr lang="en-US" dirty="0" err="1" smtClean="0"/>
              <a:t>Claybourne</a:t>
            </a:r>
            <a:endParaRPr lang="en-US" dirty="0"/>
          </a:p>
        </p:txBody>
      </p:sp>
    </p:spTree>
    <p:extLst>
      <p:ext uri="{BB962C8B-B14F-4D97-AF65-F5344CB8AC3E}">
        <p14:creationId xmlns:p14="http://schemas.microsoft.com/office/powerpoint/2010/main" val="17001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7214" y="990600"/>
            <a:ext cx="7829985" cy="2677656"/>
          </a:xfrm>
          <a:prstGeom prst="rect">
            <a:avLst/>
          </a:prstGeom>
          <a:noFill/>
        </p:spPr>
        <p:txBody>
          <a:bodyPr wrap="square" rtlCol="0">
            <a:spAutoFit/>
          </a:bodyPr>
          <a:lstStyle/>
          <a:p>
            <a:r>
              <a:rPr lang="en-US" sz="2400" dirty="0" smtClean="0"/>
              <a:t>Remember:</a:t>
            </a:r>
          </a:p>
          <a:p>
            <a:pPr marL="457200" indent="-457200">
              <a:buFont typeface="Arial" panose="020B0604020202020204" pitchFamily="34" charset="0"/>
              <a:buChar char="•"/>
            </a:pPr>
            <a:r>
              <a:rPr lang="en-US" sz="2400" dirty="0" smtClean="0"/>
              <a:t>Write silently </a:t>
            </a:r>
          </a:p>
          <a:p>
            <a:pPr marL="457200" indent="-457200">
              <a:buFont typeface="Arial" panose="020B0604020202020204" pitchFamily="34" charset="0"/>
              <a:buChar char="•"/>
            </a:pPr>
            <a:r>
              <a:rPr lang="en-US" sz="2400" b="1" dirty="0" smtClean="0">
                <a:solidFill>
                  <a:srgbClr val="FF0000"/>
                </a:solidFill>
                <a:effectLst>
                  <a:outerShdw blurRad="38100" dist="38100" dir="2700000" algn="tl">
                    <a:srgbClr val="000000">
                      <a:alpha val="43137"/>
                    </a:srgbClr>
                  </a:outerShdw>
                </a:effectLst>
              </a:rPr>
              <a:t>Double-space, or skip every other line</a:t>
            </a:r>
          </a:p>
          <a:p>
            <a:pPr marL="457200" indent="-457200">
              <a:buFont typeface="Arial" panose="020B0604020202020204" pitchFamily="34" charset="0"/>
              <a:buChar char="•"/>
            </a:pPr>
            <a:r>
              <a:rPr lang="en-US" sz="2400" dirty="0"/>
              <a:t>Continue </a:t>
            </a:r>
            <a:r>
              <a:rPr lang="en-US" sz="2400" dirty="0" smtClean="0"/>
              <a:t>writing until time is up</a:t>
            </a:r>
            <a:endParaRPr lang="en-US" sz="2400" dirty="0"/>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2400" dirty="0" smtClean="0"/>
          </a:p>
        </p:txBody>
      </p:sp>
      <p:sp>
        <p:nvSpPr>
          <p:cNvPr id="2" name="Title 1"/>
          <p:cNvSpPr>
            <a:spLocks noGrp="1"/>
          </p:cNvSpPr>
          <p:nvPr>
            <p:ph type="title"/>
          </p:nvPr>
        </p:nvSpPr>
        <p:spPr>
          <a:xfrm>
            <a:off x="2049377" y="2698760"/>
            <a:ext cx="3150330" cy="762000"/>
          </a:xfrm>
          <a:solidFill>
            <a:srgbClr val="92D050"/>
          </a:solidFill>
        </p:spPr>
        <p:txBody>
          <a:bodyPr/>
          <a:lstStyle/>
          <a:p>
            <a:pPr algn="l"/>
            <a:r>
              <a:rPr lang="en-US" dirty="0" smtClean="0"/>
              <a:t>Writing Time</a:t>
            </a:r>
            <a:endParaRPr lang="en-US" dirty="0"/>
          </a:p>
        </p:txBody>
      </p:sp>
      <p:sp>
        <p:nvSpPr>
          <p:cNvPr id="7" name="Title 1"/>
          <p:cNvSpPr txBox="1">
            <a:spLocks/>
          </p:cNvSpPr>
          <p:nvPr/>
        </p:nvSpPr>
        <p:spPr bwMode="auto">
          <a:xfrm>
            <a:off x="467285" y="117475"/>
            <a:ext cx="6314515" cy="873125"/>
          </a:xfrm>
          <a:prstGeom prst="rect">
            <a:avLst/>
          </a:prstGeom>
          <a:solidFill>
            <a:schemeClr val="accent1">
              <a:lumMod val="60000"/>
              <a:lumOff val="40000"/>
            </a:schemeClr>
          </a:solid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b="1" i="1" dirty="0" smtClean="0">
                <a:effectLst>
                  <a:outerShdw blurRad="38100" dist="38100" dir="2700000" algn="tl">
                    <a:srgbClr val="000000">
                      <a:alpha val="43137"/>
                    </a:srgbClr>
                  </a:outerShdw>
                </a:effectLst>
              </a:rPr>
              <a:t>Writing Journal</a:t>
            </a:r>
            <a:r>
              <a:rPr lang="en-US" altLang="en-US" b="1" dirty="0" smtClean="0"/>
              <a:t> </a:t>
            </a:r>
          </a:p>
        </p:txBody>
      </p:sp>
      <p:pic>
        <p:nvPicPr>
          <p:cNvPr id="5" name="Picture 2" descr="C:\Users\Karla\Pictures\2014-07-29\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304800"/>
            <a:ext cx="1636038" cy="21438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2400" y="3668256"/>
            <a:ext cx="7829985" cy="2308324"/>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t>Write more questions about the animal you chose.</a:t>
            </a:r>
          </a:p>
          <a:p>
            <a:pPr marL="457200" indent="-457200">
              <a:buFont typeface="Arial" panose="020B0604020202020204" pitchFamily="34" charset="0"/>
              <a:buChar char="•"/>
            </a:pPr>
            <a:r>
              <a:rPr lang="en-US" sz="2400" dirty="0" smtClean="0"/>
              <a:t>Write questions about other animals.</a:t>
            </a:r>
          </a:p>
          <a:p>
            <a:pPr marL="457200" indent="-457200">
              <a:buFont typeface="Arial" panose="020B0604020202020204" pitchFamily="34" charset="0"/>
              <a:buChar char="•"/>
            </a:pPr>
            <a:r>
              <a:rPr lang="en-US" sz="2400" dirty="0" smtClean="0"/>
              <a:t>Write about anything you choose.</a:t>
            </a:r>
            <a:endParaRPr lang="en-US" sz="2400" dirty="0"/>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2400" dirty="0" smtClean="0"/>
          </a:p>
        </p:txBody>
      </p:sp>
      <p:sp>
        <p:nvSpPr>
          <p:cNvPr id="9" name="TextBox 8"/>
          <p:cNvSpPr txBox="1"/>
          <p:nvPr/>
        </p:nvSpPr>
        <p:spPr>
          <a:xfrm>
            <a:off x="715877" y="6053812"/>
            <a:ext cx="2667000" cy="584200"/>
          </a:xfrm>
          <a:prstGeom prst="rect">
            <a:avLst/>
          </a:prstGeom>
          <a:noFill/>
        </p:spPr>
        <p:txBody>
          <a:bodyPr>
            <a:spAutoFit/>
          </a:bodyPr>
          <a:lstStyle/>
          <a:p>
            <a:pPr algn="ctr">
              <a:defRPr/>
            </a:pPr>
            <a:r>
              <a:rPr lang="en-US" sz="3200" b="1" dirty="0" smtClean="0">
                <a:effectLst>
                  <a:outerShdw blurRad="38100" dist="38100" dir="2700000" algn="tl">
                    <a:srgbClr val="000000">
                      <a:alpha val="43137"/>
                    </a:srgbClr>
                  </a:outerShdw>
                </a:effectLst>
              </a:rPr>
              <a:t>11:25 – 11:35</a:t>
            </a:r>
            <a:endParaRPr lang="en-US" sz="3200" b="1" dirty="0">
              <a:effectLst>
                <a:outerShdw blurRad="38100" dist="38100" dir="2700000" algn="tl">
                  <a:srgbClr val="000000">
                    <a:alpha val="43137"/>
                  </a:srgbClr>
                </a:outerShdw>
              </a:effectLst>
            </a:endParaRPr>
          </a:p>
        </p:txBody>
      </p:sp>
      <p:sp>
        <p:nvSpPr>
          <p:cNvPr id="4" name="AutoShape 2" descr="Image result for 10 m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3"/>
          <a:stretch>
            <a:fillRect/>
          </a:stretch>
        </p:blipFill>
        <p:spPr>
          <a:xfrm>
            <a:off x="6019800" y="4337355"/>
            <a:ext cx="2143125" cy="2143125"/>
          </a:xfrm>
          <a:prstGeom prst="rect">
            <a:avLst/>
          </a:prstGeom>
        </p:spPr>
      </p:pic>
    </p:spTree>
    <p:extLst>
      <p:ext uri="{BB962C8B-B14F-4D97-AF65-F5344CB8AC3E}">
        <p14:creationId xmlns:p14="http://schemas.microsoft.com/office/powerpoint/2010/main" val="14035008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p>
            <a:r>
              <a:rPr lang="en-US" dirty="0" smtClean="0"/>
              <a:t>Sharing and Reflecting</a:t>
            </a:r>
            <a:endParaRPr lang="en-US" dirty="0"/>
          </a:p>
        </p:txBody>
      </p:sp>
      <p:sp>
        <p:nvSpPr>
          <p:cNvPr id="3" name="Content Placeholder 2"/>
          <p:cNvSpPr>
            <a:spLocks noGrp="1"/>
          </p:cNvSpPr>
          <p:nvPr>
            <p:ph idx="1"/>
          </p:nvPr>
        </p:nvSpPr>
        <p:spPr/>
        <p:txBody>
          <a:bodyPr/>
          <a:lstStyle/>
          <a:p>
            <a:r>
              <a:rPr lang="en-US" dirty="0" smtClean="0"/>
              <a:t>Tomorrow you will look at some nonfiction resources on animals.  You will be selecting an animal to research in detail later.  Do not get attached to any one animal yet. </a:t>
            </a:r>
            <a:r>
              <a:rPr lang="en-US" dirty="0" smtClean="0">
                <a:sym typeface="Wingdings" panose="05000000000000000000" pitchFamily="2" charset="2"/>
              </a:rPr>
              <a:t></a:t>
            </a:r>
            <a:endParaRPr lang="en-US" dirty="0"/>
          </a:p>
        </p:txBody>
      </p:sp>
      <p:pic>
        <p:nvPicPr>
          <p:cNvPr id="4" name="Picture 3"/>
          <p:cNvPicPr>
            <a:picLocks noChangeAspect="1"/>
          </p:cNvPicPr>
          <p:nvPr/>
        </p:nvPicPr>
        <p:blipFill>
          <a:blip r:embed="rId2"/>
          <a:stretch>
            <a:fillRect/>
          </a:stretch>
        </p:blipFill>
        <p:spPr>
          <a:xfrm>
            <a:off x="2971800" y="3891484"/>
            <a:ext cx="2857500" cy="1600200"/>
          </a:xfrm>
          <a:prstGeom prst="rect">
            <a:avLst/>
          </a:prstGeom>
        </p:spPr>
      </p:pic>
    </p:spTree>
    <p:extLst>
      <p:ext uri="{BB962C8B-B14F-4D97-AF65-F5344CB8AC3E}">
        <p14:creationId xmlns:p14="http://schemas.microsoft.com/office/powerpoint/2010/main" val="23737086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457200" y="274638"/>
            <a:ext cx="8153400" cy="3535362"/>
          </a:xfrm>
        </p:spPr>
        <p:txBody>
          <a:bodyPr/>
          <a:lstStyle/>
          <a:p>
            <a:pPr>
              <a:defRPr/>
            </a:pPr>
            <a:r>
              <a:rPr lang="en-US" sz="9600" dirty="0">
                <a:solidFill>
                  <a:srgbClr val="FF0000"/>
                </a:solidFill>
                <a:effectLst>
                  <a:outerShdw blurRad="38100" dist="38100" dir="2700000" algn="tl">
                    <a:srgbClr val="000000">
                      <a:alpha val="43137"/>
                    </a:srgbClr>
                  </a:outerShdw>
                </a:effectLst>
              </a:rPr>
              <a:t>Math Fluency &amp; Focus Lesson!</a:t>
            </a:r>
          </a:p>
        </p:txBody>
      </p:sp>
      <p:pic>
        <p:nvPicPr>
          <p:cNvPr id="121859" name="Picture 3" descr="C:\Users\karla.thompson\AppData\Local\Microsoft\Windows\Temporary Internet Files\Content.IE5\PLYT37E4\MC90028121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8268" y="3505200"/>
            <a:ext cx="1581932" cy="159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248400" y="5873816"/>
            <a:ext cx="2590800" cy="584775"/>
          </a:xfrm>
          <a:prstGeom prst="rect">
            <a:avLst/>
          </a:prstGeom>
          <a:noFill/>
        </p:spPr>
        <p:txBody>
          <a:bodyPr wrap="square">
            <a:spAutoFit/>
          </a:bodyPr>
          <a:lstStyle/>
          <a:p>
            <a:pPr algn="ctr" fontAlgn="base">
              <a:spcBef>
                <a:spcPct val="0"/>
              </a:spcBef>
              <a:spcAft>
                <a:spcPct val="0"/>
              </a:spcAft>
              <a:defRPr/>
            </a:pPr>
            <a:r>
              <a:rPr lang="en-US" sz="3200" b="1" dirty="0" smtClean="0">
                <a:solidFill>
                  <a:prstClr val="black"/>
                </a:solidFill>
                <a:cs typeface="Arial" charset="0"/>
              </a:rPr>
              <a:t>11:35 – 11:55</a:t>
            </a:r>
            <a:endParaRPr lang="en-US" sz="3200" b="1" dirty="0">
              <a:solidFill>
                <a:prstClr val="black"/>
              </a:solidFill>
              <a:cs typeface="Arial" charset="0"/>
            </a:endParaRPr>
          </a:p>
        </p:txBody>
      </p:sp>
    </p:spTree>
    <p:extLst>
      <p:ext uri="{BB962C8B-B14F-4D97-AF65-F5344CB8AC3E}">
        <p14:creationId xmlns:p14="http://schemas.microsoft.com/office/powerpoint/2010/main" val="25482034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0625" t="12000" r="43125" b="8000"/>
          <a:stretch/>
        </p:blipFill>
        <p:spPr>
          <a:xfrm>
            <a:off x="152400" y="152400"/>
            <a:ext cx="4724400" cy="6516414"/>
          </a:xfrm>
          <a:prstGeom prst="rect">
            <a:avLst/>
          </a:prstGeom>
        </p:spPr>
      </p:pic>
      <p:sp>
        <p:nvSpPr>
          <p:cNvPr id="3" name="Title 4"/>
          <p:cNvSpPr>
            <a:spLocks noGrp="1"/>
          </p:cNvSpPr>
          <p:nvPr>
            <p:ph type="title"/>
          </p:nvPr>
        </p:nvSpPr>
        <p:spPr>
          <a:xfrm>
            <a:off x="5486400" y="2613819"/>
            <a:ext cx="3276600" cy="1630362"/>
          </a:xfrm>
        </p:spPr>
        <p:txBody>
          <a:bodyPr/>
          <a:lstStyle/>
          <a:p>
            <a:r>
              <a:rPr lang="en-US" dirty="0" smtClean="0"/>
              <a:t>Let’s watch a video to introduce this topic!</a:t>
            </a:r>
            <a:endParaRPr lang="en-US" dirty="0"/>
          </a:p>
        </p:txBody>
      </p:sp>
    </p:spTree>
    <p:extLst>
      <p:ext uri="{BB962C8B-B14F-4D97-AF65-F5344CB8AC3E}">
        <p14:creationId xmlns:p14="http://schemas.microsoft.com/office/powerpoint/2010/main" val="9676149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20537" t="11785" r="43687" b="7400"/>
          <a:stretch/>
        </p:blipFill>
        <p:spPr>
          <a:xfrm>
            <a:off x="165960" y="274637"/>
            <a:ext cx="4431010" cy="6255543"/>
          </a:xfrm>
          <a:prstGeom prst="rect">
            <a:avLst/>
          </a:prstGeom>
        </p:spPr>
      </p:pic>
      <p:pic>
        <p:nvPicPr>
          <p:cNvPr id="5" name="Picture 4"/>
          <p:cNvPicPr>
            <a:picLocks noChangeAspect="1"/>
          </p:cNvPicPr>
          <p:nvPr/>
        </p:nvPicPr>
        <p:blipFill rotWithShape="1">
          <a:blip r:embed="rId3"/>
          <a:srcRect l="20000" t="11000" r="44375" b="7000"/>
          <a:stretch/>
        </p:blipFill>
        <p:spPr>
          <a:xfrm>
            <a:off x="4634640" y="281781"/>
            <a:ext cx="4343400" cy="6248400"/>
          </a:xfrm>
          <a:prstGeom prst="rect">
            <a:avLst/>
          </a:prstGeom>
        </p:spPr>
      </p:pic>
    </p:spTree>
    <p:extLst>
      <p:ext uri="{BB962C8B-B14F-4D97-AF65-F5344CB8AC3E}">
        <p14:creationId xmlns:p14="http://schemas.microsoft.com/office/powerpoint/2010/main" val="42705707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20537" t="11785" r="43687" b="7400"/>
          <a:stretch/>
        </p:blipFill>
        <p:spPr>
          <a:xfrm>
            <a:off x="2001032" y="246453"/>
            <a:ext cx="4552167" cy="6426589"/>
          </a:xfrm>
          <a:prstGeom prst="rect">
            <a:avLst/>
          </a:prstGeom>
        </p:spPr>
      </p:pic>
    </p:spTree>
    <p:extLst>
      <p:ext uri="{BB962C8B-B14F-4D97-AF65-F5344CB8AC3E}">
        <p14:creationId xmlns:p14="http://schemas.microsoft.com/office/powerpoint/2010/main" val="26054794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a:solidFill>
            <a:schemeClr val="accent3"/>
          </a:solidFill>
        </p:spPr>
        <p:txBody>
          <a:bodyPr/>
          <a:lstStyle/>
          <a:p>
            <a:r>
              <a:rPr lang="en-US" b="1" i="1" dirty="0">
                <a:effectLst>
                  <a:outerShdw blurRad="38100" dist="38100" dir="2700000" algn="tl">
                    <a:srgbClr val="000000">
                      <a:alpha val="43137"/>
                    </a:srgbClr>
                  </a:outerShdw>
                </a:effectLst>
              </a:rPr>
              <a:t>Small Group Rotations 1 &amp; 2</a:t>
            </a:r>
          </a:p>
        </p:txBody>
      </p:sp>
      <p:sp>
        <p:nvSpPr>
          <p:cNvPr id="4" name="Content Placeholder 2"/>
          <p:cNvSpPr txBox="1">
            <a:spLocks/>
          </p:cNvSpPr>
          <p:nvPr/>
        </p:nvSpPr>
        <p:spPr bwMode="auto">
          <a:xfrm>
            <a:off x="228600" y="1032875"/>
            <a:ext cx="8458200" cy="2971800"/>
          </a:xfrm>
          <a:prstGeom prst="rect">
            <a:avLst/>
          </a:prstGeom>
          <a:solidFill>
            <a:srgbClr val="FF0000"/>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sz="2400" b="1" i="1" dirty="0">
                <a:effectLst>
                  <a:outerShdw blurRad="38100" dist="38100" dir="2700000" algn="tl">
                    <a:srgbClr val="000000">
                      <a:alpha val="43137"/>
                    </a:srgbClr>
                  </a:outerShdw>
                </a:effectLst>
              </a:rPr>
              <a:t>Rotation #1 - 11:55 – 12:15</a:t>
            </a:r>
          </a:p>
          <a:p>
            <a:r>
              <a:rPr lang="en-US" sz="2400" b="1" dirty="0"/>
              <a:t>Group 1 – Computers (TC, A, B, C, D):  </a:t>
            </a:r>
            <a:r>
              <a:rPr lang="en-US" sz="2400" b="1" dirty="0" err="1"/>
              <a:t>Classworks</a:t>
            </a:r>
            <a:r>
              <a:rPr lang="en-US" sz="2400" b="1" dirty="0"/>
              <a:t> R</a:t>
            </a:r>
          </a:p>
          <a:p>
            <a:r>
              <a:rPr lang="en-US" sz="2400" b="1" dirty="0"/>
              <a:t>Group 2 – Mrs. Roby: Math Practice</a:t>
            </a:r>
          </a:p>
          <a:p>
            <a:r>
              <a:rPr lang="en-US" sz="2400" b="1" dirty="0"/>
              <a:t>Group 3 – Computers (E, F, G, H, I): Imagine Math</a:t>
            </a:r>
          </a:p>
          <a:p>
            <a:r>
              <a:rPr lang="en-US" sz="2400" b="1" dirty="0"/>
              <a:t>Group 4 – Mrs. Thompson: Reading Practice</a:t>
            </a:r>
          </a:p>
          <a:p>
            <a:r>
              <a:rPr lang="en-US" sz="2400" b="1" dirty="0"/>
              <a:t>Group 5 – Independent Practice</a:t>
            </a:r>
          </a:p>
        </p:txBody>
      </p:sp>
      <p:sp>
        <p:nvSpPr>
          <p:cNvPr id="5" name="Content Placeholder 2"/>
          <p:cNvSpPr>
            <a:spLocks noGrp="1"/>
          </p:cNvSpPr>
          <p:nvPr>
            <p:ph idx="1"/>
          </p:nvPr>
        </p:nvSpPr>
        <p:spPr>
          <a:xfrm>
            <a:off x="228600" y="4087659"/>
            <a:ext cx="8458200" cy="2667000"/>
          </a:xfrm>
          <a:solidFill>
            <a:srgbClr val="92D050"/>
          </a:solidFill>
        </p:spPr>
        <p:txBody>
          <a:bodyPr/>
          <a:lstStyle/>
          <a:p>
            <a:pPr marL="457200" lvl="1" indent="0">
              <a:buNone/>
            </a:pPr>
            <a:r>
              <a:rPr lang="en-US" sz="2400" b="1" i="1" dirty="0">
                <a:effectLst>
                  <a:outerShdw blurRad="38100" dist="38100" dir="2700000" algn="tl">
                    <a:srgbClr val="000000">
                      <a:alpha val="43137"/>
                    </a:srgbClr>
                  </a:outerShdw>
                </a:effectLst>
              </a:rPr>
              <a:t>Rotation #2 - 12:15 – 12:35</a:t>
            </a:r>
          </a:p>
          <a:p>
            <a:r>
              <a:rPr lang="en-US" sz="2400" b="1" dirty="0"/>
              <a:t>Group 5 – Computers (TC, A, B, C, D): </a:t>
            </a:r>
            <a:r>
              <a:rPr lang="en-US" sz="2400" b="1" dirty="0" err="1"/>
              <a:t>Classworks</a:t>
            </a:r>
            <a:r>
              <a:rPr lang="en-US" sz="2400" b="1" dirty="0"/>
              <a:t> R</a:t>
            </a:r>
          </a:p>
          <a:p>
            <a:r>
              <a:rPr lang="en-US" sz="2400" b="1" dirty="0"/>
              <a:t>Group 1 – Mrs. Roby: Math Practice</a:t>
            </a:r>
          </a:p>
          <a:p>
            <a:r>
              <a:rPr lang="en-US" sz="2400" b="1" dirty="0"/>
              <a:t>Group 2 – Computers (E, F, G, H, I): Imagine Math</a:t>
            </a:r>
          </a:p>
          <a:p>
            <a:r>
              <a:rPr lang="en-US" sz="2400" b="1" dirty="0"/>
              <a:t>Group 3 – Mrs. Thompson: Reading Practice</a:t>
            </a:r>
          </a:p>
          <a:p>
            <a:r>
              <a:rPr lang="en-US" sz="2400" b="1" dirty="0"/>
              <a:t>Group 4 – Independent Practice</a:t>
            </a:r>
          </a:p>
        </p:txBody>
      </p:sp>
    </p:spTree>
    <p:extLst>
      <p:ext uri="{BB962C8B-B14F-4D97-AF65-F5344CB8AC3E}">
        <p14:creationId xmlns:p14="http://schemas.microsoft.com/office/powerpoint/2010/main" val="42565719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7200" y="914400"/>
            <a:ext cx="8229600" cy="1143000"/>
          </a:xfrm>
          <a:solidFill>
            <a:srgbClr val="00CC00"/>
          </a:solidFill>
        </p:spPr>
        <p:txBody>
          <a:bodyPr/>
          <a:lstStyle/>
          <a:p>
            <a:pPr eaLnBrk="1" hangingPunct="1"/>
            <a:r>
              <a:rPr lang="en-US" altLang="en-US" sz="6600" dirty="0"/>
              <a:t>Out of Classroom!</a:t>
            </a:r>
          </a:p>
        </p:txBody>
      </p:sp>
      <p:sp>
        <p:nvSpPr>
          <p:cNvPr id="3" name="Content Placeholder 2"/>
          <p:cNvSpPr>
            <a:spLocks noGrp="1"/>
          </p:cNvSpPr>
          <p:nvPr>
            <p:ph idx="1"/>
          </p:nvPr>
        </p:nvSpPr>
        <p:spPr>
          <a:xfrm>
            <a:off x="762000" y="2311167"/>
            <a:ext cx="7633063" cy="1117834"/>
          </a:xfrm>
          <a:solidFill>
            <a:schemeClr val="accent4">
              <a:lumMod val="60000"/>
              <a:lumOff val="40000"/>
            </a:schemeClr>
          </a:solidFill>
        </p:spPr>
        <p:txBody>
          <a:bodyPr rtlCol="0">
            <a:normAutofit/>
          </a:bodyPr>
          <a:lstStyle/>
          <a:p>
            <a:pPr eaLnBrk="1" fontAlgn="auto" hangingPunct="1">
              <a:spcAft>
                <a:spcPts val="0"/>
              </a:spcAft>
              <a:buFont typeface="Arial" pitchFamily="34" charset="0"/>
              <a:buChar char="•"/>
              <a:defRPr/>
            </a:pPr>
            <a:r>
              <a:rPr lang="en-US" sz="6000" dirty="0"/>
              <a:t>Lunch 12:35 – 1:05</a:t>
            </a: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100" y="4800600"/>
            <a:ext cx="2438400" cy="1413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9052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792162"/>
          </a:xfrm>
          <a:solidFill>
            <a:schemeClr val="accent3">
              <a:lumMod val="75000"/>
            </a:schemeClr>
          </a:solidFill>
        </p:spPr>
        <p:txBody>
          <a:bodyPr/>
          <a:lstStyle/>
          <a:p>
            <a:r>
              <a:rPr lang="en-US" dirty="0"/>
              <a:t>F.A.S.T. Designations</a:t>
            </a:r>
          </a:p>
        </p:txBody>
      </p:sp>
      <p:sp>
        <p:nvSpPr>
          <p:cNvPr id="5" name="TextBox 4"/>
          <p:cNvSpPr txBox="1"/>
          <p:nvPr/>
        </p:nvSpPr>
        <p:spPr>
          <a:xfrm>
            <a:off x="5943600" y="5791200"/>
            <a:ext cx="2667000" cy="584775"/>
          </a:xfrm>
          <a:prstGeom prst="rect">
            <a:avLst/>
          </a:prstGeom>
          <a:noFill/>
        </p:spPr>
        <p:txBody>
          <a:bodyPr wrap="square">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8:40 – 9:10 </a:t>
            </a:r>
            <a:endParaRPr lang="en-US" sz="3200" dirty="0">
              <a:solidFill>
                <a:prstClr val="black"/>
              </a:solidFill>
              <a:cs typeface="Arial" charset="0"/>
            </a:endParaRPr>
          </a:p>
        </p:txBody>
      </p:sp>
      <p:sp>
        <p:nvSpPr>
          <p:cNvPr id="3" name="AutoShape 2" descr="Image result for quietl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Image result for motivational quo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7" name="Table 6">
            <a:extLst>
              <a:ext uri="{FF2B5EF4-FFF2-40B4-BE49-F238E27FC236}">
                <a16:creationId xmlns:a16="http://schemas.microsoft.com/office/drawing/2014/main" id="{8D44B703-2F1D-420F-BB8A-4C759FC16509}"/>
              </a:ext>
            </a:extLst>
          </p:cNvPr>
          <p:cNvGraphicFramePr>
            <a:graphicFrameLocks noGrp="1"/>
          </p:cNvGraphicFramePr>
          <p:nvPr>
            <p:extLst>
              <p:ext uri="{D42A27DB-BD31-4B8C-83A1-F6EECF244321}">
                <p14:modId xmlns:p14="http://schemas.microsoft.com/office/powerpoint/2010/main" val="1033917955"/>
              </p:ext>
            </p:extLst>
          </p:nvPr>
        </p:nvGraphicFramePr>
        <p:xfrm>
          <a:off x="725487" y="1143000"/>
          <a:ext cx="7997826" cy="4199856"/>
        </p:xfrm>
        <a:graphic>
          <a:graphicData uri="http://schemas.openxmlformats.org/drawingml/2006/table">
            <a:tbl>
              <a:tblPr firstRow="1" bandRow="1">
                <a:tableStyleId>{5C22544A-7EE6-4342-B048-85BDC9FD1C3A}</a:tableStyleId>
              </a:tblPr>
              <a:tblGrid>
                <a:gridCol w="1978025">
                  <a:extLst>
                    <a:ext uri="{9D8B030D-6E8A-4147-A177-3AD203B41FA5}">
                      <a16:colId xmlns:a16="http://schemas.microsoft.com/office/drawing/2014/main" val="20000"/>
                    </a:ext>
                  </a:extLst>
                </a:gridCol>
                <a:gridCol w="1676586">
                  <a:extLst>
                    <a:ext uri="{9D8B030D-6E8A-4147-A177-3AD203B41FA5}">
                      <a16:colId xmlns:a16="http://schemas.microsoft.com/office/drawing/2014/main" val="20002"/>
                    </a:ext>
                  </a:extLst>
                </a:gridCol>
                <a:gridCol w="1677272">
                  <a:extLst>
                    <a:ext uri="{9D8B030D-6E8A-4147-A177-3AD203B41FA5}">
                      <a16:colId xmlns:a16="http://schemas.microsoft.com/office/drawing/2014/main" val="20003"/>
                    </a:ext>
                  </a:extLst>
                </a:gridCol>
                <a:gridCol w="2665943">
                  <a:extLst>
                    <a:ext uri="{9D8B030D-6E8A-4147-A177-3AD203B41FA5}">
                      <a16:colId xmlns:a16="http://schemas.microsoft.com/office/drawing/2014/main" val="20004"/>
                    </a:ext>
                  </a:extLst>
                </a:gridCol>
              </a:tblGrid>
              <a:tr h="419985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7030A0"/>
                          </a:solidFill>
                        </a:rPr>
                        <a:t>Computers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err="1">
                          <a:solidFill>
                            <a:srgbClr val="FFFF00"/>
                          </a:solidFill>
                        </a:rPr>
                        <a:t>Classworks</a:t>
                      </a:r>
                      <a:r>
                        <a:rPr lang="en-US" baseline="0" dirty="0">
                          <a:solidFill>
                            <a:srgbClr val="7030A0"/>
                          </a:solidFill>
                        </a:rPr>
                        <a: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effectLst>
                            <a:outerShdw blurRad="38100" dist="38100" dir="2700000" algn="tl">
                              <a:srgbClr val="000000">
                                <a:alpha val="43137"/>
                              </a:srgbClr>
                            </a:outerShdw>
                          </a:effectLst>
                        </a:rPr>
                        <a:t>M - Jaiden- 1</a:t>
                      </a:r>
                      <a:endParaRPr lang="en-US" dirty="0">
                        <a:effectLst>
                          <a:outerShdw blurRad="38100" dist="38100" dir="2700000" algn="tl">
                            <a:srgbClr val="000000">
                              <a:alpha val="43137"/>
                            </a:srgbClr>
                          </a:outerShdw>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effectLst>
                            <a:outerShdw blurRad="38100" dist="38100" dir="2700000" algn="tl">
                              <a:srgbClr val="000000">
                                <a:alpha val="43137"/>
                              </a:srgbClr>
                            </a:outerShdw>
                          </a:effectLst>
                        </a:rPr>
                        <a:t>M - Erin</a:t>
                      </a:r>
                      <a:r>
                        <a:rPr lang="en-US" baseline="0" dirty="0">
                          <a:effectLst>
                            <a:outerShdw blurRad="38100" dist="38100" dir="2700000" algn="tl">
                              <a:srgbClr val="000000">
                                <a:alpha val="43137"/>
                              </a:srgbClr>
                            </a:outerShdw>
                          </a:effectLst>
                        </a:rPr>
                        <a:t> - 2</a:t>
                      </a:r>
                      <a:endParaRPr lang="en-US" dirty="0">
                        <a:effectLst>
                          <a:outerShdw blurRad="38100" dist="38100" dir="2700000" algn="tl">
                            <a:srgbClr val="000000">
                              <a:alpha val="43137"/>
                            </a:srgbClr>
                          </a:outerShdw>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effectLst>
                            <a:outerShdw blurRad="38100" dist="38100" dir="2700000" algn="tl">
                              <a:srgbClr val="000000">
                                <a:alpha val="43137"/>
                              </a:srgbClr>
                            </a:outerShdw>
                          </a:effectLst>
                        </a:rPr>
                        <a:t>M - </a:t>
                      </a:r>
                      <a:r>
                        <a:rPr lang="en-US" dirty="0" err="1">
                          <a:effectLst>
                            <a:outerShdw blurRad="38100" dist="38100" dir="2700000" algn="tl">
                              <a:srgbClr val="000000">
                                <a:alpha val="43137"/>
                              </a:srgbClr>
                            </a:outerShdw>
                          </a:effectLst>
                        </a:rPr>
                        <a:t>Jearon</a:t>
                      </a:r>
                      <a:r>
                        <a:rPr lang="en-US" dirty="0">
                          <a:effectLst>
                            <a:outerShdw blurRad="38100" dist="38100" dir="2700000" algn="tl">
                              <a:srgbClr val="000000">
                                <a:alpha val="43137"/>
                              </a:srgbClr>
                            </a:outerShdw>
                          </a:effectLst>
                        </a:rPr>
                        <a:t> - 3</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effectLst>
                            <a:outerShdw blurRad="38100" dist="38100" dir="2700000" algn="tl">
                              <a:srgbClr val="000000">
                                <a:alpha val="43137"/>
                              </a:srgbClr>
                            </a:outerShdw>
                          </a:effectLst>
                        </a:rPr>
                        <a:t>R -  Aiden - 4</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effectLst>
                            <a:outerShdw blurRad="38100" dist="38100" dir="2700000" algn="tl">
                              <a:srgbClr val="000000">
                                <a:alpha val="43137"/>
                              </a:srgbClr>
                            </a:outerShdw>
                          </a:effectLst>
                        </a:rPr>
                        <a:t>M –  Carleen– 5</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effectLst>
                            <a:outerShdw blurRad="38100" dist="38100" dir="2700000" algn="tl">
                              <a:srgbClr val="000000">
                                <a:alpha val="43137"/>
                              </a:srgbClr>
                            </a:outerShdw>
                          </a:effectLst>
                        </a:rPr>
                        <a:t>M – Alexis - 6</a:t>
                      </a:r>
                      <a:endParaRPr lang="en-US" dirty="0">
                        <a:effectLst>
                          <a:outerShdw blurRad="38100" dist="38100" dir="2700000" algn="tl">
                            <a:srgbClr val="000000">
                              <a:alpha val="43137"/>
                            </a:srgbClr>
                          </a:outerShdw>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effectLst>
                            <a:outerShdw blurRad="38100" dist="38100" dir="2700000" algn="tl">
                              <a:srgbClr val="000000">
                                <a:alpha val="43137"/>
                              </a:srgbClr>
                            </a:outerShdw>
                          </a:effectLst>
                        </a:rPr>
                        <a:t>M - McKenzie- 7</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effectLst>
                            <a:outerShdw blurRad="38100" dist="38100" dir="2700000" algn="tl">
                              <a:srgbClr val="000000">
                                <a:alpha val="43137"/>
                              </a:srgbClr>
                            </a:outerShdw>
                          </a:effectLst>
                        </a:rPr>
                        <a:t>M - </a:t>
                      </a:r>
                      <a:r>
                        <a:rPr lang="en-US" baseline="0" dirty="0" err="1" smtClean="0">
                          <a:solidFill>
                            <a:schemeClr val="bg1"/>
                          </a:solidFill>
                          <a:effectLst>
                            <a:outerShdw blurRad="38100" dist="38100" dir="2700000" algn="tl">
                              <a:srgbClr val="000000">
                                <a:alpha val="43137"/>
                              </a:srgbClr>
                            </a:outerShdw>
                          </a:effectLst>
                        </a:rPr>
                        <a:t>Brena</a:t>
                      </a:r>
                      <a:r>
                        <a:rPr lang="en-US" baseline="0" dirty="0" smtClean="0">
                          <a:solidFill>
                            <a:schemeClr val="bg1"/>
                          </a:solidFill>
                          <a:effectLst>
                            <a:outerShdw blurRad="38100" dist="38100" dir="2700000" algn="tl">
                              <a:srgbClr val="000000">
                                <a:alpha val="43137"/>
                              </a:srgbClr>
                            </a:outerShdw>
                          </a:effectLst>
                        </a:rPr>
                        <a:t> </a:t>
                      </a:r>
                      <a:r>
                        <a:rPr lang="en-US" baseline="0" dirty="0">
                          <a:solidFill>
                            <a:schemeClr val="bg1"/>
                          </a:solidFill>
                          <a:effectLst>
                            <a:outerShdw blurRad="38100" dist="38100" dir="2700000" algn="tl">
                              <a:srgbClr val="000000">
                                <a:alpha val="43137"/>
                              </a:srgbClr>
                            </a:outerShdw>
                          </a:effectLst>
                        </a:rPr>
                        <a:t>- 8</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effectLst>
                            <a:outerShdw blurRad="38100" dist="38100" dir="2700000" algn="tl">
                              <a:srgbClr val="000000">
                                <a:alpha val="43137"/>
                              </a:srgbClr>
                            </a:outerShdw>
                          </a:effectLst>
                        </a:rPr>
                        <a:t>M -  Noah – 9</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effectLst>
                            <a:outerShdw blurRad="38100" dist="38100" dir="2700000" algn="tl">
                              <a:srgbClr val="000000">
                                <a:alpha val="43137"/>
                              </a:srgbClr>
                            </a:outerShdw>
                          </a:effectLst>
                        </a:rPr>
                        <a:t>M </a:t>
                      </a:r>
                      <a:r>
                        <a:rPr lang="en-US" baseline="0">
                          <a:solidFill>
                            <a:schemeClr val="bg1"/>
                          </a:solidFill>
                          <a:effectLst>
                            <a:outerShdw blurRad="38100" dist="38100" dir="2700000" algn="tl">
                              <a:srgbClr val="000000">
                                <a:alpha val="43137"/>
                              </a:srgbClr>
                            </a:outerShdw>
                          </a:effectLst>
                        </a:rPr>
                        <a:t>–  </a:t>
                      </a:r>
                      <a:r>
                        <a:rPr lang="en-US" baseline="0" smtClean="0">
                          <a:solidFill>
                            <a:schemeClr val="bg1"/>
                          </a:solidFill>
                          <a:effectLst>
                            <a:outerShdw blurRad="38100" dist="38100" dir="2700000" algn="tl">
                              <a:srgbClr val="000000">
                                <a:alpha val="43137"/>
                              </a:srgbClr>
                            </a:outerShdw>
                          </a:effectLst>
                        </a:rPr>
                        <a:t>Emma </a:t>
                      </a:r>
                      <a:r>
                        <a:rPr lang="en-US" baseline="0" dirty="0">
                          <a:solidFill>
                            <a:schemeClr val="bg1"/>
                          </a:solidFill>
                          <a:effectLst>
                            <a:outerShdw blurRad="38100" dist="38100" dir="2700000" algn="tl">
                              <a:srgbClr val="000000">
                                <a:alpha val="43137"/>
                              </a:srgbClr>
                            </a:outerShdw>
                          </a:effectLst>
                        </a:rPr>
                        <a:t>- TC</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chemeClr val="bg1"/>
                        </a:solidFill>
                        <a:effectLst>
                          <a:outerShdw blurRad="38100" dist="38100" dir="2700000" algn="tl">
                            <a:srgbClr val="000000">
                              <a:alpha val="43137"/>
                            </a:srgbClr>
                          </a:outerShdw>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rgbClr val="003300"/>
                          </a:solidFill>
                          <a:effectLst>
                            <a:outerShdw blurRad="38100" dist="38100" dir="2700000" algn="tl">
                              <a:srgbClr val="000000">
                                <a:alpha val="43137"/>
                              </a:srgbClr>
                            </a:outerShdw>
                          </a:effectLst>
                        </a:rPr>
                        <a:t>Mrs.</a:t>
                      </a:r>
                      <a:r>
                        <a:rPr lang="en-US" baseline="0" dirty="0">
                          <a:solidFill>
                            <a:srgbClr val="003300"/>
                          </a:solidFill>
                          <a:effectLst>
                            <a:outerShdw blurRad="38100" dist="38100" dir="2700000" algn="tl">
                              <a:srgbClr val="000000">
                                <a:alpha val="43137"/>
                              </a:srgbClr>
                            </a:outerShdw>
                          </a:effectLst>
                        </a:rPr>
                        <a:t> Roby: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003300"/>
                          </a:solidFill>
                          <a:effectLst>
                            <a:outerShdw blurRad="38100" dist="38100" dir="2700000" algn="tl">
                              <a:srgbClr val="000000">
                                <a:alpha val="43137"/>
                              </a:srgbClr>
                            </a:outerShdw>
                          </a:effectLst>
                        </a:rPr>
                        <a:t>Check In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effectLst>
                            <a:outerShdw blurRad="38100" dist="38100" dir="2700000" algn="tl">
                              <a:srgbClr val="000000">
                                <a:alpha val="43137"/>
                              </a:srgbClr>
                            </a:outerShdw>
                          </a:effectLst>
                        </a:rPr>
                        <a:t>Aiden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effectLst>
                            <a:outerShdw blurRad="38100" dist="38100" dir="2700000" algn="tl">
                              <a:srgbClr val="000000">
                                <a:alpha val="43137"/>
                              </a:srgbClr>
                            </a:outerShdw>
                          </a:effectLst>
                        </a:rPr>
                        <a:t>Alexis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err="1" smtClean="0">
                          <a:solidFill>
                            <a:schemeClr val="bg1"/>
                          </a:solidFill>
                          <a:effectLst>
                            <a:outerShdw blurRad="38100" dist="38100" dir="2700000" algn="tl">
                              <a:srgbClr val="000000">
                                <a:alpha val="43137"/>
                              </a:srgbClr>
                            </a:outerShdw>
                          </a:effectLst>
                        </a:rPr>
                        <a:t>Cayli</a:t>
                      </a:r>
                      <a:endParaRPr lang="en-US" baseline="0" dirty="0" smtClean="0">
                        <a:solidFill>
                          <a:schemeClr val="bg1"/>
                        </a:solidFill>
                        <a:effectLst>
                          <a:outerShdw blurRad="38100" dist="38100" dir="2700000" algn="tl">
                            <a:srgbClr val="000000">
                              <a:alpha val="43137"/>
                            </a:srgbClr>
                          </a:outerShdw>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err="1" smtClean="0">
                          <a:solidFill>
                            <a:schemeClr val="bg1"/>
                          </a:solidFill>
                          <a:effectLst>
                            <a:outerShdw blurRad="38100" dist="38100" dir="2700000" algn="tl">
                              <a:srgbClr val="000000">
                                <a:alpha val="43137"/>
                              </a:srgbClr>
                            </a:outerShdw>
                          </a:effectLst>
                        </a:rPr>
                        <a:t>Khamani</a:t>
                      </a:r>
                      <a:endParaRPr lang="en-US" baseline="0" dirty="0" smtClean="0">
                        <a:solidFill>
                          <a:schemeClr val="bg1"/>
                        </a:solidFill>
                        <a:effectLst>
                          <a:outerShdw blurRad="38100" dist="38100" dir="2700000" algn="tl">
                            <a:srgbClr val="000000">
                              <a:alpha val="43137"/>
                            </a:srgbClr>
                          </a:outerShdw>
                        </a:effectLst>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Mrs.</a:t>
                      </a:r>
                      <a:r>
                        <a:rPr lang="en-US" baseline="0" dirty="0">
                          <a:solidFill>
                            <a:schemeClr val="tx1"/>
                          </a:solidFill>
                        </a:rPr>
                        <a:t> Thompson: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SIPPS</a:t>
                      </a:r>
                      <a:endParaRPr lang="en-US" baseline="0" dirty="0">
                        <a:solidFill>
                          <a:schemeClr val="tx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rPr>
                        <a:t>Cohen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rPr>
                        <a:t>Amiyah</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err="1">
                          <a:solidFill>
                            <a:schemeClr val="bg1"/>
                          </a:solidFill>
                        </a:rPr>
                        <a:t>Caydance</a:t>
                      </a:r>
                      <a:endParaRPr lang="en-US" baseline="0" dirty="0">
                        <a:solidFill>
                          <a:schemeClr val="bg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err="1">
                          <a:solidFill>
                            <a:schemeClr val="bg1"/>
                          </a:solidFill>
                        </a:rPr>
                        <a:t>Jaylie</a:t>
                      </a:r>
                      <a:endParaRPr lang="en-US" baseline="0" dirty="0">
                        <a:solidFill>
                          <a:schemeClr val="bg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rPr>
                        <a:t>Kaylee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err="1">
                          <a:solidFill>
                            <a:schemeClr val="bg1"/>
                          </a:solidFill>
                        </a:rPr>
                        <a:t>Paisleigh</a:t>
                      </a:r>
                      <a:endParaRPr lang="en-US" baseline="0" dirty="0">
                        <a:solidFill>
                          <a:schemeClr val="bg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chemeClr val="bg1"/>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FF0000"/>
                          </a:solidFill>
                        </a:rPr>
                        <a:t>Paired Partners Book Club:</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rPr>
                        <a:t>Khamani - Katelynn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err="1" smtClean="0">
                          <a:solidFill>
                            <a:schemeClr val="bg1"/>
                          </a:solidFill>
                        </a:rPr>
                        <a:t>Cayli</a:t>
                      </a:r>
                      <a:r>
                        <a:rPr lang="en-US" baseline="0" dirty="0" smtClean="0">
                          <a:solidFill>
                            <a:schemeClr val="bg1"/>
                          </a:solidFill>
                        </a:rPr>
                        <a:t> - Adalyn</a:t>
                      </a:r>
                      <a:endParaRPr lang="en-US" baseline="0" dirty="0">
                        <a:solidFill>
                          <a:schemeClr val="bg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chemeClr val="bg1"/>
                        </a:solidFill>
                      </a:endParaRPr>
                    </a:p>
                  </a:txBody>
                  <a:tcPr/>
                </a:tc>
                <a:extLst>
                  <a:ext uri="{0D108BD9-81ED-4DB2-BD59-A6C34878D82A}">
                    <a16:rowId xmlns:a16="http://schemas.microsoft.com/office/drawing/2014/main" val="10000"/>
                  </a:ext>
                </a:extLst>
              </a:tr>
            </a:tbl>
          </a:graphicData>
        </a:graphic>
      </p:graphicFrame>
      <p:sp>
        <p:nvSpPr>
          <p:cNvPr id="9" name="TextBox 8"/>
          <p:cNvSpPr txBox="1"/>
          <p:nvPr/>
        </p:nvSpPr>
        <p:spPr>
          <a:xfrm>
            <a:off x="581297" y="5465094"/>
            <a:ext cx="8302625" cy="461665"/>
          </a:xfrm>
          <a:prstGeom prst="rect">
            <a:avLst/>
          </a:prstGeom>
          <a:noFill/>
        </p:spPr>
        <p:txBody>
          <a:bodyPr wrap="square" rtlCol="0">
            <a:spAutoFit/>
          </a:bodyPr>
          <a:lstStyle/>
          <a:p>
            <a:r>
              <a:rPr lang="en-US" sz="2400" b="1" i="1" dirty="0"/>
              <a:t>Landon – Phonics 1</a:t>
            </a:r>
            <a:r>
              <a:rPr lang="en-US" sz="2400" b="1" i="1" baseline="30000" dirty="0"/>
              <a:t>st</a:t>
            </a:r>
            <a:r>
              <a:rPr lang="en-US" sz="2400" b="1" i="1" dirty="0"/>
              <a:t> with Mrs. Page</a:t>
            </a:r>
          </a:p>
        </p:txBody>
      </p:sp>
      <p:sp>
        <p:nvSpPr>
          <p:cNvPr id="10" name="TextBox 9"/>
          <p:cNvSpPr txBox="1"/>
          <p:nvPr/>
        </p:nvSpPr>
        <p:spPr>
          <a:xfrm>
            <a:off x="548640" y="5920535"/>
            <a:ext cx="4419600" cy="461665"/>
          </a:xfrm>
          <a:prstGeom prst="rect">
            <a:avLst/>
          </a:prstGeom>
          <a:noFill/>
        </p:spPr>
        <p:txBody>
          <a:bodyPr wrap="square" rtlCol="0">
            <a:spAutoFit/>
          </a:bodyPr>
          <a:lstStyle/>
          <a:p>
            <a:r>
              <a:rPr lang="en-US" sz="2400" b="1" i="1" dirty="0"/>
              <a:t>Macon – SIPPS with Mrs. Bess</a:t>
            </a:r>
          </a:p>
        </p:txBody>
      </p:sp>
    </p:spTree>
    <p:extLst>
      <p:ext uri="{BB962C8B-B14F-4D97-AF65-F5344CB8AC3E}">
        <p14:creationId xmlns:p14="http://schemas.microsoft.com/office/powerpoint/2010/main" val="34852828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252152" cy="2895600"/>
          </a:xfrm>
        </p:spPr>
        <p:txBody>
          <a:bodyPr/>
          <a:lstStyle/>
          <a:p>
            <a:r>
              <a:rPr lang="en-US" sz="9600" b="1" dirty="0">
                <a:solidFill>
                  <a:srgbClr val="003300"/>
                </a:solidFill>
                <a:effectLst>
                  <a:outerShdw blurRad="38100" dist="38100" dir="2700000" algn="tl">
                    <a:srgbClr val="000000">
                      <a:alpha val="43137"/>
                    </a:srgbClr>
                  </a:outerShdw>
                </a:effectLst>
              </a:rPr>
              <a:t>Restroom Break</a:t>
            </a:r>
          </a:p>
        </p:txBody>
      </p:sp>
      <p:sp>
        <p:nvSpPr>
          <p:cNvPr id="3" name="AutoShape 2" descr="Image result for clock 9: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7" y="4267200"/>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01556" y="5869574"/>
            <a:ext cx="2590800" cy="584775"/>
          </a:xfrm>
          <a:prstGeom prst="rect">
            <a:avLst/>
          </a:prstGeom>
          <a:noFill/>
        </p:spPr>
        <p:txBody>
          <a:bodyPr wrap="square">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 1:05 – 1:10</a:t>
            </a:r>
            <a:endParaRPr lang="en-US" sz="3200" dirty="0">
              <a:solidFill>
                <a:prstClr val="black"/>
              </a:solidFill>
              <a:cs typeface="Arial" charset="0"/>
            </a:endParaRPr>
          </a:p>
        </p:txBody>
      </p:sp>
    </p:spTree>
    <p:extLst>
      <p:ext uri="{BB962C8B-B14F-4D97-AF65-F5344CB8AC3E}">
        <p14:creationId xmlns:p14="http://schemas.microsoft.com/office/powerpoint/2010/main" val="18965186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7200" y="914400"/>
            <a:ext cx="8229600" cy="1143000"/>
          </a:xfrm>
          <a:solidFill>
            <a:srgbClr val="00CC00"/>
          </a:solidFill>
        </p:spPr>
        <p:txBody>
          <a:bodyPr/>
          <a:lstStyle/>
          <a:p>
            <a:pPr eaLnBrk="1" hangingPunct="1"/>
            <a:r>
              <a:rPr lang="en-US" altLang="en-US" sz="6600" dirty="0"/>
              <a:t>Out of Classroom!</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4360241"/>
            <a:ext cx="1447800" cy="145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873690" y="2759504"/>
            <a:ext cx="7396619" cy="898633"/>
          </a:xfrm>
          <a:solidFill>
            <a:schemeClr val="accent4">
              <a:lumMod val="60000"/>
              <a:lumOff val="40000"/>
            </a:schemeClr>
          </a:solidFill>
        </p:spPr>
        <p:txBody>
          <a:bodyPr rtlCol="0">
            <a:normAutofit fontScale="92500" lnSpcReduction="10000"/>
          </a:bodyPr>
          <a:lstStyle/>
          <a:p>
            <a:pPr eaLnBrk="1" fontAlgn="auto" hangingPunct="1">
              <a:spcAft>
                <a:spcPts val="0"/>
              </a:spcAft>
              <a:buFont typeface="Arial" pitchFamily="34" charset="0"/>
              <a:buChar char="•"/>
              <a:defRPr/>
            </a:pPr>
            <a:r>
              <a:rPr lang="en-US" sz="6000" dirty="0"/>
              <a:t>Activity 1:10 – 1:55</a:t>
            </a:r>
          </a:p>
          <a:p>
            <a:pPr lvl="1" eaLnBrk="1" fontAlgn="auto" hangingPunct="1">
              <a:spcAft>
                <a:spcPts val="0"/>
              </a:spcAft>
              <a:buFont typeface="Arial" pitchFamily="34" charset="0"/>
              <a:buChar char="•"/>
              <a:defRPr/>
            </a:pPr>
            <a:endParaRPr lang="en-US" sz="5600" dirty="0"/>
          </a:p>
        </p:txBody>
      </p:sp>
    </p:spTree>
    <p:extLst>
      <p:ext uri="{BB962C8B-B14F-4D97-AF65-F5344CB8AC3E}">
        <p14:creationId xmlns:p14="http://schemas.microsoft.com/office/powerpoint/2010/main" val="29099675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5781" y="934230"/>
            <a:ext cx="8382000" cy="2971800"/>
          </a:xfrm>
          <a:solidFill>
            <a:srgbClr val="FFFF00"/>
          </a:solidFill>
        </p:spPr>
        <p:txBody>
          <a:bodyPr/>
          <a:lstStyle/>
          <a:p>
            <a:pPr marL="457200" lvl="1" indent="0">
              <a:buNone/>
            </a:pPr>
            <a:r>
              <a:rPr lang="en-US" sz="2400" b="1" i="1" dirty="0">
                <a:effectLst>
                  <a:outerShdw blurRad="38100" dist="38100" dir="2700000" algn="tl">
                    <a:srgbClr val="000000">
                      <a:alpha val="43137"/>
                    </a:srgbClr>
                  </a:outerShdw>
                </a:effectLst>
              </a:rPr>
              <a:t>Rotation #3 - 1:55 – 2:15</a:t>
            </a:r>
          </a:p>
          <a:p>
            <a:r>
              <a:rPr lang="en-US" sz="2400" dirty="0"/>
              <a:t>Group 4 – Computers (TC, A, B, C, D): </a:t>
            </a:r>
            <a:r>
              <a:rPr lang="en-US" sz="2400" b="1" dirty="0" err="1"/>
              <a:t>Classworks</a:t>
            </a:r>
            <a:r>
              <a:rPr lang="en-US" sz="2400" b="1" dirty="0"/>
              <a:t> R</a:t>
            </a:r>
            <a:endParaRPr lang="en-US" sz="2400" dirty="0"/>
          </a:p>
          <a:p>
            <a:r>
              <a:rPr lang="en-US" sz="2400" dirty="0"/>
              <a:t>Group 5 – Mrs. Roby:</a:t>
            </a:r>
            <a:r>
              <a:rPr lang="en-US" sz="2400" b="1" dirty="0"/>
              <a:t> Math Practice</a:t>
            </a:r>
          </a:p>
          <a:p>
            <a:r>
              <a:rPr lang="en-US" sz="2400" dirty="0"/>
              <a:t>Group 1 – Computers (E, F, G, H, I):</a:t>
            </a:r>
            <a:r>
              <a:rPr lang="en-US" sz="2400" b="1" dirty="0"/>
              <a:t> Imagine Math</a:t>
            </a:r>
            <a:endParaRPr lang="en-US" sz="2400" dirty="0"/>
          </a:p>
          <a:p>
            <a:r>
              <a:rPr lang="en-US" sz="2400" dirty="0"/>
              <a:t>Group 2 – Mrs. Thompson:</a:t>
            </a:r>
            <a:r>
              <a:rPr lang="en-US" sz="2400" b="1" dirty="0"/>
              <a:t> Reading Practice</a:t>
            </a:r>
            <a:endParaRPr lang="en-US" sz="2400" dirty="0"/>
          </a:p>
          <a:p>
            <a:r>
              <a:rPr lang="en-US" sz="2400" dirty="0"/>
              <a:t>Group 3 – Independent Practice</a:t>
            </a:r>
            <a:r>
              <a:rPr lang="en-US" sz="2400" b="1" dirty="0"/>
              <a:t>:</a:t>
            </a:r>
          </a:p>
        </p:txBody>
      </p:sp>
      <p:sp>
        <p:nvSpPr>
          <p:cNvPr id="5" name="Title 4"/>
          <p:cNvSpPr>
            <a:spLocks noGrp="1"/>
          </p:cNvSpPr>
          <p:nvPr>
            <p:ph type="title"/>
          </p:nvPr>
        </p:nvSpPr>
        <p:spPr>
          <a:xfrm>
            <a:off x="451981" y="228600"/>
            <a:ext cx="8229600" cy="609600"/>
          </a:xfrm>
          <a:solidFill>
            <a:schemeClr val="accent3"/>
          </a:solidFill>
        </p:spPr>
        <p:txBody>
          <a:bodyPr/>
          <a:lstStyle/>
          <a:p>
            <a:r>
              <a:rPr lang="en-US" dirty="0"/>
              <a:t>Small Group Rotations 3 &amp; 4</a:t>
            </a:r>
          </a:p>
        </p:txBody>
      </p:sp>
      <p:sp>
        <p:nvSpPr>
          <p:cNvPr id="6" name="Content Placeholder 2"/>
          <p:cNvSpPr txBox="1">
            <a:spLocks/>
          </p:cNvSpPr>
          <p:nvPr/>
        </p:nvSpPr>
        <p:spPr bwMode="auto">
          <a:xfrm>
            <a:off x="416490" y="3711462"/>
            <a:ext cx="8300581" cy="2951969"/>
          </a:xfrm>
          <a:prstGeom prst="rect">
            <a:avLst/>
          </a:pr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sz="2400" b="1" i="1" dirty="0">
                <a:effectLst>
                  <a:outerShdw blurRad="38100" dist="38100" dir="2700000" algn="tl">
                    <a:srgbClr val="000000">
                      <a:alpha val="43137"/>
                    </a:srgbClr>
                  </a:outerShdw>
                </a:effectLst>
              </a:rPr>
              <a:t>Rotation #4 - 2:15 – 2:35</a:t>
            </a:r>
          </a:p>
          <a:p>
            <a:r>
              <a:rPr lang="en-US" sz="2400" dirty="0"/>
              <a:t>Group 3 – Computers (TC, A, B, C, D): </a:t>
            </a:r>
            <a:r>
              <a:rPr lang="en-US" sz="2400" b="1" dirty="0" err="1"/>
              <a:t>Classworks</a:t>
            </a:r>
            <a:r>
              <a:rPr lang="en-US" sz="2400" b="1" dirty="0"/>
              <a:t> R</a:t>
            </a:r>
            <a:endParaRPr lang="en-US" sz="2400" dirty="0"/>
          </a:p>
          <a:p>
            <a:r>
              <a:rPr lang="en-US" sz="2400" dirty="0"/>
              <a:t>Group 4 – Mrs. Roby:</a:t>
            </a:r>
            <a:r>
              <a:rPr lang="en-US" sz="2400" b="1" dirty="0"/>
              <a:t> Math Practice</a:t>
            </a:r>
            <a:endParaRPr lang="en-US" sz="2400" dirty="0"/>
          </a:p>
          <a:p>
            <a:r>
              <a:rPr lang="en-US" sz="2400" dirty="0"/>
              <a:t>Group 5 – Computers (E, F, G, H, I):</a:t>
            </a:r>
            <a:r>
              <a:rPr lang="en-US" sz="2400" b="1" dirty="0"/>
              <a:t> Imagine Math</a:t>
            </a:r>
            <a:endParaRPr lang="en-US" sz="2400" dirty="0"/>
          </a:p>
          <a:p>
            <a:r>
              <a:rPr lang="en-US" sz="2400" dirty="0"/>
              <a:t>Group 1 – Mrs. Thompson:</a:t>
            </a:r>
            <a:r>
              <a:rPr lang="en-US" sz="2400" b="1" dirty="0"/>
              <a:t> Reading Practice</a:t>
            </a:r>
            <a:endParaRPr lang="en-US" sz="2400" dirty="0"/>
          </a:p>
          <a:p>
            <a:r>
              <a:rPr lang="en-US" sz="2400" dirty="0"/>
              <a:t>Group 2 – Independent Practice: </a:t>
            </a:r>
            <a:endParaRPr lang="en-US" sz="2400" b="1" dirty="0"/>
          </a:p>
        </p:txBody>
      </p:sp>
    </p:spTree>
    <p:extLst>
      <p:ext uri="{BB962C8B-B14F-4D97-AF65-F5344CB8AC3E}">
        <p14:creationId xmlns:p14="http://schemas.microsoft.com/office/powerpoint/2010/main" val="9078917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382000" cy="3048000"/>
          </a:xfrm>
          <a:solidFill>
            <a:srgbClr val="B319B7"/>
          </a:solidFill>
        </p:spPr>
        <p:txBody>
          <a:bodyPr/>
          <a:lstStyle/>
          <a:p>
            <a:pPr marL="457200" lvl="1" indent="0">
              <a:buNone/>
            </a:pPr>
            <a:r>
              <a:rPr lang="en-US" sz="2400" b="1" i="1" dirty="0">
                <a:effectLst>
                  <a:outerShdw blurRad="38100" dist="38100" dir="2700000" algn="tl">
                    <a:srgbClr val="000000">
                      <a:alpha val="43137"/>
                    </a:srgbClr>
                  </a:outerShdw>
                </a:effectLst>
              </a:rPr>
              <a:t>Rotation #5 - 2:35 – 2:55</a:t>
            </a:r>
          </a:p>
          <a:p>
            <a:r>
              <a:rPr lang="en-US" sz="2400" dirty="0"/>
              <a:t>Group 2 – Computers (TC, A, B, C, D): </a:t>
            </a:r>
            <a:r>
              <a:rPr lang="en-US" sz="2400" b="1" dirty="0" err="1"/>
              <a:t>Classworks</a:t>
            </a:r>
            <a:r>
              <a:rPr lang="en-US" sz="2400" b="1" dirty="0"/>
              <a:t> R</a:t>
            </a:r>
          </a:p>
          <a:p>
            <a:r>
              <a:rPr lang="en-US" sz="2400" dirty="0"/>
              <a:t>Group 3 – Mrs. Roby:</a:t>
            </a:r>
            <a:r>
              <a:rPr lang="en-US" sz="2400" b="1" dirty="0"/>
              <a:t> Math Practice</a:t>
            </a:r>
            <a:endParaRPr lang="en-US" sz="2400" dirty="0"/>
          </a:p>
          <a:p>
            <a:r>
              <a:rPr lang="en-US" sz="2400" dirty="0"/>
              <a:t>Group 4 – Computers (E, F, G, H, I):</a:t>
            </a:r>
            <a:r>
              <a:rPr lang="en-US" sz="2400" b="1" dirty="0"/>
              <a:t> Imagine Math</a:t>
            </a:r>
            <a:endParaRPr lang="en-US" sz="2400" dirty="0"/>
          </a:p>
          <a:p>
            <a:r>
              <a:rPr lang="en-US" sz="2400" dirty="0"/>
              <a:t>Group 5 – Mrs. Thompson:</a:t>
            </a:r>
            <a:r>
              <a:rPr lang="en-US" sz="2400" b="1" dirty="0"/>
              <a:t> Reading Practice</a:t>
            </a:r>
            <a:endParaRPr lang="en-US" sz="2400" dirty="0"/>
          </a:p>
          <a:p>
            <a:r>
              <a:rPr lang="en-US" sz="2400" dirty="0"/>
              <a:t>Group 1 – Independent Practice</a:t>
            </a:r>
            <a:r>
              <a:rPr lang="en-US" sz="2400" b="1" dirty="0"/>
              <a:t>:  </a:t>
            </a:r>
          </a:p>
        </p:txBody>
      </p:sp>
      <p:sp>
        <p:nvSpPr>
          <p:cNvPr id="5" name="Title 4"/>
          <p:cNvSpPr>
            <a:spLocks noGrp="1"/>
          </p:cNvSpPr>
          <p:nvPr>
            <p:ph type="title"/>
          </p:nvPr>
        </p:nvSpPr>
        <p:spPr>
          <a:xfrm>
            <a:off x="457200" y="274638"/>
            <a:ext cx="8229600" cy="639762"/>
          </a:xfrm>
        </p:spPr>
        <p:txBody>
          <a:bodyPr/>
          <a:lstStyle/>
          <a:p>
            <a:r>
              <a:rPr lang="en-US" dirty="0"/>
              <a:t>Small Group Rotation 5</a:t>
            </a:r>
          </a:p>
        </p:txBody>
      </p:sp>
    </p:spTree>
    <p:extLst>
      <p:ext uri="{BB962C8B-B14F-4D97-AF65-F5344CB8AC3E}">
        <p14:creationId xmlns:p14="http://schemas.microsoft.com/office/powerpoint/2010/main" val="5590159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31059" t="15152" r="32111" b="9085"/>
          <a:stretch/>
        </p:blipFill>
        <p:spPr>
          <a:xfrm>
            <a:off x="2106793" y="274638"/>
            <a:ext cx="4930414" cy="6339104"/>
          </a:xfrm>
          <a:prstGeom prst="rect">
            <a:avLst/>
          </a:prstGeom>
        </p:spPr>
      </p:pic>
    </p:spTree>
    <p:extLst>
      <p:ext uri="{BB962C8B-B14F-4D97-AF65-F5344CB8AC3E}">
        <p14:creationId xmlns:p14="http://schemas.microsoft.com/office/powerpoint/2010/main" val="21870497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0520"/>
            <a:ext cx="4495800" cy="1554480"/>
          </a:xfrm>
          <a:solidFill>
            <a:srgbClr val="00B050"/>
          </a:solidFill>
          <a:ln w="76200">
            <a:solidFill>
              <a:schemeClr val="tx1"/>
            </a:solidFill>
          </a:ln>
        </p:spPr>
        <p:txBody>
          <a:bodyPr/>
          <a:lstStyle/>
          <a:p>
            <a:r>
              <a:rPr lang="en-US" b="1" i="1" dirty="0" smtClean="0">
                <a:effectLst>
                  <a:outerShdw blurRad="38100" dist="38100" dir="2700000" algn="tl">
                    <a:srgbClr val="000000">
                      <a:alpha val="43137"/>
                    </a:srgbClr>
                  </a:outerShdw>
                </a:effectLst>
              </a:rPr>
              <a:t>Career Opportunities…</a:t>
            </a:r>
            <a:endParaRPr lang="en-US"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2287232"/>
            <a:ext cx="8458200" cy="3961168"/>
          </a:xfrm>
        </p:spPr>
        <p:txBody>
          <a:bodyPr/>
          <a:lstStyle/>
          <a:p>
            <a:r>
              <a:rPr lang="en-US" sz="2400" b="1" dirty="0" smtClean="0"/>
              <a:t>Zoo Veterinarian -</a:t>
            </a:r>
            <a:r>
              <a:rPr lang="en-US" sz="2400" dirty="0" smtClean="0"/>
              <a:t> tend </a:t>
            </a:r>
            <a:r>
              <a:rPr lang="en-US" sz="2400" dirty="0"/>
              <a:t>to animals at </a:t>
            </a:r>
            <a:r>
              <a:rPr lang="en-US" sz="2400" dirty="0" smtClean="0"/>
              <a:t>the </a:t>
            </a:r>
            <a:r>
              <a:rPr lang="en-US" sz="2400" dirty="0"/>
              <a:t>zoo</a:t>
            </a:r>
            <a:r>
              <a:rPr lang="en-US" sz="2400" dirty="0" smtClean="0"/>
              <a:t>.</a:t>
            </a:r>
          </a:p>
          <a:p>
            <a:r>
              <a:rPr lang="en-US" sz="2400" b="1" dirty="0" smtClean="0"/>
              <a:t>Zoologist - </a:t>
            </a:r>
            <a:r>
              <a:rPr lang="en-US" sz="2400" dirty="0" smtClean="0"/>
              <a:t>work </a:t>
            </a:r>
            <a:r>
              <a:rPr lang="en-US" sz="2400" dirty="0"/>
              <a:t>with animals in the wild and controlled environments such as zoos. They provide data that shapes wildlife conservation and preservation policy, work with animals extensively and spend time crunching numbers. </a:t>
            </a:r>
            <a:endParaRPr lang="en-US" sz="2400" dirty="0" smtClean="0"/>
          </a:p>
          <a:p>
            <a:r>
              <a:rPr lang="en-US" sz="2400" b="1" dirty="0"/>
              <a:t>Animal </a:t>
            </a:r>
            <a:r>
              <a:rPr lang="en-US" sz="2400" b="1" dirty="0" smtClean="0"/>
              <a:t>Nutritionist -</a:t>
            </a:r>
            <a:r>
              <a:rPr lang="en-US" sz="2400" dirty="0" smtClean="0"/>
              <a:t> determine </a:t>
            </a:r>
            <a:r>
              <a:rPr lang="en-US" sz="2400" dirty="0"/>
              <a:t>the dietary needs of animals in captivity, </a:t>
            </a:r>
            <a:r>
              <a:rPr lang="en-US" sz="2400" dirty="0" smtClean="0"/>
              <a:t>study </a:t>
            </a:r>
            <a:r>
              <a:rPr lang="en-US" sz="2400" dirty="0"/>
              <a:t>animal behavior and economics to make recommendations to corporations or governmental agencies about diet. They spend more time in the lab than the barn.</a:t>
            </a:r>
          </a:p>
          <a:p>
            <a:endParaRPr lang="en-US" sz="2400" dirty="0"/>
          </a:p>
          <a:p>
            <a:endParaRPr lang="en-US" sz="2400" dirty="0"/>
          </a:p>
          <a:p>
            <a:endParaRPr lang="en-US" sz="2400" dirty="0"/>
          </a:p>
        </p:txBody>
      </p:sp>
      <p:pic>
        <p:nvPicPr>
          <p:cNvPr id="4" name="Picture 3"/>
          <p:cNvPicPr>
            <a:picLocks noChangeAspect="1"/>
          </p:cNvPicPr>
          <p:nvPr/>
        </p:nvPicPr>
        <p:blipFill rotWithShape="1">
          <a:blip r:embed="rId2"/>
          <a:srcRect l="19375" t="25000" r="33125" b="30000"/>
          <a:stretch/>
        </p:blipFill>
        <p:spPr>
          <a:xfrm>
            <a:off x="5486400" y="228600"/>
            <a:ext cx="3429000" cy="2030329"/>
          </a:xfrm>
          <a:prstGeom prst="rect">
            <a:avLst/>
          </a:prstGeom>
        </p:spPr>
      </p:pic>
    </p:spTree>
    <p:extLst>
      <p:ext uri="{BB962C8B-B14F-4D97-AF65-F5344CB8AC3E}">
        <p14:creationId xmlns:p14="http://schemas.microsoft.com/office/powerpoint/2010/main" val="30741952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a:srcRect l="20537" t="11785" r="41582" b="5717"/>
          <a:stretch/>
        </p:blipFill>
        <p:spPr>
          <a:xfrm>
            <a:off x="2133600" y="274637"/>
            <a:ext cx="4648200" cy="6326717"/>
          </a:xfrm>
          <a:prstGeom prst="rect">
            <a:avLst/>
          </a:prstGeom>
        </p:spPr>
      </p:pic>
    </p:spTree>
    <p:extLst>
      <p:ext uri="{BB962C8B-B14F-4D97-AF65-F5344CB8AC3E}">
        <p14:creationId xmlns:p14="http://schemas.microsoft.com/office/powerpoint/2010/main" val="2205914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a:srcRect l="23694" t="11785" r="40529" b="5717"/>
          <a:stretch/>
        </p:blipFill>
        <p:spPr>
          <a:xfrm>
            <a:off x="2133600" y="263155"/>
            <a:ext cx="4495800" cy="6479241"/>
          </a:xfrm>
          <a:prstGeom prst="rect">
            <a:avLst/>
          </a:prstGeom>
        </p:spPr>
      </p:pic>
    </p:spTree>
    <p:extLst>
      <p:ext uri="{BB962C8B-B14F-4D97-AF65-F5344CB8AC3E}">
        <p14:creationId xmlns:p14="http://schemas.microsoft.com/office/powerpoint/2010/main" val="41620002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77D1-F975-42DE-B36E-834ADA6CB846}"/>
              </a:ext>
            </a:extLst>
          </p:cNvPr>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20537" t="13469" r="42634" b="5718"/>
          <a:stretch/>
        </p:blipFill>
        <p:spPr>
          <a:xfrm>
            <a:off x="1887582" y="152399"/>
            <a:ext cx="4741817" cy="6503063"/>
          </a:xfrm>
          <a:prstGeom prst="rect">
            <a:avLst/>
          </a:prstGeom>
        </p:spPr>
      </p:pic>
    </p:spTree>
    <p:extLst>
      <p:ext uri="{BB962C8B-B14F-4D97-AF65-F5344CB8AC3E}">
        <p14:creationId xmlns:p14="http://schemas.microsoft.com/office/powerpoint/2010/main" val="3469632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79D7E-DF1D-41B3-B7DE-7AA8005CC18C}"/>
              </a:ext>
            </a:extLst>
          </p:cNvPr>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21589" t="11785" r="40530" b="5717"/>
          <a:stretch/>
        </p:blipFill>
        <p:spPr>
          <a:xfrm>
            <a:off x="2209800" y="272460"/>
            <a:ext cx="4648200" cy="6326717"/>
          </a:xfrm>
          <a:prstGeom prst="rect">
            <a:avLst/>
          </a:prstGeom>
        </p:spPr>
      </p:pic>
    </p:spTree>
    <p:extLst>
      <p:ext uri="{BB962C8B-B14F-4D97-AF65-F5344CB8AC3E}">
        <p14:creationId xmlns:p14="http://schemas.microsoft.com/office/powerpoint/2010/main" val="3070409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7598" y="3982240"/>
            <a:ext cx="7848600" cy="646331"/>
          </a:xfrm>
          <a:prstGeom prst="rect">
            <a:avLst/>
          </a:prstGeom>
          <a:noFill/>
        </p:spPr>
        <p:txBody>
          <a:bodyPr wrap="square" rtlCol="0">
            <a:spAutoFit/>
          </a:bodyPr>
          <a:lstStyle/>
          <a:p>
            <a:r>
              <a:rPr lang="en-US" dirty="0"/>
              <a:t>Objective:  RL.3.7  Use information gained from illustrations, other visual elements, and the words in a text to demonstrate understanding of the text.</a:t>
            </a:r>
          </a:p>
        </p:txBody>
      </p:sp>
      <p:sp>
        <p:nvSpPr>
          <p:cNvPr id="2" name="Title 1"/>
          <p:cNvSpPr>
            <a:spLocks noGrp="1"/>
          </p:cNvSpPr>
          <p:nvPr>
            <p:ph type="title"/>
          </p:nvPr>
        </p:nvSpPr>
        <p:spPr>
          <a:xfrm>
            <a:off x="1042301" y="228600"/>
            <a:ext cx="7315200" cy="2667000"/>
          </a:xfrm>
        </p:spPr>
        <p:txBody>
          <a:bodyPr/>
          <a:lstStyle/>
          <a:p>
            <a:r>
              <a:rPr lang="en-US" sz="9600" b="1" dirty="0">
                <a:solidFill>
                  <a:srgbClr val="003300"/>
                </a:solidFill>
                <a:effectLst>
                  <a:outerShdw blurRad="38100" dist="38100" dir="2700000" algn="tl">
                    <a:srgbClr val="000000">
                      <a:alpha val="43137"/>
                    </a:srgbClr>
                  </a:outerShdw>
                </a:effectLst>
              </a:rPr>
              <a:t>Reading Time</a:t>
            </a:r>
          </a:p>
        </p:txBody>
      </p:sp>
      <p:sp>
        <p:nvSpPr>
          <p:cNvPr id="4" name="TextBox 3"/>
          <p:cNvSpPr txBox="1"/>
          <p:nvPr/>
        </p:nvSpPr>
        <p:spPr>
          <a:xfrm>
            <a:off x="743756" y="2362200"/>
            <a:ext cx="7848600" cy="646331"/>
          </a:xfrm>
          <a:prstGeom prst="rect">
            <a:avLst/>
          </a:prstGeom>
          <a:noFill/>
        </p:spPr>
        <p:txBody>
          <a:bodyPr wrap="square" rtlCol="0">
            <a:spAutoFit/>
          </a:bodyPr>
          <a:lstStyle/>
          <a:p>
            <a:r>
              <a:rPr lang="en-US" dirty="0"/>
              <a:t>Objective:  RL.3.3 Describe characters in a story and explain how their actions contribute to the sequence of events.</a:t>
            </a:r>
          </a:p>
        </p:txBody>
      </p:sp>
      <p:sp>
        <p:nvSpPr>
          <p:cNvPr id="5" name="TextBox 4"/>
          <p:cNvSpPr txBox="1"/>
          <p:nvPr/>
        </p:nvSpPr>
        <p:spPr>
          <a:xfrm>
            <a:off x="731246" y="3058910"/>
            <a:ext cx="7848600" cy="923330"/>
          </a:xfrm>
          <a:prstGeom prst="rect">
            <a:avLst/>
          </a:prstGeom>
          <a:noFill/>
        </p:spPr>
        <p:txBody>
          <a:bodyPr wrap="square" rtlCol="0">
            <a:spAutoFit/>
          </a:bodyPr>
          <a:lstStyle/>
          <a:p>
            <a:r>
              <a:rPr lang="en-US" dirty="0"/>
              <a:t>Objective:  RL.3.5  Refer to parts of stories and poems when writing or speaking about a text, using terms such as chapter, scene, and stanza; describe how each successive part builds on earlier sections.</a:t>
            </a:r>
          </a:p>
        </p:txBody>
      </p:sp>
      <p:sp>
        <p:nvSpPr>
          <p:cNvPr id="3" name="AutoShape 2" descr="Image result for clock 9:3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663" y="4689975"/>
            <a:ext cx="23526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F0C6BD2C-7953-461F-9B86-BB63F859A57E}"/>
              </a:ext>
            </a:extLst>
          </p:cNvPr>
          <p:cNvSpPr txBox="1"/>
          <p:nvPr/>
        </p:nvSpPr>
        <p:spPr>
          <a:xfrm>
            <a:off x="6248400" y="6196614"/>
            <a:ext cx="2362200" cy="584200"/>
          </a:xfrm>
          <a:prstGeom prst="rect">
            <a:avLst/>
          </a:prstGeom>
          <a:noFill/>
        </p:spPr>
        <p:txBody>
          <a:bodyPr>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9:10 – 9:45 </a:t>
            </a:r>
            <a:endParaRPr lang="en-US" sz="3200" dirty="0">
              <a:solidFill>
                <a:prstClr val="black"/>
              </a:solidFill>
              <a:cs typeface="Arial" charset="0"/>
            </a:endParaRPr>
          </a:p>
        </p:txBody>
      </p:sp>
    </p:spTree>
    <p:extLst>
      <p:ext uri="{BB962C8B-B14F-4D97-AF65-F5344CB8AC3E}">
        <p14:creationId xmlns:p14="http://schemas.microsoft.com/office/powerpoint/2010/main" val="27459519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252152" cy="2895600"/>
          </a:xfrm>
        </p:spPr>
        <p:txBody>
          <a:bodyPr/>
          <a:lstStyle/>
          <a:p>
            <a:r>
              <a:rPr lang="en-US" sz="9600" b="1" dirty="0">
                <a:solidFill>
                  <a:srgbClr val="003300"/>
                </a:solidFill>
                <a:effectLst>
                  <a:outerShdw blurRad="38100" dist="38100" dir="2700000" algn="tl">
                    <a:srgbClr val="000000">
                      <a:alpha val="43137"/>
                    </a:srgbClr>
                  </a:outerShdw>
                </a:effectLst>
              </a:rPr>
              <a:t>Restroom Break</a:t>
            </a:r>
          </a:p>
        </p:txBody>
      </p:sp>
      <p:sp>
        <p:nvSpPr>
          <p:cNvPr id="3" name="AutoShape 2" descr="Image result for clock 9: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7" y="4267200"/>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01556" y="5869574"/>
            <a:ext cx="2590800" cy="584775"/>
          </a:xfrm>
          <a:prstGeom prst="rect">
            <a:avLst/>
          </a:prstGeom>
          <a:noFill/>
        </p:spPr>
        <p:txBody>
          <a:bodyPr wrap="square">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 3:10 – 3:15</a:t>
            </a:r>
            <a:endParaRPr lang="en-US" sz="3200" dirty="0">
              <a:solidFill>
                <a:prstClr val="black"/>
              </a:solidFill>
              <a:cs typeface="Arial" charset="0"/>
            </a:endParaRPr>
          </a:p>
        </p:txBody>
      </p:sp>
    </p:spTree>
    <p:extLst>
      <p:ext uri="{BB962C8B-B14F-4D97-AF65-F5344CB8AC3E}">
        <p14:creationId xmlns:p14="http://schemas.microsoft.com/office/powerpoint/2010/main" val="26031823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p:spPr>
        <p:txBody>
          <a:bodyPr rtlCol="0">
            <a:normAutofit/>
          </a:bodyPr>
          <a:lstStyle/>
          <a:p>
            <a:pPr eaLnBrk="1" fontAlgn="auto" hangingPunct="1">
              <a:spcAft>
                <a:spcPts val="0"/>
              </a:spcAft>
              <a:defRPr/>
            </a:pPr>
            <a:r>
              <a:rPr lang="en-US" b="1" dirty="0">
                <a:effectLst>
                  <a:outerShdw blurRad="38100" dist="38100" dir="2700000" algn="tl">
                    <a:srgbClr val="000000">
                      <a:alpha val="43137"/>
                    </a:srgbClr>
                  </a:outerShdw>
                </a:effectLst>
              </a:rPr>
              <a:t>3:10 – 3:15	Wrap Up!</a:t>
            </a:r>
          </a:p>
        </p:txBody>
      </p:sp>
      <p:sp>
        <p:nvSpPr>
          <p:cNvPr id="138243" name="Content Placeholder 2"/>
          <p:cNvSpPr>
            <a:spLocks noGrp="1"/>
          </p:cNvSpPr>
          <p:nvPr>
            <p:ph idx="1"/>
          </p:nvPr>
        </p:nvSpPr>
        <p:spPr>
          <a:xfrm>
            <a:off x="381000" y="1600200"/>
            <a:ext cx="8534400" cy="4525963"/>
          </a:xfrm>
        </p:spPr>
        <p:txBody>
          <a:bodyPr/>
          <a:lstStyle/>
          <a:p>
            <a:pPr eaLnBrk="1" hangingPunct="1"/>
            <a:r>
              <a:rPr lang="en-US" altLang="en-US" dirty="0"/>
              <a:t>Pair-Up back to back and share one thing you learned in class today with your partner</a:t>
            </a:r>
          </a:p>
          <a:p>
            <a:pPr eaLnBrk="1" hangingPunct="1"/>
            <a:r>
              <a:rPr lang="en-US" altLang="en-US" dirty="0"/>
              <a:t>Pack-Up</a:t>
            </a:r>
          </a:p>
          <a:p>
            <a:pPr eaLnBrk="1" hangingPunct="1">
              <a:defRPr/>
            </a:pPr>
            <a:r>
              <a:rPr lang="en-US" dirty="0"/>
              <a:t>Office will announce:</a:t>
            </a:r>
          </a:p>
          <a:p>
            <a:pPr marL="0" indent="0" eaLnBrk="1" hangingPunct="1">
              <a:buNone/>
              <a:defRPr/>
            </a:pPr>
            <a:r>
              <a:rPr lang="en-US" dirty="0"/>
              <a:t>	Car Riders – Leave </a:t>
            </a:r>
            <a:r>
              <a:rPr lang="en-US"/>
              <a:t>around 3:20</a:t>
            </a:r>
            <a:endParaRPr lang="en-US" dirty="0"/>
          </a:p>
          <a:p>
            <a:pPr marL="0" indent="0" eaLnBrk="1" hangingPunct="1">
              <a:buNone/>
              <a:defRPr/>
            </a:pPr>
            <a:r>
              <a:rPr lang="en-US" dirty="0"/>
              <a:t>	Bus Riders – (listen to intercom for dismissal)</a:t>
            </a:r>
            <a:endParaRPr lang="en-US" altLang="en-US" dirty="0"/>
          </a:p>
        </p:txBody>
      </p:sp>
      <p:pic>
        <p:nvPicPr>
          <p:cNvPr id="138244" name="Picture 2" descr="Listening, speaking — what's the difference?  ionpsy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667000"/>
            <a:ext cx="2133600" cy="119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5" name="Picture 4" descr="Child Who Goes To School With A Backpack Royalty Free Clipart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2" y="3863446"/>
            <a:ext cx="1219282" cy="152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4958094"/>
            <a:ext cx="1383779" cy="1383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970273"/>
            <a:ext cx="1371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993077" y="6412978"/>
            <a:ext cx="2966113" cy="369332"/>
          </a:xfrm>
          <a:prstGeom prst="rect">
            <a:avLst/>
          </a:prstGeom>
          <a:noFill/>
        </p:spPr>
        <p:txBody>
          <a:bodyPr wrap="square" rtlCol="0">
            <a:spAutoFit/>
          </a:bodyPr>
          <a:lstStyle/>
          <a:p>
            <a:r>
              <a:rPr lang="en-US" dirty="0"/>
              <a:t>How much time has elapsed?</a:t>
            </a:r>
          </a:p>
        </p:txBody>
      </p:sp>
      <p:sp>
        <p:nvSpPr>
          <p:cNvPr id="10" name="TextBox 9"/>
          <p:cNvSpPr txBox="1"/>
          <p:nvPr/>
        </p:nvSpPr>
        <p:spPr>
          <a:xfrm>
            <a:off x="3124200" y="6062213"/>
            <a:ext cx="3276600" cy="584200"/>
          </a:xfrm>
          <a:prstGeom prst="rect">
            <a:avLst/>
          </a:prstGeom>
          <a:noFill/>
        </p:spPr>
        <p:txBody>
          <a:bodyPr>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2:30 – 3:20</a:t>
            </a:r>
          </a:p>
        </p:txBody>
      </p:sp>
    </p:spTree>
    <p:extLst>
      <p:ext uri="{BB962C8B-B14F-4D97-AF65-F5344CB8AC3E}">
        <p14:creationId xmlns:p14="http://schemas.microsoft.com/office/powerpoint/2010/main" val="3671640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lstStyle/>
          <a:p>
            <a:r>
              <a:rPr lang="en-US" b="1" i="1" dirty="0" smtClean="0">
                <a:effectLst>
                  <a:outerShdw blurRad="38100" dist="38100" dir="2700000" algn="tl">
                    <a:srgbClr val="000000">
                      <a:alpha val="43137"/>
                    </a:srgbClr>
                  </a:outerShdw>
                </a:effectLst>
              </a:rPr>
              <a:t>Drawing for New Partners!</a:t>
            </a:r>
            <a:endParaRPr lang="en-US"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Be a responsible partner</a:t>
            </a:r>
          </a:p>
          <a:p>
            <a:pPr lvl="1"/>
            <a:r>
              <a:rPr lang="en-US" dirty="0" smtClean="0"/>
              <a:t>Must think on your own and share your thinking in pairs</a:t>
            </a:r>
          </a:p>
          <a:p>
            <a:pPr lvl="1"/>
            <a:endParaRPr lang="en-US" dirty="0"/>
          </a:p>
          <a:p>
            <a:pPr marL="457200" lvl="1" indent="0">
              <a:buNone/>
            </a:pPr>
            <a:r>
              <a:rPr lang="en-US" sz="3600" b="1" i="1" dirty="0" smtClean="0">
                <a:effectLst>
                  <a:outerShdw blurRad="38100" dist="38100" dir="2700000" algn="tl">
                    <a:srgbClr val="000000">
                      <a:alpha val="43137"/>
                    </a:srgbClr>
                  </a:outerShdw>
                </a:effectLst>
              </a:rPr>
              <a:t>What will you do to be a good partner?</a:t>
            </a:r>
            <a:endParaRPr lang="en-US" sz="36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886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935162"/>
          </a:xfrm>
          <a:solidFill>
            <a:srgbClr val="0070C0"/>
          </a:solidFill>
        </p:spPr>
        <p:txBody>
          <a:bodyPr/>
          <a:lstStyle/>
          <a:p>
            <a:r>
              <a:rPr lang="en-US" sz="4800" b="1" dirty="0" smtClean="0">
                <a:effectLst>
                  <a:outerShdw blurRad="38100" dist="38100" dir="2700000" algn="tl">
                    <a:srgbClr val="000000">
                      <a:alpha val="43137"/>
                    </a:srgbClr>
                  </a:outerShdw>
                </a:effectLst>
              </a:rPr>
              <a:t>Gather at the Carpet.</a:t>
            </a:r>
            <a:endParaRPr lang="en-US" sz="4800" b="1" dirty="0">
              <a:effectLst>
                <a:outerShdw blurRad="38100" dist="38100" dir="2700000" algn="tl">
                  <a:srgbClr val="000000">
                    <a:alpha val="43137"/>
                  </a:srgbClr>
                </a:outerShdw>
              </a:effectLst>
            </a:endParaRP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438400"/>
            <a:ext cx="4419600" cy="318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a:spLocks noGrp="1"/>
          </p:cNvSpPr>
          <p:nvPr>
            <p:ph idx="1"/>
          </p:nvPr>
        </p:nvSpPr>
        <p:spPr>
          <a:xfrm>
            <a:off x="1600200" y="5893289"/>
            <a:ext cx="5943600" cy="792163"/>
          </a:xfrm>
          <a:solidFill>
            <a:schemeClr val="tx2">
              <a:lumMod val="40000"/>
              <a:lumOff val="60000"/>
            </a:schemeClr>
          </a:solidFill>
        </p:spPr>
        <p:txBody>
          <a:bodyPr/>
          <a:lstStyle/>
          <a:p>
            <a:r>
              <a:rPr lang="en-US" sz="4800" b="1" dirty="0" smtClean="0"/>
              <a:t>Are we still the best?</a:t>
            </a:r>
          </a:p>
        </p:txBody>
      </p:sp>
    </p:spTree>
    <p:extLst>
      <p:ext uri="{BB962C8B-B14F-4D97-AF65-F5344CB8AC3E}">
        <p14:creationId xmlns:p14="http://schemas.microsoft.com/office/powerpoint/2010/main" val="347099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43600" y="2667000"/>
            <a:ext cx="2362200" cy="646331"/>
          </a:xfrm>
          <a:prstGeom prst="rect">
            <a:avLst/>
          </a:prstGeom>
          <a:noFill/>
        </p:spPr>
        <p:txBody>
          <a:bodyPr wrap="square" rtlCol="0">
            <a:spAutoFit/>
          </a:bodyPr>
          <a:lstStyle/>
          <a:p>
            <a:pPr algn="ctr"/>
            <a:r>
              <a:rPr lang="en-US" dirty="0" smtClean="0"/>
              <a:t>Author and Illustrator:  Paul Goble  </a:t>
            </a:r>
            <a:endParaRPr lang="en-US" dirty="0"/>
          </a:p>
        </p:txBody>
      </p:sp>
      <p:sp>
        <p:nvSpPr>
          <p:cNvPr id="2" name="TextBox 1"/>
          <p:cNvSpPr txBox="1"/>
          <p:nvPr/>
        </p:nvSpPr>
        <p:spPr>
          <a:xfrm>
            <a:off x="381000" y="5246073"/>
            <a:ext cx="5212288" cy="1200329"/>
          </a:xfrm>
          <a:prstGeom prst="rect">
            <a:avLst/>
          </a:prstGeom>
          <a:solidFill>
            <a:srgbClr val="FFFF00"/>
          </a:solidFill>
        </p:spPr>
        <p:txBody>
          <a:bodyPr wrap="square" rtlCol="0">
            <a:spAutoFit/>
          </a:bodyPr>
          <a:lstStyle/>
          <a:p>
            <a:pPr algn="ctr"/>
            <a:r>
              <a:rPr lang="en-US" sz="2400" b="1" i="1" dirty="0" smtClean="0">
                <a:effectLst>
                  <a:outerShdw blurRad="38100" dist="38100" dir="2700000" algn="tl">
                    <a:srgbClr val="000000">
                      <a:alpha val="43137"/>
                    </a:srgbClr>
                  </a:outerShdw>
                </a:effectLst>
              </a:rPr>
              <a:t>The Girl Who Loved Wild Horses</a:t>
            </a:r>
            <a:endParaRPr lang="en-US" sz="2400" b="1" i="1" dirty="0">
              <a:effectLst>
                <a:outerShdw blurRad="38100" dist="38100" dir="2700000" algn="tl">
                  <a:srgbClr val="000000">
                    <a:alpha val="43137"/>
                  </a:srgbClr>
                </a:outerShdw>
              </a:effectLst>
            </a:endParaRPr>
          </a:p>
          <a:p>
            <a:pPr algn="ctr"/>
            <a:r>
              <a:rPr lang="en-US" sz="2400" b="1" i="1" dirty="0" smtClean="0">
                <a:effectLst>
                  <a:outerShdw blurRad="38100" dist="38100" dir="2700000" algn="tl">
                    <a:srgbClr val="000000">
                      <a:alpha val="43137"/>
                    </a:srgbClr>
                  </a:outerShdw>
                </a:effectLst>
              </a:rPr>
              <a:t>What do you wonder about this story?</a:t>
            </a:r>
          </a:p>
          <a:p>
            <a:pPr algn="ctr"/>
            <a:r>
              <a:rPr lang="en-US" sz="2400" b="1" i="1" dirty="0" smtClean="0">
                <a:effectLst>
                  <a:outerShdw blurRad="38100" dist="38100" dir="2700000" algn="tl">
                    <a:srgbClr val="000000">
                      <a:alpha val="43137"/>
                    </a:srgbClr>
                  </a:outerShdw>
                </a:effectLst>
              </a:rPr>
              <a:t>Let’s make a chart!</a:t>
            </a:r>
            <a:endParaRPr lang="en-US" sz="2400" b="1" i="1" dirty="0">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2"/>
          <a:srcRect l="20625" t="20000" r="48125" b="21000"/>
          <a:stretch/>
        </p:blipFill>
        <p:spPr>
          <a:xfrm>
            <a:off x="990600" y="419100"/>
            <a:ext cx="3810000" cy="4495800"/>
          </a:xfrm>
          <a:prstGeom prst="rect">
            <a:avLst/>
          </a:prstGeom>
        </p:spPr>
      </p:pic>
      <p:pic>
        <p:nvPicPr>
          <p:cNvPr id="5" name="Picture 4"/>
          <p:cNvPicPr>
            <a:picLocks noChangeAspect="1"/>
          </p:cNvPicPr>
          <p:nvPr/>
        </p:nvPicPr>
        <p:blipFill>
          <a:blip r:embed="rId3"/>
          <a:stretch>
            <a:fillRect/>
          </a:stretch>
        </p:blipFill>
        <p:spPr>
          <a:xfrm>
            <a:off x="6291262" y="685800"/>
            <a:ext cx="1666875" cy="1771650"/>
          </a:xfrm>
          <a:prstGeom prst="rect">
            <a:avLst/>
          </a:prstGeom>
        </p:spPr>
      </p:pic>
    </p:spTree>
    <p:extLst>
      <p:ext uri="{BB962C8B-B14F-4D97-AF65-F5344CB8AC3E}">
        <p14:creationId xmlns:p14="http://schemas.microsoft.com/office/powerpoint/2010/main" val="2887783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49914</TotalTime>
  <Words>1920</Words>
  <Application>Microsoft Office PowerPoint</Application>
  <PresentationFormat>On-screen Show (4:3)</PresentationFormat>
  <Paragraphs>287</Paragraphs>
  <Slides>61</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61</vt:i4>
      </vt:variant>
    </vt:vector>
  </HeadingPairs>
  <TitlesOfParts>
    <vt:vector size="66" baseType="lpstr">
      <vt:lpstr>Arial</vt:lpstr>
      <vt:lpstr>Calibri</vt:lpstr>
      <vt:lpstr>Wingdings</vt:lpstr>
      <vt:lpstr>1_Office Theme</vt:lpstr>
      <vt:lpstr>5_Office Theme</vt:lpstr>
      <vt:lpstr>PowerPoint Presentation</vt:lpstr>
      <vt:lpstr>PowerPoint Presentation</vt:lpstr>
      <vt:lpstr>Math Homework </vt:lpstr>
      <vt:lpstr>CHOMP TIME F.A.S.T.  Groups Focused Academic Support Time</vt:lpstr>
      <vt:lpstr>F.A.S.T. Designations</vt:lpstr>
      <vt:lpstr>Reading Time</vt:lpstr>
      <vt:lpstr>Drawing for New Partners!</vt:lpstr>
      <vt:lpstr>Gather at the Carpet.</vt:lpstr>
      <vt:lpstr>PowerPoint Presentation</vt:lpstr>
      <vt:lpstr>PowerPoint Presentation</vt:lpstr>
      <vt:lpstr>PowerPoint Presentation</vt:lpstr>
      <vt:lpstr>PowerPoint Presentation</vt:lpstr>
      <vt:lpstr>PowerPoint Presentation</vt:lpstr>
      <vt:lpstr>PowerPoint Presentation</vt:lpstr>
      <vt:lpstr>Classroom Discussion</vt:lpstr>
      <vt:lpstr>Restroom Break</vt:lpstr>
      <vt:lpstr>PowerPoint Presentation</vt:lpstr>
      <vt:lpstr>Vocabulary &amp; Grammar Time</vt:lpstr>
      <vt:lpstr>PowerPoint Presentation</vt:lpstr>
      <vt:lpstr>obstinate</vt:lpstr>
      <vt:lpstr>PowerPoint Presentation</vt:lpstr>
      <vt:lpstr>Career Opportunities…</vt:lpstr>
      <vt:lpstr>PowerPoint Presentation</vt:lpstr>
      <vt:lpstr>PowerPoint Presentation</vt:lpstr>
      <vt:lpstr>mature – ??</vt:lpstr>
      <vt:lpstr>mature - ?? </vt:lpstr>
      <vt:lpstr>PowerPoint Presentation</vt:lpstr>
      <vt:lpstr>PowerPoint Presentation</vt:lpstr>
      <vt:lpstr>Is Olive being mature or immature?</vt:lpstr>
      <vt:lpstr>Is Olive being mature or immature?</vt:lpstr>
      <vt:lpstr>Is Olive being mature or immature?</vt:lpstr>
      <vt:lpstr>Is Olive being mature or immature?</vt:lpstr>
      <vt:lpstr>PowerPoint Presentation</vt:lpstr>
      <vt:lpstr>Out of Classroom!</vt:lpstr>
      <vt:lpstr>Writing Time</vt:lpstr>
      <vt:lpstr>Team captains pass out Writing Journals to your group</vt:lpstr>
      <vt:lpstr>Gather at the Carpet with your Writing Journal and pencil.</vt:lpstr>
      <vt:lpstr>Curiosity</vt:lpstr>
      <vt:lpstr>Review:</vt:lpstr>
      <vt:lpstr>“Table of” Contents Page</vt:lpstr>
      <vt:lpstr>Read Aloud:</vt:lpstr>
      <vt:lpstr>Writing Time</vt:lpstr>
      <vt:lpstr>Sharing and Reflecting</vt:lpstr>
      <vt:lpstr>Math Fluency &amp; Focus Lesson!</vt:lpstr>
      <vt:lpstr>Let’s watch a video to introduce this topic!</vt:lpstr>
      <vt:lpstr>PowerPoint Presentation</vt:lpstr>
      <vt:lpstr>PowerPoint Presentation</vt:lpstr>
      <vt:lpstr>Small Group Rotations 1 &amp; 2</vt:lpstr>
      <vt:lpstr>Out of Classroom!</vt:lpstr>
      <vt:lpstr>Restroom Break</vt:lpstr>
      <vt:lpstr>Out of Classroom!</vt:lpstr>
      <vt:lpstr>Small Group Rotations 3 &amp; 4</vt:lpstr>
      <vt:lpstr>Small Group Rotation 5</vt:lpstr>
      <vt:lpstr>PowerPoint Presentation</vt:lpstr>
      <vt:lpstr>Career Opportunities…</vt:lpstr>
      <vt:lpstr>PowerPoint Presentation</vt:lpstr>
      <vt:lpstr>PowerPoint Presentation</vt:lpstr>
      <vt:lpstr>PowerPoint Presentation</vt:lpstr>
      <vt:lpstr>PowerPoint Presentation</vt:lpstr>
      <vt:lpstr>Restroom Break</vt:lpstr>
      <vt:lpstr>3:10 – 3:15 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Karla</dc:creator>
  <cp:lastModifiedBy>Karla Thompson</cp:lastModifiedBy>
  <cp:revision>1636</cp:revision>
  <cp:lastPrinted>2019-10-23T12:26:10Z</cp:lastPrinted>
  <dcterms:created xsi:type="dcterms:W3CDTF">2014-06-10T16:20:56Z</dcterms:created>
  <dcterms:modified xsi:type="dcterms:W3CDTF">2019-10-24T11:59:33Z</dcterms:modified>
</cp:coreProperties>
</file>