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139"/>
  </p:notesMasterIdLst>
  <p:sldIdLst>
    <p:sldId id="256" r:id="rId2"/>
    <p:sldId id="257" r:id="rId3"/>
    <p:sldId id="383" r:id="rId4"/>
    <p:sldId id="258" r:id="rId5"/>
    <p:sldId id="259" r:id="rId6"/>
    <p:sldId id="260" r:id="rId7"/>
    <p:sldId id="261" r:id="rId8"/>
    <p:sldId id="262" r:id="rId9"/>
    <p:sldId id="263" r:id="rId10"/>
    <p:sldId id="264" r:id="rId11"/>
    <p:sldId id="265" r:id="rId12"/>
    <p:sldId id="266" r:id="rId13"/>
    <p:sldId id="267" r:id="rId14"/>
    <p:sldId id="268" r:id="rId15"/>
    <p:sldId id="269" r:id="rId16"/>
    <p:sldId id="384" r:id="rId17"/>
    <p:sldId id="270" r:id="rId18"/>
    <p:sldId id="271" r:id="rId19"/>
    <p:sldId id="272" r:id="rId20"/>
    <p:sldId id="273" r:id="rId21"/>
    <p:sldId id="274" r:id="rId22"/>
    <p:sldId id="275" r:id="rId23"/>
    <p:sldId id="276" r:id="rId24"/>
    <p:sldId id="392" r:id="rId25"/>
    <p:sldId id="277" r:id="rId26"/>
    <p:sldId id="278" r:id="rId27"/>
    <p:sldId id="279" r:id="rId28"/>
    <p:sldId id="280" r:id="rId29"/>
    <p:sldId id="281" r:id="rId30"/>
    <p:sldId id="282" r:id="rId31"/>
    <p:sldId id="283" r:id="rId32"/>
    <p:sldId id="393" r:id="rId33"/>
    <p:sldId id="284" r:id="rId34"/>
    <p:sldId id="285" r:id="rId35"/>
    <p:sldId id="286" r:id="rId36"/>
    <p:sldId id="287" r:id="rId37"/>
    <p:sldId id="288" r:id="rId38"/>
    <p:sldId id="289" r:id="rId39"/>
    <p:sldId id="290" r:id="rId40"/>
    <p:sldId id="291" r:id="rId41"/>
    <p:sldId id="292" r:id="rId42"/>
    <p:sldId id="293" r:id="rId43"/>
    <p:sldId id="385"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6" r:id="rId65"/>
    <p:sldId id="317" r:id="rId66"/>
    <p:sldId id="318" r:id="rId67"/>
    <p:sldId id="319" r:id="rId68"/>
    <p:sldId id="386"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87" r:id="rId86"/>
    <p:sldId id="336" r:id="rId87"/>
    <p:sldId id="338" r:id="rId88"/>
    <p:sldId id="337" r:id="rId89"/>
    <p:sldId id="388" r:id="rId90"/>
    <p:sldId id="340" r:id="rId91"/>
    <p:sldId id="341" r:id="rId92"/>
    <p:sldId id="342" r:id="rId93"/>
    <p:sldId id="343" r:id="rId94"/>
    <p:sldId id="344" r:id="rId95"/>
    <p:sldId id="345" r:id="rId96"/>
    <p:sldId id="394" r:id="rId97"/>
    <p:sldId id="346" r:id="rId98"/>
    <p:sldId id="347" r:id="rId99"/>
    <p:sldId id="348" r:id="rId100"/>
    <p:sldId id="389" r:id="rId101"/>
    <p:sldId id="349" r:id="rId102"/>
    <p:sldId id="350" r:id="rId103"/>
    <p:sldId id="351" r:id="rId104"/>
    <p:sldId id="352" r:id="rId105"/>
    <p:sldId id="353" r:id="rId106"/>
    <p:sldId id="354" r:id="rId107"/>
    <p:sldId id="355" r:id="rId108"/>
    <p:sldId id="356" r:id="rId109"/>
    <p:sldId id="357" r:id="rId110"/>
    <p:sldId id="358" r:id="rId111"/>
    <p:sldId id="390" r:id="rId112"/>
    <p:sldId id="359" r:id="rId113"/>
    <p:sldId id="391" r:id="rId114"/>
    <p:sldId id="360" r:id="rId115"/>
    <p:sldId id="361" r:id="rId116"/>
    <p:sldId id="362" r:id="rId117"/>
    <p:sldId id="395" r:id="rId118"/>
    <p:sldId id="363" r:id="rId119"/>
    <p:sldId id="364" r:id="rId120"/>
    <p:sldId id="365" r:id="rId121"/>
    <p:sldId id="366" r:id="rId122"/>
    <p:sldId id="367" r:id="rId123"/>
    <p:sldId id="368" r:id="rId124"/>
    <p:sldId id="369" r:id="rId125"/>
    <p:sldId id="370" r:id="rId126"/>
    <p:sldId id="371" r:id="rId127"/>
    <p:sldId id="372" r:id="rId128"/>
    <p:sldId id="373" r:id="rId129"/>
    <p:sldId id="374" r:id="rId130"/>
    <p:sldId id="375" r:id="rId131"/>
    <p:sldId id="376" r:id="rId132"/>
    <p:sldId id="378" r:id="rId133"/>
    <p:sldId id="377" r:id="rId134"/>
    <p:sldId id="379" r:id="rId135"/>
    <p:sldId id="380" r:id="rId136"/>
    <p:sldId id="381" r:id="rId137"/>
    <p:sldId id="382" r:id="rId138"/>
  </p:sldIdLst>
  <p:sldSz cx="17452975" cy="9817100"/>
  <p:notesSz cx="6858000" cy="9144000"/>
  <p:embeddedFontLst>
    <p:embeddedFont>
      <p:font typeface="Calibri" panose="020F0502020204030204" pitchFamily="34" charset="0"/>
      <p:regular r:id="rId140"/>
      <p:bold r:id="rId141"/>
      <p:italic r:id="rId142"/>
      <p:boldItalic r:id="rId143"/>
    </p:embeddedFont>
    <p:embeddedFont>
      <p:font typeface="Calibri Light" panose="020F0302020204030204" pitchFamily="34" charset="0"/>
      <p:regular r:id="rId144"/>
      <p:italic r:id="rId145"/>
    </p:embeddedFont>
  </p:embeddedFont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972" autoAdjust="0"/>
  </p:normalViewPr>
  <p:slideViewPr>
    <p:cSldViewPr snapToGrid="0">
      <p:cViewPr varScale="1">
        <p:scale>
          <a:sx n="45" d="100"/>
          <a:sy n="45" d="100"/>
        </p:scale>
        <p:origin x="54" y="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tableStyles" Target="tableStyles.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notesMaster" Target="notesMasters/notes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font" Target="fonts/font1.fntdata"/><Relationship Id="rId145"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font" Target="fonts/font2.fntdata"/><Relationship Id="rId14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font" Target="fonts/font3.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font" Target="fonts/font4.fntdata"/><Relationship Id="rId14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font" Target="fonts/font5.fntdata"/><Relationship Id="rId90" Type="http://schemas.openxmlformats.org/officeDocument/2006/relationships/slide" Target="slides/slide8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2745AEF-99D3-4FE6-8070-C4C40383996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a:extLst>
              <a:ext uri="{FF2B5EF4-FFF2-40B4-BE49-F238E27FC236}">
                <a16:creationId xmlns:a16="http://schemas.microsoft.com/office/drawing/2014/main" id="{78CBFCB5-2E08-4947-A838-79635B703A7A}"/>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8D040670-D2A4-4D2D-B586-8EFEE30B4346}" type="datetimeFigureOut">
              <a:rPr lang="en-US"/>
              <a:pPr>
                <a:defRPr/>
              </a:pPr>
              <a:t>10/5/2020</a:t>
            </a:fld>
            <a:endParaRPr lang="en-US"/>
          </a:p>
        </p:txBody>
      </p:sp>
      <p:sp>
        <p:nvSpPr>
          <p:cNvPr id="4" name="Slide Image Placeholder 3">
            <a:extLst>
              <a:ext uri="{FF2B5EF4-FFF2-40B4-BE49-F238E27FC236}">
                <a16:creationId xmlns:a16="http://schemas.microsoft.com/office/drawing/2014/main" id="{7E12F773-A3FF-40E0-B683-F5A1F1171F39}"/>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E2A43C60-3AFD-4481-8C50-5568CDF3C2C6}"/>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7C4C9E45-469C-4D6B-96AC-466588B59B6A}"/>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a:extLst>
              <a:ext uri="{FF2B5EF4-FFF2-40B4-BE49-F238E27FC236}">
                <a16:creationId xmlns:a16="http://schemas.microsoft.com/office/drawing/2014/main" id="{0A95C4DE-8717-4A9D-AD71-ECD74ED76B7A}"/>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040D8EDE-5B23-4874-AEB9-975F5006EA91}"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77B1D10B-BCC1-4E64-8587-34B3F2C6829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3444A0A1-B8DE-4BA2-AA5F-504778506CB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Islam, the Quran, and the Five Pillars All Without a Flamewar_ Crash Course World History #13</a:t>
            </a:r>
          </a:p>
        </p:txBody>
      </p:sp>
      <p:sp>
        <p:nvSpPr>
          <p:cNvPr id="19460" name="Slide Number Placeholder 3">
            <a:extLst>
              <a:ext uri="{FF2B5EF4-FFF2-40B4-BE49-F238E27FC236}">
                <a16:creationId xmlns:a16="http://schemas.microsoft.com/office/drawing/2014/main" id="{9AA3BEBB-4BE4-40C1-92A0-A77BF49C7C1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F9135FB9-65DF-4AE7-AE2C-527C81D8B79A}" type="slidenum">
              <a:rPr lang="en-US" altLang="en-US"/>
              <a:pPr/>
              <a:t>16</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a:extLst>
              <a:ext uri="{FF2B5EF4-FFF2-40B4-BE49-F238E27FC236}">
                <a16:creationId xmlns:a16="http://schemas.microsoft.com/office/drawing/2014/main" id="{482293FB-E567-4E72-B411-4ECD1831F79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a:extLst>
              <a:ext uri="{FF2B5EF4-FFF2-40B4-BE49-F238E27FC236}">
                <a16:creationId xmlns:a16="http://schemas.microsoft.com/office/drawing/2014/main" id="{6AE8FEC8-0B99-4A3E-B2BE-A785D450A1A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Venice and the Ottoman Empire_ Crash Course World History #19</a:t>
            </a:r>
          </a:p>
        </p:txBody>
      </p:sp>
      <p:sp>
        <p:nvSpPr>
          <p:cNvPr id="91140" name="Slide Number Placeholder 3">
            <a:extLst>
              <a:ext uri="{FF2B5EF4-FFF2-40B4-BE49-F238E27FC236}">
                <a16:creationId xmlns:a16="http://schemas.microsoft.com/office/drawing/2014/main" id="{F2418351-0470-4843-9522-51CDD1427CD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3C0F1E60-AEDC-495C-88A3-F38560FF0B6A}" type="slidenum">
              <a:rPr lang="en-US" altLang="en-US"/>
              <a:pPr/>
              <a:t>85</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181622" y="1606642"/>
            <a:ext cx="13089731" cy="3417805"/>
          </a:xfrm>
        </p:spPr>
        <p:txBody>
          <a:bodyPr anchor="b"/>
          <a:lstStyle>
            <a:lvl1pPr algn="ctr">
              <a:defRPr sz="8589"/>
            </a:lvl1pPr>
          </a:lstStyle>
          <a:p>
            <a:r>
              <a:rPr lang="en-US"/>
              <a:t>Click to edit Master title style</a:t>
            </a:r>
            <a:endParaRPr lang="en-US" dirty="0"/>
          </a:p>
        </p:txBody>
      </p:sp>
      <p:sp>
        <p:nvSpPr>
          <p:cNvPr id="3" name="Subtitle 2"/>
          <p:cNvSpPr>
            <a:spLocks noGrp="1"/>
          </p:cNvSpPr>
          <p:nvPr>
            <p:ph type="subTitle" idx="1"/>
          </p:nvPr>
        </p:nvSpPr>
        <p:spPr>
          <a:xfrm>
            <a:off x="2181622" y="5156251"/>
            <a:ext cx="13089731" cy="2370193"/>
          </a:xfrm>
        </p:spPr>
        <p:txBody>
          <a:bodyPr/>
          <a:lstStyle>
            <a:lvl1pPr marL="0" indent="0" algn="ctr">
              <a:buNone/>
              <a:defRPr sz="3436"/>
            </a:lvl1pPr>
            <a:lvl2pPr marL="654482" indent="0" algn="ctr">
              <a:buNone/>
              <a:defRPr sz="2863"/>
            </a:lvl2pPr>
            <a:lvl3pPr marL="1308964" indent="0" algn="ctr">
              <a:buNone/>
              <a:defRPr sz="2577"/>
            </a:lvl3pPr>
            <a:lvl4pPr marL="1963445" indent="0" algn="ctr">
              <a:buNone/>
              <a:defRPr sz="2290"/>
            </a:lvl4pPr>
            <a:lvl5pPr marL="2617927" indent="0" algn="ctr">
              <a:buNone/>
              <a:defRPr sz="2290"/>
            </a:lvl5pPr>
            <a:lvl6pPr marL="3272409" indent="0" algn="ctr">
              <a:buNone/>
              <a:defRPr sz="2290"/>
            </a:lvl6pPr>
            <a:lvl7pPr marL="3926891" indent="0" algn="ctr">
              <a:buNone/>
              <a:defRPr sz="2290"/>
            </a:lvl7pPr>
            <a:lvl8pPr marL="4581373" indent="0" algn="ctr">
              <a:buNone/>
              <a:defRPr sz="2290"/>
            </a:lvl8pPr>
            <a:lvl9pPr marL="5235854" indent="0" algn="ctr">
              <a:buNone/>
              <a:defRPr sz="229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C0C9E7FE-ECD4-4119-B28C-C0E775B168D9}"/>
              </a:ext>
            </a:extLst>
          </p:cNvPr>
          <p:cNvSpPr>
            <a:spLocks noGrp="1"/>
          </p:cNvSpPr>
          <p:nvPr>
            <p:ph type="dt" sz="half" idx="10"/>
          </p:nvPr>
        </p:nvSpPr>
        <p:spPr/>
        <p:txBody>
          <a:bodyPr/>
          <a:lstStyle>
            <a:lvl1pPr>
              <a:defRPr/>
            </a:lvl1pPr>
          </a:lstStyle>
          <a:p>
            <a:pPr>
              <a:defRPr/>
            </a:pPr>
            <a:fld id="{6DEBE472-8EA4-4CFB-A1AC-E7DD585052D2}" type="datetimeFigureOut">
              <a:rPr lang="en-US"/>
              <a:pPr>
                <a:defRPr/>
              </a:pPr>
              <a:t>10/5/2020</a:t>
            </a:fld>
            <a:endParaRPr lang="en-US"/>
          </a:p>
        </p:txBody>
      </p:sp>
      <p:sp>
        <p:nvSpPr>
          <p:cNvPr id="5" name="Footer Placeholder 4">
            <a:extLst>
              <a:ext uri="{FF2B5EF4-FFF2-40B4-BE49-F238E27FC236}">
                <a16:creationId xmlns:a16="http://schemas.microsoft.com/office/drawing/2014/main" id="{540EC830-0B6E-4D0A-90DB-18B5443A551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2D8E552-C2CE-4029-955B-F26749073E18}"/>
              </a:ext>
            </a:extLst>
          </p:cNvPr>
          <p:cNvSpPr>
            <a:spLocks noGrp="1"/>
          </p:cNvSpPr>
          <p:nvPr>
            <p:ph type="sldNum" sz="quarter" idx="12"/>
          </p:nvPr>
        </p:nvSpPr>
        <p:spPr/>
        <p:txBody>
          <a:bodyPr/>
          <a:lstStyle>
            <a:lvl1pPr>
              <a:defRPr/>
            </a:lvl1pPr>
          </a:lstStyle>
          <a:p>
            <a:fld id="{6C7A9104-AC95-49E7-91AE-EAB3B8351AAE}" type="slidenum">
              <a:rPr lang="en-US" altLang="en-US"/>
              <a:pPr/>
              <a:t>‹#›</a:t>
            </a:fld>
            <a:endParaRPr lang="en-US" altLang="en-US"/>
          </a:p>
        </p:txBody>
      </p:sp>
    </p:spTree>
    <p:extLst>
      <p:ext uri="{BB962C8B-B14F-4D97-AF65-F5344CB8AC3E}">
        <p14:creationId xmlns:p14="http://schemas.microsoft.com/office/powerpoint/2010/main" val="15550825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95FE8AA-57B2-4B8D-B692-776CDE947BA6}"/>
              </a:ext>
            </a:extLst>
          </p:cNvPr>
          <p:cNvSpPr>
            <a:spLocks noGrp="1"/>
          </p:cNvSpPr>
          <p:nvPr>
            <p:ph type="dt" sz="half" idx="10"/>
          </p:nvPr>
        </p:nvSpPr>
        <p:spPr/>
        <p:txBody>
          <a:bodyPr/>
          <a:lstStyle>
            <a:lvl1pPr>
              <a:defRPr/>
            </a:lvl1pPr>
          </a:lstStyle>
          <a:p>
            <a:pPr>
              <a:defRPr/>
            </a:pPr>
            <a:fld id="{100EB465-7D22-49A9-8B47-97E358B2AAF1}" type="datetimeFigureOut">
              <a:rPr lang="en-US"/>
              <a:pPr>
                <a:defRPr/>
              </a:pPr>
              <a:t>10/5/2020</a:t>
            </a:fld>
            <a:endParaRPr lang="en-US"/>
          </a:p>
        </p:txBody>
      </p:sp>
      <p:sp>
        <p:nvSpPr>
          <p:cNvPr id="5" name="Footer Placeholder 4">
            <a:extLst>
              <a:ext uri="{FF2B5EF4-FFF2-40B4-BE49-F238E27FC236}">
                <a16:creationId xmlns:a16="http://schemas.microsoft.com/office/drawing/2014/main" id="{ED69EBAC-3BAB-4310-A6F0-F3E3F865CA5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3B5C7DE-9EF1-4C46-A6FC-601AD7171A68}"/>
              </a:ext>
            </a:extLst>
          </p:cNvPr>
          <p:cNvSpPr>
            <a:spLocks noGrp="1"/>
          </p:cNvSpPr>
          <p:nvPr>
            <p:ph type="sldNum" sz="quarter" idx="12"/>
          </p:nvPr>
        </p:nvSpPr>
        <p:spPr/>
        <p:txBody>
          <a:bodyPr/>
          <a:lstStyle>
            <a:lvl1pPr>
              <a:defRPr/>
            </a:lvl1pPr>
          </a:lstStyle>
          <a:p>
            <a:fld id="{5952C14C-C6C1-4CAB-B647-FDD1E6AFBFF8}" type="slidenum">
              <a:rPr lang="en-US" altLang="en-US"/>
              <a:pPr/>
              <a:t>‹#›</a:t>
            </a:fld>
            <a:endParaRPr lang="en-US" altLang="en-US"/>
          </a:p>
        </p:txBody>
      </p:sp>
    </p:spTree>
    <p:extLst>
      <p:ext uri="{BB962C8B-B14F-4D97-AF65-F5344CB8AC3E}">
        <p14:creationId xmlns:p14="http://schemas.microsoft.com/office/powerpoint/2010/main" val="42596605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489785" y="522670"/>
            <a:ext cx="3763298" cy="83195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99892" y="522670"/>
            <a:ext cx="11071731" cy="83195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712EF5F-B57D-4A1E-9E9B-A98BB912A262}"/>
              </a:ext>
            </a:extLst>
          </p:cNvPr>
          <p:cNvSpPr>
            <a:spLocks noGrp="1"/>
          </p:cNvSpPr>
          <p:nvPr>
            <p:ph type="dt" sz="half" idx="10"/>
          </p:nvPr>
        </p:nvSpPr>
        <p:spPr/>
        <p:txBody>
          <a:bodyPr/>
          <a:lstStyle>
            <a:lvl1pPr>
              <a:defRPr/>
            </a:lvl1pPr>
          </a:lstStyle>
          <a:p>
            <a:pPr>
              <a:defRPr/>
            </a:pPr>
            <a:fld id="{94ACC4D4-11AD-4436-9C0C-AD2523A12413}" type="datetimeFigureOut">
              <a:rPr lang="en-US"/>
              <a:pPr>
                <a:defRPr/>
              </a:pPr>
              <a:t>10/5/2020</a:t>
            </a:fld>
            <a:endParaRPr lang="en-US"/>
          </a:p>
        </p:txBody>
      </p:sp>
      <p:sp>
        <p:nvSpPr>
          <p:cNvPr id="5" name="Footer Placeholder 4">
            <a:extLst>
              <a:ext uri="{FF2B5EF4-FFF2-40B4-BE49-F238E27FC236}">
                <a16:creationId xmlns:a16="http://schemas.microsoft.com/office/drawing/2014/main" id="{786360B6-074F-4B17-821F-F74A0F8DA4C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18CC229-95B6-486F-A761-D59EA323DC87}"/>
              </a:ext>
            </a:extLst>
          </p:cNvPr>
          <p:cNvSpPr>
            <a:spLocks noGrp="1"/>
          </p:cNvSpPr>
          <p:nvPr>
            <p:ph type="sldNum" sz="quarter" idx="12"/>
          </p:nvPr>
        </p:nvSpPr>
        <p:spPr/>
        <p:txBody>
          <a:bodyPr/>
          <a:lstStyle>
            <a:lvl1pPr>
              <a:defRPr/>
            </a:lvl1pPr>
          </a:lstStyle>
          <a:p>
            <a:fld id="{63B86DCF-24C9-4D35-A8F4-4D6CB83A0CEB}" type="slidenum">
              <a:rPr lang="en-US" altLang="en-US"/>
              <a:pPr/>
              <a:t>‹#›</a:t>
            </a:fld>
            <a:endParaRPr lang="en-US" altLang="en-US"/>
          </a:p>
        </p:txBody>
      </p:sp>
    </p:spTree>
    <p:extLst>
      <p:ext uri="{BB962C8B-B14F-4D97-AF65-F5344CB8AC3E}">
        <p14:creationId xmlns:p14="http://schemas.microsoft.com/office/powerpoint/2010/main" val="2860324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791C750-ADB8-447D-A55A-01717EAEE70E}"/>
              </a:ext>
            </a:extLst>
          </p:cNvPr>
          <p:cNvSpPr>
            <a:spLocks noGrp="1"/>
          </p:cNvSpPr>
          <p:nvPr>
            <p:ph type="dt" sz="half" idx="10"/>
          </p:nvPr>
        </p:nvSpPr>
        <p:spPr/>
        <p:txBody>
          <a:bodyPr/>
          <a:lstStyle>
            <a:lvl1pPr>
              <a:defRPr/>
            </a:lvl1pPr>
          </a:lstStyle>
          <a:p>
            <a:pPr>
              <a:defRPr/>
            </a:pPr>
            <a:fld id="{AC98BC6C-9250-466C-9A8D-5C273A572302}" type="datetimeFigureOut">
              <a:rPr lang="en-US"/>
              <a:pPr>
                <a:defRPr/>
              </a:pPr>
              <a:t>10/5/2020</a:t>
            </a:fld>
            <a:endParaRPr lang="en-US"/>
          </a:p>
        </p:txBody>
      </p:sp>
      <p:sp>
        <p:nvSpPr>
          <p:cNvPr id="5" name="Footer Placeholder 4">
            <a:extLst>
              <a:ext uri="{FF2B5EF4-FFF2-40B4-BE49-F238E27FC236}">
                <a16:creationId xmlns:a16="http://schemas.microsoft.com/office/drawing/2014/main" id="{A2031CEA-D020-4C2C-B2A6-889F6B3875E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7007F6D-164E-40AD-AF5B-2A32BE91EC55}"/>
              </a:ext>
            </a:extLst>
          </p:cNvPr>
          <p:cNvSpPr>
            <a:spLocks noGrp="1"/>
          </p:cNvSpPr>
          <p:nvPr>
            <p:ph type="sldNum" sz="quarter" idx="12"/>
          </p:nvPr>
        </p:nvSpPr>
        <p:spPr/>
        <p:txBody>
          <a:bodyPr/>
          <a:lstStyle>
            <a:lvl1pPr>
              <a:defRPr/>
            </a:lvl1pPr>
          </a:lstStyle>
          <a:p>
            <a:fld id="{138CA3C1-F81F-443D-B492-5B30A942B41E}" type="slidenum">
              <a:rPr lang="en-US" altLang="en-US"/>
              <a:pPr/>
              <a:t>‹#›</a:t>
            </a:fld>
            <a:endParaRPr lang="en-US" altLang="en-US"/>
          </a:p>
        </p:txBody>
      </p:sp>
    </p:spTree>
    <p:extLst>
      <p:ext uri="{BB962C8B-B14F-4D97-AF65-F5344CB8AC3E}">
        <p14:creationId xmlns:p14="http://schemas.microsoft.com/office/powerpoint/2010/main" val="1783620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90802" y="2447459"/>
            <a:ext cx="15053191" cy="4083640"/>
          </a:xfrm>
        </p:spPr>
        <p:txBody>
          <a:bodyPr anchor="b"/>
          <a:lstStyle>
            <a:lvl1pPr>
              <a:defRPr sz="8589"/>
            </a:lvl1pPr>
          </a:lstStyle>
          <a:p>
            <a:r>
              <a:rPr lang="en-US"/>
              <a:t>Click to edit Master title style</a:t>
            </a:r>
            <a:endParaRPr lang="en-US" dirty="0"/>
          </a:p>
        </p:txBody>
      </p:sp>
      <p:sp>
        <p:nvSpPr>
          <p:cNvPr id="3" name="Text Placeholder 2"/>
          <p:cNvSpPr>
            <a:spLocks noGrp="1"/>
          </p:cNvSpPr>
          <p:nvPr>
            <p:ph type="body" idx="1"/>
          </p:nvPr>
        </p:nvSpPr>
        <p:spPr>
          <a:xfrm>
            <a:off x="1190802" y="6569732"/>
            <a:ext cx="15053191" cy="2147490"/>
          </a:xfrm>
        </p:spPr>
        <p:txBody>
          <a:bodyPr/>
          <a:lstStyle>
            <a:lvl1pPr marL="0" indent="0">
              <a:buNone/>
              <a:defRPr sz="3436">
                <a:solidFill>
                  <a:schemeClr val="tx1">
                    <a:tint val="75000"/>
                  </a:schemeClr>
                </a:solidFill>
              </a:defRPr>
            </a:lvl1pPr>
            <a:lvl2pPr marL="654482" indent="0">
              <a:buNone/>
              <a:defRPr sz="2863">
                <a:solidFill>
                  <a:schemeClr val="tx1">
                    <a:tint val="75000"/>
                  </a:schemeClr>
                </a:solidFill>
              </a:defRPr>
            </a:lvl2pPr>
            <a:lvl3pPr marL="1308964" indent="0">
              <a:buNone/>
              <a:defRPr sz="2577">
                <a:solidFill>
                  <a:schemeClr val="tx1">
                    <a:tint val="75000"/>
                  </a:schemeClr>
                </a:solidFill>
              </a:defRPr>
            </a:lvl3pPr>
            <a:lvl4pPr marL="1963445" indent="0">
              <a:buNone/>
              <a:defRPr sz="2290">
                <a:solidFill>
                  <a:schemeClr val="tx1">
                    <a:tint val="75000"/>
                  </a:schemeClr>
                </a:solidFill>
              </a:defRPr>
            </a:lvl4pPr>
            <a:lvl5pPr marL="2617927" indent="0">
              <a:buNone/>
              <a:defRPr sz="2290">
                <a:solidFill>
                  <a:schemeClr val="tx1">
                    <a:tint val="75000"/>
                  </a:schemeClr>
                </a:solidFill>
              </a:defRPr>
            </a:lvl5pPr>
            <a:lvl6pPr marL="3272409" indent="0">
              <a:buNone/>
              <a:defRPr sz="2290">
                <a:solidFill>
                  <a:schemeClr val="tx1">
                    <a:tint val="75000"/>
                  </a:schemeClr>
                </a:solidFill>
              </a:defRPr>
            </a:lvl6pPr>
            <a:lvl7pPr marL="3926891" indent="0">
              <a:buNone/>
              <a:defRPr sz="2290">
                <a:solidFill>
                  <a:schemeClr val="tx1">
                    <a:tint val="75000"/>
                  </a:schemeClr>
                </a:solidFill>
              </a:defRPr>
            </a:lvl7pPr>
            <a:lvl8pPr marL="4581373" indent="0">
              <a:buNone/>
              <a:defRPr sz="2290">
                <a:solidFill>
                  <a:schemeClr val="tx1">
                    <a:tint val="75000"/>
                  </a:schemeClr>
                </a:solidFill>
              </a:defRPr>
            </a:lvl8pPr>
            <a:lvl9pPr marL="5235854" indent="0">
              <a:buNone/>
              <a:defRPr sz="229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417B5D1-AD2E-4B2B-B75D-685258E5D416}"/>
              </a:ext>
            </a:extLst>
          </p:cNvPr>
          <p:cNvSpPr>
            <a:spLocks noGrp="1"/>
          </p:cNvSpPr>
          <p:nvPr>
            <p:ph type="dt" sz="half" idx="10"/>
          </p:nvPr>
        </p:nvSpPr>
        <p:spPr/>
        <p:txBody>
          <a:bodyPr/>
          <a:lstStyle>
            <a:lvl1pPr>
              <a:defRPr/>
            </a:lvl1pPr>
          </a:lstStyle>
          <a:p>
            <a:pPr>
              <a:defRPr/>
            </a:pPr>
            <a:fld id="{DB328D7B-A9D1-4553-AE12-CC0A86C511D1}" type="datetimeFigureOut">
              <a:rPr lang="en-US"/>
              <a:pPr>
                <a:defRPr/>
              </a:pPr>
              <a:t>10/5/2020</a:t>
            </a:fld>
            <a:endParaRPr lang="en-US"/>
          </a:p>
        </p:txBody>
      </p:sp>
      <p:sp>
        <p:nvSpPr>
          <p:cNvPr id="5" name="Footer Placeholder 4">
            <a:extLst>
              <a:ext uri="{FF2B5EF4-FFF2-40B4-BE49-F238E27FC236}">
                <a16:creationId xmlns:a16="http://schemas.microsoft.com/office/drawing/2014/main" id="{6F568ED2-5385-46D1-B8B4-2ED5B7A6D37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5E430F2-C6FD-4859-BD6F-E4FC60F8C158}"/>
              </a:ext>
            </a:extLst>
          </p:cNvPr>
          <p:cNvSpPr>
            <a:spLocks noGrp="1"/>
          </p:cNvSpPr>
          <p:nvPr>
            <p:ph type="sldNum" sz="quarter" idx="12"/>
          </p:nvPr>
        </p:nvSpPr>
        <p:spPr/>
        <p:txBody>
          <a:bodyPr/>
          <a:lstStyle>
            <a:lvl1pPr>
              <a:defRPr/>
            </a:lvl1pPr>
          </a:lstStyle>
          <a:p>
            <a:fld id="{5B791FC6-2487-41CC-9699-32F11A37426D}" type="slidenum">
              <a:rPr lang="en-US" altLang="en-US"/>
              <a:pPr/>
              <a:t>‹#›</a:t>
            </a:fld>
            <a:endParaRPr lang="en-US" altLang="en-US"/>
          </a:p>
        </p:txBody>
      </p:sp>
    </p:spTree>
    <p:extLst>
      <p:ext uri="{BB962C8B-B14F-4D97-AF65-F5344CB8AC3E}">
        <p14:creationId xmlns:p14="http://schemas.microsoft.com/office/powerpoint/2010/main" val="3654435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99892" y="2613348"/>
            <a:ext cx="7417514" cy="62288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835569" y="2613348"/>
            <a:ext cx="7417514" cy="62288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5E5A91E0-EB68-4F29-A6E4-CFCCE67DABDF}"/>
              </a:ext>
            </a:extLst>
          </p:cNvPr>
          <p:cNvSpPr>
            <a:spLocks noGrp="1"/>
          </p:cNvSpPr>
          <p:nvPr>
            <p:ph type="dt" sz="half" idx="10"/>
          </p:nvPr>
        </p:nvSpPr>
        <p:spPr/>
        <p:txBody>
          <a:bodyPr/>
          <a:lstStyle>
            <a:lvl1pPr>
              <a:defRPr/>
            </a:lvl1pPr>
          </a:lstStyle>
          <a:p>
            <a:pPr>
              <a:defRPr/>
            </a:pPr>
            <a:fld id="{B6097132-0E28-4300-97D7-5505F01F8567}" type="datetimeFigureOut">
              <a:rPr lang="en-US"/>
              <a:pPr>
                <a:defRPr/>
              </a:pPr>
              <a:t>10/5/2020</a:t>
            </a:fld>
            <a:endParaRPr lang="en-US"/>
          </a:p>
        </p:txBody>
      </p:sp>
      <p:sp>
        <p:nvSpPr>
          <p:cNvPr id="6" name="Footer Placeholder 4">
            <a:extLst>
              <a:ext uri="{FF2B5EF4-FFF2-40B4-BE49-F238E27FC236}">
                <a16:creationId xmlns:a16="http://schemas.microsoft.com/office/drawing/2014/main" id="{A4CFDB3F-ADE7-4CFE-BF26-F012ED1E3F9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FF4EF66-B94F-4FA9-9DC1-155C69D7EC62}"/>
              </a:ext>
            </a:extLst>
          </p:cNvPr>
          <p:cNvSpPr>
            <a:spLocks noGrp="1"/>
          </p:cNvSpPr>
          <p:nvPr>
            <p:ph type="sldNum" sz="quarter" idx="12"/>
          </p:nvPr>
        </p:nvSpPr>
        <p:spPr/>
        <p:txBody>
          <a:bodyPr/>
          <a:lstStyle>
            <a:lvl1pPr>
              <a:defRPr/>
            </a:lvl1pPr>
          </a:lstStyle>
          <a:p>
            <a:fld id="{809A5415-95AA-425B-94A5-B673C57F1A54}" type="slidenum">
              <a:rPr lang="en-US" altLang="en-US"/>
              <a:pPr/>
              <a:t>‹#›</a:t>
            </a:fld>
            <a:endParaRPr lang="en-US" altLang="en-US"/>
          </a:p>
        </p:txBody>
      </p:sp>
    </p:spTree>
    <p:extLst>
      <p:ext uri="{BB962C8B-B14F-4D97-AF65-F5344CB8AC3E}">
        <p14:creationId xmlns:p14="http://schemas.microsoft.com/office/powerpoint/2010/main" val="3394765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02165" y="522670"/>
            <a:ext cx="15053191" cy="18975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02166" y="2406554"/>
            <a:ext cx="7383426" cy="1179415"/>
          </a:xfrm>
        </p:spPr>
        <p:txBody>
          <a:bodyPr anchor="b"/>
          <a:lstStyle>
            <a:lvl1pPr marL="0" indent="0">
              <a:buNone/>
              <a:defRPr sz="3436" b="1"/>
            </a:lvl1pPr>
            <a:lvl2pPr marL="654482" indent="0">
              <a:buNone/>
              <a:defRPr sz="2863" b="1"/>
            </a:lvl2pPr>
            <a:lvl3pPr marL="1308964" indent="0">
              <a:buNone/>
              <a:defRPr sz="2577" b="1"/>
            </a:lvl3pPr>
            <a:lvl4pPr marL="1963445" indent="0">
              <a:buNone/>
              <a:defRPr sz="2290" b="1"/>
            </a:lvl4pPr>
            <a:lvl5pPr marL="2617927" indent="0">
              <a:buNone/>
              <a:defRPr sz="2290" b="1"/>
            </a:lvl5pPr>
            <a:lvl6pPr marL="3272409" indent="0">
              <a:buNone/>
              <a:defRPr sz="2290" b="1"/>
            </a:lvl6pPr>
            <a:lvl7pPr marL="3926891" indent="0">
              <a:buNone/>
              <a:defRPr sz="2290" b="1"/>
            </a:lvl7pPr>
            <a:lvl8pPr marL="4581373" indent="0">
              <a:buNone/>
              <a:defRPr sz="2290" b="1"/>
            </a:lvl8pPr>
            <a:lvl9pPr marL="5235854" indent="0">
              <a:buNone/>
              <a:defRPr sz="2290" b="1"/>
            </a:lvl9pPr>
          </a:lstStyle>
          <a:p>
            <a:pPr lvl="0"/>
            <a:r>
              <a:rPr lang="en-US"/>
              <a:t>Edit Master text styles</a:t>
            </a:r>
          </a:p>
        </p:txBody>
      </p:sp>
      <p:sp>
        <p:nvSpPr>
          <p:cNvPr id="4" name="Content Placeholder 3"/>
          <p:cNvSpPr>
            <a:spLocks noGrp="1"/>
          </p:cNvSpPr>
          <p:nvPr>
            <p:ph sz="half" idx="2"/>
          </p:nvPr>
        </p:nvSpPr>
        <p:spPr>
          <a:xfrm>
            <a:off x="1202166" y="3585969"/>
            <a:ext cx="7383426" cy="52744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8835568" y="2406554"/>
            <a:ext cx="7419788" cy="1179415"/>
          </a:xfrm>
        </p:spPr>
        <p:txBody>
          <a:bodyPr anchor="b"/>
          <a:lstStyle>
            <a:lvl1pPr marL="0" indent="0">
              <a:buNone/>
              <a:defRPr sz="3436" b="1"/>
            </a:lvl1pPr>
            <a:lvl2pPr marL="654482" indent="0">
              <a:buNone/>
              <a:defRPr sz="2863" b="1"/>
            </a:lvl2pPr>
            <a:lvl3pPr marL="1308964" indent="0">
              <a:buNone/>
              <a:defRPr sz="2577" b="1"/>
            </a:lvl3pPr>
            <a:lvl4pPr marL="1963445" indent="0">
              <a:buNone/>
              <a:defRPr sz="2290" b="1"/>
            </a:lvl4pPr>
            <a:lvl5pPr marL="2617927" indent="0">
              <a:buNone/>
              <a:defRPr sz="2290" b="1"/>
            </a:lvl5pPr>
            <a:lvl6pPr marL="3272409" indent="0">
              <a:buNone/>
              <a:defRPr sz="2290" b="1"/>
            </a:lvl6pPr>
            <a:lvl7pPr marL="3926891" indent="0">
              <a:buNone/>
              <a:defRPr sz="2290" b="1"/>
            </a:lvl7pPr>
            <a:lvl8pPr marL="4581373" indent="0">
              <a:buNone/>
              <a:defRPr sz="2290" b="1"/>
            </a:lvl8pPr>
            <a:lvl9pPr marL="5235854" indent="0">
              <a:buNone/>
              <a:defRPr sz="2290" b="1"/>
            </a:lvl9pPr>
          </a:lstStyle>
          <a:p>
            <a:pPr lvl="0"/>
            <a:r>
              <a:rPr lang="en-US"/>
              <a:t>Edit Master text styles</a:t>
            </a:r>
          </a:p>
        </p:txBody>
      </p:sp>
      <p:sp>
        <p:nvSpPr>
          <p:cNvPr id="6" name="Content Placeholder 5"/>
          <p:cNvSpPr>
            <a:spLocks noGrp="1"/>
          </p:cNvSpPr>
          <p:nvPr>
            <p:ph sz="quarter" idx="4"/>
          </p:nvPr>
        </p:nvSpPr>
        <p:spPr>
          <a:xfrm>
            <a:off x="8835568" y="3585969"/>
            <a:ext cx="7419788" cy="52744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E80B7F20-2FC4-4F64-966B-F963A5FCD25C}"/>
              </a:ext>
            </a:extLst>
          </p:cNvPr>
          <p:cNvSpPr>
            <a:spLocks noGrp="1"/>
          </p:cNvSpPr>
          <p:nvPr>
            <p:ph type="dt" sz="half" idx="10"/>
          </p:nvPr>
        </p:nvSpPr>
        <p:spPr/>
        <p:txBody>
          <a:bodyPr/>
          <a:lstStyle>
            <a:lvl1pPr>
              <a:defRPr/>
            </a:lvl1pPr>
          </a:lstStyle>
          <a:p>
            <a:pPr>
              <a:defRPr/>
            </a:pPr>
            <a:fld id="{BE8E1B5E-DCE4-41D4-A5A4-F9FDBDAC6C39}" type="datetimeFigureOut">
              <a:rPr lang="en-US"/>
              <a:pPr>
                <a:defRPr/>
              </a:pPr>
              <a:t>10/5/2020</a:t>
            </a:fld>
            <a:endParaRPr lang="en-US"/>
          </a:p>
        </p:txBody>
      </p:sp>
      <p:sp>
        <p:nvSpPr>
          <p:cNvPr id="8" name="Footer Placeholder 4">
            <a:extLst>
              <a:ext uri="{FF2B5EF4-FFF2-40B4-BE49-F238E27FC236}">
                <a16:creationId xmlns:a16="http://schemas.microsoft.com/office/drawing/2014/main" id="{C8D550BA-36D2-415C-8516-F7494D6D5911}"/>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0A4E1136-FC4E-461B-AC23-3900F9D6ED72}"/>
              </a:ext>
            </a:extLst>
          </p:cNvPr>
          <p:cNvSpPr>
            <a:spLocks noGrp="1"/>
          </p:cNvSpPr>
          <p:nvPr>
            <p:ph type="sldNum" sz="quarter" idx="12"/>
          </p:nvPr>
        </p:nvSpPr>
        <p:spPr/>
        <p:txBody>
          <a:bodyPr/>
          <a:lstStyle>
            <a:lvl1pPr>
              <a:defRPr/>
            </a:lvl1pPr>
          </a:lstStyle>
          <a:p>
            <a:fld id="{3F7EF47F-5DE7-475F-A2DA-FD3B21758343}" type="slidenum">
              <a:rPr lang="en-US" altLang="en-US"/>
              <a:pPr/>
              <a:t>‹#›</a:t>
            </a:fld>
            <a:endParaRPr lang="en-US" altLang="en-US"/>
          </a:p>
        </p:txBody>
      </p:sp>
    </p:spTree>
    <p:extLst>
      <p:ext uri="{BB962C8B-B14F-4D97-AF65-F5344CB8AC3E}">
        <p14:creationId xmlns:p14="http://schemas.microsoft.com/office/powerpoint/2010/main" val="366572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BF4EDDC0-505F-414B-8FC9-EFB021C952E4}"/>
              </a:ext>
            </a:extLst>
          </p:cNvPr>
          <p:cNvSpPr>
            <a:spLocks noGrp="1"/>
          </p:cNvSpPr>
          <p:nvPr>
            <p:ph type="dt" sz="half" idx="10"/>
          </p:nvPr>
        </p:nvSpPr>
        <p:spPr/>
        <p:txBody>
          <a:bodyPr/>
          <a:lstStyle>
            <a:lvl1pPr>
              <a:defRPr/>
            </a:lvl1pPr>
          </a:lstStyle>
          <a:p>
            <a:pPr>
              <a:defRPr/>
            </a:pPr>
            <a:fld id="{F85450D1-2B20-4569-A1E1-8459E9416F3A}" type="datetimeFigureOut">
              <a:rPr lang="en-US"/>
              <a:pPr>
                <a:defRPr/>
              </a:pPr>
              <a:t>10/5/2020</a:t>
            </a:fld>
            <a:endParaRPr lang="en-US"/>
          </a:p>
        </p:txBody>
      </p:sp>
      <p:sp>
        <p:nvSpPr>
          <p:cNvPr id="4" name="Footer Placeholder 4">
            <a:extLst>
              <a:ext uri="{FF2B5EF4-FFF2-40B4-BE49-F238E27FC236}">
                <a16:creationId xmlns:a16="http://schemas.microsoft.com/office/drawing/2014/main" id="{B3F2BFBB-8CEB-4B9D-83AB-83834C4B42D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CC41131A-7295-48F8-9729-3E735849481C}"/>
              </a:ext>
            </a:extLst>
          </p:cNvPr>
          <p:cNvSpPr>
            <a:spLocks noGrp="1"/>
          </p:cNvSpPr>
          <p:nvPr>
            <p:ph type="sldNum" sz="quarter" idx="12"/>
          </p:nvPr>
        </p:nvSpPr>
        <p:spPr/>
        <p:txBody>
          <a:bodyPr/>
          <a:lstStyle>
            <a:lvl1pPr>
              <a:defRPr/>
            </a:lvl1pPr>
          </a:lstStyle>
          <a:p>
            <a:fld id="{9C8299F4-58AA-40FA-9AF4-0B0B9FF79B8B}" type="slidenum">
              <a:rPr lang="en-US" altLang="en-US"/>
              <a:pPr/>
              <a:t>‹#›</a:t>
            </a:fld>
            <a:endParaRPr lang="en-US" altLang="en-US"/>
          </a:p>
        </p:txBody>
      </p:sp>
    </p:spTree>
    <p:extLst>
      <p:ext uri="{BB962C8B-B14F-4D97-AF65-F5344CB8AC3E}">
        <p14:creationId xmlns:p14="http://schemas.microsoft.com/office/powerpoint/2010/main" val="4606748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BA29D13-7817-411B-9B60-D233F2075839}"/>
              </a:ext>
            </a:extLst>
          </p:cNvPr>
          <p:cNvSpPr>
            <a:spLocks noGrp="1"/>
          </p:cNvSpPr>
          <p:nvPr>
            <p:ph type="dt" sz="half" idx="10"/>
          </p:nvPr>
        </p:nvSpPr>
        <p:spPr/>
        <p:txBody>
          <a:bodyPr/>
          <a:lstStyle>
            <a:lvl1pPr>
              <a:defRPr/>
            </a:lvl1pPr>
          </a:lstStyle>
          <a:p>
            <a:pPr>
              <a:defRPr/>
            </a:pPr>
            <a:fld id="{3DDB22EF-9784-418B-9690-202850868A3C}" type="datetimeFigureOut">
              <a:rPr lang="en-US"/>
              <a:pPr>
                <a:defRPr/>
              </a:pPr>
              <a:t>10/5/2020</a:t>
            </a:fld>
            <a:endParaRPr lang="en-US"/>
          </a:p>
        </p:txBody>
      </p:sp>
      <p:sp>
        <p:nvSpPr>
          <p:cNvPr id="3" name="Footer Placeholder 4">
            <a:extLst>
              <a:ext uri="{FF2B5EF4-FFF2-40B4-BE49-F238E27FC236}">
                <a16:creationId xmlns:a16="http://schemas.microsoft.com/office/drawing/2014/main" id="{A29D653C-EEA1-4A2E-9B2E-52DA05955119}"/>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EFA7F191-23A9-4FB9-857A-21C085906B13}"/>
              </a:ext>
            </a:extLst>
          </p:cNvPr>
          <p:cNvSpPr>
            <a:spLocks noGrp="1"/>
          </p:cNvSpPr>
          <p:nvPr>
            <p:ph type="sldNum" sz="quarter" idx="12"/>
          </p:nvPr>
        </p:nvSpPr>
        <p:spPr/>
        <p:txBody>
          <a:bodyPr/>
          <a:lstStyle>
            <a:lvl1pPr>
              <a:defRPr/>
            </a:lvl1pPr>
          </a:lstStyle>
          <a:p>
            <a:fld id="{47C1CB82-463B-4417-9C64-73A0AF0859CB}" type="slidenum">
              <a:rPr lang="en-US" altLang="en-US"/>
              <a:pPr/>
              <a:t>‹#›</a:t>
            </a:fld>
            <a:endParaRPr lang="en-US" altLang="en-US"/>
          </a:p>
        </p:txBody>
      </p:sp>
    </p:spTree>
    <p:extLst>
      <p:ext uri="{BB962C8B-B14F-4D97-AF65-F5344CB8AC3E}">
        <p14:creationId xmlns:p14="http://schemas.microsoft.com/office/powerpoint/2010/main" val="10200010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02166" y="654473"/>
            <a:ext cx="5629038" cy="2290657"/>
          </a:xfrm>
        </p:spPr>
        <p:txBody>
          <a:bodyPr anchor="b"/>
          <a:lstStyle>
            <a:lvl1pPr>
              <a:defRPr sz="4581"/>
            </a:lvl1pPr>
          </a:lstStyle>
          <a:p>
            <a:r>
              <a:rPr lang="en-US"/>
              <a:t>Click to edit Master title style</a:t>
            </a:r>
            <a:endParaRPr lang="en-US" dirty="0"/>
          </a:p>
        </p:txBody>
      </p:sp>
      <p:sp>
        <p:nvSpPr>
          <p:cNvPr id="3" name="Content Placeholder 2"/>
          <p:cNvSpPr>
            <a:spLocks noGrp="1"/>
          </p:cNvSpPr>
          <p:nvPr>
            <p:ph idx="1"/>
          </p:nvPr>
        </p:nvSpPr>
        <p:spPr>
          <a:xfrm>
            <a:off x="7419787" y="1413481"/>
            <a:ext cx="8835569" cy="6976504"/>
          </a:xfrm>
        </p:spPr>
        <p:txBody>
          <a:bodyPr/>
          <a:lstStyle>
            <a:lvl1pPr>
              <a:defRPr sz="4581"/>
            </a:lvl1pPr>
            <a:lvl2pPr>
              <a:defRPr sz="4008"/>
            </a:lvl2pPr>
            <a:lvl3pPr>
              <a:defRPr sz="3436"/>
            </a:lvl3pPr>
            <a:lvl4pPr>
              <a:defRPr sz="2863"/>
            </a:lvl4pPr>
            <a:lvl5pPr>
              <a:defRPr sz="2863"/>
            </a:lvl5pPr>
            <a:lvl6pPr>
              <a:defRPr sz="2863"/>
            </a:lvl6pPr>
            <a:lvl7pPr>
              <a:defRPr sz="2863"/>
            </a:lvl7pPr>
            <a:lvl8pPr>
              <a:defRPr sz="2863"/>
            </a:lvl8pPr>
            <a:lvl9pPr>
              <a:defRPr sz="286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02166" y="2945130"/>
            <a:ext cx="5629038" cy="5456218"/>
          </a:xfrm>
        </p:spPr>
        <p:txBody>
          <a:bodyPr/>
          <a:lstStyle>
            <a:lvl1pPr marL="0" indent="0">
              <a:buNone/>
              <a:defRPr sz="2290"/>
            </a:lvl1pPr>
            <a:lvl2pPr marL="654482" indent="0">
              <a:buNone/>
              <a:defRPr sz="2004"/>
            </a:lvl2pPr>
            <a:lvl3pPr marL="1308964" indent="0">
              <a:buNone/>
              <a:defRPr sz="1718"/>
            </a:lvl3pPr>
            <a:lvl4pPr marL="1963445" indent="0">
              <a:buNone/>
              <a:defRPr sz="1432"/>
            </a:lvl4pPr>
            <a:lvl5pPr marL="2617927" indent="0">
              <a:buNone/>
              <a:defRPr sz="1432"/>
            </a:lvl5pPr>
            <a:lvl6pPr marL="3272409" indent="0">
              <a:buNone/>
              <a:defRPr sz="1432"/>
            </a:lvl6pPr>
            <a:lvl7pPr marL="3926891" indent="0">
              <a:buNone/>
              <a:defRPr sz="1432"/>
            </a:lvl7pPr>
            <a:lvl8pPr marL="4581373" indent="0">
              <a:buNone/>
              <a:defRPr sz="1432"/>
            </a:lvl8pPr>
            <a:lvl9pPr marL="5235854" indent="0">
              <a:buNone/>
              <a:defRPr sz="1432"/>
            </a:lvl9pPr>
          </a:lstStyle>
          <a:p>
            <a:pPr lvl="0"/>
            <a:r>
              <a:rPr lang="en-US"/>
              <a:t>Edit Master text styles</a:t>
            </a:r>
          </a:p>
        </p:txBody>
      </p:sp>
      <p:sp>
        <p:nvSpPr>
          <p:cNvPr id="5" name="Date Placeholder 3">
            <a:extLst>
              <a:ext uri="{FF2B5EF4-FFF2-40B4-BE49-F238E27FC236}">
                <a16:creationId xmlns:a16="http://schemas.microsoft.com/office/drawing/2014/main" id="{A1E2257C-93EB-41D1-8000-D7643978E1F7}"/>
              </a:ext>
            </a:extLst>
          </p:cNvPr>
          <p:cNvSpPr>
            <a:spLocks noGrp="1"/>
          </p:cNvSpPr>
          <p:nvPr>
            <p:ph type="dt" sz="half" idx="10"/>
          </p:nvPr>
        </p:nvSpPr>
        <p:spPr/>
        <p:txBody>
          <a:bodyPr/>
          <a:lstStyle>
            <a:lvl1pPr>
              <a:defRPr/>
            </a:lvl1pPr>
          </a:lstStyle>
          <a:p>
            <a:pPr>
              <a:defRPr/>
            </a:pPr>
            <a:fld id="{96636F50-7476-45FD-8A67-4338A03D3511}" type="datetimeFigureOut">
              <a:rPr lang="en-US"/>
              <a:pPr>
                <a:defRPr/>
              </a:pPr>
              <a:t>10/5/2020</a:t>
            </a:fld>
            <a:endParaRPr lang="en-US"/>
          </a:p>
        </p:txBody>
      </p:sp>
      <p:sp>
        <p:nvSpPr>
          <p:cNvPr id="6" name="Footer Placeholder 4">
            <a:extLst>
              <a:ext uri="{FF2B5EF4-FFF2-40B4-BE49-F238E27FC236}">
                <a16:creationId xmlns:a16="http://schemas.microsoft.com/office/drawing/2014/main" id="{A99B83EF-0A11-4848-91ED-7393A861B0D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4F311B6-0DE3-4BD5-8D01-67C325FEDF42}"/>
              </a:ext>
            </a:extLst>
          </p:cNvPr>
          <p:cNvSpPr>
            <a:spLocks noGrp="1"/>
          </p:cNvSpPr>
          <p:nvPr>
            <p:ph type="sldNum" sz="quarter" idx="12"/>
          </p:nvPr>
        </p:nvSpPr>
        <p:spPr/>
        <p:txBody>
          <a:bodyPr/>
          <a:lstStyle>
            <a:lvl1pPr>
              <a:defRPr/>
            </a:lvl1pPr>
          </a:lstStyle>
          <a:p>
            <a:fld id="{18AA32D0-DDA6-4978-ACA2-62856926877E}" type="slidenum">
              <a:rPr lang="en-US" altLang="en-US"/>
              <a:pPr/>
              <a:t>‹#›</a:t>
            </a:fld>
            <a:endParaRPr lang="en-US" altLang="en-US"/>
          </a:p>
        </p:txBody>
      </p:sp>
    </p:spTree>
    <p:extLst>
      <p:ext uri="{BB962C8B-B14F-4D97-AF65-F5344CB8AC3E}">
        <p14:creationId xmlns:p14="http://schemas.microsoft.com/office/powerpoint/2010/main" val="2109330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02166" y="654473"/>
            <a:ext cx="5629038" cy="2290657"/>
          </a:xfrm>
        </p:spPr>
        <p:txBody>
          <a:bodyPr anchor="b"/>
          <a:lstStyle>
            <a:lvl1pPr>
              <a:defRPr sz="4581"/>
            </a:lvl1pPr>
          </a:lstStyle>
          <a:p>
            <a:r>
              <a:rPr lang="en-US"/>
              <a:t>Click to edit Master title style</a:t>
            </a:r>
            <a:endParaRPr lang="en-US" dirty="0"/>
          </a:p>
        </p:txBody>
      </p:sp>
      <p:sp>
        <p:nvSpPr>
          <p:cNvPr id="3" name="Picture Placeholder 2"/>
          <p:cNvSpPr>
            <a:spLocks noGrp="1" noChangeAspect="1"/>
          </p:cNvSpPr>
          <p:nvPr>
            <p:ph type="pic" idx="1"/>
          </p:nvPr>
        </p:nvSpPr>
        <p:spPr>
          <a:xfrm>
            <a:off x="7419787" y="1413481"/>
            <a:ext cx="8835569" cy="6976504"/>
          </a:xfrm>
        </p:spPr>
        <p:txBody>
          <a:bodyPr rtlCol="0">
            <a:normAutofit/>
          </a:bodyPr>
          <a:lstStyle>
            <a:lvl1pPr marL="0" indent="0">
              <a:buNone/>
              <a:defRPr sz="4581"/>
            </a:lvl1pPr>
            <a:lvl2pPr marL="654482" indent="0">
              <a:buNone/>
              <a:defRPr sz="4008"/>
            </a:lvl2pPr>
            <a:lvl3pPr marL="1308964" indent="0">
              <a:buNone/>
              <a:defRPr sz="3436"/>
            </a:lvl3pPr>
            <a:lvl4pPr marL="1963445" indent="0">
              <a:buNone/>
              <a:defRPr sz="2863"/>
            </a:lvl4pPr>
            <a:lvl5pPr marL="2617927" indent="0">
              <a:buNone/>
              <a:defRPr sz="2863"/>
            </a:lvl5pPr>
            <a:lvl6pPr marL="3272409" indent="0">
              <a:buNone/>
              <a:defRPr sz="2863"/>
            </a:lvl6pPr>
            <a:lvl7pPr marL="3926891" indent="0">
              <a:buNone/>
              <a:defRPr sz="2863"/>
            </a:lvl7pPr>
            <a:lvl8pPr marL="4581373" indent="0">
              <a:buNone/>
              <a:defRPr sz="2863"/>
            </a:lvl8pPr>
            <a:lvl9pPr marL="5235854" indent="0">
              <a:buNone/>
              <a:defRPr sz="2863"/>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202166" y="2945130"/>
            <a:ext cx="5629038" cy="5456218"/>
          </a:xfrm>
        </p:spPr>
        <p:txBody>
          <a:bodyPr/>
          <a:lstStyle>
            <a:lvl1pPr marL="0" indent="0">
              <a:buNone/>
              <a:defRPr sz="2290"/>
            </a:lvl1pPr>
            <a:lvl2pPr marL="654482" indent="0">
              <a:buNone/>
              <a:defRPr sz="2004"/>
            </a:lvl2pPr>
            <a:lvl3pPr marL="1308964" indent="0">
              <a:buNone/>
              <a:defRPr sz="1718"/>
            </a:lvl3pPr>
            <a:lvl4pPr marL="1963445" indent="0">
              <a:buNone/>
              <a:defRPr sz="1432"/>
            </a:lvl4pPr>
            <a:lvl5pPr marL="2617927" indent="0">
              <a:buNone/>
              <a:defRPr sz="1432"/>
            </a:lvl5pPr>
            <a:lvl6pPr marL="3272409" indent="0">
              <a:buNone/>
              <a:defRPr sz="1432"/>
            </a:lvl6pPr>
            <a:lvl7pPr marL="3926891" indent="0">
              <a:buNone/>
              <a:defRPr sz="1432"/>
            </a:lvl7pPr>
            <a:lvl8pPr marL="4581373" indent="0">
              <a:buNone/>
              <a:defRPr sz="1432"/>
            </a:lvl8pPr>
            <a:lvl9pPr marL="5235854" indent="0">
              <a:buNone/>
              <a:defRPr sz="1432"/>
            </a:lvl9pPr>
          </a:lstStyle>
          <a:p>
            <a:pPr lvl="0"/>
            <a:r>
              <a:rPr lang="en-US"/>
              <a:t>Edit Master text styles</a:t>
            </a:r>
          </a:p>
        </p:txBody>
      </p:sp>
      <p:sp>
        <p:nvSpPr>
          <p:cNvPr id="5" name="Date Placeholder 3">
            <a:extLst>
              <a:ext uri="{FF2B5EF4-FFF2-40B4-BE49-F238E27FC236}">
                <a16:creationId xmlns:a16="http://schemas.microsoft.com/office/drawing/2014/main" id="{D1B12F0A-3AB0-4A0D-B4EF-CC45ACE5C134}"/>
              </a:ext>
            </a:extLst>
          </p:cNvPr>
          <p:cNvSpPr>
            <a:spLocks noGrp="1"/>
          </p:cNvSpPr>
          <p:nvPr>
            <p:ph type="dt" sz="half" idx="10"/>
          </p:nvPr>
        </p:nvSpPr>
        <p:spPr/>
        <p:txBody>
          <a:bodyPr/>
          <a:lstStyle>
            <a:lvl1pPr>
              <a:defRPr/>
            </a:lvl1pPr>
          </a:lstStyle>
          <a:p>
            <a:pPr>
              <a:defRPr/>
            </a:pPr>
            <a:fld id="{C9620E4E-D1BB-4A74-8074-021AEEB19638}" type="datetimeFigureOut">
              <a:rPr lang="en-US"/>
              <a:pPr>
                <a:defRPr/>
              </a:pPr>
              <a:t>10/5/2020</a:t>
            </a:fld>
            <a:endParaRPr lang="en-US"/>
          </a:p>
        </p:txBody>
      </p:sp>
      <p:sp>
        <p:nvSpPr>
          <p:cNvPr id="6" name="Footer Placeholder 4">
            <a:extLst>
              <a:ext uri="{FF2B5EF4-FFF2-40B4-BE49-F238E27FC236}">
                <a16:creationId xmlns:a16="http://schemas.microsoft.com/office/drawing/2014/main" id="{D3420E7E-D939-401A-86AF-C88041153C4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A5B786D-66A7-48E9-B2EF-7CA3D4C7D8C7}"/>
              </a:ext>
            </a:extLst>
          </p:cNvPr>
          <p:cNvSpPr>
            <a:spLocks noGrp="1"/>
          </p:cNvSpPr>
          <p:nvPr>
            <p:ph type="sldNum" sz="quarter" idx="12"/>
          </p:nvPr>
        </p:nvSpPr>
        <p:spPr/>
        <p:txBody>
          <a:bodyPr/>
          <a:lstStyle>
            <a:lvl1pPr>
              <a:defRPr/>
            </a:lvl1pPr>
          </a:lstStyle>
          <a:p>
            <a:fld id="{327A862C-4700-4DD3-8E52-DA113E1F56ED}" type="slidenum">
              <a:rPr lang="en-US" altLang="en-US"/>
              <a:pPr/>
              <a:t>‹#›</a:t>
            </a:fld>
            <a:endParaRPr lang="en-US" altLang="en-US"/>
          </a:p>
        </p:txBody>
      </p:sp>
    </p:spTree>
    <p:extLst>
      <p:ext uri="{BB962C8B-B14F-4D97-AF65-F5344CB8AC3E}">
        <p14:creationId xmlns:p14="http://schemas.microsoft.com/office/powerpoint/2010/main" val="751413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F239B53-602F-4899-981C-567B09F833B4}"/>
              </a:ext>
            </a:extLst>
          </p:cNvPr>
          <p:cNvSpPr>
            <a:spLocks noGrp="1"/>
          </p:cNvSpPr>
          <p:nvPr>
            <p:ph type="title"/>
          </p:nvPr>
        </p:nvSpPr>
        <p:spPr bwMode="auto">
          <a:xfrm>
            <a:off x="1200150" y="522288"/>
            <a:ext cx="15052675" cy="189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AA368BAE-16C7-4834-B978-D369FE6C9F6B}"/>
              </a:ext>
            </a:extLst>
          </p:cNvPr>
          <p:cNvSpPr>
            <a:spLocks noGrp="1"/>
          </p:cNvSpPr>
          <p:nvPr>
            <p:ph type="body" idx="1"/>
          </p:nvPr>
        </p:nvSpPr>
        <p:spPr bwMode="auto">
          <a:xfrm>
            <a:off x="1200150" y="2613025"/>
            <a:ext cx="15052675" cy="622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A11B5BF-0A55-429E-965E-BB6B3251443B}"/>
              </a:ext>
            </a:extLst>
          </p:cNvPr>
          <p:cNvSpPr>
            <a:spLocks noGrp="1"/>
          </p:cNvSpPr>
          <p:nvPr>
            <p:ph type="dt" sz="half" idx="2"/>
          </p:nvPr>
        </p:nvSpPr>
        <p:spPr>
          <a:xfrm>
            <a:off x="1200150" y="9099550"/>
            <a:ext cx="3925888" cy="522288"/>
          </a:xfrm>
          <a:prstGeom prst="rect">
            <a:avLst/>
          </a:prstGeom>
        </p:spPr>
        <p:txBody>
          <a:bodyPr vert="horz" lIns="91440" tIns="45720" rIns="91440" bIns="45720" rtlCol="0" anchor="ctr"/>
          <a:lstStyle>
            <a:lvl1pPr algn="l" eaLnBrk="1" fontAlgn="auto" hangingPunct="1">
              <a:spcBef>
                <a:spcPts val="0"/>
              </a:spcBef>
              <a:spcAft>
                <a:spcPts val="0"/>
              </a:spcAft>
              <a:defRPr sz="1718">
                <a:solidFill>
                  <a:schemeClr val="tx1">
                    <a:tint val="75000"/>
                  </a:schemeClr>
                </a:solidFill>
                <a:latin typeface="+mn-lt"/>
              </a:defRPr>
            </a:lvl1pPr>
          </a:lstStyle>
          <a:p>
            <a:pPr>
              <a:defRPr/>
            </a:pPr>
            <a:fld id="{A5C79FE2-EB66-4583-B627-240BECF8AD10}" type="datetimeFigureOut">
              <a:rPr lang="en-US"/>
              <a:pPr>
                <a:defRPr/>
              </a:pPr>
              <a:t>10/5/2020</a:t>
            </a:fld>
            <a:endParaRPr lang="en-US"/>
          </a:p>
        </p:txBody>
      </p:sp>
      <p:sp>
        <p:nvSpPr>
          <p:cNvPr id="5" name="Footer Placeholder 4">
            <a:extLst>
              <a:ext uri="{FF2B5EF4-FFF2-40B4-BE49-F238E27FC236}">
                <a16:creationId xmlns:a16="http://schemas.microsoft.com/office/drawing/2014/main" id="{094228A5-2614-487C-A42F-8865984246A6}"/>
              </a:ext>
            </a:extLst>
          </p:cNvPr>
          <p:cNvSpPr>
            <a:spLocks noGrp="1"/>
          </p:cNvSpPr>
          <p:nvPr>
            <p:ph type="ftr" sz="quarter" idx="3"/>
          </p:nvPr>
        </p:nvSpPr>
        <p:spPr>
          <a:xfrm>
            <a:off x="5781675" y="9099550"/>
            <a:ext cx="5889625" cy="522288"/>
          </a:xfrm>
          <a:prstGeom prst="rect">
            <a:avLst/>
          </a:prstGeom>
        </p:spPr>
        <p:txBody>
          <a:bodyPr vert="horz" lIns="91440" tIns="45720" rIns="91440" bIns="45720" rtlCol="0" anchor="ctr"/>
          <a:lstStyle>
            <a:lvl1pPr algn="ctr" eaLnBrk="1" fontAlgn="auto" hangingPunct="1">
              <a:spcBef>
                <a:spcPts val="0"/>
              </a:spcBef>
              <a:spcAft>
                <a:spcPts val="0"/>
              </a:spcAft>
              <a:defRPr sz="1718">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5DAB4A97-31A1-491D-9FF4-C7B4B3537F6B}"/>
              </a:ext>
            </a:extLst>
          </p:cNvPr>
          <p:cNvSpPr>
            <a:spLocks noGrp="1"/>
          </p:cNvSpPr>
          <p:nvPr>
            <p:ph type="sldNum" sz="quarter" idx="4"/>
          </p:nvPr>
        </p:nvSpPr>
        <p:spPr>
          <a:xfrm>
            <a:off x="12326938" y="9099550"/>
            <a:ext cx="3925887" cy="522288"/>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700">
                <a:solidFill>
                  <a:srgbClr val="898989"/>
                </a:solidFill>
              </a:defRPr>
            </a:lvl1pPr>
          </a:lstStyle>
          <a:p>
            <a:fld id="{FB54CC3A-AE94-44C3-9187-ED5BAE074EC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08100" rtl="0" eaLnBrk="0" fontAlgn="base" hangingPunct="0">
        <a:lnSpc>
          <a:spcPct val="90000"/>
        </a:lnSpc>
        <a:spcBef>
          <a:spcPct val="0"/>
        </a:spcBef>
        <a:spcAft>
          <a:spcPct val="0"/>
        </a:spcAft>
        <a:defRPr sz="6200" kern="1200">
          <a:solidFill>
            <a:schemeClr val="tx1"/>
          </a:solidFill>
          <a:latin typeface="+mj-lt"/>
          <a:ea typeface="+mj-ea"/>
          <a:cs typeface="+mj-cs"/>
        </a:defRPr>
      </a:lvl1pPr>
      <a:lvl2pPr algn="l" defTabSz="1308100" rtl="0" eaLnBrk="0" fontAlgn="base" hangingPunct="0">
        <a:lnSpc>
          <a:spcPct val="90000"/>
        </a:lnSpc>
        <a:spcBef>
          <a:spcPct val="0"/>
        </a:spcBef>
        <a:spcAft>
          <a:spcPct val="0"/>
        </a:spcAft>
        <a:defRPr sz="6200">
          <a:solidFill>
            <a:schemeClr val="tx1"/>
          </a:solidFill>
          <a:latin typeface="Calibri Light" panose="020F0302020204030204" pitchFamily="34" charset="0"/>
        </a:defRPr>
      </a:lvl2pPr>
      <a:lvl3pPr algn="l" defTabSz="1308100" rtl="0" eaLnBrk="0" fontAlgn="base" hangingPunct="0">
        <a:lnSpc>
          <a:spcPct val="90000"/>
        </a:lnSpc>
        <a:spcBef>
          <a:spcPct val="0"/>
        </a:spcBef>
        <a:spcAft>
          <a:spcPct val="0"/>
        </a:spcAft>
        <a:defRPr sz="6200">
          <a:solidFill>
            <a:schemeClr val="tx1"/>
          </a:solidFill>
          <a:latin typeface="Calibri Light" panose="020F0302020204030204" pitchFamily="34" charset="0"/>
        </a:defRPr>
      </a:lvl3pPr>
      <a:lvl4pPr algn="l" defTabSz="1308100" rtl="0" eaLnBrk="0" fontAlgn="base" hangingPunct="0">
        <a:lnSpc>
          <a:spcPct val="90000"/>
        </a:lnSpc>
        <a:spcBef>
          <a:spcPct val="0"/>
        </a:spcBef>
        <a:spcAft>
          <a:spcPct val="0"/>
        </a:spcAft>
        <a:defRPr sz="6200">
          <a:solidFill>
            <a:schemeClr val="tx1"/>
          </a:solidFill>
          <a:latin typeface="Calibri Light" panose="020F0302020204030204" pitchFamily="34" charset="0"/>
        </a:defRPr>
      </a:lvl4pPr>
      <a:lvl5pPr algn="l" defTabSz="1308100" rtl="0" eaLnBrk="0" fontAlgn="base" hangingPunct="0">
        <a:lnSpc>
          <a:spcPct val="90000"/>
        </a:lnSpc>
        <a:spcBef>
          <a:spcPct val="0"/>
        </a:spcBef>
        <a:spcAft>
          <a:spcPct val="0"/>
        </a:spcAft>
        <a:defRPr sz="6200">
          <a:solidFill>
            <a:schemeClr val="tx1"/>
          </a:solidFill>
          <a:latin typeface="Calibri Light" panose="020F0302020204030204" pitchFamily="34" charset="0"/>
        </a:defRPr>
      </a:lvl5pPr>
      <a:lvl6pPr marL="457200" algn="l" defTabSz="1308100" rtl="0" fontAlgn="base">
        <a:lnSpc>
          <a:spcPct val="90000"/>
        </a:lnSpc>
        <a:spcBef>
          <a:spcPct val="0"/>
        </a:spcBef>
        <a:spcAft>
          <a:spcPct val="0"/>
        </a:spcAft>
        <a:defRPr sz="6200">
          <a:solidFill>
            <a:schemeClr val="tx1"/>
          </a:solidFill>
          <a:latin typeface="Calibri Light" panose="020F0302020204030204" pitchFamily="34" charset="0"/>
        </a:defRPr>
      </a:lvl6pPr>
      <a:lvl7pPr marL="914400" algn="l" defTabSz="1308100" rtl="0" fontAlgn="base">
        <a:lnSpc>
          <a:spcPct val="90000"/>
        </a:lnSpc>
        <a:spcBef>
          <a:spcPct val="0"/>
        </a:spcBef>
        <a:spcAft>
          <a:spcPct val="0"/>
        </a:spcAft>
        <a:defRPr sz="6200">
          <a:solidFill>
            <a:schemeClr val="tx1"/>
          </a:solidFill>
          <a:latin typeface="Calibri Light" panose="020F0302020204030204" pitchFamily="34" charset="0"/>
        </a:defRPr>
      </a:lvl7pPr>
      <a:lvl8pPr marL="1371600" algn="l" defTabSz="1308100" rtl="0" fontAlgn="base">
        <a:lnSpc>
          <a:spcPct val="90000"/>
        </a:lnSpc>
        <a:spcBef>
          <a:spcPct val="0"/>
        </a:spcBef>
        <a:spcAft>
          <a:spcPct val="0"/>
        </a:spcAft>
        <a:defRPr sz="6200">
          <a:solidFill>
            <a:schemeClr val="tx1"/>
          </a:solidFill>
          <a:latin typeface="Calibri Light" panose="020F0302020204030204" pitchFamily="34" charset="0"/>
        </a:defRPr>
      </a:lvl8pPr>
      <a:lvl9pPr marL="1828800" algn="l" defTabSz="1308100" rtl="0" fontAlgn="base">
        <a:lnSpc>
          <a:spcPct val="90000"/>
        </a:lnSpc>
        <a:spcBef>
          <a:spcPct val="0"/>
        </a:spcBef>
        <a:spcAft>
          <a:spcPct val="0"/>
        </a:spcAft>
        <a:defRPr sz="6200">
          <a:solidFill>
            <a:schemeClr val="tx1"/>
          </a:solidFill>
          <a:latin typeface="Calibri Light" panose="020F0302020204030204" pitchFamily="34" charset="0"/>
        </a:defRPr>
      </a:lvl9pPr>
    </p:titleStyle>
    <p:bodyStyle>
      <a:lvl1pPr marL="327025" indent="-327025" algn="l" defTabSz="1308100" rtl="0" eaLnBrk="0" fontAlgn="base" hangingPunct="0">
        <a:lnSpc>
          <a:spcPct val="90000"/>
        </a:lnSpc>
        <a:spcBef>
          <a:spcPts val="1438"/>
        </a:spcBef>
        <a:spcAft>
          <a:spcPct val="0"/>
        </a:spcAft>
        <a:buFont typeface="Arial" panose="020B0604020202020204" pitchFamily="34" charset="0"/>
        <a:buChar char="•"/>
        <a:defRPr sz="4000" kern="1200">
          <a:solidFill>
            <a:schemeClr val="tx1"/>
          </a:solidFill>
          <a:latin typeface="+mn-lt"/>
          <a:ea typeface="+mn-ea"/>
          <a:cs typeface="+mn-cs"/>
        </a:defRPr>
      </a:lvl1pPr>
      <a:lvl2pPr marL="981075" indent="-327025" algn="l" defTabSz="1308100" rtl="0" eaLnBrk="0" fontAlgn="base" hangingPunct="0">
        <a:lnSpc>
          <a:spcPct val="90000"/>
        </a:lnSpc>
        <a:spcBef>
          <a:spcPts val="713"/>
        </a:spcBef>
        <a:spcAft>
          <a:spcPct val="0"/>
        </a:spcAft>
        <a:buFont typeface="Arial" panose="020B0604020202020204" pitchFamily="34" charset="0"/>
        <a:buChar char="•"/>
        <a:defRPr sz="3400" kern="1200">
          <a:solidFill>
            <a:schemeClr val="tx1"/>
          </a:solidFill>
          <a:latin typeface="+mn-lt"/>
          <a:ea typeface="+mn-ea"/>
          <a:cs typeface="+mn-cs"/>
        </a:defRPr>
      </a:lvl2pPr>
      <a:lvl3pPr marL="1635125" indent="-327025" algn="l" defTabSz="1308100" rtl="0" eaLnBrk="0" fontAlgn="base" hangingPunct="0">
        <a:lnSpc>
          <a:spcPct val="90000"/>
        </a:lnSpc>
        <a:spcBef>
          <a:spcPts val="713"/>
        </a:spcBef>
        <a:spcAft>
          <a:spcPct val="0"/>
        </a:spcAft>
        <a:buFont typeface="Arial" panose="020B0604020202020204" pitchFamily="34" charset="0"/>
        <a:buChar char="•"/>
        <a:defRPr sz="2800" kern="1200">
          <a:solidFill>
            <a:schemeClr val="tx1"/>
          </a:solidFill>
          <a:latin typeface="+mn-lt"/>
          <a:ea typeface="+mn-ea"/>
          <a:cs typeface="+mn-cs"/>
        </a:defRPr>
      </a:lvl3pPr>
      <a:lvl4pPr marL="2289175" indent="-327025" algn="l" defTabSz="1308100" rtl="0" eaLnBrk="0" fontAlgn="base" hangingPunct="0">
        <a:lnSpc>
          <a:spcPct val="90000"/>
        </a:lnSpc>
        <a:spcBef>
          <a:spcPts val="713"/>
        </a:spcBef>
        <a:spcAft>
          <a:spcPct val="0"/>
        </a:spcAft>
        <a:buFont typeface="Arial" panose="020B0604020202020204" pitchFamily="34" charset="0"/>
        <a:buChar char="•"/>
        <a:defRPr sz="2500" kern="1200">
          <a:solidFill>
            <a:schemeClr val="tx1"/>
          </a:solidFill>
          <a:latin typeface="+mn-lt"/>
          <a:ea typeface="+mn-ea"/>
          <a:cs typeface="+mn-cs"/>
        </a:defRPr>
      </a:lvl4pPr>
      <a:lvl5pPr marL="2944813" indent="-327025" algn="l" defTabSz="1308100" rtl="0" eaLnBrk="0" fontAlgn="base" hangingPunct="0">
        <a:lnSpc>
          <a:spcPct val="90000"/>
        </a:lnSpc>
        <a:spcBef>
          <a:spcPts val="713"/>
        </a:spcBef>
        <a:spcAft>
          <a:spcPct val="0"/>
        </a:spcAft>
        <a:buFont typeface="Arial" panose="020B0604020202020204" pitchFamily="34" charset="0"/>
        <a:buChar char="•"/>
        <a:defRPr sz="2500" kern="1200">
          <a:solidFill>
            <a:schemeClr val="tx1"/>
          </a:solidFill>
          <a:latin typeface="+mn-lt"/>
          <a:ea typeface="+mn-ea"/>
          <a:cs typeface="+mn-cs"/>
        </a:defRPr>
      </a:lvl5pPr>
      <a:lvl6pPr marL="3599650" indent="-327241" algn="l" defTabSz="1308964" rtl="0" eaLnBrk="1" latinLnBrk="0" hangingPunct="1">
        <a:lnSpc>
          <a:spcPct val="90000"/>
        </a:lnSpc>
        <a:spcBef>
          <a:spcPts val="716"/>
        </a:spcBef>
        <a:buFont typeface="Arial" panose="020B0604020202020204" pitchFamily="34" charset="0"/>
        <a:buChar char="•"/>
        <a:defRPr sz="2577" kern="1200">
          <a:solidFill>
            <a:schemeClr val="tx1"/>
          </a:solidFill>
          <a:latin typeface="+mn-lt"/>
          <a:ea typeface="+mn-ea"/>
          <a:cs typeface="+mn-cs"/>
        </a:defRPr>
      </a:lvl6pPr>
      <a:lvl7pPr marL="4254132" indent="-327241" algn="l" defTabSz="1308964" rtl="0" eaLnBrk="1" latinLnBrk="0" hangingPunct="1">
        <a:lnSpc>
          <a:spcPct val="90000"/>
        </a:lnSpc>
        <a:spcBef>
          <a:spcPts val="716"/>
        </a:spcBef>
        <a:buFont typeface="Arial" panose="020B0604020202020204" pitchFamily="34" charset="0"/>
        <a:buChar char="•"/>
        <a:defRPr sz="2577" kern="1200">
          <a:solidFill>
            <a:schemeClr val="tx1"/>
          </a:solidFill>
          <a:latin typeface="+mn-lt"/>
          <a:ea typeface="+mn-ea"/>
          <a:cs typeface="+mn-cs"/>
        </a:defRPr>
      </a:lvl7pPr>
      <a:lvl8pPr marL="4908614" indent="-327241" algn="l" defTabSz="1308964" rtl="0" eaLnBrk="1" latinLnBrk="0" hangingPunct="1">
        <a:lnSpc>
          <a:spcPct val="90000"/>
        </a:lnSpc>
        <a:spcBef>
          <a:spcPts val="716"/>
        </a:spcBef>
        <a:buFont typeface="Arial" panose="020B0604020202020204" pitchFamily="34" charset="0"/>
        <a:buChar char="•"/>
        <a:defRPr sz="2577" kern="1200">
          <a:solidFill>
            <a:schemeClr val="tx1"/>
          </a:solidFill>
          <a:latin typeface="+mn-lt"/>
          <a:ea typeface="+mn-ea"/>
          <a:cs typeface="+mn-cs"/>
        </a:defRPr>
      </a:lvl8pPr>
      <a:lvl9pPr marL="5563095" indent="-327241" algn="l" defTabSz="1308964" rtl="0" eaLnBrk="1" latinLnBrk="0" hangingPunct="1">
        <a:lnSpc>
          <a:spcPct val="90000"/>
        </a:lnSpc>
        <a:spcBef>
          <a:spcPts val="716"/>
        </a:spcBef>
        <a:buFont typeface="Arial" panose="020B0604020202020204" pitchFamily="34" charset="0"/>
        <a:buChar char="•"/>
        <a:defRPr sz="2577" kern="1200">
          <a:solidFill>
            <a:schemeClr val="tx1"/>
          </a:solidFill>
          <a:latin typeface="+mn-lt"/>
          <a:ea typeface="+mn-ea"/>
          <a:cs typeface="+mn-cs"/>
        </a:defRPr>
      </a:lvl9pPr>
    </p:bodyStyle>
    <p:otherStyle>
      <a:defPPr>
        <a:defRPr lang="en-US"/>
      </a:defPPr>
      <a:lvl1pPr marL="0" algn="l" defTabSz="1308964" rtl="0" eaLnBrk="1" latinLnBrk="0" hangingPunct="1">
        <a:defRPr sz="2577" kern="1200">
          <a:solidFill>
            <a:schemeClr val="tx1"/>
          </a:solidFill>
          <a:latin typeface="+mn-lt"/>
          <a:ea typeface="+mn-ea"/>
          <a:cs typeface="+mn-cs"/>
        </a:defRPr>
      </a:lvl1pPr>
      <a:lvl2pPr marL="654482" algn="l" defTabSz="1308964" rtl="0" eaLnBrk="1" latinLnBrk="0" hangingPunct="1">
        <a:defRPr sz="2577" kern="1200">
          <a:solidFill>
            <a:schemeClr val="tx1"/>
          </a:solidFill>
          <a:latin typeface="+mn-lt"/>
          <a:ea typeface="+mn-ea"/>
          <a:cs typeface="+mn-cs"/>
        </a:defRPr>
      </a:lvl2pPr>
      <a:lvl3pPr marL="1308964" algn="l" defTabSz="1308964" rtl="0" eaLnBrk="1" latinLnBrk="0" hangingPunct="1">
        <a:defRPr sz="2577" kern="1200">
          <a:solidFill>
            <a:schemeClr val="tx1"/>
          </a:solidFill>
          <a:latin typeface="+mn-lt"/>
          <a:ea typeface="+mn-ea"/>
          <a:cs typeface="+mn-cs"/>
        </a:defRPr>
      </a:lvl3pPr>
      <a:lvl4pPr marL="1963445" algn="l" defTabSz="1308964" rtl="0" eaLnBrk="1" latinLnBrk="0" hangingPunct="1">
        <a:defRPr sz="2577" kern="1200">
          <a:solidFill>
            <a:schemeClr val="tx1"/>
          </a:solidFill>
          <a:latin typeface="+mn-lt"/>
          <a:ea typeface="+mn-ea"/>
          <a:cs typeface="+mn-cs"/>
        </a:defRPr>
      </a:lvl4pPr>
      <a:lvl5pPr marL="2617927" algn="l" defTabSz="1308964" rtl="0" eaLnBrk="1" latinLnBrk="0" hangingPunct="1">
        <a:defRPr sz="2577" kern="1200">
          <a:solidFill>
            <a:schemeClr val="tx1"/>
          </a:solidFill>
          <a:latin typeface="+mn-lt"/>
          <a:ea typeface="+mn-ea"/>
          <a:cs typeface="+mn-cs"/>
        </a:defRPr>
      </a:lvl5pPr>
      <a:lvl6pPr marL="3272409" algn="l" defTabSz="1308964" rtl="0" eaLnBrk="1" latinLnBrk="0" hangingPunct="1">
        <a:defRPr sz="2577" kern="1200">
          <a:solidFill>
            <a:schemeClr val="tx1"/>
          </a:solidFill>
          <a:latin typeface="+mn-lt"/>
          <a:ea typeface="+mn-ea"/>
          <a:cs typeface="+mn-cs"/>
        </a:defRPr>
      </a:lvl6pPr>
      <a:lvl7pPr marL="3926891" algn="l" defTabSz="1308964" rtl="0" eaLnBrk="1" latinLnBrk="0" hangingPunct="1">
        <a:defRPr sz="2577" kern="1200">
          <a:solidFill>
            <a:schemeClr val="tx1"/>
          </a:solidFill>
          <a:latin typeface="+mn-lt"/>
          <a:ea typeface="+mn-ea"/>
          <a:cs typeface="+mn-cs"/>
        </a:defRPr>
      </a:lvl7pPr>
      <a:lvl8pPr marL="4581373" algn="l" defTabSz="1308964" rtl="0" eaLnBrk="1" latinLnBrk="0" hangingPunct="1">
        <a:defRPr sz="2577" kern="1200">
          <a:solidFill>
            <a:schemeClr val="tx1"/>
          </a:solidFill>
          <a:latin typeface="+mn-lt"/>
          <a:ea typeface="+mn-ea"/>
          <a:cs typeface="+mn-cs"/>
        </a:defRPr>
      </a:lvl8pPr>
      <a:lvl9pPr marL="5235854" algn="l" defTabSz="1308964" rtl="0" eaLnBrk="1" latinLnBrk="0" hangingPunct="1">
        <a:defRPr sz="257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slideLayout" Target="../slideLayouts/slideLayout7.xml"/><Relationship Id="rId1" Type="http://schemas.openxmlformats.org/officeDocument/2006/relationships/video" Target="file:///C:\Users\jennifer.mcdaniel\AppData\Local\Temp\SMART%20Technologies\SMART%20Notebook\NotebookCrashRecovery\Notebook30918\attachments\The_Geography_of_Africa.asf" TargetMode="External"/></Relationships>
</file>

<file path=ppt/slides/_rels/slide10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slideLayout" Target="../slideLayouts/slideLayout7.xml"/><Relationship Id="rId1" Type="http://schemas.openxmlformats.org/officeDocument/2006/relationships/video" Target="file:///C:\Users\jennifer.mcdaniel\AppData\Local\Temp\SMART%20Technologies\SMART%20Notebook\NotebookCrashRecovery\Notebook30918\attachments\Mansa%20Musa%20(_I'll%20Tumble%204%20Ya_%20by%20Culture%20Club).mp4" TargetMode="External"/></Relationships>
</file>

<file path=ppt/slides/_rels/slide11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hyperlink" Target="file:///E:\History%20Documents\World%20History\Notes%20and%20attachments\SMART%20NOTES%20PPT\SSWH5,%2012%20and%206\WH%206%20Mansa%20Musa.asf" TargetMode="Externa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slideLayout" Target="../slideLayouts/slideLayout7.xml"/><Relationship Id="rId1" Type="http://schemas.openxmlformats.org/officeDocument/2006/relationships/video" Target="file:///C:\Users\jennifer.mcdaniel\AppData\Local\Temp\SMART%20Technologies\SMART%20Notebook\NotebookCrashRecovery\Notebook30918\attachments\WH%206%20Mansa%20Musa.asf" TargetMode="External"/></Relationships>
</file>

<file path=ppt/slides/_rels/slide11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hyperlink" Target="https://www.youtube.com/watch?v=tvr1jalGmcs" TargetMode="External"/><Relationship Id="rId2" Type="http://schemas.openxmlformats.org/officeDocument/2006/relationships/image" Target="../media/image110.png"/><Relationship Id="rId1" Type="http://schemas.openxmlformats.org/officeDocument/2006/relationships/slideLayout" Target="../slideLayouts/slideLayout7.xml"/><Relationship Id="rId4" Type="http://schemas.openxmlformats.org/officeDocument/2006/relationships/hyperlink" Target="https://www.youtube.com/watch?v=H3GU7vFNuUI" TargetMode="External"/></Relationships>
</file>

<file path=ppt/slides/_rels/slide12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hyperlink" Target="https://www.youtube.com/watch?v=AvFl6UBZLv4" TargetMode="Externa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slideLayout" Target="../slideLayouts/slideLayout7.xml"/><Relationship Id="rId1" Type="http://schemas.openxmlformats.org/officeDocument/2006/relationships/video" Target="file:///C:\Users\jennifer.mcdaniel\AppData\Local\Temp\SMART%20Technologies\SMART%20Notebook\NotebookCrashRecovery\Notebook30918\attachments\Mansa%20Musa%20and%20Islam%20in%20Africa_%20Crash%20Course%20World%20History%20%2316.mp4"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video" Target="file:///E:\History%20Documents\World%20History\Videos\Crash%20Course%20World%20History\Islam,%20the%20Quran,%20and%20the%20Five%20Pillars%20All%20Without%20a%20Flamewar_%20Crash%20Course%20World%20History%20%2313.mp4" TargetMode="Externa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file:///E:\History%20Documents\World%20History\Notes%20and%20attachments\SMART%20NOTES%20PPT\SSWH5,%2012%20and%206\WH%205%20Islam.asf"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hyperlink" Target="http://hungrystones.blogspot.com/2016/01/why-mecca-is-so-scered-place-who-build.html"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video" Target="file:///C:\Users\jennifer.mcdaniel\AppData\Local\Temp\SMART%20Technologies\SMART%20Notebook\NotebookCrashRecovery\Notebook30918\attachments\WH%205%20Islam.asf"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https://www.youtube.com/watch?v=1wG1iPvxC9w" TargetMode="External"/><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content.time.com/time/interactive/0,31813,2084413,00.html"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hyperlink" Target="https://www.youtube.com/watch?v=RW5n4sIOj9s"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hyperlink" Target="https://www.facebook.com/watch/?v=10155025150230787" TargetMode="Externa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5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5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7.xml"/><Relationship Id="rId1" Type="http://schemas.openxmlformats.org/officeDocument/2006/relationships/video" Target="file:///E:\History%20Documents\World%20History\Videos\Istanbul%20not%20constantinople.mp4"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hyperlink" Target="https://www.youtube.com/watch?v=LhdFgu7C0X0" TargetMode="External"/><Relationship Id="rId5" Type="http://schemas.openxmlformats.org/officeDocument/2006/relationships/image" Target="../media/image66.png"/><Relationship Id="rId4" Type="http://schemas.openxmlformats.org/officeDocument/2006/relationships/image" Target="../media/image6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video" Target="file:///C:\Users\jennifer.mcdaniel\AppData\Local\Temp\SMART%20Technologies\SMART%20Notebook\NotebookCrashRecovery\Notebook30918\attachments\Venice%20and%20the%20Ottoman%20Empire_%20Crash%20Course%20World%20History%20%2319.mp4" TargetMode="External"/><Relationship Id="rId4" Type="http://schemas.openxmlformats.org/officeDocument/2006/relationships/image" Target="../media/image79.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slideLayout" Target="../slideLayouts/slideLayout7.xml"/><Relationship Id="rId1" Type="http://schemas.openxmlformats.org/officeDocument/2006/relationships/video" Target="file:///C:\Users\jennifer.mcdaniel\AppData\Local\Temp\SMART%20Technologies\SMART%20Notebook\NotebookCrashRecovery\Notebook30918\attachments\The_Spread_of_Islam__the_Mogul_Empire__the_British_Empire__and_India_s_Independence.asf"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hyperlink" Target="file:///E:\History%20Documents\World%20History\Notes%20and%20attachments\SMART%20NOTES%20PPT\SSWH5,%2012%20and%206\The_Geography_of_Africa.asf"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4" name="TextBox 1">
            <a:extLst>
              <a:ext uri="{FF2B5EF4-FFF2-40B4-BE49-F238E27FC236}">
                <a16:creationId xmlns:a16="http://schemas.microsoft.com/office/drawing/2014/main" id="{45494FC2-37D5-4F10-80EE-8E3AFDBDF304}"/>
              </a:ext>
            </a:extLst>
          </p:cNvPr>
          <p:cNvSpPr txBox="1">
            <a:spLocks noChangeArrowheads="1"/>
          </p:cNvSpPr>
          <p:nvPr/>
        </p:nvSpPr>
        <p:spPr bwMode="auto">
          <a:xfrm>
            <a:off x="303213" y="233363"/>
            <a:ext cx="16841787" cy="889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4400" b="1">
                <a:solidFill>
                  <a:srgbClr val="000000"/>
                </a:solidFill>
                <a:latin typeface="Times New Roman - 28"/>
              </a:rPr>
              <a:t>SSWH5 Examine the political, economic, and cultural interactions within the Medieval Mediterranean World between 600 CE/AD and 1300 CE/AD. </a:t>
            </a:r>
          </a:p>
          <a:p>
            <a:pPr eaLnBrk="1" hangingPunct="1"/>
            <a:r>
              <a:rPr lang="en-US" altLang="en-US" sz="4400">
                <a:solidFill>
                  <a:srgbClr val="000000"/>
                </a:solidFill>
                <a:latin typeface="Times New Roman - 28"/>
              </a:rPr>
              <a:t>a. Analyze the origins of Islam and the growth of the Islamic Empire. </a:t>
            </a:r>
          </a:p>
          <a:p>
            <a:pPr eaLnBrk="1" hangingPunct="1"/>
            <a:r>
              <a:rPr lang="en-US" altLang="en-US" sz="4400">
                <a:solidFill>
                  <a:srgbClr val="000000"/>
                </a:solidFill>
                <a:latin typeface="Times New Roman - 28"/>
              </a:rPr>
              <a:t>b. Understand the reasons for the split between Sunni and Shi’a Muslims. </a:t>
            </a:r>
          </a:p>
          <a:p>
            <a:pPr eaLnBrk="1" hangingPunct="1"/>
            <a:r>
              <a:rPr lang="en-US" altLang="en-US" sz="4400">
                <a:solidFill>
                  <a:srgbClr val="000000"/>
                </a:solidFill>
                <a:latin typeface="Times New Roman - 28"/>
              </a:rPr>
              <a:t>c. Assess the economic impact of Muslim trade routes to India, China, Europe and Africa. </a:t>
            </a:r>
          </a:p>
          <a:p>
            <a:pPr eaLnBrk="1" hangingPunct="1"/>
            <a:r>
              <a:rPr lang="en-US" altLang="en-US" sz="4400">
                <a:solidFill>
                  <a:srgbClr val="000000"/>
                </a:solidFill>
                <a:latin typeface="Times New Roman - 28"/>
              </a:rPr>
              <a:t>d. Identify the contributions of Islamic scholars in science, math, and geography </a:t>
            </a:r>
          </a:p>
          <a:p>
            <a:pPr eaLnBrk="1" hangingPunct="1"/>
            <a:r>
              <a:rPr lang="en-US" altLang="en-US" sz="4400">
                <a:solidFill>
                  <a:srgbClr val="000000"/>
                </a:solidFill>
                <a:latin typeface="Times New Roman - 28"/>
              </a:rPr>
              <a:t>e. Analyze the relationship between Judaism, Christianity, and Islam.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90" name="Picture 1">
            <a:extLst>
              <a:ext uri="{FF2B5EF4-FFF2-40B4-BE49-F238E27FC236}">
                <a16:creationId xmlns:a16="http://schemas.microsoft.com/office/drawing/2014/main" id="{F0561AFA-C34E-481C-AC97-986BB68364E3}"/>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7452975" cy="9817100"/>
          </a:xfrm>
          <a:prstGeom prst="rect">
            <a:avLst/>
          </a:prstGeom>
          <a:solidFill>
            <a:srgbClr val="0000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2291" name="Picture 2">
            <a:extLst>
              <a:ext uri="{FF2B5EF4-FFF2-40B4-BE49-F238E27FC236}">
                <a16:creationId xmlns:a16="http://schemas.microsoft.com/office/drawing/2014/main" id="{13331149-26D7-4109-B967-24D0B271DE7F}"/>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10120313" y="274638"/>
            <a:ext cx="7510462" cy="9267825"/>
          </a:xfrm>
          <a:prstGeom prst="rect">
            <a:avLst/>
          </a:prstGeom>
          <a:solidFill>
            <a:srgbClr val="0000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0244" name="TextBox 3">
            <a:extLst>
              <a:ext uri="{FF2B5EF4-FFF2-40B4-BE49-F238E27FC236}">
                <a16:creationId xmlns:a16="http://schemas.microsoft.com/office/drawing/2014/main" id="{E412455A-1ED9-4DD8-9724-5DBC9A576CDD}"/>
              </a:ext>
            </a:extLst>
          </p:cNvPr>
          <p:cNvSpPr txBox="1">
            <a:spLocks noChangeArrowheads="1"/>
          </p:cNvSpPr>
          <p:nvPr/>
        </p:nvSpPr>
        <p:spPr bwMode="auto">
          <a:xfrm>
            <a:off x="179388" y="1019175"/>
            <a:ext cx="11299825" cy="331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n-US" altLang="en-US" sz="10479" b="1" dirty="0">
                <a:solidFill>
                  <a:srgbClr val="006600"/>
                </a:solidFill>
                <a:latin typeface="Calligrapher - 81"/>
              </a:rPr>
              <a:t>The ​Prophetic  ​Tradition</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he_Geography_of_Africa.asf">
            <a:hlinkClick r:id="" action="ppaction://media"/>
            <a:extLst>
              <a:ext uri="{FF2B5EF4-FFF2-40B4-BE49-F238E27FC236}">
                <a16:creationId xmlns:a16="http://schemas.microsoft.com/office/drawing/2014/main" id="{06764821-A963-4E0D-8717-76418B703958}"/>
              </a:ext>
            </a:extLst>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98425" y="98425"/>
            <a:ext cx="17119600" cy="955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7522" name="Picture 1">
            <a:extLst>
              <a:ext uri="{FF2B5EF4-FFF2-40B4-BE49-F238E27FC236}">
                <a16:creationId xmlns:a16="http://schemas.microsoft.com/office/drawing/2014/main" id="{56CDA0EF-616D-40C7-9306-903C1081201D}"/>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7452975" cy="9817100"/>
          </a:xfrm>
          <a:prstGeom prst="rect">
            <a:avLst/>
          </a:prstGeom>
          <a:solidFill>
            <a:srgbClr val="0000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8B0000"/>
        </a:solidFill>
        <a:effectLst/>
      </p:bgPr>
    </p:bg>
    <p:spTree>
      <p:nvGrpSpPr>
        <p:cNvPr id="1" name=""/>
        <p:cNvGrpSpPr/>
        <p:nvPr/>
      </p:nvGrpSpPr>
      <p:grpSpPr>
        <a:xfrm>
          <a:off x="0" y="0"/>
          <a:ext cx="0" cy="0"/>
          <a:chOff x="0" y="0"/>
          <a:chExt cx="0" cy="0"/>
        </a:xfrm>
      </p:grpSpPr>
      <p:grpSp>
        <p:nvGrpSpPr>
          <p:cNvPr id="108546" name="Group 4">
            <a:extLst>
              <a:ext uri="{FF2B5EF4-FFF2-40B4-BE49-F238E27FC236}">
                <a16:creationId xmlns:a16="http://schemas.microsoft.com/office/drawing/2014/main" id="{BEC32EBF-FEB2-4C04-A05E-7990A65FE165}"/>
              </a:ext>
            </a:extLst>
          </p:cNvPr>
          <p:cNvGrpSpPr>
            <a:grpSpLocks/>
          </p:cNvGrpSpPr>
          <p:nvPr/>
        </p:nvGrpSpPr>
        <p:grpSpPr bwMode="auto">
          <a:xfrm>
            <a:off x="4854575" y="901700"/>
            <a:ext cx="7874000" cy="8915400"/>
            <a:chOff x="2413000" y="469900"/>
            <a:chExt cx="5308854" cy="5880608"/>
          </a:xfrm>
        </p:grpSpPr>
        <p:pic>
          <p:nvPicPr>
            <p:cNvPr id="108548" name="Picture 1">
              <a:extLst>
                <a:ext uri="{FF2B5EF4-FFF2-40B4-BE49-F238E27FC236}">
                  <a16:creationId xmlns:a16="http://schemas.microsoft.com/office/drawing/2014/main" id="{B81A40F7-8790-4071-A6D2-509502579EC2}"/>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2413000" y="469900"/>
              <a:ext cx="5308854" cy="5880608"/>
            </a:xfrm>
            <a:prstGeom prst="rect">
              <a:avLst/>
            </a:prstGeom>
            <a:solidFill>
              <a:srgbClr val="0000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08549" name="Picture 2">
              <a:extLst>
                <a:ext uri="{FF2B5EF4-FFF2-40B4-BE49-F238E27FC236}">
                  <a16:creationId xmlns:a16="http://schemas.microsoft.com/office/drawing/2014/main" id="{1E8AC399-6FAF-4415-89FA-2192743EFDEC}"/>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5799963" y="1862328"/>
              <a:ext cx="1405001" cy="800735"/>
            </a:xfrm>
            <a:prstGeom prst="rect">
              <a:avLst/>
            </a:prstGeom>
            <a:solidFill>
              <a:srgbClr val="0000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08550" name="Picture 3">
              <a:extLst>
                <a:ext uri="{FF2B5EF4-FFF2-40B4-BE49-F238E27FC236}">
                  <a16:creationId xmlns:a16="http://schemas.microsoft.com/office/drawing/2014/main" id="{AD4CADBE-46B1-4FD5-A496-BBE1EC8289D3}"/>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5377688" y="1134618"/>
              <a:ext cx="1421511" cy="810895"/>
            </a:xfrm>
            <a:prstGeom prst="rect">
              <a:avLst/>
            </a:prstGeom>
            <a:solidFill>
              <a:srgbClr val="0000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98307" name="TextBox 5">
            <a:extLst>
              <a:ext uri="{FF2B5EF4-FFF2-40B4-BE49-F238E27FC236}">
                <a16:creationId xmlns:a16="http://schemas.microsoft.com/office/drawing/2014/main" id="{2EA190A5-7507-455F-BF18-E55EE884BF6B}"/>
              </a:ext>
            </a:extLst>
          </p:cNvPr>
          <p:cNvSpPr txBox="1">
            <a:spLocks noChangeArrowheads="1"/>
          </p:cNvSpPr>
          <p:nvPr/>
        </p:nvSpPr>
        <p:spPr bwMode="auto">
          <a:xfrm>
            <a:off x="2312988" y="0"/>
            <a:ext cx="12958762"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n-US" altLang="en-US" sz="4466" b="1">
                <a:solidFill>
                  <a:srgbClr val="B9FFB9"/>
                </a:solidFill>
                <a:latin typeface="Impact - 34"/>
              </a:rPr>
              <a:t>North African Kingdoms</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09570" name="Group 5">
            <a:extLst>
              <a:ext uri="{FF2B5EF4-FFF2-40B4-BE49-F238E27FC236}">
                <a16:creationId xmlns:a16="http://schemas.microsoft.com/office/drawing/2014/main" id="{229AAF9E-6128-482E-B1CA-32EDFFBB7229}"/>
              </a:ext>
            </a:extLst>
          </p:cNvPr>
          <p:cNvGrpSpPr>
            <a:grpSpLocks/>
          </p:cNvGrpSpPr>
          <p:nvPr/>
        </p:nvGrpSpPr>
        <p:grpSpPr bwMode="auto">
          <a:xfrm>
            <a:off x="257175" y="290513"/>
            <a:ext cx="16711613" cy="3754437"/>
            <a:chOff x="98829" y="-16510"/>
            <a:chExt cx="9727281" cy="2186051"/>
          </a:xfrm>
        </p:grpSpPr>
        <p:pic>
          <p:nvPicPr>
            <p:cNvPr id="109572" name="Picture 1">
              <a:extLst>
                <a:ext uri="{FF2B5EF4-FFF2-40B4-BE49-F238E27FC236}">
                  <a16:creationId xmlns:a16="http://schemas.microsoft.com/office/drawing/2014/main" id="{806485E4-08A4-4CA7-AD6C-7237C695D750}"/>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23698" y="8890"/>
              <a:ext cx="9651746" cy="2160651"/>
            </a:xfrm>
            <a:prstGeom prst="rect">
              <a:avLst/>
            </a:prstGeom>
            <a:solidFill>
              <a:srgbClr val="0000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109573" name="Group 4">
              <a:extLst>
                <a:ext uri="{FF2B5EF4-FFF2-40B4-BE49-F238E27FC236}">
                  <a16:creationId xmlns:a16="http://schemas.microsoft.com/office/drawing/2014/main" id="{D45405D6-7600-4AB1-A274-C5DBEF4F1498}"/>
                </a:ext>
              </a:extLst>
            </p:cNvPr>
            <p:cNvGrpSpPr>
              <a:grpSpLocks/>
            </p:cNvGrpSpPr>
            <p:nvPr/>
          </p:nvGrpSpPr>
          <p:grpSpPr bwMode="auto">
            <a:xfrm>
              <a:off x="98829" y="-16510"/>
              <a:ext cx="9727281" cy="749322"/>
              <a:chOff x="98829" y="-16510"/>
              <a:chExt cx="9727281" cy="749322"/>
            </a:xfrm>
          </p:grpSpPr>
          <p:sp>
            <p:nvSpPr>
              <p:cNvPr id="3" name="Freeform 2">
                <a:extLst>
                  <a:ext uri="{FF2B5EF4-FFF2-40B4-BE49-F238E27FC236}">
                    <a16:creationId xmlns:a16="http://schemas.microsoft.com/office/drawing/2014/main" id="{7FEDA03D-5AA3-494E-A39C-2BF7101540D7}"/>
                  </a:ext>
                </a:extLst>
              </p:cNvPr>
              <p:cNvSpPr/>
              <p:nvPr/>
            </p:nvSpPr>
            <p:spPr>
              <a:xfrm>
                <a:off x="162587" y="-16510"/>
                <a:ext cx="9599764" cy="749635"/>
              </a:xfrm>
              <a:custGeom>
                <a:avLst/>
                <a:gdLst/>
                <a:ahLst/>
                <a:cxnLst/>
                <a:rect l="0" t="0" r="0" b="0"/>
                <a:pathLst>
                  <a:path w="9600282" h="749791">
                    <a:moveTo>
                      <a:pt x="0" y="0"/>
                    </a:moveTo>
                    <a:lnTo>
                      <a:pt x="9600281" y="0"/>
                    </a:lnTo>
                    <a:lnTo>
                      <a:pt x="9600281" y="749790"/>
                    </a:lnTo>
                    <a:lnTo>
                      <a:pt x="0" y="749790"/>
                    </a:lnTo>
                    <a:close/>
                  </a:path>
                </a:pathLst>
              </a:custGeom>
              <a:solidFill>
                <a:srgbClr val="FF0000"/>
              </a:solidFill>
              <a:ln w="38100" cap="flat" cmpd="sng" algn="ctr">
                <a:solidFill>
                  <a:srgbClr val="000000"/>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9335" name="TextBox 3">
                <a:extLst>
                  <a:ext uri="{FF2B5EF4-FFF2-40B4-BE49-F238E27FC236}">
                    <a16:creationId xmlns:a16="http://schemas.microsoft.com/office/drawing/2014/main" id="{DF099E35-6B96-4D57-8A2E-87967500F8A4}"/>
                  </a:ext>
                </a:extLst>
              </p:cNvPr>
              <p:cNvSpPr txBox="1">
                <a:spLocks noChangeArrowheads="1"/>
              </p:cNvSpPr>
              <p:nvPr/>
            </p:nvSpPr>
            <p:spPr bwMode="auto">
              <a:xfrm>
                <a:off x="98829" y="128"/>
                <a:ext cx="9727281" cy="46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n-US" altLang="en-US" sz="4638" b="1" i="1">
                    <a:solidFill>
                      <a:srgbClr val="000000"/>
                    </a:solidFill>
                    <a:latin typeface="Times New Roman - 36"/>
                  </a:rPr>
                  <a:t>Civilizations: Kush and Axum </a:t>
                </a:r>
              </a:p>
            </p:txBody>
          </p:sp>
        </p:grpSp>
      </p:grpSp>
      <p:sp>
        <p:nvSpPr>
          <p:cNvPr id="109571" name="TextBox 6">
            <a:extLst>
              <a:ext uri="{FF2B5EF4-FFF2-40B4-BE49-F238E27FC236}">
                <a16:creationId xmlns:a16="http://schemas.microsoft.com/office/drawing/2014/main" id="{4586BF6E-8876-406F-860D-7CF1A698951B}"/>
              </a:ext>
            </a:extLst>
          </p:cNvPr>
          <p:cNvSpPr txBox="1">
            <a:spLocks noChangeArrowheads="1"/>
          </p:cNvSpPr>
          <p:nvPr/>
        </p:nvSpPr>
        <p:spPr bwMode="auto">
          <a:xfrm>
            <a:off x="366713" y="4344988"/>
            <a:ext cx="16533812" cy="507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buFont typeface="Arial" panose="020B0604020202020204" pitchFamily="34" charset="0"/>
              <a:buChar char="•"/>
            </a:pPr>
            <a:r>
              <a:rPr lang="en-US" altLang="en-US" sz="3600" b="1">
                <a:solidFill>
                  <a:srgbClr val="000000"/>
                </a:solidFill>
                <a:latin typeface="Comic Sans MS - 22"/>
              </a:rPr>
              <a:t>The Kush emerged as one of the largest trading empires of  ​the time </a:t>
            </a:r>
          </a:p>
          <a:p>
            <a:pPr eaLnBrk="1" hangingPunct="1">
              <a:buFont typeface="Arial" panose="020B0604020202020204" pitchFamily="34" charset="0"/>
              <a:buChar char="•"/>
            </a:pPr>
            <a:endParaRPr lang="en-US" altLang="en-US" sz="3600" b="1">
              <a:solidFill>
                <a:srgbClr val="000000"/>
              </a:solidFill>
              <a:latin typeface="Comic Sans MS - 22"/>
            </a:endParaRPr>
          </a:p>
          <a:p>
            <a:pPr eaLnBrk="1" hangingPunct="1">
              <a:buFont typeface="Arial" panose="020B0604020202020204" pitchFamily="34" charset="0"/>
              <a:buChar char="•"/>
            </a:pPr>
            <a:r>
              <a:rPr lang="en-US" altLang="en-US" sz="3600" b="1">
                <a:solidFill>
                  <a:srgbClr val="000000"/>
                </a:solidFill>
                <a:latin typeface="Comic Sans MS - 22"/>
              </a:rPr>
              <a:t>The Axum civilization came in and "took over"the trading empire and eventually they emerged as an independent state that combined Arab and African cultures. </a:t>
            </a:r>
          </a:p>
          <a:p>
            <a:pPr eaLnBrk="1" hangingPunct="1">
              <a:buFont typeface="Arial" panose="020B0604020202020204" pitchFamily="34" charset="0"/>
              <a:buChar char="•"/>
            </a:pPr>
            <a:endParaRPr lang="en-US" altLang="en-US" sz="3600" b="1">
              <a:solidFill>
                <a:srgbClr val="000000"/>
              </a:solidFill>
              <a:latin typeface="Comic Sans MS - 22"/>
            </a:endParaRPr>
          </a:p>
          <a:p>
            <a:pPr eaLnBrk="1" hangingPunct="1">
              <a:buFont typeface="Arial" panose="020B0604020202020204" pitchFamily="34" charset="0"/>
              <a:buChar char="•"/>
            </a:pPr>
            <a:r>
              <a:rPr lang="en-US" altLang="en-US" sz="3600" b="1">
                <a:solidFill>
                  <a:srgbClr val="000000"/>
                </a:solidFill>
                <a:latin typeface="Comic Sans MS - 22"/>
              </a:rPr>
              <a:t>King Ezana, (Axum's King) made the official religion of the Axum Christianity. They learned about Christianity from the shipwrecked Syrians.</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10594" name="Picture 1">
            <a:extLst>
              <a:ext uri="{FF2B5EF4-FFF2-40B4-BE49-F238E27FC236}">
                <a16:creationId xmlns:a16="http://schemas.microsoft.com/office/drawing/2014/main" id="{D3C4F3E5-4DAE-45AA-9230-892A288D0EE1}"/>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4044613" cy="9756775"/>
          </a:xfrm>
          <a:prstGeom prst="rect">
            <a:avLst/>
          </a:prstGeom>
          <a:solidFill>
            <a:srgbClr val="0000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10595" name="Picture 2">
            <a:extLst>
              <a:ext uri="{FF2B5EF4-FFF2-40B4-BE49-F238E27FC236}">
                <a16:creationId xmlns:a16="http://schemas.microsoft.com/office/drawing/2014/main" id="{8DD173E1-7B06-4E25-9F7A-570ABC0BF50D}"/>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5753100" y="0"/>
            <a:ext cx="11104563" cy="2584450"/>
          </a:xfrm>
          <a:prstGeom prst="rect">
            <a:avLst/>
          </a:prstGeom>
          <a:solidFill>
            <a:srgbClr val="0000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00008B"/>
        </a:solidFill>
        <a:effectLst/>
      </p:bgPr>
    </p:bg>
    <p:spTree>
      <p:nvGrpSpPr>
        <p:cNvPr id="1" name=""/>
        <p:cNvGrpSpPr/>
        <p:nvPr/>
      </p:nvGrpSpPr>
      <p:grpSpPr>
        <a:xfrm>
          <a:off x="0" y="0"/>
          <a:ext cx="0" cy="0"/>
          <a:chOff x="0" y="0"/>
          <a:chExt cx="0" cy="0"/>
        </a:xfrm>
      </p:grpSpPr>
      <p:pic>
        <p:nvPicPr>
          <p:cNvPr id="111618" name="Picture 1">
            <a:extLst>
              <a:ext uri="{FF2B5EF4-FFF2-40B4-BE49-F238E27FC236}">
                <a16:creationId xmlns:a16="http://schemas.microsoft.com/office/drawing/2014/main" id="{235C0ECD-1BF4-4E3C-BE16-3896441895BC}"/>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966913" y="-376238"/>
            <a:ext cx="13723937" cy="9885363"/>
          </a:xfrm>
          <a:prstGeom prst="rect">
            <a:avLst/>
          </a:prstGeom>
          <a:solidFill>
            <a:srgbClr val="0000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004040"/>
        </a:solidFill>
        <a:effectLst/>
      </p:bgPr>
    </p:bg>
    <p:spTree>
      <p:nvGrpSpPr>
        <p:cNvPr id="1" name=""/>
        <p:cNvGrpSpPr/>
        <p:nvPr/>
      </p:nvGrpSpPr>
      <p:grpSpPr>
        <a:xfrm>
          <a:off x="0" y="0"/>
          <a:ext cx="0" cy="0"/>
          <a:chOff x="0" y="0"/>
          <a:chExt cx="0" cy="0"/>
        </a:xfrm>
      </p:grpSpPr>
      <p:pic>
        <p:nvPicPr>
          <p:cNvPr id="112642" name="Picture 1">
            <a:extLst>
              <a:ext uri="{FF2B5EF4-FFF2-40B4-BE49-F238E27FC236}">
                <a16:creationId xmlns:a16="http://schemas.microsoft.com/office/drawing/2014/main" id="{269DA871-CF1D-47A6-A2BC-1FACE88C9F40}"/>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2070100" y="0"/>
            <a:ext cx="13620750" cy="9817100"/>
          </a:xfrm>
          <a:prstGeom prst="rect">
            <a:avLst/>
          </a:prstGeom>
          <a:solidFill>
            <a:srgbClr val="0000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3666" name="Picture 1">
            <a:extLst>
              <a:ext uri="{FF2B5EF4-FFF2-40B4-BE49-F238E27FC236}">
                <a16:creationId xmlns:a16="http://schemas.microsoft.com/office/drawing/2014/main" id="{4BB7DE8C-A132-42D4-A5CC-5B8D8A1BE17B}"/>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7452975" cy="9786938"/>
          </a:xfrm>
          <a:prstGeom prst="rect">
            <a:avLst/>
          </a:prstGeom>
          <a:solidFill>
            <a:srgbClr val="0000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FFAD5B"/>
        </a:solidFill>
        <a:effectLst/>
      </p:bgPr>
    </p:bg>
    <p:spTree>
      <p:nvGrpSpPr>
        <p:cNvPr id="1" name=""/>
        <p:cNvGrpSpPr/>
        <p:nvPr/>
      </p:nvGrpSpPr>
      <p:grpSpPr>
        <a:xfrm>
          <a:off x="0" y="0"/>
          <a:ext cx="0" cy="0"/>
          <a:chOff x="0" y="0"/>
          <a:chExt cx="0" cy="0"/>
        </a:xfrm>
      </p:grpSpPr>
      <p:sp>
        <p:nvSpPr>
          <p:cNvPr id="114690" name="TextBox 1">
            <a:extLst>
              <a:ext uri="{FF2B5EF4-FFF2-40B4-BE49-F238E27FC236}">
                <a16:creationId xmlns:a16="http://schemas.microsoft.com/office/drawing/2014/main" id="{379BD1A4-47D8-4A3F-8386-D557568B5C92}"/>
              </a:ext>
            </a:extLst>
          </p:cNvPr>
          <p:cNvSpPr txBox="1">
            <a:spLocks noChangeArrowheads="1"/>
          </p:cNvSpPr>
          <p:nvPr/>
        </p:nvSpPr>
        <p:spPr bwMode="auto">
          <a:xfrm>
            <a:off x="4170363" y="0"/>
            <a:ext cx="88947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7200" u="sng">
                <a:solidFill>
                  <a:srgbClr val="000000"/>
                </a:solidFill>
                <a:latin typeface="Arial - 43"/>
              </a:rPr>
              <a:t>Kingdoms of Africa</a:t>
            </a:r>
          </a:p>
        </p:txBody>
      </p:sp>
      <p:sp>
        <p:nvSpPr>
          <p:cNvPr id="114691" name="TextBox 2">
            <a:extLst>
              <a:ext uri="{FF2B5EF4-FFF2-40B4-BE49-F238E27FC236}">
                <a16:creationId xmlns:a16="http://schemas.microsoft.com/office/drawing/2014/main" id="{00EFF1A0-038A-448D-8F81-3A89F1791E10}"/>
              </a:ext>
            </a:extLst>
          </p:cNvPr>
          <p:cNvSpPr txBox="1">
            <a:spLocks noChangeArrowheads="1"/>
          </p:cNvSpPr>
          <p:nvPr/>
        </p:nvSpPr>
        <p:spPr bwMode="auto">
          <a:xfrm>
            <a:off x="261938" y="1122363"/>
            <a:ext cx="16492537" cy="840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85800" indent="-6858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buFont typeface="Arial" panose="020B0604020202020204" pitchFamily="34" charset="0"/>
              <a:buChar char="•"/>
            </a:pPr>
            <a:r>
              <a:rPr lang="en-US" altLang="en-US" sz="6000">
                <a:solidFill>
                  <a:srgbClr val="000000"/>
                </a:solidFill>
                <a:latin typeface="Times New Roman - 43"/>
              </a:rPr>
              <a:t>The first trading empire in west Africa was Ghana</a:t>
            </a:r>
          </a:p>
          <a:p>
            <a:pPr eaLnBrk="1" hangingPunct="1">
              <a:buFont typeface="Arial" panose="020B0604020202020204" pitchFamily="34" charset="0"/>
              <a:buChar char="•"/>
            </a:pPr>
            <a:r>
              <a:rPr lang="en-US" altLang="en-US" sz="6000">
                <a:solidFill>
                  <a:srgbClr val="000000"/>
                </a:solidFill>
                <a:latin typeface="Times New Roman - 43"/>
              </a:rPr>
              <a:t>An aromatic tree resin that came from Ghana was Frankincense </a:t>
            </a:r>
          </a:p>
          <a:p>
            <a:pPr eaLnBrk="1" hangingPunct="1">
              <a:buFont typeface="Arial" panose="020B0604020202020204" pitchFamily="34" charset="0"/>
              <a:buChar char="•"/>
            </a:pPr>
            <a:r>
              <a:rPr lang="en-US" altLang="en-US" sz="6000">
                <a:solidFill>
                  <a:srgbClr val="000000"/>
                </a:solidFill>
                <a:latin typeface="Times New Roman - 43"/>
              </a:rPr>
              <a:t>The item people wanted/needed most in Ghana was salt</a:t>
            </a:r>
          </a:p>
          <a:p>
            <a:pPr eaLnBrk="1" hangingPunct="1">
              <a:buFont typeface="Arial" panose="020B0604020202020204" pitchFamily="34" charset="0"/>
              <a:buChar char="•"/>
            </a:pPr>
            <a:r>
              <a:rPr lang="en-US" altLang="en-US" sz="6000">
                <a:solidFill>
                  <a:srgbClr val="000000"/>
                </a:solidFill>
                <a:latin typeface="Times New Roman - 43"/>
              </a:rPr>
              <a:t>The items they exported most were iron and gold</a:t>
            </a:r>
          </a:p>
          <a:p>
            <a:pPr eaLnBrk="1" hangingPunct="1">
              <a:buFont typeface="Arial" panose="020B0604020202020204" pitchFamily="34" charset="0"/>
              <a:buChar char="•"/>
            </a:pPr>
            <a:r>
              <a:rPr lang="en-US" altLang="en-US" sz="6000">
                <a:solidFill>
                  <a:srgbClr val="000000"/>
                </a:solidFill>
                <a:latin typeface="Times New Roman - 43"/>
              </a:rPr>
              <a:t>The kingdom following Ghana was Mali</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15714" name="Picture 1">
            <a:extLst>
              <a:ext uri="{FF2B5EF4-FFF2-40B4-BE49-F238E27FC236}">
                <a16:creationId xmlns:a16="http://schemas.microsoft.com/office/drawing/2014/main" id="{AEB3F2E0-0ED8-4B8C-91B4-734D85399A3C}"/>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0899775" y="5789613"/>
            <a:ext cx="4411663" cy="3916362"/>
          </a:xfrm>
          <a:prstGeom prst="rect">
            <a:avLst/>
          </a:prstGeom>
          <a:solidFill>
            <a:srgbClr val="0000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15715" name="Picture 2">
            <a:extLst>
              <a:ext uri="{FF2B5EF4-FFF2-40B4-BE49-F238E27FC236}">
                <a16:creationId xmlns:a16="http://schemas.microsoft.com/office/drawing/2014/main" id="{15923964-BE8B-4503-9BE9-A7B24F9978A4}"/>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10028238" y="261938"/>
            <a:ext cx="6283325" cy="5235575"/>
          </a:xfrm>
          <a:prstGeom prst="rect">
            <a:avLst/>
          </a:prstGeom>
          <a:solidFill>
            <a:srgbClr val="0000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15716" name="Picture 3">
            <a:extLst>
              <a:ext uri="{FF2B5EF4-FFF2-40B4-BE49-F238E27FC236}">
                <a16:creationId xmlns:a16="http://schemas.microsoft.com/office/drawing/2014/main" id="{E24745A5-9781-4A30-B7AE-7CC34A7EC299}"/>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560388" y="0"/>
            <a:ext cx="8034337" cy="9523413"/>
          </a:xfrm>
          <a:prstGeom prst="rect">
            <a:avLst/>
          </a:prstGeom>
          <a:solidFill>
            <a:srgbClr val="0000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8FB98"/>
        </a:solidFill>
        <a:effectLst/>
      </p:bgPr>
    </p:bg>
    <p:spTree>
      <p:nvGrpSpPr>
        <p:cNvPr id="1" name=""/>
        <p:cNvGrpSpPr/>
        <p:nvPr/>
      </p:nvGrpSpPr>
      <p:grpSpPr>
        <a:xfrm>
          <a:off x="0" y="0"/>
          <a:ext cx="0" cy="0"/>
          <a:chOff x="0" y="0"/>
          <a:chExt cx="0" cy="0"/>
        </a:xfrm>
      </p:grpSpPr>
      <p:sp>
        <p:nvSpPr>
          <p:cNvPr id="13314" name="TextBox 1">
            <a:extLst>
              <a:ext uri="{FF2B5EF4-FFF2-40B4-BE49-F238E27FC236}">
                <a16:creationId xmlns:a16="http://schemas.microsoft.com/office/drawing/2014/main" id="{8BEAC24F-4394-4D77-9957-03B14A21210F}"/>
              </a:ext>
            </a:extLst>
          </p:cNvPr>
          <p:cNvSpPr txBox="1">
            <a:spLocks noChangeArrowheads="1"/>
          </p:cNvSpPr>
          <p:nvPr/>
        </p:nvSpPr>
        <p:spPr bwMode="auto">
          <a:xfrm>
            <a:off x="301625" y="230188"/>
            <a:ext cx="16821150" cy="923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5200">
                <a:solidFill>
                  <a:srgbClr val="000000"/>
                </a:solidFill>
                <a:latin typeface="Times New Roman - 36"/>
              </a:rPr>
              <a:t>In addition to the Quran and Books of God, Muslims look to the words and deeds of the Prophet Muhammad for guidance. These traditions of Muhammad are found in the Hadith and Sunnah. </a:t>
            </a:r>
          </a:p>
          <a:p>
            <a:pPr eaLnBrk="1" hangingPunct="1"/>
            <a:endParaRPr lang="en-US" altLang="en-US" sz="5200">
              <a:solidFill>
                <a:srgbClr val="000000"/>
              </a:solidFill>
              <a:latin typeface="Times New Roman - 36"/>
            </a:endParaRPr>
          </a:p>
          <a:p>
            <a:pPr eaLnBrk="1" hangingPunct="1"/>
            <a:r>
              <a:rPr lang="en-US" altLang="en-US" sz="5200">
                <a:solidFill>
                  <a:srgbClr val="000000"/>
                </a:solidFill>
                <a:latin typeface="Times New Roman - 36"/>
              </a:rPr>
              <a:t>Additionally, basic practices of Islam are outlined in the Five Pillars of Islam and over the course of many hundreds of years, Muslim scholars have used these various sources of religious truth to compile the Shariah or Islamic law that regulated public and private affairs in the Muslim states.</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40E0D0"/>
        </a:solidFill>
        <a:effectLst/>
      </p:bgPr>
    </p:bg>
    <p:spTree>
      <p:nvGrpSpPr>
        <p:cNvPr id="1" name=""/>
        <p:cNvGrpSpPr/>
        <p:nvPr/>
      </p:nvGrpSpPr>
      <p:grpSpPr>
        <a:xfrm>
          <a:off x="0" y="0"/>
          <a:ext cx="0" cy="0"/>
          <a:chOff x="0" y="0"/>
          <a:chExt cx="0" cy="0"/>
        </a:xfrm>
      </p:grpSpPr>
      <p:sp>
        <p:nvSpPr>
          <p:cNvPr id="116738" name="TextBox 3">
            <a:extLst>
              <a:ext uri="{FF2B5EF4-FFF2-40B4-BE49-F238E27FC236}">
                <a16:creationId xmlns:a16="http://schemas.microsoft.com/office/drawing/2014/main" id="{07E651F3-2351-47C7-9912-435AE156C3A1}"/>
              </a:ext>
            </a:extLst>
          </p:cNvPr>
          <p:cNvSpPr txBox="1">
            <a:spLocks noChangeArrowheads="1"/>
          </p:cNvSpPr>
          <p:nvPr/>
        </p:nvSpPr>
        <p:spPr bwMode="auto">
          <a:xfrm>
            <a:off x="4848225" y="95250"/>
            <a:ext cx="12217400" cy="923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85800" indent="-6858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buFont typeface="Arial" panose="020B0604020202020204" pitchFamily="34" charset="0"/>
              <a:buChar char="•"/>
            </a:pPr>
            <a:r>
              <a:rPr lang="en-US" altLang="en-US" sz="5400">
                <a:solidFill>
                  <a:srgbClr val="000000"/>
                </a:solidFill>
                <a:latin typeface="Times New Roman - 36"/>
              </a:rPr>
              <a:t>Mali was established in the 13th century by Sundiata Keita</a:t>
            </a:r>
          </a:p>
          <a:p>
            <a:pPr eaLnBrk="1" hangingPunct="1">
              <a:buFont typeface="Arial" panose="020B0604020202020204" pitchFamily="34" charset="0"/>
              <a:buChar char="•"/>
            </a:pPr>
            <a:r>
              <a:rPr lang="en-US" altLang="en-US" sz="5400">
                <a:solidFill>
                  <a:srgbClr val="000000"/>
                </a:solidFill>
                <a:latin typeface="Times New Roman - 36"/>
              </a:rPr>
              <a:t>The richest and most powerful king of Mali was Mansa Musa</a:t>
            </a:r>
          </a:p>
          <a:p>
            <a:pPr eaLnBrk="1" hangingPunct="1">
              <a:buFont typeface="Arial" panose="020B0604020202020204" pitchFamily="34" charset="0"/>
              <a:buChar char="•"/>
            </a:pPr>
            <a:r>
              <a:rPr lang="en-US" altLang="en-US" sz="5400">
                <a:solidFill>
                  <a:srgbClr val="000000"/>
                </a:solidFill>
                <a:latin typeface="Times New Roman - 36"/>
              </a:rPr>
              <a:t>Mali built its wealth around the trading city of Timbuktu</a:t>
            </a:r>
          </a:p>
          <a:p>
            <a:pPr eaLnBrk="1" hangingPunct="1">
              <a:buFont typeface="Arial" panose="020B0604020202020204" pitchFamily="34" charset="0"/>
              <a:buChar char="•"/>
            </a:pPr>
            <a:r>
              <a:rPr lang="en-US" altLang="en-US" sz="5400">
                <a:solidFill>
                  <a:srgbClr val="000000"/>
                </a:solidFill>
                <a:latin typeface="Times New Roman - 36"/>
              </a:rPr>
              <a:t>Mansa Musa was important because he went on a pilgrimage to Mecca spreading gold and the Islamic Religion across N. Africa</a:t>
            </a:r>
          </a:p>
          <a:p>
            <a:pPr eaLnBrk="1" hangingPunct="1">
              <a:buFont typeface="Arial" panose="020B0604020202020204" pitchFamily="34" charset="0"/>
              <a:buChar char="•"/>
            </a:pPr>
            <a:r>
              <a:rPr lang="en-US" altLang="en-US" sz="5400">
                <a:solidFill>
                  <a:srgbClr val="000000"/>
                </a:solidFill>
                <a:latin typeface="Times New Roman - 36"/>
              </a:rPr>
              <a:t>The kingdom following Mali Songhi</a:t>
            </a:r>
            <a:endParaRPr lang="en-US" altLang="en-US" sz="5400" baseline="70000">
              <a:solidFill>
                <a:srgbClr val="000000"/>
              </a:solidFill>
              <a:latin typeface="Times New Roman - 36"/>
            </a:endParaRPr>
          </a:p>
        </p:txBody>
      </p:sp>
      <p:pic>
        <p:nvPicPr>
          <p:cNvPr id="116739" name="Picture 1">
            <a:extLst>
              <a:ext uri="{FF2B5EF4-FFF2-40B4-BE49-F238E27FC236}">
                <a16:creationId xmlns:a16="http://schemas.microsoft.com/office/drawing/2014/main" id="{E1EC0B3E-5340-49AC-8919-9754E6C7C93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7013" y="5876925"/>
            <a:ext cx="4438650"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0" name="Picture 2">
            <a:extLst>
              <a:ext uri="{FF2B5EF4-FFF2-40B4-BE49-F238E27FC236}">
                <a16:creationId xmlns:a16="http://schemas.microsoft.com/office/drawing/2014/main" id="{0ABDDD64-DEC2-4642-BBC5-61E0AFDFFF8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9575" y="592138"/>
            <a:ext cx="3667125" cy="471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ansa Musa (_I'll Tumble 4 Ya_ by Culture Club).mp4">
            <a:hlinkClick r:id="" action="ppaction://media"/>
            <a:extLst>
              <a:ext uri="{FF2B5EF4-FFF2-40B4-BE49-F238E27FC236}">
                <a16:creationId xmlns:a16="http://schemas.microsoft.com/office/drawing/2014/main" id="{8B9EF5A5-7B4F-4F1F-AAE3-5C0FF7AC64FB}"/>
              </a:ext>
            </a:extLst>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165100" y="187325"/>
            <a:ext cx="17135475" cy="942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8786" name="Picture 1">
            <a:hlinkClick r:id="rId2" action="ppaction://hlinkfile"/>
            <a:extLst>
              <a:ext uri="{FF2B5EF4-FFF2-40B4-BE49-F238E27FC236}">
                <a16:creationId xmlns:a16="http://schemas.microsoft.com/office/drawing/2014/main" id="{7A0EC41E-1604-424A-8842-8C4D1621F7B2}"/>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331788" y="0"/>
            <a:ext cx="16579850" cy="9629775"/>
          </a:xfrm>
          <a:prstGeom prst="rect">
            <a:avLst/>
          </a:prstGeom>
          <a:solidFill>
            <a:srgbClr val="0000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WH 6 Mansa Musa.asf">
            <a:hlinkClick r:id="" action="ppaction://media"/>
            <a:extLst>
              <a:ext uri="{FF2B5EF4-FFF2-40B4-BE49-F238E27FC236}">
                <a16:creationId xmlns:a16="http://schemas.microsoft.com/office/drawing/2014/main" id="{E3D8CD4D-6986-4202-BCD1-732FB097356A}"/>
              </a:ext>
            </a:extLst>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98425" y="98425"/>
            <a:ext cx="17075150" cy="949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98FB98"/>
        </a:solidFill>
        <a:effectLst/>
      </p:bgPr>
    </p:bg>
    <p:spTree>
      <p:nvGrpSpPr>
        <p:cNvPr id="1" name=""/>
        <p:cNvGrpSpPr/>
        <p:nvPr/>
      </p:nvGrpSpPr>
      <p:grpSpPr>
        <a:xfrm>
          <a:off x="0" y="0"/>
          <a:ext cx="0" cy="0"/>
          <a:chOff x="0" y="0"/>
          <a:chExt cx="0" cy="0"/>
        </a:xfrm>
      </p:grpSpPr>
      <p:sp>
        <p:nvSpPr>
          <p:cNvPr id="108547" name="TextBox 2">
            <a:extLst>
              <a:ext uri="{FF2B5EF4-FFF2-40B4-BE49-F238E27FC236}">
                <a16:creationId xmlns:a16="http://schemas.microsoft.com/office/drawing/2014/main" id="{2C807135-2894-4195-940E-D5F1C2902E70}"/>
              </a:ext>
            </a:extLst>
          </p:cNvPr>
          <p:cNvSpPr txBox="1">
            <a:spLocks noChangeArrowheads="1"/>
          </p:cNvSpPr>
          <p:nvPr/>
        </p:nvSpPr>
        <p:spPr bwMode="auto">
          <a:xfrm>
            <a:off x="5399088" y="0"/>
            <a:ext cx="6284912"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n-US" altLang="en-US" sz="7902" b="1" u="sng" dirty="0">
                <a:solidFill>
                  <a:srgbClr val="000000"/>
                </a:solidFill>
                <a:latin typeface="Arial - 62"/>
              </a:rPr>
              <a:t>Songhai</a:t>
            </a:r>
          </a:p>
        </p:txBody>
      </p:sp>
      <p:sp>
        <p:nvSpPr>
          <p:cNvPr id="120835" name="TextBox 3">
            <a:extLst>
              <a:ext uri="{FF2B5EF4-FFF2-40B4-BE49-F238E27FC236}">
                <a16:creationId xmlns:a16="http://schemas.microsoft.com/office/drawing/2014/main" id="{B08ECF70-EE3C-400B-9728-0706A475A717}"/>
              </a:ext>
            </a:extLst>
          </p:cNvPr>
          <p:cNvSpPr txBox="1">
            <a:spLocks noChangeArrowheads="1"/>
          </p:cNvSpPr>
          <p:nvPr/>
        </p:nvSpPr>
        <p:spPr bwMode="auto">
          <a:xfrm>
            <a:off x="412750" y="1308100"/>
            <a:ext cx="17040225"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85800" indent="-6858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buFont typeface="Arial" panose="020B0604020202020204" pitchFamily="34" charset="0"/>
              <a:buChar char="•"/>
            </a:pPr>
            <a:r>
              <a:rPr lang="en-US" altLang="en-US" sz="6000">
                <a:solidFill>
                  <a:srgbClr val="000000"/>
                </a:solidFill>
                <a:latin typeface="Times New Roman - 36"/>
              </a:rPr>
              <a:t>Under the leadership of Sunni Ali the Songhi conquered and controlled the major trading areas</a:t>
            </a:r>
          </a:p>
          <a:p>
            <a:pPr eaLnBrk="1" hangingPunct="1">
              <a:buFont typeface="Arial" panose="020B0604020202020204" pitchFamily="34" charset="0"/>
              <a:buChar char="•"/>
            </a:pPr>
            <a:r>
              <a:rPr lang="en-US" altLang="en-US" sz="6000">
                <a:solidFill>
                  <a:srgbClr val="000000"/>
                </a:solidFill>
                <a:latin typeface="Times New Roman - 36"/>
              </a:rPr>
              <a:t>Songhi reached its height of power with Muhammad Ture who continued to expand.</a:t>
            </a:r>
          </a:p>
          <a:p>
            <a:pPr eaLnBrk="1" hangingPunct="1">
              <a:buFont typeface="Arial" panose="020B0604020202020204" pitchFamily="34" charset="0"/>
              <a:buChar char="•"/>
            </a:pPr>
            <a:r>
              <a:rPr lang="en-US" altLang="en-US" sz="6000">
                <a:solidFill>
                  <a:srgbClr val="000000"/>
                </a:solidFill>
                <a:latin typeface="Times New Roman - 36"/>
              </a:rPr>
              <a:t>Eventually taken over by the Sultan of Moracco in the 16th century </a:t>
            </a:r>
            <a:endParaRPr lang="en-US" altLang="en-US" sz="6000" baseline="70000">
              <a:solidFill>
                <a:srgbClr val="000000"/>
              </a:solidFill>
              <a:latin typeface="Times New Roman - 36"/>
            </a:endParaRPr>
          </a:p>
        </p:txBody>
      </p:sp>
      <p:pic>
        <p:nvPicPr>
          <p:cNvPr id="120836" name="Picture 1">
            <a:extLst>
              <a:ext uri="{FF2B5EF4-FFF2-40B4-BE49-F238E27FC236}">
                <a16:creationId xmlns:a16="http://schemas.microsoft.com/office/drawing/2014/main" id="{4D717800-4A95-4999-8951-723CA2B07C7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023975" y="6789738"/>
            <a:ext cx="3429000" cy="302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1858" name="Picture 1">
            <a:extLst>
              <a:ext uri="{FF2B5EF4-FFF2-40B4-BE49-F238E27FC236}">
                <a16:creationId xmlns:a16="http://schemas.microsoft.com/office/drawing/2014/main" id="{EDDD4CB6-5F20-4624-BAF7-DB735D0ABDA0}"/>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203200" y="361950"/>
            <a:ext cx="17089438" cy="8723313"/>
          </a:xfrm>
          <a:prstGeom prst="rect">
            <a:avLst/>
          </a:prstGeom>
          <a:solidFill>
            <a:srgbClr val="0000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82" name="Picture 1">
            <a:extLst>
              <a:ext uri="{FF2B5EF4-FFF2-40B4-BE49-F238E27FC236}">
                <a16:creationId xmlns:a16="http://schemas.microsoft.com/office/drawing/2014/main" id="{550069C7-27E0-4DCF-82C1-A881C8155778}"/>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244475" y="714375"/>
            <a:ext cx="16727488" cy="7867650"/>
          </a:xfrm>
          <a:prstGeom prst="rect">
            <a:avLst/>
          </a:prstGeom>
          <a:solidFill>
            <a:srgbClr val="0000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a:extLst>
              <a:ext uri="{FF2B5EF4-FFF2-40B4-BE49-F238E27FC236}">
                <a16:creationId xmlns:a16="http://schemas.microsoft.com/office/drawing/2014/main" id="{DDCD5276-AAF2-4167-AB64-97576F5A498F}"/>
              </a:ext>
            </a:extLst>
          </p:cNvPr>
          <p:cNvSpPr>
            <a:spLocks noGrp="1"/>
          </p:cNvSpPr>
          <p:nvPr>
            <p:ph type="title"/>
          </p:nvPr>
        </p:nvSpPr>
        <p:spPr>
          <a:xfrm>
            <a:off x="1200150" y="522288"/>
            <a:ext cx="15052675" cy="1001712"/>
          </a:xfrm>
        </p:spPr>
        <p:txBody>
          <a:bodyPr/>
          <a:lstStyle/>
          <a:p>
            <a:pPr algn="ctr"/>
            <a:r>
              <a:rPr lang="en-US" altLang="en-US" sz="8000">
                <a:solidFill>
                  <a:srgbClr val="FF0000"/>
                </a:solidFill>
              </a:rPr>
              <a:t>Pause and Write	</a:t>
            </a:r>
          </a:p>
        </p:txBody>
      </p:sp>
      <p:sp>
        <p:nvSpPr>
          <p:cNvPr id="123907" name="Content Placeholder 2">
            <a:extLst>
              <a:ext uri="{FF2B5EF4-FFF2-40B4-BE49-F238E27FC236}">
                <a16:creationId xmlns:a16="http://schemas.microsoft.com/office/drawing/2014/main" id="{D6F3E0B4-E303-4051-895A-09E36122425B}"/>
              </a:ext>
            </a:extLst>
          </p:cNvPr>
          <p:cNvSpPr>
            <a:spLocks noGrp="1"/>
          </p:cNvSpPr>
          <p:nvPr>
            <p:ph idx="1"/>
          </p:nvPr>
        </p:nvSpPr>
        <p:spPr>
          <a:xfrm>
            <a:off x="525463" y="1816100"/>
            <a:ext cx="16303625" cy="7675563"/>
          </a:xfrm>
        </p:spPr>
        <p:txBody>
          <a:bodyPr/>
          <a:lstStyle/>
          <a:p>
            <a:r>
              <a:rPr lang="en-US" altLang="en-US" sz="9600"/>
              <a:t>What were the major accomplishments of the Mali Empire? </a:t>
            </a:r>
          </a:p>
          <a:p>
            <a:r>
              <a:rPr lang="en-US" altLang="en-US" sz="9600"/>
              <a:t>Who is their most powerful leader? Why?</a:t>
            </a:r>
          </a:p>
          <a:p>
            <a:endParaRPr lang="en-US" altLang="en-US" sz="9600"/>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111618" name="TextBox 1">
            <a:extLst>
              <a:ext uri="{FF2B5EF4-FFF2-40B4-BE49-F238E27FC236}">
                <a16:creationId xmlns:a16="http://schemas.microsoft.com/office/drawing/2014/main" id="{BD9FAA37-A382-483C-B06F-2E6EBE46A8E3}"/>
              </a:ext>
            </a:extLst>
          </p:cNvPr>
          <p:cNvSpPr txBox="1">
            <a:spLocks noChangeArrowheads="1"/>
          </p:cNvSpPr>
          <p:nvPr/>
        </p:nvSpPr>
        <p:spPr bwMode="auto">
          <a:xfrm>
            <a:off x="496888" y="1439863"/>
            <a:ext cx="15473362" cy="747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n-US" altLang="en-US" sz="6000" b="1" u="sng" dirty="0">
                <a:solidFill>
                  <a:srgbClr val="000000"/>
                </a:solidFill>
                <a:latin typeface="Candara - 35"/>
              </a:rPr>
              <a:t>Benin:</a:t>
            </a:r>
          </a:p>
          <a:p>
            <a:pPr marL="857250" indent="-857250" eaLnBrk="1" fontAlgn="auto" hangingPunct="1">
              <a:spcBef>
                <a:spcPts val="0"/>
              </a:spcBef>
              <a:spcAft>
                <a:spcPts val="0"/>
              </a:spcAft>
              <a:buFont typeface="Arial" panose="020B0604020202020204" pitchFamily="34" charset="0"/>
              <a:buChar char="•"/>
              <a:defRPr/>
            </a:pPr>
            <a:r>
              <a:rPr lang="en-US" altLang="en-US" sz="6000" dirty="0">
                <a:solidFill>
                  <a:srgbClr val="000000"/>
                </a:solidFill>
                <a:latin typeface="Candara - 35"/>
              </a:rPr>
              <a:t>Located southwest of the others, on the ​delta of the Niger River</a:t>
            </a:r>
          </a:p>
          <a:p>
            <a:pPr marL="857250" indent="-857250" eaLnBrk="1" fontAlgn="auto" hangingPunct="1">
              <a:spcBef>
                <a:spcPts val="0"/>
              </a:spcBef>
              <a:spcAft>
                <a:spcPts val="0"/>
              </a:spcAft>
              <a:buFont typeface="Arial" panose="020B0604020202020204" pitchFamily="34" charset="0"/>
              <a:buChar char="•"/>
              <a:defRPr/>
            </a:pPr>
            <a:r>
              <a:rPr lang="en-US" altLang="en-US" sz="6000" dirty="0">
                <a:solidFill>
                  <a:srgbClr val="000000"/>
                </a:solidFill>
                <a:latin typeface="Candara - 35"/>
              </a:rPr>
              <a:t>Made their homes in the forest, had a king or “Oba”</a:t>
            </a:r>
          </a:p>
          <a:p>
            <a:pPr marL="857250" indent="-857250" eaLnBrk="1" fontAlgn="auto" hangingPunct="1">
              <a:spcBef>
                <a:spcPts val="0"/>
              </a:spcBef>
              <a:spcAft>
                <a:spcPts val="0"/>
              </a:spcAft>
              <a:buFont typeface="Arial" panose="020B0604020202020204" pitchFamily="34" charset="0"/>
              <a:buChar char="•"/>
              <a:defRPr/>
            </a:pPr>
            <a:r>
              <a:rPr lang="en-US" altLang="en-US" sz="6000" dirty="0">
                <a:solidFill>
                  <a:srgbClr val="000000"/>
                </a:solidFill>
                <a:latin typeface="Candara - 35"/>
              </a:rPr>
              <a:t>1400’s:  Becomes a major trading state</a:t>
            </a:r>
          </a:p>
          <a:p>
            <a:pPr marL="857250" indent="-857250" eaLnBrk="1" fontAlgn="auto" hangingPunct="1">
              <a:spcBef>
                <a:spcPts val="0"/>
              </a:spcBef>
              <a:spcAft>
                <a:spcPts val="0"/>
              </a:spcAft>
              <a:buFont typeface="Arial" panose="020B0604020202020204" pitchFamily="34" charset="0"/>
              <a:buChar char="•"/>
              <a:defRPr/>
            </a:pPr>
            <a:r>
              <a:rPr lang="en-US" altLang="en-US" sz="6000" dirty="0">
                <a:solidFill>
                  <a:srgbClr val="000000"/>
                </a:solidFill>
                <a:latin typeface="Candara - 35"/>
              </a:rPr>
              <a:t>Traded with the Portuguese:  pepper, ​leopard skins, ivory, &amp; </a:t>
            </a:r>
            <a:r>
              <a:rPr lang="en-US" altLang="en-US" sz="6000" b="1" i="1" dirty="0">
                <a:solidFill>
                  <a:srgbClr val="000000"/>
                </a:solidFill>
                <a:latin typeface="Candara - 35"/>
              </a:rPr>
              <a:t>slaves</a:t>
            </a:r>
            <a:r>
              <a:rPr lang="en-US" altLang="en-US" sz="6000" b="1" u="sng" dirty="0">
                <a:solidFill>
                  <a:srgbClr val="000000"/>
                </a:solidFill>
                <a:latin typeface="Candara - 35"/>
              </a:rPr>
              <a:t>  </a:t>
            </a:r>
          </a:p>
        </p:txBody>
      </p:sp>
      <p:sp>
        <p:nvSpPr>
          <p:cNvPr id="124931" name="TextBox 2">
            <a:extLst>
              <a:ext uri="{FF2B5EF4-FFF2-40B4-BE49-F238E27FC236}">
                <a16:creationId xmlns:a16="http://schemas.microsoft.com/office/drawing/2014/main" id="{9910A985-5703-4204-803E-DB70AC295EE8}"/>
              </a:ext>
            </a:extLst>
          </p:cNvPr>
          <p:cNvSpPr txBox="1">
            <a:spLocks noChangeArrowheads="1"/>
          </p:cNvSpPr>
          <p:nvPr/>
        </p:nvSpPr>
        <p:spPr bwMode="auto">
          <a:xfrm>
            <a:off x="3352800" y="246063"/>
            <a:ext cx="11199813"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5400" b="1" u="sng">
                <a:solidFill>
                  <a:srgbClr val="000000"/>
                </a:solidFill>
                <a:latin typeface="Candara - 37"/>
              </a:rPr>
              <a:t>Other West African Kingdom</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E6E6FA"/>
        </a:solidFill>
        <a:effectLst/>
      </p:bgPr>
    </p:bg>
    <p:spTree>
      <p:nvGrpSpPr>
        <p:cNvPr id="1" name=""/>
        <p:cNvGrpSpPr/>
        <p:nvPr/>
      </p:nvGrpSpPr>
      <p:grpSpPr>
        <a:xfrm>
          <a:off x="0" y="0"/>
          <a:ext cx="0" cy="0"/>
          <a:chOff x="0" y="0"/>
          <a:chExt cx="0" cy="0"/>
        </a:xfrm>
      </p:grpSpPr>
      <p:sp>
        <p:nvSpPr>
          <p:cNvPr id="112642" name="TextBox 1">
            <a:extLst>
              <a:ext uri="{FF2B5EF4-FFF2-40B4-BE49-F238E27FC236}">
                <a16:creationId xmlns:a16="http://schemas.microsoft.com/office/drawing/2014/main" id="{E7F9F985-5BD3-4636-9C17-81EFDC0DF3DE}"/>
              </a:ext>
            </a:extLst>
          </p:cNvPr>
          <p:cNvSpPr txBox="1">
            <a:spLocks noChangeArrowheads="1"/>
          </p:cNvSpPr>
          <p:nvPr/>
        </p:nvSpPr>
        <p:spPr bwMode="auto">
          <a:xfrm>
            <a:off x="468313" y="1582738"/>
            <a:ext cx="16425862" cy="747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n-US" altLang="en-US" sz="6000" dirty="0">
                <a:solidFill>
                  <a:srgbClr val="000000"/>
                </a:solidFill>
                <a:latin typeface="Candara - 36"/>
              </a:rPr>
              <a:t>Great Zimbabwe:  </a:t>
            </a:r>
          </a:p>
          <a:p>
            <a:pPr marL="685800" indent="-685800" eaLnBrk="1" fontAlgn="auto" hangingPunct="1">
              <a:spcBef>
                <a:spcPts val="0"/>
              </a:spcBef>
              <a:spcAft>
                <a:spcPts val="0"/>
              </a:spcAft>
              <a:buFont typeface="Arial" panose="020B0604020202020204" pitchFamily="34" charset="0"/>
              <a:buChar char="•"/>
              <a:defRPr/>
            </a:pPr>
            <a:r>
              <a:rPr lang="en-US" altLang="en-US" sz="6000" dirty="0">
                <a:solidFill>
                  <a:srgbClr val="000000"/>
                </a:solidFill>
                <a:latin typeface="Candara - 36"/>
              </a:rPr>
              <a:t>South African city-state, which grew into ​an Empire</a:t>
            </a:r>
          </a:p>
          <a:p>
            <a:pPr marL="685800" indent="-685800" eaLnBrk="1" fontAlgn="auto" hangingPunct="1">
              <a:spcBef>
                <a:spcPts val="0"/>
              </a:spcBef>
              <a:spcAft>
                <a:spcPts val="0"/>
              </a:spcAft>
              <a:buFont typeface="Arial" panose="020B0604020202020204" pitchFamily="34" charset="0"/>
              <a:buChar char="•"/>
              <a:defRPr/>
            </a:pPr>
            <a:r>
              <a:rPr lang="en-US" altLang="en-US" sz="6000" dirty="0">
                <a:solidFill>
                  <a:srgbClr val="000000"/>
                </a:solidFill>
                <a:latin typeface="Candara - 36"/>
              </a:rPr>
              <a:t>Good for farming and raising cattle</a:t>
            </a:r>
          </a:p>
          <a:p>
            <a:pPr marL="685800" indent="-685800" eaLnBrk="1" fontAlgn="auto" hangingPunct="1">
              <a:spcBef>
                <a:spcPts val="0"/>
              </a:spcBef>
              <a:spcAft>
                <a:spcPts val="0"/>
              </a:spcAft>
              <a:buFont typeface="Arial" panose="020B0604020202020204" pitchFamily="34" charset="0"/>
              <a:buChar char="•"/>
              <a:defRPr/>
            </a:pPr>
            <a:r>
              <a:rPr lang="en-US" altLang="en-US" sz="6000" dirty="0">
                <a:solidFill>
                  <a:srgbClr val="000000"/>
                </a:solidFill>
                <a:latin typeface="Candara - 36"/>
              </a:rPr>
              <a:t>Controlled all of the trade routes coming in ​and out of their region</a:t>
            </a:r>
          </a:p>
          <a:p>
            <a:pPr marL="685800" indent="-685800" eaLnBrk="1" fontAlgn="auto" hangingPunct="1">
              <a:spcBef>
                <a:spcPts val="0"/>
              </a:spcBef>
              <a:spcAft>
                <a:spcPts val="0"/>
              </a:spcAft>
              <a:buFont typeface="Arial" panose="020B0604020202020204" pitchFamily="34" charset="0"/>
              <a:buChar char="•"/>
              <a:defRPr/>
            </a:pPr>
            <a:r>
              <a:rPr lang="en-US" altLang="en-US" sz="6000" dirty="0">
                <a:solidFill>
                  <a:srgbClr val="000000"/>
                </a:solidFill>
                <a:latin typeface="Candara - 36"/>
              </a:rPr>
              <a:t>No one knows why it fell: overgrazing? ​over-farming? Over use of salt and timber? </a:t>
            </a:r>
          </a:p>
        </p:txBody>
      </p:sp>
      <p:sp>
        <p:nvSpPr>
          <p:cNvPr id="125955" name="TextBox 2">
            <a:extLst>
              <a:ext uri="{FF2B5EF4-FFF2-40B4-BE49-F238E27FC236}">
                <a16:creationId xmlns:a16="http://schemas.microsoft.com/office/drawing/2014/main" id="{506BFFBE-0A2B-4C90-89E1-DD2466F7F5F5}"/>
              </a:ext>
            </a:extLst>
          </p:cNvPr>
          <p:cNvSpPr txBox="1">
            <a:spLocks noChangeArrowheads="1"/>
          </p:cNvSpPr>
          <p:nvPr/>
        </p:nvSpPr>
        <p:spPr bwMode="auto">
          <a:xfrm>
            <a:off x="2727325" y="239713"/>
            <a:ext cx="1119981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6000" b="1" u="sng">
                <a:solidFill>
                  <a:srgbClr val="000000"/>
                </a:solidFill>
                <a:latin typeface="Candara - 37"/>
              </a:rPr>
              <a:t>South African Kingdom</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8FB98"/>
        </a:solidFill>
        <a:effectLst/>
      </p:bgPr>
    </p:bg>
    <p:spTree>
      <p:nvGrpSpPr>
        <p:cNvPr id="1" name=""/>
        <p:cNvGrpSpPr/>
        <p:nvPr/>
      </p:nvGrpSpPr>
      <p:grpSpPr>
        <a:xfrm>
          <a:off x="0" y="0"/>
          <a:ext cx="0" cy="0"/>
          <a:chOff x="0" y="0"/>
          <a:chExt cx="0" cy="0"/>
        </a:xfrm>
      </p:grpSpPr>
      <p:sp>
        <p:nvSpPr>
          <p:cNvPr id="12290" name="TextBox 1">
            <a:extLst>
              <a:ext uri="{FF2B5EF4-FFF2-40B4-BE49-F238E27FC236}">
                <a16:creationId xmlns:a16="http://schemas.microsoft.com/office/drawing/2014/main" id="{2BC91D43-0CFB-4CE4-8015-D7BF1FCD3036}"/>
              </a:ext>
            </a:extLst>
          </p:cNvPr>
          <p:cNvSpPr txBox="1">
            <a:spLocks noChangeArrowheads="1"/>
          </p:cNvSpPr>
          <p:nvPr/>
        </p:nvSpPr>
        <p:spPr bwMode="auto">
          <a:xfrm>
            <a:off x="195263" y="206375"/>
            <a:ext cx="16994187" cy="794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n-US" altLang="en-US" sz="4638" dirty="0">
                <a:solidFill>
                  <a:srgbClr val="000000"/>
                </a:solidFill>
                <a:latin typeface="Times New Roman - 36"/>
              </a:rPr>
              <a:t>Muhammad began to share his message with the people of Mecca after 610. The message was not well received as it threatened Mecca’s traditional role as a pilgrimage destination for the polytheistic Arabs. Facing hostility in Mecca, Muhammad led his followers to the city of Medina in 622. </a:t>
            </a:r>
          </a:p>
          <a:p>
            <a:pPr eaLnBrk="1" fontAlgn="auto" hangingPunct="1">
              <a:spcBef>
                <a:spcPts val="0"/>
              </a:spcBef>
              <a:spcAft>
                <a:spcPts val="0"/>
              </a:spcAft>
              <a:defRPr/>
            </a:pPr>
            <a:endParaRPr lang="en-US" altLang="en-US" sz="4638" dirty="0">
              <a:solidFill>
                <a:srgbClr val="000000"/>
              </a:solidFill>
              <a:latin typeface="Times New Roman - 36"/>
            </a:endParaRPr>
          </a:p>
          <a:p>
            <a:pPr eaLnBrk="1" fontAlgn="auto" hangingPunct="1">
              <a:spcBef>
                <a:spcPts val="0"/>
              </a:spcBef>
              <a:spcAft>
                <a:spcPts val="0"/>
              </a:spcAft>
              <a:defRPr/>
            </a:pPr>
            <a:r>
              <a:rPr lang="en-US" altLang="en-US" sz="4638" dirty="0">
                <a:solidFill>
                  <a:srgbClr val="000000"/>
                </a:solidFill>
                <a:latin typeface="Times New Roman - 36"/>
              </a:rPr>
              <a:t>Most of the population of Medina accepted Muhammad as the Messenger of God and converted to the new faith. The Meccan migrants and the converts of Medina, unified under a single faith, now formed the </a:t>
            </a:r>
            <a:r>
              <a:rPr lang="en-US" altLang="en-US" sz="4638" dirty="0" err="1">
                <a:solidFill>
                  <a:srgbClr val="000000"/>
                </a:solidFill>
                <a:latin typeface="Times New Roman - 36"/>
              </a:rPr>
              <a:t>Umma</a:t>
            </a:r>
            <a:r>
              <a:rPr lang="en-US" altLang="en-US" sz="4638" dirty="0">
                <a:solidFill>
                  <a:srgbClr val="000000"/>
                </a:solidFill>
                <a:latin typeface="Times New Roman - 36"/>
              </a:rPr>
              <a:t>, a political and religious union led by Muhammad.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6978" name="Picture 1">
            <a:extLst>
              <a:ext uri="{FF2B5EF4-FFF2-40B4-BE49-F238E27FC236}">
                <a16:creationId xmlns:a16="http://schemas.microsoft.com/office/drawing/2014/main" id="{F1C3E4D1-6E16-429C-BB14-70E9919A1112}"/>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228600" y="0"/>
            <a:ext cx="16984663" cy="9613900"/>
          </a:xfrm>
          <a:prstGeom prst="rect">
            <a:avLst/>
          </a:prstGeom>
          <a:solidFill>
            <a:srgbClr val="0000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FFC0CB"/>
        </a:solidFill>
        <a:effectLst/>
      </p:bgPr>
    </p:bg>
    <p:spTree>
      <p:nvGrpSpPr>
        <p:cNvPr id="1" name=""/>
        <p:cNvGrpSpPr/>
        <p:nvPr/>
      </p:nvGrpSpPr>
      <p:grpSpPr>
        <a:xfrm>
          <a:off x="0" y="0"/>
          <a:ext cx="0" cy="0"/>
          <a:chOff x="0" y="0"/>
          <a:chExt cx="0" cy="0"/>
        </a:xfrm>
      </p:grpSpPr>
      <p:sp>
        <p:nvSpPr>
          <p:cNvPr id="114690" name="TextBox 1">
            <a:extLst>
              <a:ext uri="{FF2B5EF4-FFF2-40B4-BE49-F238E27FC236}">
                <a16:creationId xmlns:a16="http://schemas.microsoft.com/office/drawing/2014/main" id="{2B97C016-C2B7-4DF9-92AB-038E4DF0D81D}"/>
              </a:ext>
            </a:extLst>
          </p:cNvPr>
          <p:cNvSpPr txBox="1">
            <a:spLocks noChangeArrowheads="1"/>
          </p:cNvSpPr>
          <p:nvPr/>
        </p:nvSpPr>
        <p:spPr bwMode="auto">
          <a:xfrm>
            <a:off x="1836738" y="0"/>
            <a:ext cx="13525500" cy="117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n-US" altLang="en-US" sz="7043" dirty="0">
                <a:solidFill>
                  <a:srgbClr val="000000"/>
                </a:solidFill>
                <a:latin typeface="Arial - 55"/>
              </a:rPr>
              <a:t>Societies and Culture! </a:t>
            </a:r>
          </a:p>
        </p:txBody>
      </p:sp>
      <p:sp>
        <p:nvSpPr>
          <p:cNvPr id="128003" name="TextBox 2">
            <a:extLst>
              <a:ext uri="{FF2B5EF4-FFF2-40B4-BE49-F238E27FC236}">
                <a16:creationId xmlns:a16="http://schemas.microsoft.com/office/drawing/2014/main" id="{A05E4EFB-04EC-49BF-901C-2EB2C823B9A6}"/>
              </a:ext>
            </a:extLst>
          </p:cNvPr>
          <p:cNvSpPr txBox="1">
            <a:spLocks noChangeArrowheads="1"/>
          </p:cNvSpPr>
          <p:nvPr/>
        </p:nvSpPr>
        <p:spPr bwMode="auto">
          <a:xfrm>
            <a:off x="484188" y="1176338"/>
            <a:ext cx="16230600" cy="840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5400">
                <a:solidFill>
                  <a:srgbClr val="000000"/>
                </a:solidFill>
                <a:latin typeface="Comic Sans MS - 36"/>
              </a:rPr>
              <a:t>*Bantu: Farming people who moved into E. Africa whose communities were based on subsistence farming</a:t>
            </a:r>
          </a:p>
          <a:p>
            <a:pPr eaLnBrk="1" hangingPunct="1"/>
            <a:endParaRPr lang="en-US" altLang="en-US" sz="5400">
              <a:solidFill>
                <a:srgbClr val="000000"/>
              </a:solidFill>
              <a:latin typeface="Comic Sans MS - 36"/>
            </a:endParaRPr>
          </a:p>
          <a:p>
            <a:pPr eaLnBrk="1" hangingPunct="1"/>
            <a:r>
              <a:rPr lang="en-US" altLang="en-US" sz="5400">
                <a:solidFill>
                  <a:srgbClr val="800080"/>
                </a:solidFill>
                <a:latin typeface="Comic Sans MS - 36"/>
              </a:rPr>
              <a:t>*Subsistence farming: growing crops for personal use, not for sale</a:t>
            </a:r>
          </a:p>
          <a:p>
            <a:pPr eaLnBrk="1" hangingPunct="1"/>
            <a:endParaRPr lang="en-US" altLang="en-US" sz="5400">
              <a:solidFill>
                <a:srgbClr val="800080"/>
              </a:solidFill>
              <a:latin typeface="Comic Sans MS - 36"/>
            </a:endParaRPr>
          </a:p>
          <a:p>
            <a:pPr eaLnBrk="1" hangingPunct="1"/>
            <a:r>
              <a:rPr lang="en-US" altLang="en-US" sz="5400">
                <a:solidFill>
                  <a:srgbClr val="000000"/>
                </a:solidFill>
                <a:latin typeface="Comic Sans MS - 36"/>
              </a:rPr>
              <a:t>*Trade ports opened along the Indian Ocean (Eastern) side of Africa causing people to settle there.</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9026" name="Picture 1">
            <a:extLst>
              <a:ext uri="{FF2B5EF4-FFF2-40B4-BE49-F238E27FC236}">
                <a16:creationId xmlns:a16="http://schemas.microsoft.com/office/drawing/2014/main" id="{CB37D7F7-99AC-4B11-A8FF-FD5D1C143E53}"/>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649288" y="393700"/>
            <a:ext cx="8780462" cy="8996363"/>
          </a:xfrm>
          <a:prstGeom prst="rect">
            <a:avLst/>
          </a:prstGeom>
          <a:solidFill>
            <a:srgbClr val="0000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92A1BBA-3715-4530-947F-50055BA92957}"/>
              </a:ext>
            </a:extLst>
          </p:cNvPr>
          <p:cNvSpPr txBox="1"/>
          <p:nvPr/>
        </p:nvSpPr>
        <p:spPr>
          <a:xfrm>
            <a:off x="9775825" y="393700"/>
            <a:ext cx="7162800" cy="8124825"/>
          </a:xfrm>
          <a:prstGeom prst="rect">
            <a:avLst/>
          </a:prstGeom>
          <a:noFill/>
        </p:spPr>
        <p:txBody>
          <a:bodyPr>
            <a:spAutoFit/>
          </a:bodyPr>
          <a:lstStyle/>
          <a:p>
            <a:pPr>
              <a:defRPr/>
            </a:pPr>
            <a:r>
              <a:rPr lang="en-US" sz="7200" dirty="0"/>
              <a:t>Answer the following…</a:t>
            </a:r>
          </a:p>
          <a:p>
            <a:pPr marL="857250" indent="-857250">
              <a:buFont typeface="Arial" panose="020B0604020202020204" pitchFamily="34" charset="0"/>
              <a:buChar char="•"/>
              <a:defRPr/>
            </a:pPr>
            <a:r>
              <a:rPr lang="en-US" sz="5400" dirty="0"/>
              <a:t>Where do the Bantu migrate from? </a:t>
            </a:r>
          </a:p>
          <a:p>
            <a:pPr marL="857250" indent="-857250">
              <a:buFont typeface="Arial" panose="020B0604020202020204" pitchFamily="34" charset="0"/>
              <a:buChar char="•"/>
              <a:defRPr/>
            </a:pPr>
            <a:r>
              <a:rPr lang="en-US" sz="5400" dirty="0"/>
              <a:t>What is the furthest point they reached?</a:t>
            </a:r>
          </a:p>
          <a:p>
            <a:pPr marL="857250" indent="-857250">
              <a:buFont typeface="Arial" panose="020B0604020202020204" pitchFamily="34" charset="0"/>
              <a:buChar char="•"/>
              <a:defRPr/>
            </a:pPr>
            <a:r>
              <a:rPr lang="en-US" sz="5400" dirty="0"/>
              <a:t>Where do the majority of Bantu migrate to?</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6738" name="TextBox 1">
            <a:extLst>
              <a:ext uri="{FF2B5EF4-FFF2-40B4-BE49-F238E27FC236}">
                <a16:creationId xmlns:a16="http://schemas.microsoft.com/office/drawing/2014/main" id="{41AAF1A4-AEE6-41CC-A89F-366829DA86D6}"/>
              </a:ext>
            </a:extLst>
          </p:cNvPr>
          <p:cNvSpPr txBox="1">
            <a:spLocks noChangeArrowheads="1"/>
          </p:cNvSpPr>
          <p:nvPr/>
        </p:nvSpPr>
        <p:spPr bwMode="auto">
          <a:xfrm>
            <a:off x="1130300" y="290513"/>
            <a:ext cx="14792325"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n-US" altLang="en-US" sz="5153">
                <a:solidFill>
                  <a:srgbClr val="000000"/>
                </a:solidFill>
                <a:latin typeface="Britannic Bold - 40"/>
              </a:rPr>
              <a:t>Bantu Migrations: Causes and Effects</a:t>
            </a:r>
          </a:p>
        </p:txBody>
      </p:sp>
      <p:sp>
        <p:nvSpPr>
          <p:cNvPr id="116739" name="TextBox 2">
            <a:extLst>
              <a:ext uri="{FF2B5EF4-FFF2-40B4-BE49-F238E27FC236}">
                <a16:creationId xmlns:a16="http://schemas.microsoft.com/office/drawing/2014/main" id="{48F9C246-7141-4F8F-94DD-D0D0A9656098}"/>
              </a:ext>
            </a:extLst>
          </p:cNvPr>
          <p:cNvSpPr txBox="1">
            <a:spLocks noChangeArrowheads="1"/>
          </p:cNvSpPr>
          <p:nvPr/>
        </p:nvSpPr>
        <p:spPr bwMode="auto">
          <a:xfrm>
            <a:off x="2384425" y="2163763"/>
            <a:ext cx="3490913"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n-US" altLang="en-US" sz="4123" b="1" dirty="0">
                <a:solidFill>
                  <a:srgbClr val="000000"/>
                </a:solidFill>
                <a:latin typeface="Candara - 32"/>
              </a:rPr>
              <a:t>CAUSES </a:t>
            </a:r>
          </a:p>
        </p:txBody>
      </p:sp>
      <p:sp>
        <p:nvSpPr>
          <p:cNvPr id="116740" name="TextBox 3">
            <a:extLst>
              <a:ext uri="{FF2B5EF4-FFF2-40B4-BE49-F238E27FC236}">
                <a16:creationId xmlns:a16="http://schemas.microsoft.com/office/drawing/2014/main" id="{8C56732C-6260-48ED-81C8-5674936C2B2B}"/>
              </a:ext>
            </a:extLst>
          </p:cNvPr>
          <p:cNvSpPr txBox="1">
            <a:spLocks noChangeArrowheads="1"/>
          </p:cNvSpPr>
          <p:nvPr/>
        </p:nvSpPr>
        <p:spPr bwMode="auto">
          <a:xfrm>
            <a:off x="11334750" y="2163763"/>
            <a:ext cx="366395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n-US" altLang="en-US" sz="4123" b="1">
                <a:solidFill>
                  <a:srgbClr val="000000"/>
                </a:solidFill>
                <a:latin typeface="Candara - 32"/>
              </a:rPr>
              <a:t>EFFECTS </a:t>
            </a:r>
          </a:p>
        </p:txBody>
      </p:sp>
      <p:sp>
        <p:nvSpPr>
          <p:cNvPr id="130053" name="TextBox 4">
            <a:extLst>
              <a:ext uri="{FF2B5EF4-FFF2-40B4-BE49-F238E27FC236}">
                <a16:creationId xmlns:a16="http://schemas.microsoft.com/office/drawing/2014/main" id="{75CB0C58-6419-4A05-8946-130BD351414F}"/>
              </a:ext>
            </a:extLst>
          </p:cNvPr>
          <p:cNvSpPr txBox="1">
            <a:spLocks noChangeArrowheads="1"/>
          </p:cNvSpPr>
          <p:nvPr/>
        </p:nvSpPr>
        <p:spPr bwMode="auto">
          <a:xfrm>
            <a:off x="436563" y="2894013"/>
            <a:ext cx="8089900" cy="526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buFont typeface="Arial" panose="020B0604020202020204" pitchFamily="34" charset="0"/>
              <a:buChar char="•"/>
            </a:pPr>
            <a:r>
              <a:rPr lang="en-US" altLang="en-US" sz="4800">
                <a:solidFill>
                  <a:srgbClr val="FF0000"/>
                </a:solidFill>
                <a:latin typeface="Candara - 32"/>
              </a:rPr>
              <a:t>Increased population density ​means more space ​and food is needed</a:t>
            </a:r>
          </a:p>
          <a:p>
            <a:pPr eaLnBrk="1" hangingPunct="1">
              <a:buFont typeface="Arial" panose="020B0604020202020204" pitchFamily="34" charset="0"/>
              <a:buChar char="•"/>
            </a:pPr>
            <a:r>
              <a:rPr lang="en-US" altLang="en-US" sz="4800">
                <a:solidFill>
                  <a:srgbClr val="FF0000"/>
                </a:solidFill>
                <a:latin typeface="Candara - 32"/>
              </a:rPr>
              <a:t>Better agriculture ​lead to more food ​availability</a:t>
            </a:r>
          </a:p>
          <a:p>
            <a:pPr eaLnBrk="1" hangingPunct="1">
              <a:buFont typeface="Arial" panose="020B0604020202020204" pitchFamily="34" charset="0"/>
              <a:buChar char="•"/>
            </a:pPr>
            <a:r>
              <a:rPr lang="en-US" altLang="en-US" sz="4800">
                <a:solidFill>
                  <a:srgbClr val="FF0000"/>
                </a:solidFill>
                <a:latin typeface="Candara - 32"/>
              </a:rPr>
              <a:t>Lack of sufficient ​land to live and farm </a:t>
            </a:r>
          </a:p>
        </p:txBody>
      </p:sp>
      <p:sp>
        <p:nvSpPr>
          <p:cNvPr id="130054" name="TextBox 5">
            <a:extLst>
              <a:ext uri="{FF2B5EF4-FFF2-40B4-BE49-F238E27FC236}">
                <a16:creationId xmlns:a16="http://schemas.microsoft.com/office/drawing/2014/main" id="{B02FE595-2F4A-4598-BDDF-EB6F0C096763}"/>
              </a:ext>
            </a:extLst>
          </p:cNvPr>
          <p:cNvSpPr txBox="1">
            <a:spLocks noChangeArrowheads="1"/>
          </p:cNvSpPr>
          <p:nvPr/>
        </p:nvSpPr>
        <p:spPr bwMode="auto">
          <a:xfrm>
            <a:off x="9759950" y="3257550"/>
            <a:ext cx="7407275"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buFont typeface="Arial" panose="020B0604020202020204" pitchFamily="34" charset="0"/>
              <a:buChar char="•"/>
            </a:pPr>
            <a:r>
              <a:rPr lang="en-US" altLang="en-US" sz="4800">
                <a:solidFill>
                  <a:srgbClr val="0000FF"/>
                </a:solidFill>
                <a:latin typeface="Candara - 32"/>
              </a:rPr>
              <a:t>Ethnic groups mix</a:t>
            </a:r>
          </a:p>
          <a:p>
            <a:pPr eaLnBrk="1" hangingPunct="1">
              <a:buFont typeface="Arial" panose="020B0604020202020204" pitchFamily="34" charset="0"/>
              <a:buChar char="•"/>
            </a:pPr>
            <a:r>
              <a:rPr lang="en-US" altLang="en-US" sz="4800">
                <a:solidFill>
                  <a:srgbClr val="0000FF"/>
                </a:solidFill>
                <a:latin typeface="Candara - 32"/>
              </a:rPr>
              <a:t>Push other people ​out of land</a:t>
            </a:r>
          </a:p>
          <a:p>
            <a:pPr eaLnBrk="1" hangingPunct="1">
              <a:buFont typeface="Arial" panose="020B0604020202020204" pitchFamily="34" charset="0"/>
              <a:buChar char="•"/>
            </a:pPr>
            <a:r>
              <a:rPr lang="en-US" altLang="en-US" sz="4800">
                <a:solidFill>
                  <a:srgbClr val="0000FF"/>
                </a:solidFill>
                <a:latin typeface="Candara - 32"/>
              </a:rPr>
              <a:t>Territorial wars</a:t>
            </a:r>
          </a:p>
          <a:p>
            <a:pPr eaLnBrk="1" hangingPunct="1">
              <a:buFont typeface="Arial" panose="020B0604020202020204" pitchFamily="34" charset="0"/>
              <a:buChar char="•"/>
            </a:pPr>
            <a:r>
              <a:rPr lang="en-US" altLang="en-US" sz="4800">
                <a:solidFill>
                  <a:srgbClr val="0000FF"/>
                </a:solidFill>
                <a:latin typeface="Candara - 32"/>
              </a:rPr>
              <a:t>Ideas and languages ​are exchanged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1074" name="Picture 1">
            <a:extLst>
              <a:ext uri="{FF2B5EF4-FFF2-40B4-BE49-F238E27FC236}">
                <a16:creationId xmlns:a16="http://schemas.microsoft.com/office/drawing/2014/main" id="{701E9D8B-61B9-48BA-A297-B968E5D5E3BB}"/>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323850" y="0"/>
            <a:ext cx="16570325" cy="9817100"/>
          </a:xfrm>
          <a:prstGeom prst="rect">
            <a:avLst/>
          </a:prstGeom>
          <a:solidFill>
            <a:srgbClr val="0000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rgbClr val="FFC0CB"/>
        </a:solidFill>
        <a:effectLst/>
      </p:bgPr>
    </p:bg>
    <p:spTree>
      <p:nvGrpSpPr>
        <p:cNvPr id="1" name=""/>
        <p:cNvGrpSpPr/>
        <p:nvPr/>
      </p:nvGrpSpPr>
      <p:grpSpPr>
        <a:xfrm>
          <a:off x="0" y="0"/>
          <a:ext cx="0" cy="0"/>
          <a:chOff x="0" y="0"/>
          <a:chExt cx="0" cy="0"/>
        </a:xfrm>
      </p:grpSpPr>
      <p:sp>
        <p:nvSpPr>
          <p:cNvPr id="132098" name="TextBox 1">
            <a:extLst>
              <a:ext uri="{FF2B5EF4-FFF2-40B4-BE49-F238E27FC236}">
                <a16:creationId xmlns:a16="http://schemas.microsoft.com/office/drawing/2014/main" id="{5E1189B9-3205-421A-8DB1-366D15B99C03}"/>
              </a:ext>
            </a:extLst>
          </p:cNvPr>
          <p:cNvSpPr txBox="1">
            <a:spLocks noChangeArrowheads="1"/>
          </p:cNvSpPr>
          <p:nvPr/>
        </p:nvSpPr>
        <p:spPr bwMode="auto">
          <a:xfrm>
            <a:off x="371475" y="277813"/>
            <a:ext cx="16405225" cy="757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5400">
                <a:solidFill>
                  <a:srgbClr val="800080"/>
                </a:solidFill>
                <a:latin typeface="Comic Sans MS - 36"/>
              </a:rPr>
              <a:t>*A mixed group of </a:t>
            </a:r>
            <a:r>
              <a:rPr lang="en-US" altLang="en-US" sz="5400" u="sng">
                <a:solidFill>
                  <a:srgbClr val="800080"/>
                </a:solidFill>
                <a:latin typeface="Comic Sans MS - 36"/>
              </a:rPr>
              <a:t>African- Arabian culture emerged called Swahili</a:t>
            </a:r>
            <a:r>
              <a:rPr lang="en-US" altLang="en-US" sz="5400">
                <a:solidFill>
                  <a:srgbClr val="800080"/>
                </a:solidFill>
                <a:latin typeface="Comic Sans MS - 36"/>
              </a:rPr>
              <a:t> (also became a language </a:t>
            </a:r>
            <a:r>
              <a:rPr lang="en-US" altLang="en-US" sz="5400" u="sng">
                <a:solidFill>
                  <a:srgbClr val="800080"/>
                </a:solidFill>
                <a:latin typeface="Comic Sans MS - 36"/>
              </a:rPr>
              <a:t>combining Bantu and</a:t>
            </a:r>
            <a:r>
              <a:rPr lang="en-US" altLang="en-US" sz="5400">
                <a:solidFill>
                  <a:srgbClr val="800080"/>
                </a:solidFill>
                <a:latin typeface="Comic Sans MS - 36"/>
              </a:rPr>
              <a:t> a number of </a:t>
            </a:r>
            <a:r>
              <a:rPr lang="en-US" altLang="en-US" sz="5400" u="sng">
                <a:solidFill>
                  <a:srgbClr val="800080"/>
                </a:solidFill>
                <a:latin typeface="Comic Sans MS - 36"/>
              </a:rPr>
              <a:t>Arabic words</a:t>
            </a:r>
            <a:r>
              <a:rPr lang="en-US" altLang="en-US" sz="5400">
                <a:solidFill>
                  <a:srgbClr val="800080"/>
                </a:solidFill>
                <a:latin typeface="Comic Sans MS - 36"/>
              </a:rPr>
              <a:t> and phrases)</a:t>
            </a:r>
          </a:p>
          <a:p>
            <a:pPr eaLnBrk="1" hangingPunct="1"/>
            <a:endParaRPr lang="en-US" altLang="en-US" sz="5400">
              <a:solidFill>
                <a:srgbClr val="800080"/>
              </a:solidFill>
              <a:latin typeface="Comic Sans MS - 36"/>
            </a:endParaRPr>
          </a:p>
          <a:p>
            <a:pPr eaLnBrk="1" hangingPunct="1"/>
            <a:r>
              <a:rPr lang="en-US" altLang="en-US" sz="5400">
                <a:solidFill>
                  <a:srgbClr val="800080"/>
                </a:solidFill>
                <a:latin typeface="Comic Sans MS - 36"/>
              </a:rPr>
              <a:t>*</a:t>
            </a:r>
            <a:r>
              <a:rPr lang="en-US" altLang="en-US" sz="5400" u="sng">
                <a:solidFill>
                  <a:srgbClr val="000000"/>
                </a:solidFill>
                <a:latin typeface="Comic Sans MS - 36"/>
              </a:rPr>
              <a:t>Africa </a:t>
            </a:r>
            <a:r>
              <a:rPr lang="en-US" altLang="en-US" sz="5400">
                <a:solidFill>
                  <a:srgbClr val="000000"/>
                </a:solidFill>
                <a:latin typeface="Comic Sans MS - 36"/>
              </a:rPr>
              <a:t>is </a:t>
            </a:r>
            <a:r>
              <a:rPr lang="en-US" altLang="en-US" sz="5400" u="sng">
                <a:solidFill>
                  <a:srgbClr val="000000"/>
                </a:solidFill>
                <a:latin typeface="Comic Sans MS - 36"/>
              </a:rPr>
              <a:t>primarily</a:t>
            </a:r>
            <a:r>
              <a:rPr lang="en-US" altLang="en-US" sz="5400">
                <a:solidFill>
                  <a:srgbClr val="000000"/>
                </a:solidFill>
                <a:latin typeface="Comic Sans MS - 36"/>
              </a:rPr>
              <a:t> a made up of </a:t>
            </a:r>
            <a:r>
              <a:rPr lang="en-US" altLang="en-US" sz="5400" u="sng">
                <a:solidFill>
                  <a:srgbClr val="000000"/>
                </a:solidFill>
                <a:latin typeface="Comic Sans MS - 36"/>
              </a:rPr>
              <a:t>stateless societies</a:t>
            </a:r>
          </a:p>
          <a:p>
            <a:pPr eaLnBrk="1" hangingPunct="1"/>
            <a:endParaRPr lang="en-US" altLang="en-US" sz="5400" u="sng">
              <a:solidFill>
                <a:srgbClr val="000000"/>
              </a:solidFill>
              <a:latin typeface="Comic Sans MS - 36"/>
            </a:endParaRPr>
          </a:p>
          <a:p>
            <a:pPr eaLnBrk="1" hangingPunct="1"/>
            <a:r>
              <a:rPr lang="en-US" altLang="en-US" sz="5400" u="sng">
                <a:solidFill>
                  <a:srgbClr val="000000"/>
                </a:solidFill>
                <a:latin typeface="Comic Sans MS - 36"/>
              </a:rPr>
              <a:t>*</a:t>
            </a:r>
            <a:r>
              <a:rPr lang="en-US" altLang="en-US" sz="5400" u="sng">
                <a:solidFill>
                  <a:srgbClr val="800080"/>
                </a:solidFill>
                <a:latin typeface="Comic Sans MS - 36"/>
              </a:rPr>
              <a:t>Stateless societies: group of independent villages organized by clans and led by a local ruler or clan head.</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22" name="Picture 1">
            <a:extLst>
              <a:ext uri="{FF2B5EF4-FFF2-40B4-BE49-F238E27FC236}">
                <a16:creationId xmlns:a16="http://schemas.microsoft.com/office/drawing/2014/main" id="{7B7044F4-9AE7-4305-A7F8-466353851EF4}"/>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411163" y="247650"/>
            <a:ext cx="16527462" cy="9304338"/>
          </a:xfrm>
          <a:prstGeom prst="rect">
            <a:avLst/>
          </a:prstGeom>
          <a:solidFill>
            <a:srgbClr val="0000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133123" name="Group 4">
            <a:extLst>
              <a:ext uri="{FF2B5EF4-FFF2-40B4-BE49-F238E27FC236}">
                <a16:creationId xmlns:a16="http://schemas.microsoft.com/office/drawing/2014/main" id="{9ECAD716-13E5-4512-94A6-44AE69833A4D}"/>
              </a:ext>
            </a:extLst>
          </p:cNvPr>
          <p:cNvGrpSpPr>
            <a:grpSpLocks/>
          </p:cNvGrpSpPr>
          <p:nvPr/>
        </p:nvGrpSpPr>
        <p:grpSpPr bwMode="auto">
          <a:xfrm>
            <a:off x="11190288" y="1019175"/>
            <a:ext cx="1577975" cy="1281113"/>
            <a:chOff x="6542918" y="43189"/>
            <a:chExt cx="919296" cy="746182"/>
          </a:xfrm>
        </p:grpSpPr>
        <p:sp>
          <p:nvSpPr>
            <p:cNvPr id="3" name="Freeform 2">
              <a:hlinkClick r:id="rId3"/>
              <a:extLst>
                <a:ext uri="{FF2B5EF4-FFF2-40B4-BE49-F238E27FC236}">
                  <a16:creationId xmlns:a16="http://schemas.microsoft.com/office/drawing/2014/main" id="{2CAFA8C2-858A-47FF-BE16-3CFF7BFD3D4A}"/>
                </a:ext>
              </a:extLst>
            </p:cNvPr>
            <p:cNvSpPr/>
            <p:nvPr/>
          </p:nvSpPr>
          <p:spPr>
            <a:xfrm>
              <a:off x="6542918" y="43189"/>
              <a:ext cx="919296" cy="746182"/>
            </a:xfrm>
            <a:custGeom>
              <a:avLst/>
              <a:gdLst/>
              <a:ahLst/>
              <a:cxnLst/>
              <a:rect l="0" t="0" r="0" b="0"/>
              <a:pathLst>
                <a:path w="919296" h="746182">
                  <a:moveTo>
                    <a:pt x="459648" y="0"/>
                  </a:moveTo>
                  <a:lnTo>
                    <a:pt x="571801" y="283946"/>
                  </a:lnTo>
                  <a:lnTo>
                    <a:pt x="919295" y="283946"/>
                  </a:lnTo>
                  <a:lnTo>
                    <a:pt x="641178" y="462234"/>
                  </a:lnTo>
                  <a:lnTo>
                    <a:pt x="741443" y="746181"/>
                  </a:lnTo>
                  <a:lnTo>
                    <a:pt x="459648" y="577943"/>
                  </a:lnTo>
                  <a:lnTo>
                    <a:pt x="177852" y="746181"/>
                  </a:lnTo>
                  <a:lnTo>
                    <a:pt x="278118" y="462234"/>
                  </a:lnTo>
                  <a:lnTo>
                    <a:pt x="0" y="283946"/>
                  </a:lnTo>
                  <a:lnTo>
                    <a:pt x="347494" y="283946"/>
                  </a:lnTo>
                  <a:close/>
                </a:path>
              </a:pathLst>
            </a:custGeom>
            <a:solidFill>
              <a:srgbClr val="FFD700"/>
            </a:solidFill>
            <a:ln w="38100" cap="flat" cmpd="sng" algn="ctr">
              <a:solidFill>
                <a:srgbClr val="000000"/>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9816" name="TextBox 3">
              <a:hlinkClick r:id="rId3"/>
              <a:extLst>
                <a:ext uri="{FF2B5EF4-FFF2-40B4-BE49-F238E27FC236}">
                  <a16:creationId xmlns:a16="http://schemas.microsoft.com/office/drawing/2014/main" id="{3FD4F5C2-8B4F-4955-8D0B-C41E50318543}"/>
                </a:ext>
              </a:extLst>
            </p:cNvPr>
            <p:cNvSpPr txBox="1">
              <a:spLocks noChangeArrowheads="1"/>
            </p:cNvSpPr>
            <p:nvPr/>
          </p:nvSpPr>
          <p:spPr bwMode="auto">
            <a:xfrm>
              <a:off x="6692743" y="355716"/>
              <a:ext cx="584502" cy="16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n-US" altLang="en-US" sz="1202">
                  <a:solidFill>
                    <a:srgbClr val="000000"/>
                  </a:solidFill>
                  <a:latin typeface="Arial - 8"/>
                </a:rPr>
                <a:t>Counting</a:t>
              </a:r>
            </a:p>
          </p:txBody>
        </p:sp>
      </p:grpSp>
      <p:grpSp>
        <p:nvGrpSpPr>
          <p:cNvPr id="133124" name="Group 7">
            <a:extLst>
              <a:ext uri="{FF2B5EF4-FFF2-40B4-BE49-F238E27FC236}">
                <a16:creationId xmlns:a16="http://schemas.microsoft.com/office/drawing/2014/main" id="{AAF29A64-F72A-448A-92C1-618A305816B5}"/>
              </a:ext>
            </a:extLst>
          </p:cNvPr>
          <p:cNvGrpSpPr>
            <a:grpSpLocks/>
          </p:cNvGrpSpPr>
          <p:nvPr/>
        </p:nvGrpSpPr>
        <p:grpSpPr bwMode="auto">
          <a:xfrm>
            <a:off x="11231563" y="2611438"/>
            <a:ext cx="1536700" cy="1177925"/>
            <a:chOff x="6539963" y="775984"/>
            <a:chExt cx="895418" cy="686487"/>
          </a:xfrm>
        </p:grpSpPr>
        <p:sp>
          <p:nvSpPr>
            <p:cNvPr id="6" name="Freeform 5">
              <a:hlinkClick r:id="rId4"/>
              <a:extLst>
                <a:ext uri="{FF2B5EF4-FFF2-40B4-BE49-F238E27FC236}">
                  <a16:creationId xmlns:a16="http://schemas.microsoft.com/office/drawing/2014/main" id="{9DECE896-7E4F-4FD8-9C62-A50586E0CEDA}"/>
                </a:ext>
              </a:extLst>
            </p:cNvPr>
            <p:cNvSpPr/>
            <p:nvPr/>
          </p:nvSpPr>
          <p:spPr>
            <a:xfrm>
              <a:off x="6539963" y="775984"/>
              <a:ext cx="895418" cy="686487"/>
            </a:xfrm>
            <a:custGeom>
              <a:avLst/>
              <a:gdLst/>
              <a:ahLst/>
              <a:cxnLst/>
              <a:rect l="0" t="0" r="0" b="0"/>
              <a:pathLst>
                <a:path w="895418" h="686487">
                  <a:moveTo>
                    <a:pt x="447708" y="0"/>
                  </a:moveTo>
                  <a:lnTo>
                    <a:pt x="556950" y="261230"/>
                  </a:lnTo>
                  <a:lnTo>
                    <a:pt x="895417" y="261230"/>
                  </a:lnTo>
                  <a:lnTo>
                    <a:pt x="624524" y="425254"/>
                  </a:lnTo>
                  <a:lnTo>
                    <a:pt x="722183" y="686486"/>
                  </a:lnTo>
                  <a:lnTo>
                    <a:pt x="447708" y="531706"/>
                  </a:lnTo>
                  <a:lnTo>
                    <a:pt x="173233" y="686486"/>
                  </a:lnTo>
                  <a:lnTo>
                    <a:pt x="270893" y="425254"/>
                  </a:lnTo>
                  <a:lnTo>
                    <a:pt x="0" y="261230"/>
                  </a:lnTo>
                  <a:lnTo>
                    <a:pt x="338468" y="261230"/>
                  </a:lnTo>
                  <a:close/>
                </a:path>
              </a:pathLst>
            </a:custGeom>
            <a:solidFill>
              <a:srgbClr val="FFD700"/>
            </a:solidFill>
            <a:ln w="38100" cap="flat" cmpd="sng" algn="ctr">
              <a:solidFill>
                <a:srgbClr val="000000"/>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9814" name="TextBox 6">
              <a:hlinkClick r:id="rId4"/>
              <a:extLst>
                <a:ext uri="{FF2B5EF4-FFF2-40B4-BE49-F238E27FC236}">
                  <a16:creationId xmlns:a16="http://schemas.microsoft.com/office/drawing/2014/main" id="{5F84ADB2-DB46-4E90-B09A-24104C756F9B}"/>
                </a:ext>
              </a:extLst>
            </p:cNvPr>
            <p:cNvSpPr txBox="1">
              <a:spLocks noChangeArrowheads="1"/>
            </p:cNvSpPr>
            <p:nvPr/>
          </p:nvSpPr>
          <p:spPr bwMode="auto">
            <a:xfrm>
              <a:off x="6718491" y="1066492"/>
              <a:ext cx="556861" cy="146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n-US" altLang="en-US" sz="1031" dirty="0">
                  <a:solidFill>
                    <a:srgbClr val="000000"/>
                  </a:solidFill>
                  <a:latin typeface="Arial - 7"/>
                </a:rPr>
                <a:t>Greetings</a:t>
              </a:r>
            </a:p>
          </p:txBody>
        </p:sp>
      </p:gr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34146" name="Picture 1">
            <a:extLst>
              <a:ext uri="{FF2B5EF4-FFF2-40B4-BE49-F238E27FC236}">
                <a16:creationId xmlns:a16="http://schemas.microsoft.com/office/drawing/2014/main" id="{3B3E9D95-E15F-4AB8-90E0-DAF0F4516911}"/>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4364038" y="1120775"/>
            <a:ext cx="9009062" cy="7715250"/>
          </a:xfrm>
          <a:prstGeom prst="rect">
            <a:avLst/>
          </a:prstGeom>
          <a:solidFill>
            <a:srgbClr val="0000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20835" name="TextBox 2">
            <a:extLst>
              <a:ext uri="{FF2B5EF4-FFF2-40B4-BE49-F238E27FC236}">
                <a16:creationId xmlns:a16="http://schemas.microsoft.com/office/drawing/2014/main" id="{9632BFC8-15E0-4A94-97DC-7899A8CF7665}"/>
              </a:ext>
            </a:extLst>
          </p:cNvPr>
          <p:cNvSpPr txBox="1">
            <a:spLocks noChangeArrowheads="1"/>
          </p:cNvSpPr>
          <p:nvPr/>
        </p:nvSpPr>
        <p:spPr bwMode="auto">
          <a:xfrm>
            <a:off x="1677988" y="9013825"/>
            <a:ext cx="14314487"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n-US" altLang="en-US" sz="3264" b="1" dirty="0">
                <a:solidFill>
                  <a:srgbClr val="BDFFBD"/>
                </a:solidFill>
                <a:latin typeface="Comic Sans MS - 25"/>
              </a:rPr>
              <a:t>SWAHILI [“the coast’] = Bantu + some Arabic</a:t>
            </a:r>
          </a:p>
        </p:txBody>
      </p:sp>
      <p:sp>
        <p:nvSpPr>
          <p:cNvPr id="120836" name="TextBox 3">
            <a:extLst>
              <a:ext uri="{FF2B5EF4-FFF2-40B4-BE49-F238E27FC236}">
                <a16:creationId xmlns:a16="http://schemas.microsoft.com/office/drawing/2014/main" id="{395A37B2-5D05-4823-87A4-BCABEA422E31}"/>
              </a:ext>
            </a:extLst>
          </p:cNvPr>
          <p:cNvSpPr txBox="1">
            <a:spLocks noChangeArrowheads="1"/>
          </p:cNvSpPr>
          <p:nvPr/>
        </p:nvSpPr>
        <p:spPr bwMode="auto">
          <a:xfrm>
            <a:off x="0" y="163513"/>
            <a:ext cx="17670463"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n-US" altLang="en-US" sz="4466" b="1">
                <a:solidFill>
                  <a:srgbClr val="FF9900"/>
                </a:solidFill>
                <a:latin typeface="Comic Sans MS - 35"/>
              </a:rPr>
              <a:t>Swahili-Speaking Areas of E. Africa</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rgbClr val="D2B48C"/>
        </a:solidFill>
        <a:effectLst/>
      </p:bgPr>
    </p:bg>
    <p:spTree>
      <p:nvGrpSpPr>
        <p:cNvPr id="1" name=""/>
        <p:cNvGrpSpPr/>
        <p:nvPr/>
      </p:nvGrpSpPr>
      <p:grpSpPr>
        <a:xfrm>
          <a:off x="0" y="0"/>
          <a:ext cx="0" cy="0"/>
          <a:chOff x="0" y="0"/>
          <a:chExt cx="0" cy="0"/>
        </a:xfrm>
      </p:grpSpPr>
      <p:pic>
        <p:nvPicPr>
          <p:cNvPr id="135170" name="Picture 1">
            <a:extLst>
              <a:ext uri="{FF2B5EF4-FFF2-40B4-BE49-F238E27FC236}">
                <a16:creationId xmlns:a16="http://schemas.microsoft.com/office/drawing/2014/main" id="{3C06C290-EAAD-4FEB-B9A9-7A40D75A794C}"/>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619125" y="260350"/>
            <a:ext cx="16365538" cy="9226550"/>
          </a:xfrm>
          <a:prstGeom prst="rect">
            <a:avLst/>
          </a:prstGeom>
          <a:solidFill>
            <a:srgbClr val="0000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rgbClr val="480048"/>
        </a:solidFill>
        <a:effectLst/>
      </p:bgPr>
    </p:bg>
    <p:spTree>
      <p:nvGrpSpPr>
        <p:cNvPr id="1" name=""/>
        <p:cNvGrpSpPr/>
        <p:nvPr/>
      </p:nvGrpSpPr>
      <p:grpSpPr>
        <a:xfrm>
          <a:off x="0" y="0"/>
          <a:ext cx="0" cy="0"/>
          <a:chOff x="0" y="0"/>
          <a:chExt cx="0" cy="0"/>
        </a:xfrm>
      </p:grpSpPr>
      <p:sp>
        <p:nvSpPr>
          <p:cNvPr id="136194" name="TextBox 1">
            <a:extLst>
              <a:ext uri="{FF2B5EF4-FFF2-40B4-BE49-F238E27FC236}">
                <a16:creationId xmlns:a16="http://schemas.microsoft.com/office/drawing/2014/main" id="{817DFB99-D092-4F66-BB6F-CFE23531413F}"/>
              </a:ext>
            </a:extLst>
          </p:cNvPr>
          <p:cNvSpPr txBox="1">
            <a:spLocks noChangeArrowheads="1"/>
          </p:cNvSpPr>
          <p:nvPr/>
        </p:nvSpPr>
        <p:spPr bwMode="auto">
          <a:xfrm>
            <a:off x="246063" y="284163"/>
            <a:ext cx="16830675" cy="840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85800" indent="-6858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buFont typeface="Arial" panose="020B0604020202020204" pitchFamily="34" charset="0"/>
              <a:buChar char="•"/>
            </a:pPr>
            <a:r>
              <a:rPr lang="en-US" altLang="en-US" sz="6000" u="sng">
                <a:solidFill>
                  <a:srgbClr val="FFC0CB"/>
                </a:solidFill>
                <a:latin typeface="Arial - 40"/>
              </a:rPr>
              <a:t>Extended family</a:t>
            </a:r>
            <a:r>
              <a:rPr lang="en-US" altLang="en-US" sz="6000">
                <a:solidFill>
                  <a:srgbClr val="FFC0CB"/>
                </a:solidFill>
                <a:latin typeface="Arial - 40"/>
              </a:rPr>
              <a:t> units were combined ​into </a:t>
            </a:r>
            <a:r>
              <a:rPr lang="en-US" altLang="en-US" sz="6000" u="sng">
                <a:solidFill>
                  <a:srgbClr val="FFC0CB"/>
                </a:solidFill>
                <a:latin typeface="Arial - 40"/>
              </a:rPr>
              <a:t>larger communities</a:t>
            </a:r>
            <a:r>
              <a:rPr lang="en-US" altLang="en-US" sz="6000">
                <a:solidFill>
                  <a:srgbClr val="FFC0CB"/>
                </a:solidFill>
                <a:latin typeface="Arial - 40"/>
              </a:rPr>
              <a:t> called </a:t>
            </a:r>
            <a:r>
              <a:rPr lang="en-US" altLang="en-US" sz="6000" u="sng">
                <a:solidFill>
                  <a:srgbClr val="FFC0CB"/>
                </a:solidFill>
                <a:latin typeface="Arial - 40"/>
              </a:rPr>
              <a:t>lineage groups</a:t>
            </a:r>
            <a:r>
              <a:rPr lang="en-US" altLang="en-US" sz="6000">
                <a:solidFill>
                  <a:srgbClr val="FFC0CB"/>
                </a:solidFill>
                <a:latin typeface="Arial - 40"/>
              </a:rPr>
              <a:t>, they essentially made a town one family</a:t>
            </a:r>
          </a:p>
          <a:p>
            <a:pPr eaLnBrk="1" hangingPunct="1">
              <a:buFont typeface="Arial" panose="020B0604020202020204" pitchFamily="34" charset="0"/>
              <a:buChar char="•"/>
            </a:pPr>
            <a:r>
              <a:rPr lang="en-US" altLang="en-US" sz="6000">
                <a:solidFill>
                  <a:srgbClr val="98FB98"/>
                </a:solidFill>
                <a:latin typeface="Arial - 40"/>
              </a:rPr>
              <a:t>In many African societies </a:t>
            </a:r>
            <a:r>
              <a:rPr lang="en-US" altLang="en-US" sz="6000" u="sng">
                <a:solidFill>
                  <a:srgbClr val="98FB98"/>
                </a:solidFill>
                <a:latin typeface="Arial - 40"/>
              </a:rPr>
              <a:t>lineage was ​matrilineal (descent traced through the ​mother) rather than patrilineal (descent traced through the father).</a:t>
            </a:r>
            <a:r>
              <a:rPr lang="en-US" altLang="en-US" sz="6000">
                <a:solidFill>
                  <a:srgbClr val="98FB98"/>
                </a:solidFill>
                <a:latin typeface="Arial - 40"/>
              </a:rPr>
              <a:t> </a:t>
            </a:r>
          </a:p>
          <a:p>
            <a:pPr eaLnBrk="1" hangingPunct="1">
              <a:buFont typeface="Arial" panose="020B0604020202020204" pitchFamily="34" charset="0"/>
              <a:buChar char="•"/>
            </a:pPr>
            <a:r>
              <a:rPr lang="en-US" altLang="en-US" sz="6000" u="sng">
                <a:solidFill>
                  <a:srgbClr val="FFC0CB"/>
                </a:solidFill>
                <a:latin typeface="Arial - 40"/>
              </a:rPr>
              <a:t>Women</a:t>
            </a:r>
            <a:r>
              <a:rPr lang="en-US" altLang="en-US" sz="6000">
                <a:solidFill>
                  <a:srgbClr val="FFC0CB"/>
                </a:solidFill>
                <a:latin typeface="Arial - 40"/>
              </a:rPr>
              <a:t> often were able to </a:t>
            </a:r>
            <a:r>
              <a:rPr lang="en-US" altLang="en-US" sz="6000" u="sng">
                <a:solidFill>
                  <a:srgbClr val="FFC0CB"/>
                </a:solidFill>
                <a:latin typeface="Arial - 40"/>
              </a:rPr>
              <a:t>inherit property</a:t>
            </a:r>
            <a:r>
              <a:rPr lang="en-US" altLang="en-US" sz="6000">
                <a:solidFill>
                  <a:srgbClr val="FFC0CB"/>
                </a:solidFill>
                <a:latin typeface="Arial - 40"/>
              </a:rPr>
              <a:t>  and </a:t>
            </a:r>
            <a:r>
              <a:rPr lang="en-US" altLang="en-US" sz="6000" u="sng">
                <a:solidFill>
                  <a:srgbClr val="FFC0CB"/>
                </a:solidFill>
                <a:latin typeface="Arial - 40"/>
              </a:rPr>
              <a:t>men would move into his wife's house</a:t>
            </a:r>
            <a:r>
              <a:rPr lang="en-US" altLang="en-US" sz="6000">
                <a:solidFill>
                  <a:srgbClr val="FFC0CB"/>
                </a:solidFill>
                <a:latin typeface="Arial - 40"/>
              </a:rPr>
              <a:t>.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8FB98"/>
        </a:solidFill>
        <a:effectLst/>
      </p:bgPr>
    </p:bg>
    <p:spTree>
      <p:nvGrpSpPr>
        <p:cNvPr id="1" name=""/>
        <p:cNvGrpSpPr/>
        <p:nvPr/>
      </p:nvGrpSpPr>
      <p:grpSpPr>
        <a:xfrm>
          <a:off x="0" y="0"/>
          <a:ext cx="0" cy="0"/>
          <a:chOff x="0" y="0"/>
          <a:chExt cx="0" cy="0"/>
        </a:xfrm>
      </p:grpSpPr>
      <p:sp>
        <p:nvSpPr>
          <p:cNvPr id="15362" name="TextBox 1">
            <a:extLst>
              <a:ext uri="{FF2B5EF4-FFF2-40B4-BE49-F238E27FC236}">
                <a16:creationId xmlns:a16="http://schemas.microsoft.com/office/drawing/2014/main" id="{505FEF3E-8FD9-489B-98CF-BE1162379F5C}"/>
              </a:ext>
            </a:extLst>
          </p:cNvPr>
          <p:cNvSpPr txBox="1">
            <a:spLocks noChangeArrowheads="1"/>
          </p:cNvSpPr>
          <p:nvPr/>
        </p:nvSpPr>
        <p:spPr bwMode="auto">
          <a:xfrm>
            <a:off x="314325" y="215900"/>
            <a:ext cx="9332913" cy="840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5400">
                <a:solidFill>
                  <a:srgbClr val="000000"/>
                </a:solidFill>
                <a:latin typeface="Times New Roman - 34"/>
              </a:rPr>
              <a:t>The conflict with the city of Mecca continued until 630 when the armies of the Umma successfully defeated Mecca. After this defeat, the Umma led by Muhammad continued to expand and by his death in 632, most of the Arabian Peninsula was unified under the authority of the Umma. </a:t>
            </a:r>
          </a:p>
        </p:txBody>
      </p:sp>
      <p:pic>
        <p:nvPicPr>
          <p:cNvPr id="15363" name="Picture 2">
            <a:extLst>
              <a:ext uri="{FF2B5EF4-FFF2-40B4-BE49-F238E27FC236}">
                <a16:creationId xmlns:a16="http://schemas.microsoft.com/office/drawing/2014/main" id="{9356395F-CF36-4426-A954-BC3F9A4F9C67}"/>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0017125" y="787400"/>
            <a:ext cx="7150100" cy="7694613"/>
          </a:xfrm>
          <a:prstGeom prst="rect">
            <a:avLst/>
          </a:prstGeom>
          <a:solidFill>
            <a:srgbClr val="0000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480048"/>
        </a:solidFill>
        <a:effectLst/>
      </p:bgPr>
    </p:bg>
    <p:spTree>
      <p:nvGrpSpPr>
        <p:cNvPr id="1" name=""/>
        <p:cNvGrpSpPr/>
        <p:nvPr/>
      </p:nvGrpSpPr>
      <p:grpSpPr>
        <a:xfrm>
          <a:off x="0" y="0"/>
          <a:ext cx="0" cy="0"/>
          <a:chOff x="0" y="0"/>
          <a:chExt cx="0" cy="0"/>
        </a:xfrm>
      </p:grpSpPr>
      <p:sp>
        <p:nvSpPr>
          <p:cNvPr id="137218" name="TextBox 1">
            <a:extLst>
              <a:ext uri="{FF2B5EF4-FFF2-40B4-BE49-F238E27FC236}">
                <a16:creationId xmlns:a16="http://schemas.microsoft.com/office/drawing/2014/main" id="{496C62A9-C448-428B-A13D-C82619533164}"/>
              </a:ext>
            </a:extLst>
          </p:cNvPr>
          <p:cNvSpPr txBox="1">
            <a:spLocks noChangeArrowheads="1"/>
          </p:cNvSpPr>
          <p:nvPr/>
        </p:nvSpPr>
        <p:spPr bwMode="auto">
          <a:xfrm>
            <a:off x="280988" y="187325"/>
            <a:ext cx="16681450" cy="747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85800" indent="-6858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buFont typeface="Arial" panose="020B0604020202020204" pitchFamily="34" charset="0"/>
              <a:buChar char="•"/>
            </a:pPr>
            <a:r>
              <a:rPr lang="en-US" altLang="en-US" sz="4800">
                <a:solidFill>
                  <a:srgbClr val="98FB98"/>
                </a:solidFill>
                <a:latin typeface="Arial - 36"/>
              </a:rPr>
              <a:t>Every community had </a:t>
            </a:r>
            <a:r>
              <a:rPr lang="en-US" altLang="en-US" sz="4800" u="sng">
                <a:solidFill>
                  <a:srgbClr val="98FB98"/>
                </a:solidFill>
                <a:latin typeface="Arial - 36"/>
              </a:rPr>
              <a:t>some form of education</a:t>
            </a:r>
            <a:r>
              <a:rPr lang="en-US" altLang="en-US" sz="4800">
                <a:solidFill>
                  <a:srgbClr val="98FB98"/>
                </a:solidFill>
                <a:latin typeface="Arial - 36"/>
              </a:rPr>
              <a:t>, most </a:t>
            </a:r>
            <a:r>
              <a:rPr lang="en-US" altLang="en-US" sz="4800" u="sng">
                <a:solidFill>
                  <a:srgbClr val="98FB98"/>
                </a:solidFill>
                <a:latin typeface="Arial - 36"/>
              </a:rPr>
              <a:t>separated men and women teaching them different things</a:t>
            </a:r>
            <a:r>
              <a:rPr lang="en-US" altLang="en-US" sz="4800">
                <a:solidFill>
                  <a:srgbClr val="98FB98"/>
                </a:solidFill>
                <a:latin typeface="Arial - 36"/>
              </a:rPr>
              <a:t>.</a:t>
            </a:r>
          </a:p>
          <a:p>
            <a:pPr eaLnBrk="1" hangingPunct="1">
              <a:buFont typeface="Arial" panose="020B0604020202020204" pitchFamily="34" charset="0"/>
              <a:buChar char="•"/>
            </a:pPr>
            <a:r>
              <a:rPr lang="en-US" altLang="en-US" sz="4800" u="sng">
                <a:solidFill>
                  <a:srgbClr val="FFC0CB"/>
                </a:solidFill>
                <a:latin typeface="Arial - 36"/>
              </a:rPr>
              <a:t>Slavery</a:t>
            </a:r>
            <a:r>
              <a:rPr lang="en-US" altLang="en-US" sz="4800">
                <a:solidFill>
                  <a:srgbClr val="FFC0CB"/>
                </a:solidFill>
                <a:latin typeface="Arial - 36"/>
              </a:rPr>
              <a:t> began in ancient times and was </a:t>
            </a:r>
            <a:r>
              <a:rPr lang="en-US" altLang="en-US" sz="4800" u="sng">
                <a:solidFill>
                  <a:srgbClr val="FFC0CB"/>
                </a:solidFill>
                <a:latin typeface="Arial - 36"/>
              </a:rPr>
              <a:t>not unique to Africa</a:t>
            </a:r>
            <a:r>
              <a:rPr lang="en-US" altLang="en-US" sz="4800">
                <a:solidFill>
                  <a:srgbClr val="FFC0CB"/>
                </a:solidFill>
                <a:latin typeface="Arial - 36"/>
              </a:rPr>
              <a:t>. </a:t>
            </a:r>
            <a:r>
              <a:rPr lang="en-US" altLang="en-US" sz="4800" u="sng">
                <a:solidFill>
                  <a:srgbClr val="FFC0CB"/>
                </a:solidFill>
                <a:latin typeface="Arial - 36"/>
              </a:rPr>
              <a:t>The use of captives for forced labor was also common</a:t>
            </a:r>
            <a:r>
              <a:rPr lang="en-US" altLang="en-US" sz="4800">
                <a:solidFill>
                  <a:srgbClr val="FFC0CB"/>
                </a:solidFill>
                <a:latin typeface="Arial - 36"/>
              </a:rPr>
              <a:t>.</a:t>
            </a:r>
          </a:p>
          <a:p>
            <a:pPr eaLnBrk="1" hangingPunct="1">
              <a:buFont typeface="Arial" panose="020B0604020202020204" pitchFamily="34" charset="0"/>
              <a:buChar char="•"/>
            </a:pPr>
            <a:r>
              <a:rPr lang="en-US" altLang="en-US" sz="4800" u="sng">
                <a:solidFill>
                  <a:srgbClr val="98FB98"/>
                </a:solidFill>
                <a:latin typeface="Arial - 36"/>
              </a:rPr>
              <a:t>Life</a:t>
            </a:r>
            <a:r>
              <a:rPr lang="en-US" altLang="en-US" sz="4800">
                <a:solidFill>
                  <a:srgbClr val="98FB98"/>
                </a:solidFill>
                <a:latin typeface="Arial - 36"/>
              </a:rPr>
              <a:t> was </a:t>
            </a:r>
            <a:r>
              <a:rPr lang="en-US" altLang="en-US" sz="4800" u="sng">
                <a:solidFill>
                  <a:srgbClr val="98FB98"/>
                </a:solidFill>
                <a:latin typeface="Arial - 36"/>
              </a:rPr>
              <a:t>difficult for most slaves</a:t>
            </a:r>
            <a:r>
              <a:rPr lang="en-US" altLang="en-US" sz="4800">
                <a:solidFill>
                  <a:srgbClr val="98FB98"/>
                </a:solidFill>
                <a:latin typeface="Arial - 36"/>
              </a:rPr>
              <a:t>, they were forced to </a:t>
            </a:r>
            <a:r>
              <a:rPr lang="en-US" altLang="en-US" sz="4800" u="sng">
                <a:solidFill>
                  <a:srgbClr val="98FB98"/>
                </a:solidFill>
                <a:latin typeface="Arial - 36"/>
              </a:rPr>
              <a:t>work</a:t>
            </a:r>
            <a:r>
              <a:rPr lang="en-US" altLang="en-US" sz="4800">
                <a:solidFill>
                  <a:srgbClr val="98FB98"/>
                </a:solidFill>
                <a:latin typeface="Arial - 36"/>
              </a:rPr>
              <a:t> very hard in the </a:t>
            </a:r>
            <a:r>
              <a:rPr lang="en-US" altLang="en-US" sz="4800" u="sng">
                <a:solidFill>
                  <a:srgbClr val="98FB98"/>
                </a:solidFill>
                <a:latin typeface="Arial - 36"/>
              </a:rPr>
              <a:t>farmlands</a:t>
            </a:r>
            <a:r>
              <a:rPr lang="en-US" altLang="en-US" sz="4800">
                <a:solidFill>
                  <a:srgbClr val="98FB98"/>
                </a:solidFill>
                <a:latin typeface="Arial - 36"/>
              </a:rPr>
              <a:t>. </a:t>
            </a:r>
          </a:p>
          <a:p>
            <a:pPr eaLnBrk="1" hangingPunct="1">
              <a:buFont typeface="Arial" panose="020B0604020202020204" pitchFamily="34" charset="0"/>
              <a:buChar char="•"/>
            </a:pPr>
            <a:r>
              <a:rPr lang="en-US" altLang="en-US" sz="4800" u="sng">
                <a:solidFill>
                  <a:srgbClr val="FFC0CB"/>
                </a:solidFill>
                <a:latin typeface="Arial - 36"/>
              </a:rPr>
              <a:t>Religion</a:t>
            </a:r>
            <a:r>
              <a:rPr lang="en-US" altLang="en-US" sz="4800">
                <a:solidFill>
                  <a:srgbClr val="FFC0CB"/>
                </a:solidFill>
                <a:latin typeface="Arial - 36"/>
              </a:rPr>
              <a:t> in Africa </a:t>
            </a:r>
            <a:r>
              <a:rPr lang="en-US" altLang="en-US" sz="4800" u="sng">
                <a:solidFill>
                  <a:srgbClr val="FFC0CB"/>
                </a:solidFill>
                <a:latin typeface="Arial - 36"/>
              </a:rPr>
              <a:t>varied</a:t>
            </a:r>
            <a:r>
              <a:rPr lang="en-US" altLang="en-US" sz="4800">
                <a:solidFill>
                  <a:srgbClr val="FFC0CB"/>
                </a:solidFill>
                <a:latin typeface="Arial - 36"/>
              </a:rPr>
              <a:t> from place to place, although </a:t>
            </a:r>
            <a:r>
              <a:rPr lang="en-US" altLang="en-US" sz="4800" u="sng">
                <a:solidFill>
                  <a:srgbClr val="FFC0CB"/>
                </a:solidFill>
                <a:latin typeface="Arial - 36"/>
              </a:rPr>
              <a:t>most societies believed in an afterlife, several areas took the religion from the group/culture who took it over</a:t>
            </a:r>
            <a:r>
              <a:rPr lang="en-US" altLang="en-US" sz="4800">
                <a:solidFill>
                  <a:srgbClr val="FFC0CB"/>
                </a:solidFill>
                <a:latin typeface="Arial - 36"/>
              </a:rPr>
              <a:t>.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8242" name="Picture 1">
            <a:hlinkClick r:id="rId2"/>
            <a:extLst>
              <a:ext uri="{FF2B5EF4-FFF2-40B4-BE49-F238E27FC236}">
                <a16:creationId xmlns:a16="http://schemas.microsoft.com/office/drawing/2014/main" id="{FF43CC6C-8B15-4598-B301-5B4C48EB1247}"/>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500063" y="369888"/>
            <a:ext cx="16416337" cy="9139237"/>
          </a:xfrm>
          <a:prstGeom prst="rect">
            <a:avLst/>
          </a:prstGeom>
          <a:solidFill>
            <a:srgbClr val="0000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9266" name="Picture 1">
            <a:extLst>
              <a:ext uri="{FF2B5EF4-FFF2-40B4-BE49-F238E27FC236}">
                <a16:creationId xmlns:a16="http://schemas.microsoft.com/office/drawing/2014/main" id="{23E2FF38-08F3-4DC1-84C3-91479F1F95C2}"/>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342900" y="92075"/>
            <a:ext cx="16276638" cy="9610725"/>
          </a:xfrm>
          <a:prstGeom prst="rect">
            <a:avLst/>
          </a:prstGeom>
          <a:solidFill>
            <a:srgbClr val="0000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5954" name="TextBox 1">
            <a:extLst>
              <a:ext uri="{FF2B5EF4-FFF2-40B4-BE49-F238E27FC236}">
                <a16:creationId xmlns:a16="http://schemas.microsoft.com/office/drawing/2014/main" id="{FACB687C-F003-4AB7-9676-047FAD71DAF1}"/>
              </a:ext>
            </a:extLst>
          </p:cNvPr>
          <p:cNvSpPr txBox="1">
            <a:spLocks noChangeArrowheads="1"/>
          </p:cNvSpPr>
          <p:nvPr/>
        </p:nvSpPr>
        <p:spPr bwMode="auto">
          <a:xfrm>
            <a:off x="2017713" y="0"/>
            <a:ext cx="1356995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n-US" altLang="en-US" sz="6699">
                <a:solidFill>
                  <a:srgbClr val="000000"/>
                </a:solidFill>
                <a:latin typeface="Candara - 53"/>
              </a:rPr>
              <a:t>Trade and Trade Systems</a:t>
            </a:r>
          </a:p>
        </p:txBody>
      </p:sp>
      <p:pic>
        <p:nvPicPr>
          <p:cNvPr id="140291" name="Picture 2">
            <a:extLst>
              <a:ext uri="{FF2B5EF4-FFF2-40B4-BE49-F238E27FC236}">
                <a16:creationId xmlns:a16="http://schemas.microsoft.com/office/drawing/2014/main" id="{661CF8E1-AE97-4A92-BD49-9DE99DA1B53D}"/>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785938" y="1050925"/>
            <a:ext cx="14033500" cy="8539163"/>
          </a:xfrm>
          <a:prstGeom prst="rect">
            <a:avLst/>
          </a:prstGeom>
          <a:solidFill>
            <a:srgbClr val="0000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1314" name="Picture 1">
            <a:extLst>
              <a:ext uri="{FF2B5EF4-FFF2-40B4-BE49-F238E27FC236}">
                <a16:creationId xmlns:a16="http://schemas.microsoft.com/office/drawing/2014/main" id="{733039E7-5C05-4059-A455-6D0E3AC0509A}"/>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0" y="160338"/>
            <a:ext cx="17452975" cy="9296400"/>
          </a:xfrm>
          <a:prstGeom prst="rect">
            <a:avLst/>
          </a:prstGeom>
          <a:solidFill>
            <a:srgbClr val="0000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2338" name="Picture 1">
            <a:extLst>
              <a:ext uri="{FF2B5EF4-FFF2-40B4-BE49-F238E27FC236}">
                <a16:creationId xmlns:a16="http://schemas.microsoft.com/office/drawing/2014/main" id="{FBA5D691-CFA5-45A0-961A-B27D1916FE9C}"/>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446088" y="238125"/>
            <a:ext cx="16516350" cy="9226550"/>
          </a:xfrm>
          <a:prstGeom prst="rect">
            <a:avLst/>
          </a:prstGeom>
          <a:solidFill>
            <a:srgbClr val="0000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11A381F-90BD-4C5E-99C4-0BA628FE0519}"/>
              </a:ext>
            </a:extLst>
          </p:cNvPr>
          <p:cNvGraphicFramePr>
            <a:graphicFrameLocks noGrp="1"/>
          </p:cNvGraphicFramePr>
          <p:nvPr/>
        </p:nvGraphicFramePr>
        <p:xfrm>
          <a:off x="206375" y="250825"/>
          <a:ext cx="16862425" cy="8640837"/>
        </p:xfrm>
        <a:graphic>
          <a:graphicData uri="http://schemas.openxmlformats.org/drawingml/2006/table">
            <a:tbl>
              <a:tblPr firstRow="1" bandRow="1">
                <a:tableStyleId>{5C22544A-7EE6-4342-B048-85BDC9FD1C3A}</a:tableStyleId>
              </a:tblPr>
              <a:tblGrid>
                <a:gridCol w="4414034">
                  <a:extLst>
                    <a:ext uri="{9D8B030D-6E8A-4147-A177-3AD203B41FA5}">
                      <a16:colId xmlns:a16="http://schemas.microsoft.com/office/drawing/2014/main" val="120963971"/>
                    </a:ext>
                  </a:extLst>
                </a:gridCol>
                <a:gridCol w="12448391">
                  <a:extLst>
                    <a:ext uri="{9D8B030D-6E8A-4147-A177-3AD203B41FA5}">
                      <a16:colId xmlns:a16="http://schemas.microsoft.com/office/drawing/2014/main" val="30313648"/>
                    </a:ext>
                  </a:extLst>
                </a:gridCol>
              </a:tblGrid>
              <a:tr h="1101926">
                <a:tc>
                  <a:txBody>
                    <a:bodyPr/>
                    <a:lstStyle/>
                    <a:p>
                      <a:r>
                        <a:rPr lang="en-US" sz="6200" b="0" i="0" u="none" baseline="0" dirty="0">
                          <a:solidFill>
                            <a:srgbClr val="FF0000"/>
                          </a:solidFill>
                          <a:latin typeface="Arial - 36"/>
                        </a:rPr>
                        <a:t>Kingdom</a:t>
                      </a:r>
                    </a:p>
                  </a:txBody>
                  <a:tcPr marL="157057" marR="157057" marT="78529" marB="78529">
                    <a:lnL w="12700" cmpd="sng">
                      <a:solidFill>
                        <a:srgbClr val="000000"/>
                      </a:solidFill>
                      <a:prstDash val="solid"/>
                    </a:lnL>
                    <a:lnR w="12700" cmpd="sng">
                      <a:solidFill>
                        <a:srgbClr val="000000"/>
                      </a:solidFill>
                      <a:prstDash val="solid"/>
                    </a:lnR>
                    <a:lnT w="12700" cmpd="sng">
                      <a:solidFill>
                        <a:srgbClr val="000000"/>
                      </a:solidFill>
                      <a:prstDash val="solid"/>
                    </a:lnT>
                    <a:lnB w="12700" cmpd="sng">
                      <a:solidFill>
                        <a:srgbClr val="000000"/>
                      </a:solidFill>
                      <a:prstDash val="solid"/>
                    </a:lnB>
                    <a:solidFill>
                      <a:srgbClr val="FFFFFF">
                        <a:alpha val="99996"/>
                      </a:srgbClr>
                    </a:solidFill>
                  </a:tcPr>
                </a:tc>
                <a:tc>
                  <a:txBody>
                    <a:bodyPr/>
                    <a:lstStyle/>
                    <a:p>
                      <a:r>
                        <a:rPr lang="en-US" sz="6200" b="0" i="0" u="none" baseline="0">
                          <a:solidFill>
                            <a:srgbClr val="FF0000"/>
                          </a:solidFill>
                          <a:latin typeface="Arial - 36"/>
                        </a:rPr>
                        <a:t>Goods Traded</a:t>
                      </a:r>
                    </a:p>
                  </a:txBody>
                  <a:tcPr marL="157057" marR="157057" marT="78529" marB="78529">
                    <a:lnL w="12700" cmpd="sng">
                      <a:solidFill>
                        <a:srgbClr val="000000"/>
                      </a:solidFill>
                      <a:prstDash val="solid"/>
                    </a:lnL>
                    <a:lnR w="12700" cmpd="sng">
                      <a:solidFill>
                        <a:srgbClr val="000000"/>
                      </a:solidFill>
                      <a:prstDash val="solid"/>
                    </a:lnR>
                    <a:lnT w="12700" cmpd="sng">
                      <a:solidFill>
                        <a:srgbClr val="000000"/>
                      </a:solidFill>
                      <a:prstDash val="solid"/>
                    </a:lnT>
                    <a:lnB w="12700" cmpd="sng">
                      <a:solidFill>
                        <a:srgbClr val="000000"/>
                      </a:solidFill>
                      <a:prstDash val="solid"/>
                    </a:lnB>
                    <a:solidFill>
                      <a:srgbClr val="FFFFFF">
                        <a:alpha val="99996"/>
                      </a:srgbClr>
                    </a:solidFill>
                  </a:tcPr>
                </a:tc>
                <a:extLst>
                  <a:ext uri="{0D108BD9-81ED-4DB2-BD59-A6C34878D82A}">
                    <a16:rowId xmlns:a16="http://schemas.microsoft.com/office/drawing/2014/main" val="3562577766"/>
                  </a:ext>
                </a:extLst>
              </a:tr>
              <a:tr h="1191065">
                <a:tc>
                  <a:txBody>
                    <a:bodyPr/>
                    <a:lstStyle/>
                    <a:p>
                      <a:r>
                        <a:rPr lang="en-US" sz="5200" b="0" i="0" u="none" baseline="0">
                          <a:solidFill>
                            <a:srgbClr val="000000"/>
                          </a:solidFill>
                          <a:latin typeface="Arial - 30"/>
                        </a:rPr>
                        <a:t>Ghana</a:t>
                      </a:r>
                    </a:p>
                  </a:txBody>
                  <a:tcPr marL="157057" marR="157057" marT="78529" marB="78529">
                    <a:lnL w="12700" cmpd="sng">
                      <a:solidFill>
                        <a:srgbClr val="000000"/>
                      </a:solidFill>
                      <a:prstDash val="solid"/>
                    </a:lnL>
                    <a:lnR w="12700" cmpd="sng">
                      <a:solidFill>
                        <a:srgbClr val="000000"/>
                      </a:solidFill>
                      <a:prstDash val="solid"/>
                    </a:lnR>
                    <a:lnT w="12700" cmpd="sng">
                      <a:solidFill>
                        <a:srgbClr val="000000"/>
                      </a:solidFill>
                      <a:prstDash val="solid"/>
                    </a:lnT>
                    <a:lnB w="12700" cmpd="sng">
                      <a:solidFill>
                        <a:srgbClr val="000000"/>
                      </a:solidFill>
                      <a:prstDash val="solid"/>
                    </a:lnB>
                    <a:solidFill>
                      <a:srgbClr val="FFFFFF">
                        <a:alpha val="99996"/>
                      </a:srgbClr>
                    </a:solidFill>
                  </a:tcPr>
                </a:tc>
                <a:tc>
                  <a:txBody>
                    <a:bodyPr/>
                    <a:lstStyle/>
                    <a:p>
                      <a:r>
                        <a:rPr lang="en-US" sz="5200" b="0" i="0" u="none" baseline="0">
                          <a:solidFill>
                            <a:srgbClr val="000000"/>
                          </a:solidFill>
                          <a:latin typeface="Arial - 30"/>
                        </a:rPr>
                        <a:t>coca, wood, gold, diamonds, manganese</a:t>
                      </a:r>
                    </a:p>
                  </a:txBody>
                  <a:tcPr marL="157057" marR="157057" marT="78529" marB="78529">
                    <a:lnL w="12700" cmpd="sng">
                      <a:solidFill>
                        <a:srgbClr val="000000"/>
                      </a:solidFill>
                      <a:prstDash val="solid"/>
                    </a:lnL>
                    <a:lnR w="12700" cmpd="sng">
                      <a:solidFill>
                        <a:srgbClr val="000000"/>
                      </a:solidFill>
                      <a:prstDash val="solid"/>
                    </a:lnR>
                    <a:lnT w="12700" cmpd="sng">
                      <a:solidFill>
                        <a:srgbClr val="000000"/>
                      </a:solidFill>
                      <a:prstDash val="solid"/>
                    </a:lnT>
                    <a:lnB w="12700" cmpd="sng">
                      <a:solidFill>
                        <a:srgbClr val="000000"/>
                      </a:solidFill>
                      <a:prstDash val="solid"/>
                    </a:lnB>
                    <a:solidFill>
                      <a:srgbClr val="FFFFFF">
                        <a:alpha val="99996"/>
                      </a:srgbClr>
                    </a:solidFill>
                  </a:tcPr>
                </a:tc>
                <a:extLst>
                  <a:ext uri="{0D108BD9-81ED-4DB2-BD59-A6C34878D82A}">
                    <a16:rowId xmlns:a16="http://schemas.microsoft.com/office/drawing/2014/main" val="3688183364"/>
                  </a:ext>
                </a:extLst>
              </a:tr>
              <a:tr h="1741997">
                <a:tc>
                  <a:txBody>
                    <a:bodyPr/>
                    <a:lstStyle/>
                    <a:p>
                      <a:r>
                        <a:rPr lang="en-US" sz="5200" b="0" i="0" u="none" baseline="0">
                          <a:solidFill>
                            <a:srgbClr val="000000"/>
                          </a:solidFill>
                          <a:latin typeface="Arial - 30"/>
                        </a:rPr>
                        <a:t>Mali</a:t>
                      </a:r>
                    </a:p>
                  </a:txBody>
                  <a:tcPr marL="157057" marR="157057" marT="78529" marB="78529">
                    <a:lnL w="12700" cmpd="sng">
                      <a:solidFill>
                        <a:srgbClr val="000000"/>
                      </a:solidFill>
                      <a:prstDash val="solid"/>
                    </a:lnL>
                    <a:lnR w="12700" cmpd="sng">
                      <a:solidFill>
                        <a:srgbClr val="000000"/>
                      </a:solidFill>
                      <a:prstDash val="solid"/>
                    </a:lnR>
                    <a:lnT w="12700" cmpd="sng">
                      <a:solidFill>
                        <a:srgbClr val="000000"/>
                      </a:solidFill>
                      <a:prstDash val="solid"/>
                    </a:lnT>
                    <a:lnB w="12700" cmpd="sng">
                      <a:solidFill>
                        <a:srgbClr val="000000"/>
                      </a:solidFill>
                      <a:prstDash val="solid"/>
                    </a:lnB>
                    <a:solidFill>
                      <a:srgbClr val="FFFFFF">
                        <a:alpha val="99996"/>
                      </a:srgbClr>
                    </a:solidFill>
                  </a:tcPr>
                </a:tc>
                <a:tc>
                  <a:txBody>
                    <a:bodyPr/>
                    <a:lstStyle/>
                    <a:p>
                      <a:r>
                        <a:rPr lang="en-US" sz="5200" b="0" i="0" u="none" baseline="0">
                          <a:solidFill>
                            <a:srgbClr val="000000"/>
                          </a:solidFill>
                          <a:latin typeface="Arial - 30"/>
                        </a:rPr>
                        <a:t>livestock, peanuts, dried fish, cotton, animal skins</a:t>
                      </a:r>
                    </a:p>
                  </a:txBody>
                  <a:tcPr marL="157057" marR="157057" marT="78529" marB="78529">
                    <a:lnL w="12700" cmpd="sng">
                      <a:solidFill>
                        <a:srgbClr val="000000"/>
                      </a:solidFill>
                      <a:prstDash val="solid"/>
                    </a:lnL>
                    <a:lnR w="12700" cmpd="sng">
                      <a:solidFill>
                        <a:srgbClr val="000000"/>
                      </a:solidFill>
                      <a:prstDash val="solid"/>
                    </a:lnR>
                    <a:lnT w="12700" cmpd="sng">
                      <a:solidFill>
                        <a:srgbClr val="000000"/>
                      </a:solidFill>
                      <a:prstDash val="solid"/>
                    </a:lnT>
                    <a:lnB w="12700" cmpd="sng">
                      <a:solidFill>
                        <a:srgbClr val="000000"/>
                      </a:solidFill>
                      <a:prstDash val="solid"/>
                    </a:lnB>
                    <a:solidFill>
                      <a:srgbClr val="FFFFFF">
                        <a:alpha val="99996"/>
                      </a:srgbClr>
                    </a:solidFill>
                  </a:tcPr>
                </a:tc>
                <a:extLst>
                  <a:ext uri="{0D108BD9-81ED-4DB2-BD59-A6C34878D82A}">
                    <a16:rowId xmlns:a16="http://schemas.microsoft.com/office/drawing/2014/main" val="2322411265"/>
                  </a:ext>
                </a:extLst>
              </a:tr>
              <a:tr h="949528">
                <a:tc>
                  <a:txBody>
                    <a:bodyPr/>
                    <a:lstStyle/>
                    <a:p>
                      <a:r>
                        <a:rPr lang="en-US" sz="5200" b="0" i="0" u="none" baseline="0">
                          <a:solidFill>
                            <a:srgbClr val="000000"/>
                          </a:solidFill>
                          <a:latin typeface="Arial - 30"/>
                        </a:rPr>
                        <a:t>Tanzania</a:t>
                      </a:r>
                    </a:p>
                  </a:txBody>
                  <a:tcPr marL="157057" marR="157057" marT="78529" marB="78529">
                    <a:lnL w="12700" cmpd="sng">
                      <a:solidFill>
                        <a:srgbClr val="000000"/>
                      </a:solidFill>
                      <a:prstDash val="solid"/>
                    </a:lnL>
                    <a:lnR w="12700" cmpd="sng">
                      <a:solidFill>
                        <a:srgbClr val="000000"/>
                      </a:solidFill>
                      <a:prstDash val="solid"/>
                    </a:lnR>
                    <a:lnT w="12700" cmpd="sng">
                      <a:solidFill>
                        <a:srgbClr val="000000"/>
                      </a:solidFill>
                      <a:prstDash val="solid"/>
                    </a:lnT>
                    <a:lnB w="12700" cmpd="sng">
                      <a:solidFill>
                        <a:srgbClr val="000000"/>
                      </a:solidFill>
                      <a:prstDash val="solid"/>
                    </a:lnB>
                    <a:solidFill>
                      <a:srgbClr val="FFFFFF">
                        <a:alpha val="99996"/>
                      </a:srgbClr>
                    </a:solidFill>
                  </a:tcPr>
                </a:tc>
                <a:tc>
                  <a:txBody>
                    <a:bodyPr/>
                    <a:lstStyle/>
                    <a:p>
                      <a:r>
                        <a:rPr lang="en-US" sz="5200" b="0" i="0" u="none" baseline="0">
                          <a:solidFill>
                            <a:srgbClr val="000000"/>
                          </a:solidFill>
                          <a:latin typeface="Arial - 30"/>
                        </a:rPr>
                        <a:t>coffee, cotton, cashews, meats, cloves</a:t>
                      </a:r>
                    </a:p>
                  </a:txBody>
                  <a:tcPr marL="157057" marR="157057" marT="78529" marB="78529">
                    <a:lnL w="12700" cmpd="sng">
                      <a:solidFill>
                        <a:srgbClr val="000000"/>
                      </a:solidFill>
                      <a:prstDash val="solid"/>
                    </a:lnL>
                    <a:lnR w="12700" cmpd="sng">
                      <a:solidFill>
                        <a:srgbClr val="000000"/>
                      </a:solidFill>
                      <a:prstDash val="solid"/>
                    </a:lnR>
                    <a:lnT w="12700" cmpd="sng">
                      <a:solidFill>
                        <a:srgbClr val="000000"/>
                      </a:solidFill>
                      <a:prstDash val="solid"/>
                    </a:lnT>
                    <a:lnB w="12700" cmpd="sng">
                      <a:solidFill>
                        <a:srgbClr val="000000"/>
                      </a:solidFill>
                      <a:prstDash val="solid"/>
                    </a:lnB>
                    <a:solidFill>
                      <a:srgbClr val="FFFFFF">
                        <a:alpha val="99996"/>
                      </a:srgbClr>
                    </a:solidFill>
                  </a:tcPr>
                </a:tc>
                <a:extLst>
                  <a:ext uri="{0D108BD9-81ED-4DB2-BD59-A6C34878D82A}">
                    <a16:rowId xmlns:a16="http://schemas.microsoft.com/office/drawing/2014/main" val="3647698712"/>
                  </a:ext>
                </a:extLst>
              </a:tr>
              <a:tr h="964722">
                <a:tc>
                  <a:txBody>
                    <a:bodyPr/>
                    <a:lstStyle/>
                    <a:p>
                      <a:r>
                        <a:rPr lang="en-US" sz="5200" b="0" i="0" u="none" baseline="0">
                          <a:solidFill>
                            <a:srgbClr val="000000"/>
                          </a:solidFill>
                          <a:latin typeface="Arial - 30"/>
                        </a:rPr>
                        <a:t>Benin</a:t>
                      </a:r>
                    </a:p>
                  </a:txBody>
                  <a:tcPr marL="157057" marR="157057" marT="78529" marB="78529">
                    <a:lnL w="12700" cmpd="sng">
                      <a:solidFill>
                        <a:srgbClr val="000000"/>
                      </a:solidFill>
                      <a:prstDash val="solid"/>
                    </a:lnL>
                    <a:lnR w="12700" cmpd="sng">
                      <a:solidFill>
                        <a:srgbClr val="000000"/>
                      </a:solidFill>
                      <a:prstDash val="solid"/>
                    </a:lnR>
                    <a:lnT w="12700" cmpd="sng">
                      <a:solidFill>
                        <a:srgbClr val="000000"/>
                      </a:solidFill>
                      <a:prstDash val="solid"/>
                    </a:lnT>
                    <a:lnB w="12700" cmpd="sng">
                      <a:solidFill>
                        <a:srgbClr val="000000"/>
                      </a:solidFill>
                      <a:prstDash val="solid"/>
                    </a:lnB>
                    <a:solidFill>
                      <a:srgbClr val="FFFFFF">
                        <a:alpha val="99996"/>
                      </a:srgbClr>
                    </a:solidFill>
                  </a:tcPr>
                </a:tc>
                <a:tc>
                  <a:txBody>
                    <a:bodyPr/>
                    <a:lstStyle/>
                    <a:p>
                      <a:r>
                        <a:rPr lang="en-US" sz="5200" b="0" i="0" u="none" baseline="0">
                          <a:solidFill>
                            <a:srgbClr val="000000"/>
                          </a:solidFill>
                          <a:latin typeface="Arial - 30"/>
                        </a:rPr>
                        <a:t>pepper, animal skins, ivory, slaves</a:t>
                      </a:r>
                    </a:p>
                  </a:txBody>
                  <a:tcPr marL="157057" marR="157057" marT="78529" marB="78529">
                    <a:lnL w="12700" cmpd="sng">
                      <a:solidFill>
                        <a:srgbClr val="000000"/>
                      </a:solidFill>
                      <a:prstDash val="solid"/>
                    </a:lnL>
                    <a:lnR w="12700" cmpd="sng">
                      <a:solidFill>
                        <a:srgbClr val="000000"/>
                      </a:solidFill>
                      <a:prstDash val="solid"/>
                    </a:lnR>
                    <a:lnT w="12700" cmpd="sng">
                      <a:solidFill>
                        <a:srgbClr val="000000"/>
                      </a:solidFill>
                      <a:prstDash val="solid"/>
                    </a:lnT>
                    <a:lnB w="12700" cmpd="sng">
                      <a:solidFill>
                        <a:srgbClr val="000000"/>
                      </a:solidFill>
                      <a:prstDash val="solid"/>
                    </a:lnB>
                    <a:solidFill>
                      <a:srgbClr val="FFFFFF">
                        <a:alpha val="99996"/>
                      </a:srgbClr>
                    </a:solidFill>
                  </a:tcPr>
                </a:tc>
                <a:extLst>
                  <a:ext uri="{0D108BD9-81ED-4DB2-BD59-A6C34878D82A}">
                    <a16:rowId xmlns:a16="http://schemas.microsoft.com/office/drawing/2014/main" val="3512658932"/>
                  </a:ext>
                </a:extLst>
              </a:tr>
              <a:tr h="949528">
                <a:tc>
                  <a:txBody>
                    <a:bodyPr/>
                    <a:lstStyle/>
                    <a:p>
                      <a:r>
                        <a:rPr lang="en-US" sz="5200" b="0" i="0" u="none" baseline="0">
                          <a:solidFill>
                            <a:srgbClr val="000000"/>
                          </a:solidFill>
                          <a:latin typeface="Arial - 30"/>
                        </a:rPr>
                        <a:t>Bantu</a:t>
                      </a:r>
                    </a:p>
                  </a:txBody>
                  <a:tcPr marL="157057" marR="157057" marT="78529" marB="78529">
                    <a:lnL w="12700" cmpd="sng">
                      <a:solidFill>
                        <a:srgbClr val="000000"/>
                      </a:solidFill>
                      <a:prstDash val="solid"/>
                    </a:lnL>
                    <a:lnR w="12700" cmpd="sng">
                      <a:solidFill>
                        <a:srgbClr val="000000"/>
                      </a:solidFill>
                      <a:prstDash val="solid"/>
                    </a:lnR>
                    <a:lnT w="12700" cmpd="sng">
                      <a:solidFill>
                        <a:srgbClr val="000000"/>
                      </a:solidFill>
                      <a:prstDash val="solid"/>
                    </a:lnT>
                    <a:lnB w="12700" cmpd="sng">
                      <a:solidFill>
                        <a:srgbClr val="000000"/>
                      </a:solidFill>
                      <a:prstDash val="solid"/>
                    </a:lnB>
                    <a:solidFill>
                      <a:srgbClr val="FFFFFF">
                        <a:alpha val="99996"/>
                      </a:srgbClr>
                    </a:solidFill>
                  </a:tcPr>
                </a:tc>
                <a:tc>
                  <a:txBody>
                    <a:bodyPr/>
                    <a:lstStyle/>
                    <a:p>
                      <a:r>
                        <a:rPr lang="en-US" sz="5200" b="0" i="0" u="none" baseline="0">
                          <a:solidFill>
                            <a:srgbClr val="000000"/>
                          </a:solidFill>
                          <a:latin typeface="Arial - 30"/>
                        </a:rPr>
                        <a:t>brass, gold, slaves</a:t>
                      </a:r>
                    </a:p>
                  </a:txBody>
                  <a:tcPr marL="157057" marR="157057" marT="78529" marB="78529">
                    <a:lnL w="12700" cmpd="sng">
                      <a:solidFill>
                        <a:srgbClr val="000000"/>
                      </a:solidFill>
                      <a:prstDash val="solid"/>
                    </a:lnL>
                    <a:lnR w="12700" cmpd="sng">
                      <a:solidFill>
                        <a:srgbClr val="000000"/>
                      </a:solidFill>
                      <a:prstDash val="solid"/>
                    </a:lnR>
                    <a:lnT w="12700" cmpd="sng">
                      <a:solidFill>
                        <a:srgbClr val="000000"/>
                      </a:solidFill>
                      <a:prstDash val="solid"/>
                    </a:lnT>
                    <a:lnB w="12700" cmpd="sng">
                      <a:solidFill>
                        <a:srgbClr val="000000"/>
                      </a:solidFill>
                      <a:prstDash val="solid"/>
                    </a:lnB>
                    <a:solidFill>
                      <a:srgbClr val="FFFFFF">
                        <a:alpha val="99996"/>
                      </a:srgbClr>
                    </a:solidFill>
                  </a:tcPr>
                </a:tc>
                <a:extLst>
                  <a:ext uri="{0D108BD9-81ED-4DB2-BD59-A6C34878D82A}">
                    <a16:rowId xmlns:a16="http://schemas.microsoft.com/office/drawing/2014/main" val="3569836315"/>
                  </a:ext>
                </a:extLst>
              </a:tr>
              <a:tr h="1741997">
                <a:tc>
                  <a:txBody>
                    <a:bodyPr/>
                    <a:lstStyle/>
                    <a:p>
                      <a:r>
                        <a:rPr lang="en-US" sz="5200" b="0" i="0" u="none" baseline="0">
                          <a:solidFill>
                            <a:srgbClr val="000000"/>
                          </a:solidFill>
                          <a:latin typeface="Arial - 30"/>
                        </a:rPr>
                        <a:t>Songhai</a:t>
                      </a:r>
                    </a:p>
                  </a:txBody>
                  <a:tcPr marL="157057" marR="157057" marT="78529" marB="78529">
                    <a:lnL w="12700" cmpd="sng">
                      <a:solidFill>
                        <a:srgbClr val="000000"/>
                      </a:solidFill>
                      <a:prstDash val="solid"/>
                    </a:lnL>
                    <a:lnR w="12700" cmpd="sng">
                      <a:solidFill>
                        <a:srgbClr val="000000"/>
                      </a:solidFill>
                      <a:prstDash val="solid"/>
                    </a:lnR>
                    <a:lnT w="12700" cmpd="sng">
                      <a:solidFill>
                        <a:srgbClr val="000000"/>
                      </a:solidFill>
                      <a:prstDash val="solid"/>
                    </a:lnT>
                    <a:lnB w="12700" cmpd="sng">
                      <a:solidFill>
                        <a:srgbClr val="000000"/>
                      </a:solidFill>
                      <a:prstDash val="solid"/>
                    </a:lnB>
                    <a:solidFill>
                      <a:srgbClr val="FFFFFF">
                        <a:alpha val="99996"/>
                      </a:srgbClr>
                    </a:solidFill>
                  </a:tcPr>
                </a:tc>
                <a:tc>
                  <a:txBody>
                    <a:bodyPr/>
                    <a:lstStyle/>
                    <a:p>
                      <a:r>
                        <a:rPr lang="en-US" sz="5200" b="0" i="0" u="none" baseline="0" dirty="0">
                          <a:solidFill>
                            <a:srgbClr val="000000"/>
                          </a:solidFill>
                          <a:latin typeface="Arial - 30"/>
                        </a:rPr>
                        <a:t>kola nuts, gold, ivory, iron, wood, animal skins</a:t>
                      </a:r>
                    </a:p>
                  </a:txBody>
                  <a:tcPr marL="157057" marR="157057" marT="78529" marB="78529">
                    <a:lnL w="12700" cmpd="sng">
                      <a:solidFill>
                        <a:srgbClr val="000000"/>
                      </a:solidFill>
                      <a:prstDash val="solid"/>
                    </a:lnL>
                    <a:lnR w="12700" cmpd="sng">
                      <a:solidFill>
                        <a:srgbClr val="000000"/>
                      </a:solidFill>
                      <a:prstDash val="solid"/>
                    </a:lnR>
                    <a:lnT w="12700" cmpd="sng">
                      <a:solidFill>
                        <a:srgbClr val="000000"/>
                      </a:solidFill>
                      <a:prstDash val="solid"/>
                    </a:lnT>
                    <a:lnB w="12700" cmpd="sng">
                      <a:solidFill>
                        <a:srgbClr val="000000"/>
                      </a:solidFill>
                      <a:prstDash val="solid"/>
                    </a:lnB>
                    <a:solidFill>
                      <a:srgbClr val="FFFFFF">
                        <a:alpha val="99996"/>
                      </a:srgbClr>
                    </a:solidFill>
                  </a:tcPr>
                </a:tc>
                <a:extLst>
                  <a:ext uri="{0D108BD9-81ED-4DB2-BD59-A6C34878D82A}">
                    <a16:rowId xmlns:a16="http://schemas.microsoft.com/office/drawing/2014/main" val="2223269387"/>
                  </a:ext>
                </a:extLst>
              </a:tr>
            </a:tbl>
          </a:graphicData>
        </a:graphic>
      </p:graphicFrame>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ansa Musa and Islam in Africa_ Crash Course World History #16.mp4">
            <a:hlinkClick r:id="" action="ppaction://media"/>
            <a:extLst>
              <a:ext uri="{FF2B5EF4-FFF2-40B4-BE49-F238E27FC236}">
                <a16:creationId xmlns:a16="http://schemas.microsoft.com/office/drawing/2014/main" id="{7934DB8C-3E63-41BB-8D83-7964D318F5E4}"/>
              </a:ext>
            </a:extLst>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254000" y="231775"/>
            <a:ext cx="16829088" cy="946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0FFFF"/>
        </a:solidFill>
        <a:effectLst/>
      </p:bgPr>
    </p:bg>
    <p:spTree>
      <p:nvGrpSpPr>
        <p:cNvPr id="1" name=""/>
        <p:cNvGrpSpPr/>
        <p:nvPr/>
      </p:nvGrpSpPr>
      <p:grpSpPr>
        <a:xfrm>
          <a:off x="0" y="0"/>
          <a:ext cx="0" cy="0"/>
          <a:chOff x="0" y="0"/>
          <a:chExt cx="0" cy="0"/>
        </a:xfrm>
      </p:grpSpPr>
      <p:pic>
        <p:nvPicPr>
          <p:cNvPr id="16386" name="Picture 1">
            <a:extLst>
              <a:ext uri="{FF2B5EF4-FFF2-40B4-BE49-F238E27FC236}">
                <a16:creationId xmlns:a16="http://schemas.microsoft.com/office/drawing/2014/main" id="{BE932B9E-F511-487D-AD34-3CD416770BD4}"/>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479425" y="-188913"/>
            <a:ext cx="16414750" cy="10006013"/>
          </a:xfrm>
          <a:prstGeom prst="rect">
            <a:avLst/>
          </a:prstGeom>
          <a:solidFill>
            <a:srgbClr val="0000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D700"/>
        </a:solidFill>
        <a:effectLst/>
      </p:bgPr>
    </p:bg>
    <p:spTree>
      <p:nvGrpSpPr>
        <p:cNvPr id="1" name=""/>
        <p:cNvGrpSpPr/>
        <p:nvPr/>
      </p:nvGrpSpPr>
      <p:grpSpPr>
        <a:xfrm>
          <a:off x="0" y="0"/>
          <a:ext cx="0" cy="0"/>
          <a:chOff x="0" y="0"/>
          <a:chExt cx="0" cy="0"/>
        </a:xfrm>
      </p:grpSpPr>
      <p:sp>
        <p:nvSpPr>
          <p:cNvPr id="17410" name="TextBox 1">
            <a:extLst>
              <a:ext uri="{FF2B5EF4-FFF2-40B4-BE49-F238E27FC236}">
                <a16:creationId xmlns:a16="http://schemas.microsoft.com/office/drawing/2014/main" id="{DCBC1DED-4566-44A1-85B2-437594716155}"/>
              </a:ext>
            </a:extLst>
          </p:cNvPr>
          <p:cNvSpPr txBox="1">
            <a:spLocks noChangeArrowheads="1"/>
          </p:cNvSpPr>
          <p:nvPr/>
        </p:nvSpPr>
        <p:spPr bwMode="auto">
          <a:xfrm>
            <a:off x="400050" y="227013"/>
            <a:ext cx="16711613" cy="720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6000" b="1" u="sng">
                <a:solidFill>
                  <a:srgbClr val="000000"/>
                </a:solidFill>
                <a:latin typeface="Arial - 36"/>
              </a:rPr>
              <a:t>Teachings of Muhammad</a:t>
            </a:r>
          </a:p>
          <a:p>
            <a:pPr algn="ctr" eaLnBrk="1" hangingPunct="1"/>
            <a:r>
              <a:rPr lang="en-US" altLang="en-US" sz="7200" i="1">
                <a:solidFill>
                  <a:srgbClr val="000000"/>
                </a:solidFill>
                <a:latin typeface="Arial - 36"/>
              </a:rPr>
              <a:t>T</a:t>
            </a:r>
            <a:r>
              <a:rPr lang="en-US" altLang="en-US" sz="7200" i="1">
                <a:solidFill>
                  <a:srgbClr val="000000"/>
                </a:solidFill>
                <a:latin typeface="Papyrus - 42"/>
              </a:rPr>
              <a:t>he Five Pillars</a:t>
            </a:r>
          </a:p>
          <a:p>
            <a:pPr eaLnBrk="1" hangingPunct="1"/>
            <a:r>
              <a:rPr lang="en-US" altLang="en-US" sz="6600">
                <a:solidFill>
                  <a:srgbClr val="000000"/>
                </a:solidFill>
                <a:latin typeface="Papyrus - 42"/>
              </a:rPr>
              <a:t>1</a:t>
            </a:r>
            <a:r>
              <a:rPr lang="en-US" altLang="en-US" sz="6600">
                <a:solidFill>
                  <a:srgbClr val="000000"/>
                </a:solidFill>
                <a:latin typeface="Papyrus - 40"/>
              </a:rPr>
              <a:t>) Belief</a:t>
            </a:r>
          </a:p>
          <a:p>
            <a:pPr eaLnBrk="1" hangingPunct="1"/>
            <a:r>
              <a:rPr lang="en-US" altLang="en-US" sz="6600">
                <a:solidFill>
                  <a:srgbClr val="000000"/>
                </a:solidFill>
                <a:latin typeface="Papyrus - 40"/>
              </a:rPr>
              <a:t>2) Alms giving  </a:t>
            </a:r>
          </a:p>
          <a:p>
            <a:pPr eaLnBrk="1" hangingPunct="1"/>
            <a:r>
              <a:rPr lang="en-US" altLang="en-US" sz="6600">
                <a:solidFill>
                  <a:srgbClr val="000000"/>
                </a:solidFill>
                <a:latin typeface="Papyrus - 40"/>
              </a:rPr>
              <a:t>3) Prayer --&gt; five times a day facing Mecca </a:t>
            </a:r>
          </a:p>
          <a:p>
            <a:pPr eaLnBrk="1" hangingPunct="1"/>
            <a:r>
              <a:rPr lang="en-US" altLang="en-US" sz="6600">
                <a:solidFill>
                  <a:srgbClr val="000000"/>
                </a:solidFill>
                <a:latin typeface="Papyrus - 40"/>
              </a:rPr>
              <a:t>4) Hajj--&gt; pilgrimage to Mecca </a:t>
            </a:r>
          </a:p>
          <a:p>
            <a:pPr eaLnBrk="1" hangingPunct="1"/>
            <a:r>
              <a:rPr lang="en-US" altLang="en-US" sz="6600">
                <a:solidFill>
                  <a:srgbClr val="000000"/>
                </a:solidFill>
                <a:latin typeface="Papyrus - 40"/>
              </a:rPr>
              <a:t>5) Fasting--&gt; during the month of Ramadan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slam, the Quran, and the Five Pillars All Without a Flamewar_ Crash Course World History #13.mp4">
            <a:hlinkClick r:id="" action="ppaction://media"/>
            <a:extLst>
              <a:ext uri="{FF2B5EF4-FFF2-40B4-BE49-F238E27FC236}">
                <a16:creationId xmlns:a16="http://schemas.microsoft.com/office/drawing/2014/main" id="{C9F2F893-5BCA-4402-800B-6C43C327C040}"/>
              </a:ext>
            </a:extLst>
          </p:cNvPr>
          <p:cNvPicPr>
            <a:picLocks noRot="1" noChangeAspect="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0" y="0"/>
            <a:ext cx="17452975" cy="981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6E6FA"/>
        </a:solidFill>
        <a:effectLst/>
      </p:bgPr>
    </p:bg>
    <p:spTree>
      <p:nvGrpSpPr>
        <p:cNvPr id="1" name=""/>
        <p:cNvGrpSpPr/>
        <p:nvPr/>
      </p:nvGrpSpPr>
      <p:grpSpPr>
        <a:xfrm>
          <a:off x="0" y="0"/>
          <a:ext cx="0" cy="0"/>
          <a:chOff x="0" y="0"/>
          <a:chExt cx="0" cy="0"/>
        </a:xfrm>
      </p:grpSpPr>
      <p:sp>
        <p:nvSpPr>
          <p:cNvPr id="16386" name="TextBox 1">
            <a:extLst>
              <a:ext uri="{FF2B5EF4-FFF2-40B4-BE49-F238E27FC236}">
                <a16:creationId xmlns:a16="http://schemas.microsoft.com/office/drawing/2014/main" id="{1D41ADDE-E6F8-49B9-9B73-2B438E77EEA6}"/>
              </a:ext>
            </a:extLst>
          </p:cNvPr>
          <p:cNvSpPr txBox="1">
            <a:spLocks noChangeArrowheads="1"/>
          </p:cNvSpPr>
          <p:nvPr/>
        </p:nvSpPr>
        <p:spPr bwMode="auto">
          <a:xfrm>
            <a:off x="334963" y="250825"/>
            <a:ext cx="16776700" cy="840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n-US" altLang="en-US" sz="5400" b="1" dirty="0">
                <a:solidFill>
                  <a:srgbClr val="000000"/>
                </a:solidFill>
                <a:latin typeface="Times New Roman - 39"/>
              </a:rPr>
              <a:t>What is Ramadan?</a:t>
            </a:r>
          </a:p>
          <a:p>
            <a:pPr marL="685800" indent="-685800" eaLnBrk="1" fontAlgn="auto" hangingPunct="1">
              <a:spcBef>
                <a:spcPts val="0"/>
              </a:spcBef>
              <a:spcAft>
                <a:spcPts val="0"/>
              </a:spcAft>
              <a:buFont typeface="Arial" panose="020B0604020202020204" pitchFamily="34" charset="0"/>
              <a:buChar char="•"/>
              <a:defRPr/>
            </a:pPr>
            <a:r>
              <a:rPr lang="en-US" altLang="en-US" sz="5400" dirty="0">
                <a:solidFill>
                  <a:srgbClr val="000000"/>
                </a:solidFill>
                <a:latin typeface="Times New Roman - 39"/>
              </a:rPr>
              <a:t>Ramadan is the name of the ninth month in the  ​Islamic calendar. During Ramadan, all  ​observant Muslims observe the Fast of  ​Ramadan between dawn (</a:t>
            </a:r>
            <a:r>
              <a:rPr lang="en-US" altLang="en-US" sz="5400" dirty="0" err="1">
                <a:solidFill>
                  <a:srgbClr val="000000"/>
                </a:solidFill>
                <a:latin typeface="Times New Roman - 39"/>
              </a:rPr>
              <a:t>fajr</a:t>
            </a:r>
            <a:r>
              <a:rPr lang="en-US" altLang="en-US" sz="5400" dirty="0">
                <a:solidFill>
                  <a:srgbClr val="000000"/>
                </a:solidFill>
                <a:latin typeface="Times New Roman - 39"/>
              </a:rPr>
              <a:t>), and sunset  ​(</a:t>
            </a:r>
            <a:r>
              <a:rPr lang="en-US" altLang="en-US" sz="5400" dirty="0" err="1">
                <a:solidFill>
                  <a:srgbClr val="000000"/>
                </a:solidFill>
                <a:latin typeface="Times New Roman - 39"/>
              </a:rPr>
              <a:t>maghrib</a:t>
            </a:r>
            <a:r>
              <a:rPr lang="en-US" altLang="en-US" sz="5400" dirty="0">
                <a:solidFill>
                  <a:srgbClr val="000000"/>
                </a:solidFill>
                <a:latin typeface="Times New Roman - 39"/>
              </a:rPr>
              <a:t>).</a:t>
            </a:r>
          </a:p>
          <a:p>
            <a:pPr marL="685800" indent="-685800" eaLnBrk="1" fontAlgn="auto" hangingPunct="1">
              <a:spcBef>
                <a:spcPts val="0"/>
              </a:spcBef>
              <a:spcAft>
                <a:spcPts val="0"/>
              </a:spcAft>
              <a:buFont typeface="Arial" panose="020B0604020202020204" pitchFamily="34" charset="0"/>
              <a:buChar char="•"/>
              <a:defRPr/>
            </a:pPr>
            <a:r>
              <a:rPr lang="en-US" altLang="en-US" sz="5400" dirty="0">
                <a:solidFill>
                  <a:srgbClr val="000000"/>
                </a:solidFill>
                <a:latin typeface="Times New Roman - 39"/>
              </a:rPr>
              <a:t>During Ramadan evenings, Muslims eat small  ​meals and visit with friends and family. It is a  ​time of worship and contemplation. A time to  ​strengthen family and community ties.</a:t>
            </a:r>
          </a:p>
          <a:p>
            <a:pPr marL="685800" indent="-685800" eaLnBrk="1" fontAlgn="auto" hangingPunct="1">
              <a:spcBef>
                <a:spcPts val="0"/>
              </a:spcBef>
              <a:spcAft>
                <a:spcPts val="0"/>
              </a:spcAft>
              <a:buFont typeface="Arial" panose="020B0604020202020204" pitchFamily="34" charset="0"/>
              <a:buChar char="•"/>
              <a:defRPr/>
            </a:pPr>
            <a:r>
              <a:rPr lang="en-US" altLang="en-US" sz="5400" dirty="0">
                <a:solidFill>
                  <a:srgbClr val="000000"/>
                </a:solidFill>
                <a:latin typeface="Times New Roman - 39"/>
              </a:rPr>
              <a:t>Ramadan ends with the festival of </a:t>
            </a:r>
            <a:r>
              <a:rPr lang="en-US" altLang="en-US" sz="5400" dirty="0" err="1">
                <a:solidFill>
                  <a:srgbClr val="000000"/>
                </a:solidFill>
                <a:latin typeface="Times New Roman - 39"/>
              </a:rPr>
              <a:t>Eid</a:t>
            </a:r>
            <a:r>
              <a:rPr lang="en-US" altLang="en-US" sz="5400" dirty="0">
                <a:solidFill>
                  <a:srgbClr val="000000"/>
                </a:solidFill>
                <a:latin typeface="Times New Roman - 39"/>
              </a:rPr>
              <a:t> al-</a:t>
            </a:r>
            <a:r>
              <a:rPr lang="en-US" altLang="en-US" sz="5400" dirty="0" err="1">
                <a:solidFill>
                  <a:srgbClr val="000000"/>
                </a:solidFill>
                <a:latin typeface="Times New Roman - 39"/>
              </a:rPr>
              <a:t>Fitr</a:t>
            </a:r>
            <a:r>
              <a:rPr lang="en-US" altLang="en-US" sz="5400" dirty="0">
                <a:solidFill>
                  <a:srgbClr val="000000"/>
                </a:solidFill>
                <a:latin typeface="Times New Roman - 39"/>
              </a:rPr>
              <a: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6E6FA"/>
        </a:solidFill>
        <a:effectLst/>
      </p:bgPr>
    </p:bg>
    <p:spTree>
      <p:nvGrpSpPr>
        <p:cNvPr id="1" name=""/>
        <p:cNvGrpSpPr/>
        <p:nvPr/>
      </p:nvGrpSpPr>
      <p:grpSpPr>
        <a:xfrm>
          <a:off x="0" y="0"/>
          <a:ext cx="0" cy="0"/>
          <a:chOff x="0" y="0"/>
          <a:chExt cx="0" cy="0"/>
        </a:xfrm>
      </p:grpSpPr>
      <p:sp>
        <p:nvSpPr>
          <p:cNvPr id="21506" name="TextBox 1">
            <a:extLst>
              <a:ext uri="{FF2B5EF4-FFF2-40B4-BE49-F238E27FC236}">
                <a16:creationId xmlns:a16="http://schemas.microsoft.com/office/drawing/2014/main" id="{8FB2A458-6589-4B0A-ABCA-27E78896B60B}"/>
              </a:ext>
            </a:extLst>
          </p:cNvPr>
          <p:cNvSpPr txBox="1">
            <a:spLocks noChangeArrowheads="1"/>
          </p:cNvSpPr>
          <p:nvPr/>
        </p:nvSpPr>
        <p:spPr bwMode="auto">
          <a:xfrm>
            <a:off x="436563" y="257175"/>
            <a:ext cx="16754475" cy="895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7200">
                <a:solidFill>
                  <a:srgbClr val="000000"/>
                </a:solidFill>
                <a:latin typeface="Times New Roman - 47"/>
              </a:rPr>
              <a:t>Since the Islamic calendar is a lunar ​calendar, and a lunar year is 11 to 12 ​days shorter than the solar year-​Ramadan shifts around throughout the ​seasons.</a:t>
            </a:r>
          </a:p>
          <a:p>
            <a:pPr eaLnBrk="1" hangingPunct="1"/>
            <a:endParaRPr lang="en-US" altLang="en-US" sz="7200">
              <a:solidFill>
                <a:srgbClr val="000000"/>
              </a:solidFill>
              <a:latin typeface="Times New Roman - 47"/>
            </a:endParaRPr>
          </a:p>
          <a:p>
            <a:pPr eaLnBrk="1" hangingPunct="1"/>
            <a:r>
              <a:rPr lang="en-US" altLang="en-US" sz="7200">
                <a:solidFill>
                  <a:srgbClr val="000000"/>
                </a:solidFill>
                <a:latin typeface="Times New Roman - 47"/>
              </a:rPr>
              <a:t>Each year, Ramadan begins ten days ​earlier than in the previous year. </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2530" name="Picture 1">
            <a:extLst>
              <a:ext uri="{FF2B5EF4-FFF2-40B4-BE49-F238E27FC236}">
                <a16:creationId xmlns:a16="http://schemas.microsoft.com/office/drawing/2014/main" id="{65F646F9-036A-4D96-978E-304D85063CB2}"/>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01775"/>
            <a:ext cx="7658100" cy="8162925"/>
          </a:xfrm>
          <a:prstGeom prst="rect">
            <a:avLst/>
          </a:prstGeom>
          <a:solidFill>
            <a:srgbClr val="0000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2531" name="Picture 2">
            <a:extLst>
              <a:ext uri="{FF2B5EF4-FFF2-40B4-BE49-F238E27FC236}">
                <a16:creationId xmlns:a16="http://schemas.microsoft.com/office/drawing/2014/main" id="{0A88857B-1A7A-4F39-98F4-572EABDFB47D}"/>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0" y="-228600"/>
            <a:ext cx="17184688" cy="5972175"/>
          </a:xfrm>
          <a:prstGeom prst="rect">
            <a:avLst/>
          </a:prstGeom>
          <a:solidFill>
            <a:srgbClr val="0000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2532" name="TextBox 3">
            <a:extLst>
              <a:ext uri="{FF2B5EF4-FFF2-40B4-BE49-F238E27FC236}">
                <a16:creationId xmlns:a16="http://schemas.microsoft.com/office/drawing/2014/main" id="{004C2800-05FF-44C3-B726-81BBF0DDE885}"/>
              </a:ext>
            </a:extLst>
          </p:cNvPr>
          <p:cNvSpPr txBox="1">
            <a:spLocks noChangeArrowheads="1"/>
          </p:cNvSpPr>
          <p:nvPr/>
        </p:nvSpPr>
        <p:spPr bwMode="auto">
          <a:xfrm>
            <a:off x="8255000" y="6089650"/>
            <a:ext cx="8789988"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4400" b="1">
                <a:solidFill>
                  <a:srgbClr val="000000"/>
                </a:solidFill>
                <a:latin typeface="Tempus Sans ITC - 28"/>
              </a:rPr>
              <a:t>The call to prayer by the ​</a:t>
            </a:r>
            <a:r>
              <a:rPr lang="en-US" altLang="en-US" sz="4400" b="1" i="1">
                <a:solidFill>
                  <a:srgbClr val="CC3300"/>
                </a:solidFill>
                <a:latin typeface="Tempus Sans ITC - 28"/>
              </a:rPr>
              <a:t>muezzin</a:t>
            </a:r>
            <a:r>
              <a:rPr lang="en-US" altLang="en-US" sz="4400" b="1">
                <a:solidFill>
                  <a:srgbClr val="000000"/>
                </a:solidFill>
                <a:latin typeface="Tempus Sans ITC - 28"/>
              </a:rPr>
              <a:t> in the </a:t>
            </a:r>
            <a:r>
              <a:rPr lang="en-US" altLang="en-US" sz="4400" b="1" i="1">
                <a:solidFill>
                  <a:srgbClr val="CC3300"/>
                </a:solidFill>
                <a:latin typeface="Tempus Sans ITC - 28"/>
              </a:rPr>
              <a:t>minaret</a:t>
            </a:r>
            <a:r>
              <a:rPr lang="en-US" altLang="en-US" sz="4400" b="1">
                <a:solidFill>
                  <a:srgbClr val="000000"/>
                </a:solidFill>
                <a:latin typeface="Tempus Sans ITC - 28"/>
              </a:rPr>
              <a:t>.</a:t>
            </a:r>
          </a:p>
          <a:p>
            <a:pPr eaLnBrk="1" hangingPunct="1"/>
            <a:endParaRPr lang="en-US" altLang="en-US" sz="4400" b="1">
              <a:solidFill>
                <a:srgbClr val="000000"/>
              </a:solidFill>
              <a:latin typeface="Tempus Sans ITC - 28"/>
            </a:endParaRPr>
          </a:p>
          <a:p>
            <a:pPr eaLnBrk="1" hangingPunct="1"/>
            <a:r>
              <a:rPr lang="en-US" altLang="en-US" sz="4400" b="1">
                <a:solidFill>
                  <a:srgbClr val="000000"/>
                </a:solidFill>
                <a:latin typeface="Tempus Sans ITC - 28"/>
              </a:rPr>
              <a:t>Pray in the </a:t>
            </a:r>
            <a:r>
              <a:rPr lang="en-US" altLang="en-US" sz="4400" b="1">
                <a:solidFill>
                  <a:srgbClr val="CC3300"/>
                </a:solidFill>
                <a:latin typeface="Tempus Sans ITC - 28"/>
              </a:rPr>
              <a:t>mosque</a:t>
            </a:r>
            <a:r>
              <a:rPr lang="en-US" altLang="en-US" sz="4400" b="1">
                <a:solidFill>
                  <a:srgbClr val="000000"/>
                </a:solidFill>
                <a:latin typeface="Tempus Sans ITC - 28"/>
              </a:rPr>
              <a:t> on Friday.</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4098" name="Group 1">
            <a:extLst>
              <a:ext uri="{FF2B5EF4-FFF2-40B4-BE49-F238E27FC236}">
                <a16:creationId xmlns:a16="http://schemas.microsoft.com/office/drawing/2014/main" id="{1420E2E7-F2C3-4FAC-9E8B-C05AC0C8187B}"/>
              </a:ext>
            </a:extLst>
          </p:cNvPr>
          <p:cNvGrpSpPr>
            <a:grpSpLocks/>
          </p:cNvGrpSpPr>
          <p:nvPr/>
        </p:nvGrpSpPr>
        <p:grpSpPr bwMode="auto">
          <a:xfrm>
            <a:off x="1206500" y="-22225"/>
            <a:ext cx="14790738" cy="9839325"/>
            <a:chOff x="1205729" y="-22715"/>
            <a:chExt cx="14791396" cy="9839815"/>
          </a:xfrm>
        </p:grpSpPr>
        <p:pic>
          <p:nvPicPr>
            <p:cNvPr id="4099" name="Picture 1">
              <a:hlinkClick r:id="rId2" action="ppaction://hlinkfile"/>
              <a:extLst>
                <a:ext uri="{FF2B5EF4-FFF2-40B4-BE49-F238E27FC236}">
                  <a16:creationId xmlns:a16="http://schemas.microsoft.com/office/drawing/2014/main" id="{50056C33-158E-42D6-861F-B56B73279583}"/>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2402381" y="3393876"/>
              <a:ext cx="12398091" cy="6423224"/>
            </a:xfrm>
            <a:prstGeom prst="rect">
              <a:avLst/>
            </a:prstGeom>
            <a:solidFill>
              <a:srgbClr val="0000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4100" name="Group 4">
              <a:extLst>
                <a:ext uri="{FF2B5EF4-FFF2-40B4-BE49-F238E27FC236}">
                  <a16:creationId xmlns:a16="http://schemas.microsoft.com/office/drawing/2014/main" id="{BFF113E3-D730-4128-AFF4-4E8BCA4D5937}"/>
                </a:ext>
              </a:extLst>
            </p:cNvPr>
            <p:cNvGrpSpPr>
              <a:grpSpLocks/>
            </p:cNvGrpSpPr>
            <p:nvPr/>
          </p:nvGrpSpPr>
          <p:grpSpPr bwMode="auto">
            <a:xfrm>
              <a:off x="1774315" y="1456032"/>
              <a:ext cx="13654227" cy="3073360"/>
              <a:chOff x="1219200" y="1676400"/>
              <a:chExt cx="7948422" cy="1789558"/>
            </a:xfrm>
          </p:grpSpPr>
          <p:sp>
            <p:nvSpPr>
              <p:cNvPr id="3" name="Freeform 2">
                <a:extLst>
                  <a:ext uri="{FF2B5EF4-FFF2-40B4-BE49-F238E27FC236}">
                    <a16:creationId xmlns:a16="http://schemas.microsoft.com/office/drawing/2014/main" id="{231CF043-0463-4C46-B216-A767DEB9811C}"/>
                  </a:ext>
                </a:extLst>
              </p:cNvPr>
              <p:cNvSpPr/>
              <p:nvPr/>
            </p:nvSpPr>
            <p:spPr>
              <a:xfrm>
                <a:off x="1282830" y="1675987"/>
                <a:ext cx="7821160" cy="1789670"/>
              </a:xfrm>
              <a:custGeom>
                <a:avLst/>
                <a:gdLst/>
                <a:ahLst/>
                <a:cxnLst/>
                <a:rect l="0" t="0" r="0" b="0"/>
                <a:pathLst>
                  <a:path w="7821423" h="1789558">
                    <a:moveTo>
                      <a:pt x="0" y="0"/>
                    </a:moveTo>
                    <a:lnTo>
                      <a:pt x="7821422" y="0"/>
                    </a:lnTo>
                    <a:lnTo>
                      <a:pt x="7821422" y="1789557"/>
                    </a:lnTo>
                    <a:lnTo>
                      <a:pt x="0" y="1789557"/>
                    </a:lnTo>
                    <a:close/>
                  </a:path>
                </a:pathLst>
              </a:custGeom>
              <a:solidFill>
                <a:srgbClr val="FFFFFF"/>
              </a:solidFill>
              <a:ln w="38100" cap="flat" cmpd="sng" algn="ctr">
                <a:solidFill>
                  <a:srgbClr val="000000"/>
                </a:solidFill>
                <a:prstDash val="dash"/>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079" name="TextBox 3">
                <a:extLst>
                  <a:ext uri="{FF2B5EF4-FFF2-40B4-BE49-F238E27FC236}">
                    <a16:creationId xmlns:a16="http://schemas.microsoft.com/office/drawing/2014/main" id="{AEEA7BFB-BC64-42F3-80E9-E27C39CC3689}"/>
                  </a:ext>
                </a:extLst>
              </p:cNvPr>
              <p:cNvSpPr txBox="1">
                <a:spLocks noChangeArrowheads="1"/>
              </p:cNvSpPr>
              <p:nvPr/>
            </p:nvSpPr>
            <p:spPr bwMode="auto">
              <a:xfrm>
                <a:off x="1219063" y="1675987"/>
                <a:ext cx="7948694" cy="1439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n-US" altLang="en-US" sz="7730">
                    <a:solidFill>
                      <a:srgbClr val="000000"/>
                    </a:solidFill>
                    <a:latin typeface="Times New Roman - 60"/>
                  </a:rPr>
                  <a:t>Structure, Traditions and  ​Beliefs</a:t>
                </a:r>
              </a:p>
            </p:txBody>
          </p:sp>
        </p:grpSp>
        <p:sp>
          <p:nvSpPr>
            <p:cNvPr id="2" name="TextBox 5">
              <a:extLst>
                <a:ext uri="{FF2B5EF4-FFF2-40B4-BE49-F238E27FC236}">
                  <a16:creationId xmlns:a16="http://schemas.microsoft.com/office/drawing/2014/main" id="{5BCBF4CA-8F74-46C9-AE70-52BE973C6E93}"/>
                </a:ext>
              </a:extLst>
            </p:cNvPr>
            <p:cNvSpPr txBox="1">
              <a:spLocks noChangeArrowheads="1"/>
            </p:cNvSpPr>
            <p:nvPr/>
          </p:nvSpPr>
          <p:spPr bwMode="auto">
            <a:xfrm>
              <a:off x="1205729" y="-22715"/>
              <a:ext cx="14791396" cy="2894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n-US" altLang="en-US" sz="9104" dirty="0">
                  <a:solidFill>
                    <a:srgbClr val="000000"/>
                  </a:solidFill>
                  <a:latin typeface="Arial - 71"/>
                </a:rPr>
                <a:t>The World of Islam</a:t>
              </a:r>
            </a:p>
            <a:p>
              <a:pPr algn="ctr" eaLnBrk="1" fontAlgn="auto" hangingPunct="1">
                <a:spcBef>
                  <a:spcPts val="0"/>
                </a:spcBef>
                <a:spcAft>
                  <a:spcPts val="0"/>
                </a:spcAft>
                <a:defRPr/>
              </a:pPr>
              <a:endParaRPr lang="en-US" altLang="en-US" sz="9104" dirty="0">
                <a:solidFill>
                  <a:srgbClr val="000000"/>
                </a:solidFill>
                <a:latin typeface="Arial - 71"/>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TextBox 1">
            <a:extLst>
              <a:ext uri="{FF2B5EF4-FFF2-40B4-BE49-F238E27FC236}">
                <a16:creationId xmlns:a16="http://schemas.microsoft.com/office/drawing/2014/main" id="{6DAE181C-FF19-49B8-8C04-7ACB0ADC7296}"/>
              </a:ext>
            </a:extLst>
          </p:cNvPr>
          <p:cNvSpPr txBox="1">
            <a:spLocks noChangeArrowheads="1"/>
          </p:cNvSpPr>
          <p:nvPr/>
        </p:nvSpPr>
        <p:spPr bwMode="auto">
          <a:xfrm>
            <a:off x="255588" y="0"/>
            <a:ext cx="164338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4400">
                <a:solidFill>
                  <a:srgbClr val="000000"/>
                </a:solidFill>
                <a:latin typeface="Times New Roman - 26"/>
              </a:rPr>
              <a:t>The Kaaba also referred as Al Kaaba Al Musharrafah, is a building at the center of Islam's most sacred mosque, Al-Masjid al-Haram, in Mecca, al-Hejaz, Saudi Arabia. It is the most sacred Muslim site in the world </a:t>
            </a:r>
          </a:p>
        </p:txBody>
      </p:sp>
      <p:pic>
        <p:nvPicPr>
          <p:cNvPr id="23555" name="Picture 2">
            <a:extLst>
              <a:ext uri="{FF2B5EF4-FFF2-40B4-BE49-F238E27FC236}">
                <a16:creationId xmlns:a16="http://schemas.microsoft.com/office/drawing/2014/main" id="{1919B89C-9AD3-4950-8898-40089F62AACE}"/>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76213" y="3038475"/>
            <a:ext cx="8205787" cy="6115050"/>
          </a:xfrm>
          <a:prstGeom prst="rect">
            <a:avLst/>
          </a:prstGeom>
          <a:solidFill>
            <a:srgbClr val="0000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3556" name="Picture 3">
            <a:extLst>
              <a:ext uri="{FF2B5EF4-FFF2-40B4-BE49-F238E27FC236}">
                <a16:creationId xmlns:a16="http://schemas.microsoft.com/office/drawing/2014/main" id="{C1FC3991-B07F-4C00-8522-BB9547A9D7CF}"/>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8382000" y="3819525"/>
            <a:ext cx="8978900" cy="5572125"/>
          </a:xfrm>
          <a:prstGeom prst="rect">
            <a:avLst/>
          </a:prstGeom>
          <a:solidFill>
            <a:srgbClr val="0000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9461" name="TextBox 4">
            <a:hlinkClick r:id="rId4"/>
            <a:extLst>
              <a:ext uri="{FF2B5EF4-FFF2-40B4-BE49-F238E27FC236}">
                <a16:creationId xmlns:a16="http://schemas.microsoft.com/office/drawing/2014/main" id="{446C6350-FD4D-4D7E-BF5F-5FA238130F7E}"/>
              </a:ext>
            </a:extLst>
          </p:cNvPr>
          <p:cNvSpPr txBox="1">
            <a:spLocks noChangeArrowheads="1"/>
          </p:cNvSpPr>
          <p:nvPr/>
        </p:nvSpPr>
        <p:spPr bwMode="auto">
          <a:xfrm>
            <a:off x="8886825" y="3219450"/>
            <a:ext cx="9424988" cy="30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n-US" altLang="en-US" sz="1374">
                <a:solidFill>
                  <a:srgbClr val="000000"/>
                </a:solidFill>
                <a:latin typeface="Arial - 9"/>
              </a:rPr>
              <a:t>http://hungrystones.blogspot.com/2016/01/why-mecca-is-so-scered-place-who-build.html</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TextBox 1">
            <a:extLst>
              <a:ext uri="{FF2B5EF4-FFF2-40B4-BE49-F238E27FC236}">
                <a16:creationId xmlns:a16="http://schemas.microsoft.com/office/drawing/2014/main" id="{5A485B2A-FD87-41C4-8A99-A3B8AE3C5987}"/>
              </a:ext>
            </a:extLst>
          </p:cNvPr>
          <p:cNvSpPr txBox="1">
            <a:spLocks noChangeArrowheads="1"/>
          </p:cNvSpPr>
          <p:nvPr/>
        </p:nvSpPr>
        <p:spPr bwMode="auto">
          <a:xfrm>
            <a:off x="304800" y="200025"/>
            <a:ext cx="164576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400">
                <a:solidFill>
                  <a:srgbClr val="000000"/>
                </a:solidFill>
                <a:latin typeface="Times New Roman - 24"/>
              </a:rPr>
              <a:t>The holy Kaaba is covered with new kiswa (cover) every year on the 10th Dhul Hijjah, which coincides with Haj. Every year the old Kiswa is removed, cut into small pieces and gifted to certain individuals, visiting foreign Muslim dignitaries and organizations. </a:t>
            </a:r>
          </a:p>
        </p:txBody>
      </p:sp>
      <p:pic>
        <p:nvPicPr>
          <p:cNvPr id="24579" name="Picture 2">
            <a:extLst>
              <a:ext uri="{FF2B5EF4-FFF2-40B4-BE49-F238E27FC236}">
                <a16:creationId xmlns:a16="http://schemas.microsoft.com/office/drawing/2014/main" id="{6C69A9D9-6FEB-492F-B001-BF2F110FBC0D}"/>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642938" y="1450975"/>
            <a:ext cx="6342062" cy="4638675"/>
          </a:xfrm>
          <a:prstGeom prst="rect">
            <a:avLst/>
          </a:prstGeom>
          <a:solidFill>
            <a:srgbClr val="0000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4580" name="Picture 3">
            <a:extLst>
              <a:ext uri="{FF2B5EF4-FFF2-40B4-BE49-F238E27FC236}">
                <a16:creationId xmlns:a16="http://schemas.microsoft.com/office/drawing/2014/main" id="{DC8BC0B7-7D81-4D5A-8353-714FCC5DE27E}"/>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8316913" y="1752600"/>
            <a:ext cx="6907212" cy="4967288"/>
          </a:xfrm>
          <a:prstGeom prst="rect">
            <a:avLst/>
          </a:prstGeom>
          <a:solidFill>
            <a:srgbClr val="0000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4581" name="Picture 4">
            <a:extLst>
              <a:ext uri="{FF2B5EF4-FFF2-40B4-BE49-F238E27FC236}">
                <a16:creationId xmlns:a16="http://schemas.microsoft.com/office/drawing/2014/main" id="{6E9DFA4A-13A3-4C8D-A9ED-50E716461B09}"/>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304800" y="5192713"/>
            <a:ext cx="7437438" cy="4624387"/>
          </a:xfrm>
          <a:prstGeom prst="rect">
            <a:avLst/>
          </a:prstGeom>
          <a:solidFill>
            <a:srgbClr val="0000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0486" name="TextBox 5">
            <a:extLst>
              <a:ext uri="{FF2B5EF4-FFF2-40B4-BE49-F238E27FC236}">
                <a16:creationId xmlns:a16="http://schemas.microsoft.com/office/drawing/2014/main" id="{F2B81018-EBFF-43BA-B5B3-B218429611D2}"/>
              </a:ext>
            </a:extLst>
          </p:cNvPr>
          <p:cNvSpPr txBox="1">
            <a:spLocks noChangeArrowheads="1"/>
          </p:cNvSpPr>
          <p:nvPr/>
        </p:nvSpPr>
        <p:spPr bwMode="auto">
          <a:xfrm>
            <a:off x="8731250" y="7008813"/>
            <a:ext cx="8031163" cy="247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n-US" altLang="en-US" sz="2577" dirty="0">
                <a:solidFill>
                  <a:srgbClr val="000000"/>
                </a:solidFill>
                <a:latin typeface="Times New Roman - 20"/>
              </a:rPr>
              <a:t>The present cost of making the </a:t>
            </a:r>
            <a:r>
              <a:rPr lang="en-US" altLang="en-US" sz="2577" dirty="0" err="1">
                <a:solidFill>
                  <a:srgbClr val="000000"/>
                </a:solidFill>
                <a:latin typeface="Times New Roman - 20"/>
              </a:rPr>
              <a:t>kiswa</a:t>
            </a:r>
            <a:r>
              <a:rPr lang="en-US" altLang="en-US" sz="2577" dirty="0">
                <a:solidFill>
                  <a:srgbClr val="000000"/>
                </a:solidFill>
                <a:latin typeface="Times New Roman - 20"/>
              </a:rPr>
              <a:t> amounts to SAR 17,000,000 (~4,532,951.01 USD). The cover is 658m2 and is made of 670 kg of silk. The embroidery contains 150 kg of gold threads. It consists of 47 pieces of cloth and each piece is 14m long and 101 cm wide. </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5602" name="Picture 5">
            <a:extLst>
              <a:ext uri="{FF2B5EF4-FFF2-40B4-BE49-F238E27FC236}">
                <a16:creationId xmlns:a16="http://schemas.microsoft.com/office/drawing/2014/main" id="{FE811F4D-A4BA-4F94-BA03-53A08CA88C71}"/>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09538" y="114300"/>
            <a:ext cx="13171487" cy="5481638"/>
          </a:xfrm>
          <a:prstGeom prst="rect">
            <a:avLst/>
          </a:prstGeom>
          <a:solidFill>
            <a:srgbClr val="0000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1506" name="TextBox 1">
            <a:extLst>
              <a:ext uri="{FF2B5EF4-FFF2-40B4-BE49-F238E27FC236}">
                <a16:creationId xmlns:a16="http://schemas.microsoft.com/office/drawing/2014/main" id="{CDE0F783-2DD4-4A21-8A01-05E9B42B2CE9}"/>
              </a:ext>
            </a:extLst>
          </p:cNvPr>
          <p:cNvSpPr txBox="1">
            <a:spLocks noChangeArrowheads="1"/>
          </p:cNvSpPr>
          <p:nvPr/>
        </p:nvSpPr>
        <p:spPr bwMode="auto">
          <a:xfrm>
            <a:off x="13660438" y="1547813"/>
            <a:ext cx="3738562"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n-US" altLang="en-US" sz="5669">
                <a:solidFill>
                  <a:srgbClr val="000000"/>
                </a:solidFill>
                <a:latin typeface="Times New Roman - 44"/>
              </a:rPr>
              <a:t>Mosques</a:t>
            </a:r>
          </a:p>
        </p:txBody>
      </p:sp>
      <p:pic>
        <p:nvPicPr>
          <p:cNvPr id="25604" name="Picture 2">
            <a:extLst>
              <a:ext uri="{FF2B5EF4-FFF2-40B4-BE49-F238E27FC236}">
                <a16:creationId xmlns:a16="http://schemas.microsoft.com/office/drawing/2014/main" id="{9AC832D0-45CF-400F-845B-7D946928E4C4}"/>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6694488" y="4419600"/>
            <a:ext cx="10704512" cy="5397500"/>
          </a:xfrm>
          <a:prstGeom prst="rect">
            <a:avLst/>
          </a:prstGeom>
          <a:solidFill>
            <a:srgbClr val="0000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1508" name="TextBox 3">
            <a:extLst>
              <a:ext uri="{FF2B5EF4-FFF2-40B4-BE49-F238E27FC236}">
                <a16:creationId xmlns:a16="http://schemas.microsoft.com/office/drawing/2014/main" id="{6EDA4441-110C-4A1A-BAC0-F42FD038197D}"/>
              </a:ext>
            </a:extLst>
          </p:cNvPr>
          <p:cNvSpPr txBox="1">
            <a:spLocks noChangeArrowheads="1"/>
          </p:cNvSpPr>
          <p:nvPr/>
        </p:nvSpPr>
        <p:spPr bwMode="auto">
          <a:xfrm>
            <a:off x="11045825" y="4691063"/>
            <a:ext cx="363855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n-US" altLang="en-US" sz="2061" u="sng">
                <a:solidFill>
                  <a:srgbClr val="0000FF"/>
                </a:solidFill>
                <a:latin typeface="Times New Roman - 16"/>
              </a:rPr>
              <a:t>Sheikh Zayed Mosque</a:t>
            </a:r>
            <a:r>
              <a:rPr lang="en-US" altLang="en-US" sz="2061">
                <a:solidFill>
                  <a:srgbClr val="000000"/>
                </a:solidFill>
                <a:latin typeface="Times New Roman - 16"/>
              </a:rPr>
              <a:t> </a:t>
            </a:r>
          </a:p>
        </p:txBody>
      </p:sp>
      <p:sp>
        <p:nvSpPr>
          <p:cNvPr id="21509" name="TextBox 4">
            <a:extLst>
              <a:ext uri="{FF2B5EF4-FFF2-40B4-BE49-F238E27FC236}">
                <a16:creationId xmlns:a16="http://schemas.microsoft.com/office/drawing/2014/main" id="{4262BEC5-C5DE-44EF-9148-B87832C7DC42}"/>
              </a:ext>
            </a:extLst>
          </p:cNvPr>
          <p:cNvSpPr txBox="1">
            <a:spLocks noChangeArrowheads="1"/>
          </p:cNvSpPr>
          <p:nvPr/>
        </p:nvSpPr>
        <p:spPr bwMode="auto">
          <a:xfrm>
            <a:off x="1003300" y="415925"/>
            <a:ext cx="9839325"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n-US" altLang="en-US" sz="1546">
                <a:solidFill>
                  <a:schemeClr val="bg1"/>
                </a:solidFill>
                <a:latin typeface="Times New Roman - 12"/>
              </a:rPr>
              <a:t>Umayyad mosque also known as the Great Mosque of Damascus is the oldest stone Mosque that still stands today. It was built in 705-715 by the Umayyad Caliph Al-Walid 1 </a:t>
            </a:r>
          </a:p>
        </p:txBody>
      </p:sp>
      <p:pic>
        <p:nvPicPr>
          <p:cNvPr id="25607" name="Picture 6">
            <a:extLst>
              <a:ext uri="{FF2B5EF4-FFF2-40B4-BE49-F238E27FC236}">
                <a16:creationId xmlns:a16="http://schemas.microsoft.com/office/drawing/2014/main" id="{6DEA65ED-50E7-49BF-B609-4D2991320FF9}"/>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239713" y="5400675"/>
            <a:ext cx="5683250" cy="4200525"/>
          </a:xfrm>
          <a:prstGeom prst="rect">
            <a:avLst/>
          </a:prstGeom>
          <a:solidFill>
            <a:srgbClr val="0000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1512" name="TextBox 7">
            <a:extLst>
              <a:ext uri="{FF2B5EF4-FFF2-40B4-BE49-F238E27FC236}">
                <a16:creationId xmlns:a16="http://schemas.microsoft.com/office/drawing/2014/main" id="{36FE49CB-EAF5-40C7-AFCD-84DA77FFBFE5}"/>
              </a:ext>
            </a:extLst>
          </p:cNvPr>
          <p:cNvSpPr txBox="1">
            <a:spLocks noChangeArrowheads="1"/>
          </p:cNvSpPr>
          <p:nvPr/>
        </p:nvSpPr>
        <p:spPr bwMode="auto">
          <a:xfrm>
            <a:off x="2154238" y="5595938"/>
            <a:ext cx="2455862"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n-US" altLang="en-US" sz="1546" b="1" dirty="0" err="1">
                <a:solidFill>
                  <a:schemeClr val="bg1"/>
                </a:solidFill>
                <a:latin typeface="Times New Roman - 12"/>
              </a:rPr>
              <a:t>Nur</a:t>
            </a:r>
            <a:r>
              <a:rPr lang="en-US" altLang="en-US" sz="1546" b="1" dirty="0">
                <a:solidFill>
                  <a:schemeClr val="bg1"/>
                </a:solidFill>
                <a:latin typeface="Times New Roman - 12"/>
              </a:rPr>
              <a:t> Astana Mosque</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6626" name="Picture 1">
            <a:extLst>
              <a:ext uri="{FF2B5EF4-FFF2-40B4-BE49-F238E27FC236}">
                <a16:creationId xmlns:a16="http://schemas.microsoft.com/office/drawing/2014/main" id="{9CF18DBD-B2F1-4409-AC31-096BD1CD5DEF}"/>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7452975" cy="9817100"/>
          </a:xfrm>
          <a:prstGeom prst="rect">
            <a:avLst/>
          </a:prstGeom>
          <a:solidFill>
            <a:srgbClr val="0000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8A619236-8463-426D-8B42-CD884775455C}"/>
              </a:ext>
            </a:extLst>
          </p:cNvPr>
          <p:cNvSpPr>
            <a:spLocks noGrp="1"/>
          </p:cNvSpPr>
          <p:nvPr>
            <p:ph type="title"/>
          </p:nvPr>
        </p:nvSpPr>
        <p:spPr>
          <a:xfrm>
            <a:off x="1200150" y="174625"/>
            <a:ext cx="15052675" cy="1327150"/>
          </a:xfrm>
        </p:spPr>
        <p:txBody>
          <a:bodyPr/>
          <a:lstStyle/>
          <a:p>
            <a:pPr algn="ctr"/>
            <a:r>
              <a:rPr lang="en-US" altLang="en-US" sz="8800">
                <a:solidFill>
                  <a:srgbClr val="FF0000"/>
                </a:solidFill>
              </a:rPr>
              <a:t>Pause and Write… </a:t>
            </a:r>
          </a:p>
        </p:txBody>
      </p:sp>
      <p:sp>
        <p:nvSpPr>
          <p:cNvPr id="27651" name="Content Placeholder 2">
            <a:extLst>
              <a:ext uri="{FF2B5EF4-FFF2-40B4-BE49-F238E27FC236}">
                <a16:creationId xmlns:a16="http://schemas.microsoft.com/office/drawing/2014/main" id="{172F1EB7-FFBE-4869-94F9-5D5F3D2457AF}"/>
              </a:ext>
            </a:extLst>
          </p:cNvPr>
          <p:cNvSpPr>
            <a:spLocks noGrp="1"/>
          </p:cNvSpPr>
          <p:nvPr>
            <p:ph idx="1"/>
          </p:nvPr>
        </p:nvSpPr>
        <p:spPr>
          <a:xfrm>
            <a:off x="1200150" y="1501775"/>
            <a:ext cx="15346363" cy="7729538"/>
          </a:xfrm>
        </p:spPr>
        <p:txBody>
          <a:bodyPr/>
          <a:lstStyle/>
          <a:p>
            <a:r>
              <a:rPr lang="en-US" altLang="en-US" sz="9600"/>
              <a:t>What similarities do we see between Islam and Christianity? Differences? </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0C0C0"/>
        </a:solidFill>
        <a:effectLst/>
      </p:bgPr>
    </p:bg>
    <p:spTree>
      <p:nvGrpSpPr>
        <p:cNvPr id="1" name=""/>
        <p:cNvGrpSpPr/>
        <p:nvPr/>
      </p:nvGrpSpPr>
      <p:grpSpPr>
        <a:xfrm>
          <a:off x="0" y="0"/>
          <a:ext cx="0" cy="0"/>
          <a:chOff x="0" y="0"/>
          <a:chExt cx="0" cy="0"/>
        </a:xfrm>
      </p:grpSpPr>
      <p:sp>
        <p:nvSpPr>
          <p:cNvPr id="28674" name="TextBox 1">
            <a:extLst>
              <a:ext uri="{FF2B5EF4-FFF2-40B4-BE49-F238E27FC236}">
                <a16:creationId xmlns:a16="http://schemas.microsoft.com/office/drawing/2014/main" id="{800B2400-89CC-4D1E-9360-03CB9E6D0FCF}"/>
              </a:ext>
            </a:extLst>
          </p:cNvPr>
          <p:cNvSpPr txBox="1">
            <a:spLocks noChangeArrowheads="1"/>
          </p:cNvSpPr>
          <p:nvPr/>
        </p:nvSpPr>
        <p:spPr bwMode="auto">
          <a:xfrm>
            <a:off x="136525" y="92075"/>
            <a:ext cx="17316450" cy="889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buFont typeface="Arial" panose="020B0604020202020204" pitchFamily="34" charset="0"/>
              <a:buChar char="•"/>
            </a:pPr>
            <a:r>
              <a:rPr lang="en-US" altLang="en-US" sz="4400">
                <a:solidFill>
                  <a:srgbClr val="000000"/>
                </a:solidFill>
                <a:latin typeface="Times New Roman - 31"/>
              </a:rPr>
              <a:t>After Muhammad’s death leadership of the Umma passed to a successor called a caliph in Arabic. Under the first four caliphs, the Umma now known as a caliphate continued to expand. </a:t>
            </a:r>
          </a:p>
          <a:p>
            <a:pPr eaLnBrk="1" hangingPunct="1">
              <a:buFont typeface="Arial" panose="020B0604020202020204" pitchFamily="34" charset="0"/>
              <a:buChar char="•"/>
            </a:pPr>
            <a:r>
              <a:rPr lang="en-US" altLang="en-US" sz="4400">
                <a:solidFill>
                  <a:srgbClr val="000000"/>
                </a:solidFill>
                <a:latin typeface="Times New Roman - 31"/>
              </a:rPr>
              <a:t>By 661, the caliphate included all of the Arabian Peninsula, Persia, Palestine, and Egypt. While the political authority of the caliphate expanded rapidly, religious conversion proceed very slowly. </a:t>
            </a:r>
          </a:p>
          <a:p>
            <a:pPr eaLnBrk="1" hangingPunct="1">
              <a:buFont typeface="Arial" panose="020B0604020202020204" pitchFamily="34" charset="0"/>
              <a:buChar char="•"/>
            </a:pPr>
            <a:r>
              <a:rPr lang="en-US" altLang="en-US" sz="4400">
                <a:solidFill>
                  <a:srgbClr val="000000"/>
                </a:solidFill>
                <a:latin typeface="Times New Roman - 31"/>
              </a:rPr>
              <a:t>A civil war broke out in the caliphate in 656 this resulted in a power shift to a new dynasty of caliphs, the Umayyads who ruled from 661 to 750.</a:t>
            </a:r>
          </a:p>
          <a:p>
            <a:pPr eaLnBrk="1" hangingPunct="1">
              <a:buFont typeface="Arial" panose="020B0604020202020204" pitchFamily="34" charset="0"/>
              <a:buChar char="•"/>
            </a:pPr>
            <a:r>
              <a:rPr lang="en-US" altLang="en-US" sz="4400">
                <a:solidFill>
                  <a:srgbClr val="000000"/>
                </a:solidFill>
                <a:latin typeface="Times New Roman - 31"/>
              </a:rPr>
              <a:t>Under the Umayyads the caliphate expanded to include all of North Africa, the Iberian Peninsula and parts of Central Asia. The Umayyad government and army was dominated by Arabs, however the empire was ethnically diverse. </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0C0C0"/>
        </a:solidFill>
        <a:effectLst/>
      </p:bgPr>
    </p:bg>
    <p:spTree>
      <p:nvGrpSpPr>
        <p:cNvPr id="1" name=""/>
        <p:cNvGrpSpPr/>
        <p:nvPr/>
      </p:nvGrpSpPr>
      <p:grpSpPr>
        <a:xfrm>
          <a:off x="0" y="0"/>
          <a:ext cx="0" cy="0"/>
          <a:chOff x="0" y="0"/>
          <a:chExt cx="0" cy="0"/>
        </a:xfrm>
      </p:grpSpPr>
      <p:sp>
        <p:nvSpPr>
          <p:cNvPr id="29698" name="TextBox 1">
            <a:extLst>
              <a:ext uri="{FF2B5EF4-FFF2-40B4-BE49-F238E27FC236}">
                <a16:creationId xmlns:a16="http://schemas.microsoft.com/office/drawing/2014/main" id="{FB119233-160B-4AF6-85CE-E01E83ADB6DD}"/>
              </a:ext>
            </a:extLst>
          </p:cNvPr>
          <p:cNvSpPr txBox="1">
            <a:spLocks noChangeArrowheads="1"/>
          </p:cNvSpPr>
          <p:nvPr/>
        </p:nvSpPr>
        <p:spPr bwMode="auto">
          <a:xfrm>
            <a:off x="244475" y="182563"/>
            <a:ext cx="16798925" cy="923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85800" indent="-6858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buFont typeface="Arial" panose="020B0604020202020204" pitchFamily="34" charset="0"/>
              <a:buChar char="•"/>
            </a:pPr>
            <a:r>
              <a:rPr lang="en-US" altLang="en-US" sz="5400">
                <a:solidFill>
                  <a:srgbClr val="000000"/>
                </a:solidFill>
                <a:latin typeface="Times New Roman - 38"/>
              </a:rPr>
              <a:t>This discrepancy led to unrest and in 750 the Umayyad dynasty was overthrown and replaced with the Abbasid Caliphate which held the position until the last Abbasid Caliph was killed by the Mongols in 1258. </a:t>
            </a:r>
          </a:p>
          <a:p>
            <a:pPr eaLnBrk="1" hangingPunct="1">
              <a:buFont typeface="Arial" panose="020B0604020202020204" pitchFamily="34" charset="0"/>
              <a:buChar char="•"/>
            </a:pPr>
            <a:r>
              <a:rPr lang="en-US" altLang="en-US" sz="5400">
                <a:solidFill>
                  <a:srgbClr val="000000"/>
                </a:solidFill>
                <a:latin typeface="Times New Roman - 38"/>
              </a:rPr>
              <a:t>The Abbasid caliphs were never able to maintain the level of political unity or centralized authority of the Umayyads. Abbasid  authority never extended to Iberia and by 969 a rival caliphate, the Fatimids controlled Northern Africa and parts of Palestine and the Arabian Peninsula </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E0"/>
        </a:solidFill>
        <a:effectLst/>
      </p:bgPr>
    </p:bg>
    <p:spTree>
      <p:nvGrpSpPr>
        <p:cNvPr id="1" name=""/>
        <p:cNvGrpSpPr/>
        <p:nvPr/>
      </p:nvGrpSpPr>
      <p:grpSpPr>
        <a:xfrm>
          <a:off x="0" y="0"/>
          <a:ext cx="0" cy="0"/>
          <a:chOff x="0" y="0"/>
          <a:chExt cx="0" cy="0"/>
        </a:xfrm>
      </p:grpSpPr>
      <p:sp>
        <p:nvSpPr>
          <p:cNvPr id="30722" name="TextBox 1">
            <a:extLst>
              <a:ext uri="{FF2B5EF4-FFF2-40B4-BE49-F238E27FC236}">
                <a16:creationId xmlns:a16="http://schemas.microsoft.com/office/drawing/2014/main" id="{6803D5C0-145B-401A-AC9C-6194ABAC10DA}"/>
              </a:ext>
            </a:extLst>
          </p:cNvPr>
          <p:cNvSpPr txBox="1">
            <a:spLocks noChangeArrowheads="1"/>
          </p:cNvSpPr>
          <p:nvPr/>
        </p:nvSpPr>
        <p:spPr bwMode="auto">
          <a:xfrm>
            <a:off x="201613" y="163513"/>
            <a:ext cx="16929100" cy="895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4800">
                <a:solidFill>
                  <a:srgbClr val="000000"/>
                </a:solidFill>
                <a:latin typeface="Baskerville Old Face - 32"/>
              </a:rPr>
              <a:t>- While alive, Muhammad never established a plan for leadership of the Umma after his death. The first three caliphs were selected from among his close companions and generally ruled without controversy until 656 when rebels from the army assassinated Uthman, the third caliph. </a:t>
            </a:r>
          </a:p>
          <a:p>
            <a:pPr eaLnBrk="1" hangingPunct="1"/>
            <a:r>
              <a:rPr lang="en-US" altLang="en-US" sz="4800">
                <a:solidFill>
                  <a:srgbClr val="000000"/>
                </a:solidFill>
                <a:latin typeface="Baskerville Old Face - 32"/>
              </a:rPr>
              <a:t>- The assassins then nominated Ali, a relative of Muhammad for the position. Many in the community believed that Ali was Muhammad’s legitimate heir because of sermon delivered by the Prophet at Ghadir al-Khumm in which he alluded to Ali as leader.</a:t>
            </a:r>
          </a:p>
          <a:p>
            <a:pPr eaLnBrk="1" hangingPunct="1"/>
            <a:r>
              <a:rPr lang="en-US" altLang="en-US" sz="4800">
                <a:solidFill>
                  <a:srgbClr val="000000"/>
                </a:solidFill>
                <a:latin typeface="Baskerville Old Face - 32"/>
              </a:rPr>
              <a:t>- 661 Ali was murdered, the caliph system ended, bringing the Umayyads to power</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1746" name="Picture 1">
            <a:extLst>
              <a:ext uri="{FF2B5EF4-FFF2-40B4-BE49-F238E27FC236}">
                <a16:creationId xmlns:a16="http://schemas.microsoft.com/office/drawing/2014/main" id="{61743559-D9EE-420D-AED9-85098B9E47AF}"/>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96850" y="0"/>
            <a:ext cx="7192963" cy="5416550"/>
          </a:xfrm>
          <a:prstGeom prst="rect">
            <a:avLst/>
          </a:prstGeom>
          <a:solidFill>
            <a:srgbClr val="0000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1747" name="Picture 2">
            <a:extLst>
              <a:ext uri="{FF2B5EF4-FFF2-40B4-BE49-F238E27FC236}">
                <a16:creationId xmlns:a16="http://schemas.microsoft.com/office/drawing/2014/main" id="{4522A256-91BD-4794-A6D8-044EBB13635A}"/>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6172200" y="4640263"/>
            <a:ext cx="11280775" cy="5176837"/>
          </a:xfrm>
          <a:prstGeom prst="rect">
            <a:avLst/>
          </a:prstGeom>
          <a:solidFill>
            <a:srgbClr val="0000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8B0000"/>
        </a:solidFill>
        <a:effectLst/>
      </p:bgPr>
    </p:bg>
    <p:spTree>
      <p:nvGrpSpPr>
        <p:cNvPr id="1" name=""/>
        <p:cNvGrpSpPr/>
        <p:nvPr/>
      </p:nvGrpSpPr>
      <p:grpSpPr>
        <a:xfrm>
          <a:off x="0" y="0"/>
          <a:ext cx="0" cy="0"/>
          <a:chOff x="0" y="0"/>
          <a:chExt cx="0" cy="0"/>
        </a:xfrm>
      </p:grpSpPr>
      <p:sp>
        <p:nvSpPr>
          <p:cNvPr id="32770" name="TextBox 1">
            <a:extLst>
              <a:ext uri="{FF2B5EF4-FFF2-40B4-BE49-F238E27FC236}">
                <a16:creationId xmlns:a16="http://schemas.microsoft.com/office/drawing/2014/main" id="{21090802-6763-4A89-BB17-B83F8E08F142}"/>
              </a:ext>
            </a:extLst>
          </p:cNvPr>
          <p:cNvSpPr txBox="1">
            <a:spLocks noChangeArrowheads="1"/>
          </p:cNvSpPr>
          <p:nvPr/>
        </p:nvSpPr>
        <p:spPr bwMode="auto">
          <a:xfrm>
            <a:off x="277813" y="92075"/>
            <a:ext cx="16494125" cy="932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7200" u="sng">
                <a:solidFill>
                  <a:srgbClr val="FFFFFF"/>
                </a:solidFill>
                <a:latin typeface="Arial - 31"/>
              </a:rPr>
              <a:t>Islam Split! </a:t>
            </a:r>
          </a:p>
          <a:p>
            <a:pPr eaLnBrk="1" hangingPunct="1"/>
            <a:r>
              <a:rPr lang="en-US" altLang="en-US" sz="4400">
                <a:solidFill>
                  <a:srgbClr val="FFFFFF"/>
                </a:solidFill>
                <a:latin typeface="Arial - 31"/>
              </a:rPr>
              <a:t>In 630 During the Umayyad dynasty Hussein, ​second son of Ali attempted to overthrow the "evil" Umayyad. </a:t>
            </a:r>
          </a:p>
          <a:p>
            <a:pPr eaLnBrk="1" hangingPunct="1"/>
            <a:r>
              <a:rPr lang="en-US" altLang="en-US" sz="4400">
                <a:solidFill>
                  <a:srgbClr val="FFFFFF"/>
                </a:solidFill>
                <a:latin typeface="Arial - 31"/>
              </a:rPr>
              <a:t>He failed and the Umyyad Caliph ordered the massacre of his whole family. This gave Hussein a martyr status and caused a split within the ​Islamic faith</a:t>
            </a:r>
            <a:r>
              <a:rPr lang="en-US" altLang="en-US" sz="4400">
                <a:solidFill>
                  <a:srgbClr val="FFFFFF"/>
                </a:solidFill>
                <a:latin typeface="Arial - 31"/>
                <a:sym typeface="Wingdings" panose="05000000000000000000" pitchFamily="2" charset="2"/>
              </a:rPr>
              <a:t></a:t>
            </a:r>
          </a:p>
          <a:p>
            <a:pPr eaLnBrk="1" hangingPunct="1"/>
            <a:endParaRPr lang="en-US" altLang="en-US" sz="4400">
              <a:solidFill>
                <a:srgbClr val="FFFFFF"/>
              </a:solidFill>
              <a:latin typeface="Arial - 31"/>
            </a:endParaRPr>
          </a:p>
          <a:p>
            <a:pPr eaLnBrk="1" hangingPunct="1"/>
            <a:r>
              <a:rPr lang="en-US" altLang="en-US" sz="4400">
                <a:solidFill>
                  <a:srgbClr val="FFFFFF"/>
                </a:solidFill>
                <a:latin typeface="Arial - 31"/>
              </a:rPr>
              <a:t> </a:t>
            </a:r>
            <a:r>
              <a:rPr lang="en-US" altLang="en-US" sz="4400" b="1">
                <a:solidFill>
                  <a:srgbClr val="FFFFFF"/>
                </a:solidFill>
                <a:latin typeface="Arial - 31"/>
              </a:rPr>
              <a:t>Sunni:</a:t>
            </a:r>
            <a:r>
              <a:rPr lang="en-US" altLang="en-US" sz="4400">
                <a:solidFill>
                  <a:srgbClr val="FFFFFF"/>
                </a:solidFill>
                <a:latin typeface="Arial - 31"/>
              </a:rPr>
              <a:t> Accepted the Umayyad ruler</a:t>
            </a:r>
          </a:p>
          <a:p>
            <a:pPr eaLnBrk="1" hangingPunct="1"/>
            <a:r>
              <a:rPr lang="en-US" altLang="en-US" sz="4400">
                <a:solidFill>
                  <a:srgbClr val="FFFFFF"/>
                </a:solidFill>
                <a:latin typeface="Arial - 31"/>
              </a:rPr>
              <a:t> </a:t>
            </a:r>
            <a:r>
              <a:rPr lang="en-US" altLang="en-US" sz="4400" b="1">
                <a:solidFill>
                  <a:srgbClr val="FFFFFF"/>
                </a:solidFill>
                <a:latin typeface="Arial - 31"/>
              </a:rPr>
              <a:t>Shi'a:</a:t>
            </a:r>
            <a:r>
              <a:rPr lang="en-US" altLang="en-US" sz="4400">
                <a:solidFill>
                  <a:srgbClr val="FFFFFF"/>
                </a:solidFill>
                <a:latin typeface="Arial - 31"/>
              </a:rPr>
              <a:t> Muslims who only accept descendants of Ali as true rulers of Islam</a:t>
            </a:r>
          </a:p>
          <a:p>
            <a:pPr eaLnBrk="1" hangingPunct="1"/>
            <a:endParaRPr lang="en-US" altLang="en-US" sz="4400">
              <a:solidFill>
                <a:srgbClr val="FFFFFF"/>
              </a:solidFill>
              <a:latin typeface="Arial - 31"/>
            </a:endParaRPr>
          </a:p>
          <a:p>
            <a:pPr eaLnBrk="1" hangingPunct="1"/>
            <a:r>
              <a:rPr lang="en-US" altLang="en-US" sz="4400">
                <a:solidFill>
                  <a:srgbClr val="FFFFFF"/>
                </a:solidFill>
                <a:latin typeface="Arial - 31"/>
              </a:rPr>
              <a:t>Muslims are still split today, although a  ​majority of Muslim people are Sunni there is a ​large following of Shiites in Iraq and Iran. </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WH 5 Islam.asf">
            <a:hlinkClick r:id="" action="ppaction://media"/>
            <a:extLst>
              <a:ext uri="{FF2B5EF4-FFF2-40B4-BE49-F238E27FC236}">
                <a16:creationId xmlns:a16="http://schemas.microsoft.com/office/drawing/2014/main" id="{89552BA8-4EF7-4426-93AE-3DF8BC412A37}"/>
              </a:ext>
            </a:extLst>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98425" y="98425"/>
            <a:ext cx="17164050" cy="957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3794" name="Picture 1">
            <a:extLst>
              <a:ext uri="{FF2B5EF4-FFF2-40B4-BE49-F238E27FC236}">
                <a16:creationId xmlns:a16="http://schemas.microsoft.com/office/drawing/2014/main" id="{2A4F6422-77A8-45E5-AEA8-8518AB8C1D05}"/>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7452975" cy="9817100"/>
          </a:xfrm>
          <a:prstGeom prst="rect">
            <a:avLst/>
          </a:prstGeom>
          <a:solidFill>
            <a:srgbClr val="0000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4818" name="Picture 1">
            <a:extLst>
              <a:ext uri="{FF2B5EF4-FFF2-40B4-BE49-F238E27FC236}">
                <a16:creationId xmlns:a16="http://schemas.microsoft.com/office/drawing/2014/main" id="{79A372B8-4B29-43C6-B131-B8005D270DA4}"/>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2573080" y="-1"/>
            <a:ext cx="11508046" cy="12971721"/>
          </a:xfrm>
          <a:prstGeom prst="rect">
            <a:avLst/>
          </a:prstGeom>
          <a:solidFill>
            <a:srgbClr val="0000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F05C9C26-5AFB-445D-AC38-289A797470E1}"/>
              </a:ext>
            </a:extLst>
          </p:cNvPr>
          <p:cNvSpPr>
            <a:spLocks noGrp="1"/>
          </p:cNvSpPr>
          <p:nvPr>
            <p:ph type="title"/>
          </p:nvPr>
        </p:nvSpPr>
        <p:spPr>
          <a:xfrm>
            <a:off x="1200150" y="522288"/>
            <a:ext cx="15052675" cy="1219200"/>
          </a:xfrm>
        </p:spPr>
        <p:txBody>
          <a:bodyPr/>
          <a:lstStyle/>
          <a:p>
            <a:pPr algn="ctr"/>
            <a:r>
              <a:rPr lang="en-US" altLang="en-US" sz="9600">
                <a:solidFill>
                  <a:srgbClr val="FF0000"/>
                </a:solidFill>
              </a:rPr>
              <a:t>Pause and Write</a:t>
            </a:r>
          </a:p>
        </p:txBody>
      </p:sp>
      <p:sp>
        <p:nvSpPr>
          <p:cNvPr id="35843" name="Content Placeholder 2">
            <a:extLst>
              <a:ext uri="{FF2B5EF4-FFF2-40B4-BE49-F238E27FC236}">
                <a16:creationId xmlns:a16="http://schemas.microsoft.com/office/drawing/2014/main" id="{40727B4C-9386-4B05-815C-070D7A871AEF}"/>
              </a:ext>
            </a:extLst>
          </p:cNvPr>
          <p:cNvSpPr>
            <a:spLocks noGrp="1"/>
          </p:cNvSpPr>
          <p:nvPr>
            <p:ph idx="1"/>
          </p:nvPr>
        </p:nvSpPr>
        <p:spPr>
          <a:xfrm>
            <a:off x="1200150" y="1893888"/>
            <a:ext cx="15052675" cy="6229350"/>
          </a:xfrm>
        </p:spPr>
        <p:txBody>
          <a:bodyPr/>
          <a:lstStyle/>
          <a:p>
            <a:r>
              <a:rPr lang="en-US" altLang="en-US" sz="11500"/>
              <a:t>What was the historical impact of the Sunni and Shi’a split?</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E4E1"/>
        </a:solidFill>
        <a:effectLst/>
      </p:bgPr>
    </p:bg>
    <p:spTree>
      <p:nvGrpSpPr>
        <p:cNvPr id="1" name=""/>
        <p:cNvGrpSpPr/>
        <p:nvPr/>
      </p:nvGrpSpPr>
      <p:grpSpPr>
        <a:xfrm>
          <a:off x="0" y="0"/>
          <a:ext cx="0" cy="0"/>
          <a:chOff x="0" y="0"/>
          <a:chExt cx="0" cy="0"/>
        </a:xfrm>
      </p:grpSpPr>
      <p:sp>
        <p:nvSpPr>
          <p:cNvPr id="36866" name="TextBox 1">
            <a:extLst>
              <a:ext uri="{FF2B5EF4-FFF2-40B4-BE49-F238E27FC236}">
                <a16:creationId xmlns:a16="http://schemas.microsoft.com/office/drawing/2014/main" id="{22D99AE3-F24F-4E0F-8B70-EF3988B0D536}"/>
              </a:ext>
            </a:extLst>
          </p:cNvPr>
          <p:cNvSpPr txBox="1">
            <a:spLocks noChangeArrowheads="1"/>
          </p:cNvSpPr>
          <p:nvPr/>
        </p:nvSpPr>
        <p:spPr bwMode="auto">
          <a:xfrm>
            <a:off x="227013" y="1814513"/>
            <a:ext cx="17010062" cy="720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6600">
                <a:solidFill>
                  <a:srgbClr val="000000"/>
                </a:solidFill>
                <a:latin typeface="Papyrus - 38"/>
              </a:rPr>
              <a:t>750:  The Umayyads were overthrown by ​the Abbasids</a:t>
            </a:r>
          </a:p>
          <a:p>
            <a:pPr eaLnBrk="1" hangingPunct="1"/>
            <a:endParaRPr lang="en-US" altLang="en-US" sz="6600">
              <a:solidFill>
                <a:srgbClr val="000000"/>
              </a:solidFill>
              <a:latin typeface="Papyrus - 38"/>
            </a:endParaRPr>
          </a:p>
          <a:p>
            <a:pPr eaLnBrk="1" hangingPunct="1"/>
            <a:r>
              <a:rPr lang="en-US" altLang="en-US" sz="6600">
                <a:solidFill>
                  <a:srgbClr val="000000"/>
                </a:solidFill>
                <a:latin typeface="Papyrus - 38"/>
              </a:rPr>
              <a:t>762:  The Abbasids moved the capital to ​Baghdad, location was central to a good ​trade route and offered access to gold and ​information throughout the Empire </a:t>
            </a:r>
          </a:p>
        </p:txBody>
      </p:sp>
      <p:sp>
        <p:nvSpPr>
          <p:cNvPr id="30723" name="TextBox 2">
            <a:extLst>
              <a:ext uri="{FF2B5EF4-FFF2-40B4-BE49-F238E27FC236}">
                <a16:creationId xmlns:a16="http://schemas.microsoft.com/office/drawing/2014/main" id="{440D7A36-319D-4641-9833-A14DB8DA4DD1}"/>
              </a:ext>
            </a:extLst>
          </p:cNvPr>
          <p:cNvSpPr txBox="1">
            <a:spLocks noChangeArrowheads="1"/>
          </p:cNvSpPr>
          <p:nvPr/>
        </p:nvSpPr>
        <p:spPr bwMode="auto">
          <a:xfrm>
            <a:off x="5813425" y="0"/>
            <a:ext cx="7123113" cy="151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n-US" altLang="en-US" sz="9276" u="sng" dirty="0">
                <a:solidFill>
                  <a:srgbClr val="000000"/>
                </a:solidFill>
                <a:latin typeface="Arial - 72"/>
              </a:rPr>
              <a:t>Takeover!</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7890" name="Picture 1">
            <a:extLst>
              <a:ext uri="{FF2B5EF4-FFF2-40B4-BE49-F238E27FC236}">
                <a16:creationId xmlns:a16="http://schemas.microsoft.com/office/drawing/2014/main" id="{C0A528F6-618F-4396-9541-6E585FA38F66}"/>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206375" y="228600"/>
            <a:ext cx="16892588" cy="9372600"/>
          </a:xfrm>
          <a:prstGeom prst="rect">
            <a:avLst/>
          </a:prstGeom>
          <a:solidFill>
            <a:srgbClr val="0000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TextBox 1">
            <a:extLst>
              <a:ext uri="{FF2B5EF4-FFF2-40B4-BE49-F238E27FC236}">
                <a16:creationId xmlns:a16="http://schemas.microsoft.com/office/drawing/2014/main" id="{41FC845D-4AAA-46C4-9A4C-1F9BA43AE2F4}"/>
              </a:ext>
            </a:extLst>
          </p:cNvPr>
          <p:cNvSpPr txBox="1">
            <a:spLocks noChangeArrowheads="1"/>
          </p:cNvSpPr>
          <p:nvPr/>
        </p:nvSpPr>
        <p:spPr bwMode="auto">
          <a:xfrm>
            <a:off x="277813" y="228600"/>
            <a:ext cx="16821150" cy="932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6000">
                <a:solidFill>
                  <a:srgbClr val="000000"/>
                </a:solidFill>
                <a:latin typeface="Times New Roman - 36"/>
              </a:rPr>
              <a:t>Muslim trade routes connected Asia with the Mediterranean world. As they traveled, traders spread Muslim culture to Europe via the Levant, Sicily, and Spain.  ​</a:t>
            </a:r>
          </a:p>
          <a:p>
            <a:pPr eaLnBrk="1" hangingPunct="1"/>
            <a:endParaRPr lang="en-US" altLang="en-US" sz="6000">
              <a:solidFill>
                <a:srgbClr val="000000"/>
              </a:solidFill>
              <a:latin typeface="Times New Roman - 36"/>
            </a:endParaRPr>
          </a:p>
          <a:p>
            <a:pPr eaLnBrk="1" hangingPunct="1"/>
            <a:r>
              <a:rPr lang="en-US" altLang="en-US" sz="6000">
                <a:solidFill>
                  <a:srgbClr val="000000"/>
                </a:solidFill>
                <a:latin typeface="Times New Roman - 36"/>
              </a:rPr>
              <a:t>In Asia, they penetrated as far as China and India and journeyed over the ancient Silk Road. Muslim traders also traveled across northern Africa as far as Timbuktu.  </a:t>
            </a:r>
          </a:p>
          <a:p>
            <a:pPr eaLnBrk="1" hangingPunct="1"/>
            <a:r>
              <a:rPr lang="en-US" altLang="en-US" sz="6000">
                <a:solidFill>
                  <a:srgbClr val="000000"/>
                </a:solidFill>
                <a:latin typeface="Times New Roman - 36"/>
              </a:rPr>
              <a: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9938" name="Picture 1">
            <a:extLst>
              <a:ext uri="{FF2B5EF4-FFF2-40B4-BE49-F238E27FC236}">
                <a16:creationId xmlns:a16="http://schemas.microsoft.com/office/drawing/2014/main" id="{19A83CE7-B39F-415B-B34C-029C69ACAD6B}"/>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388938" y="193675"/>
            <a:ext cx="16413162" cy="9463088"/>
          </a:xfrm>
          <a:prstGeom prst="rect">
            <a:avLst/>
          </a:prstGeom>
          <a:solidFill>
            <a:srgbClr val="0000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TextBox 1">
            <a:extLst>
              <a:ext uri="{FF2B5EF4-FFF2-40B4-BE49-F238E27FC236}">
                <a16:creationId xmlns:a16="http://schemas.microsoft.com/office/drawing/2014/main" id="{CF509ED7-3141-403B-8BCA-EB6EAD1866B5}"/>
              </a:ext>
            </a:extLst>
          </p:cNvPr>
          <p:cNvSpPr txBox="1">
            <a:spLocks noChangeArrowheads="1"/>
          </p:cNvSpPr>
          <p:nvPr/>
        </p:nvSpPr>
        <p:spPr bwMode="auto">
          <a:xfrm>
            <a:off x="227013" y="160338"/>
            <a:ext cx="16978312" cy="754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buFont typeface="Arial" panose="020B0604020202020204" pitchFamily="34" charset="0"/>
              <a:buChar char="•"/>
            </a:pPr>
            <a:r>
              <a:rPr lang="en-US" altLang="en-US" sz="4400">
                <a:solidFill>
                  <a:srgbClr val="000000"/>
                </a:solidFill>
                <a:latin typeface="Times New Roman - 28"/>
              </a:rPr>
              <a:t>Ibn Battuta was a Moroccan known for his extensive travels, accounts of which were published in the </a:t>
            </a:r>
            <a:r>
              <a:rPr lang="en-US" altLang="en-US" sz="4400" i="1">
                <a:solidFill>
                  <a:srgbClr val="000000"/>
                </a:solidFill>
                <a:latin typeface="Times New Roman - 28"/>
              </a:rPr>
              <a:t>Rihla</a:t>
            </a:r>
            <a:r>
              <a:rPr lang="en-US" altLang="en-US" sz="4400">
                <a:solidFill>
                  <a:srgbClr val="000000"/>
                </a:solidFill>
                <a:latin typeface="Times New Roman - 28"/>
              </a:rPr>
              <a:t> (literally "Journey"). </a:t>
            </a:r>
          </a:p>
          <a:p>
            <a:pPr eaLnBrk="1" hangingPunct="1">
              <a:buFont typeface="Arial" panose="020B0604020202020204" pitchFamily="34" charset="0"/>
              <a:buChar char="•"/>
            </a:pPr>
            <a:r>
              <a:rPr lang="en-US" altLang="en-US" sz="4400">
                <a:solidFill>
                  <a:srgbClr val="000000"/>
                </a:solidFill>
                <a:latin typeface="Times New Roman - 28"/>
              </a:rPr>
              <a:t>Over a period of thirty years, Ibn Battuta visited most ​of the known Islamic world as well as many non-​Muslim lands. </a:t>
            </a:r>
          </a:p>
          <a:p>
            <a:pPr eaLnBrk="1" hangingPunct="1">
              <a:buFont typeface="Arial" panose="020B0604020202020204" pitchFamily="34" charset="0"/>
              <a:buChar char="•"/>
            </a:pPr>
            <a:r>
              <a:rPr lang="en-US" altLang="en-US" sz="4400">
                <a:solidFill>
                  <a:srgbClr val="000000"/>
                </a:solidFill>
                <a:latin typeface="Times New Roman - 28"/>
              </a:rPr>
              <a:t>His journeys included trips to North Africa, the Horn ​of Africa, West Africa and Eastern Europe in the West, ​and to the Middle East, South Asia, Central Asia, ​Southeast Asia and China in the East, a distance surpassing threefold his near-contemporary Marco ​Polo. Ibn Battuta is considered one of the greatest ​travelers of all time.</a:t>
            </a:r>
          </a:p>
        </p:txBody>
      </p:sp>
      <p:pic>
        <p:nvPicPr>
          <p:cNvPr id="40963" name="Picture 2">
            <a:extLst>
              <a:ext uri="{FF2B5EF4-FFF2-40B4-BE49-F238E27FC236}">
                <a16:creationId xmlns:a16="http://schemas.microsoft.com/office/drawing/2014/main" id="{06AFD2B1-9BD5-42FE-8A60-D974341177CA}"/>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3808075" y="6423025"/>
            <a:ext cx="3122613" cy="3168650"/>
          </a:xfrm>
          <a:prstGeom prst="rect">
            <a:avLst/>
          </a:prstGeom>
          <a:solidFill>
            <a:srgbClr val="0000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5-Point Star 1">
            <a:hlinkClick r:id="rId3"/>
            <a:extLst>
              <a:ext uri="{FF2B5EF4-FFF2-40B4-BE49-F238E27FC236}">
                <a16:creationId xmlns:a16="http://schemas.microsoft.com/office/drawing/2014/main" id="{596CE670-9CC5-45E0-83DC-4BCFC1BFF267}"/>
              </a:ext>
            </a:extLst>
          </p:cNvPr>
          <p:cNvSpPr/>
          <p:nvPr/>
        </p:nvSpPr>
        <p:spPr>
          <a:xfrm>
            <a:off x="9436100" y="7407275"/>
            <a:ext cx="2927350" cy="189071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1986" name="Picture 1">
            <a:extLst>
              <a:ext uri="{FF2B5EF4-FFF2-40B4-BE49-F238E27FC236}">
                <a16:creationId xmlns:a16="http://schemas.microsoft.com/office/drawing/2014/main" id="{913025A2-F704-4052-A4F4-84A59E179314}"/>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0" y="1087438"/>
            <a:ext cx="24526875" cy="8547100"/>
          </a:xfrm>
          <a:prstGeom prst="rect">
            <a:avLst/>
          </a:prstGeom>
          <a:solidFill>
            <a:srgbClr val="0000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1987" name="TextBox 2">
            <a:extLst>
              <a:ext uri="{FF2B5EF4-FFF2-40B4-BE49-F238E27FC236}">
                <a16:creationId xmlns:a16="http://schemas.microsoft.com/office/drawing/2014/main" id="{C94D75B4-CB1F-4757-8176-6A320EA59AC3}"/>
              </a:ext>
            </a:extLst>
          </p:cNvPr>
          <p:cNvSpPr txBox="1">
            <a:spLocks noChangeArrowheads="1"/>
          </p:cNvSpPr>
          <p:nvPr/>
        </p:nvSpPr>
        <p:spPr bwMode="auto">
          <a:xfrm>
            <a:off x="4849813" y="71438"/>
            <a:ext cx="7594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6000" u="sng">
                <a:solidFill>
                  <a:srgbClr val="000000"/>
                </a:solidFill>
                <a:latin typeface="Arial - 36"/>
              </a:rPr>
              <a:t>Comparing Explorers</a:t>
            </a:r>
          </a:p>
        </p:txBody>
      </p:sp>
      <p:pic>
        <p:nvPicPr>
          <p:cNvPr id="41988" name="Picture 3">
            <a:extLst>
              <a:ext uri="{FF2B5EF4-FFF2-40B4-BE49-F238E27FC236}">
                <a16:creationId xmlns:a16="http://schemas.microsoft.com/office/drawing/2014/main" id="{F168C860-3588-40BB-AF12-FDF1AE6E584B}"/>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7354888" y="5208588"/>
            <a:ext cx="1292225" cy="1473200"/>
          </a:xfrm>
          <a:prstGeom prst="rect">
            <a:avLst/>
          </a:prstGeom>
          <a:solidFill>
            <a:srgbClr val="0000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1989" name="Picture 4">
            <a:extLst>
              <a:ext uri="{FF2B5EF4-FFF2-40B4-BE49-F238E27FC236}">
                <a16:creationId xmlns:a16="http://schemas.microsoft.com/office/drawing/2014/main" id="{03A7A458-DAA8-4B42-B8CB-8DFF82FD130B}"/>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16046450" y="5148263"/>
            <a:ext cx="1219200" cy="1533525"/>
          </a:xfrm>
          <a:prstGeom prst="rect">
            <a:avLst/>
          </a:prstGeom>
          <a:solidFill>
            <a:srgbClr val="0000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3010" name="Picture 1">
            <a:hlinkClick r:id="rId2"/>
            <a:extLst>
              <a:ext uri="{FF2B5EF4-FFF2-40B4-BE49-F238E27FC236}">
                <a16:creationId xmlns:a16="http://schemas.microsoft.com/office/drawing/2014/main" id="{B64A2B39-5171-474C-A7CE-57F23EDB5F5F}"/>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1558925" y="209550"/>
            <a:ext cx="14031913" cy="8642350"/>
          </a:xfrm>
          <a:prstGeom prst="rect">
            <a:avLst/>
          </a:prstGeom>
          <a:solidFill>
            <a:srgbClr val="0000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6867" name="TextBox 2">
            <a:extLst>
              <a:ext uri="{FF2B5EF4-FFF2-40B4-BE49-F238E27FC236}">
                <a16:creationId xmlns:a16="http://schemas.microsoft.com/office/drawing/2014/main" id="{69AE83FA-D653-471B-BA3C-19DD88EC0EE9}"/>
              </a:ext>
            </a:extLst>
          </p:cNvPr>
          <p:cNvSpPr txBox="1">
            <a:spLocks noChangeArrowheads="1"/>
          </p:cNvSpPr>
          <p:nvPr/>
        </p:nvSpPr>
        <p:spPr bwMode="auto">
          <a:xfrm>
            <a:off x="7332663" y="8851900"/>
            <a:ext cx="3883025"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n-US" altLang="en-US" sz="5669">
                <a:solidFill>
                  <a:srgbClr val="000000"/>
                </a:solidFill>
                <a:latin typeface="Times New Roman - 44"/>
              </a:rPr>
              <a:t>Click Me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6E6FA"/>
        </a:solidFill>
        <a:effectLst/>
      </p:bgPr>
    </p:bg>
    <p:spTree>
      <p:nvGrpSpPr>
        <p:cNvPr id="1" name=""/>
        <p:cNvGrpSpPr/>
        <p:nvPr/>
      </p:nvGrpSpPr>
      <p:grpSpPr>
        <a:xfrm>
          <a:off x="0" y="0"/>
          <a:ext cx="0" cy="0"/>
          <a:chOff x="0" y="0"/>
          <a:chExt cx="0" cy="0"/>
        </a:xfrm>
      </p:grpSpPr>
      <p:sp>
        <p:nvSpPr>
          <p:cNvPr id="4098" name="TextBox 1">
            <a:extLst>
              <a:ext uri="{FF2B5EF4-FFF2-40B4-BE49-F238E27FC236}">
                <a16:creationId xmlns:a16="http://schemas.microsoft.com/office/drawing/2014/main" id="{4CD4EBF5-B71F-43B5-BDC9-CDE3E6D33B56}"/>
              </a:ext>
            </a:extLst>
          </p:cNvPr>
          <p:cNvSpPr txBox="1">
            <a:spLocks noChangeArrowheads="1"/>
          </p:cNvSpPr>
          <p:nvPr/>
        </p:nvSpPr>
        <p:spPr bwMode="auto">
          <a:xfrm>
            <a:off x="381000" y="315913"/>
            <a:ext cx="16035338" cy="7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n-US" altLang="en-US" sz="3951" b="1" u="sng" dirty="0">
                <a:solidFill>
                  <a:srgbClr val="000000"/>
                </a:solidFill>
                <a:latin typeface="Times New Roman - 30"/>
              </a:rPr>
              <a:t>Origins of Islam and the growth of the Islamic Empire </a:t>
            </a:r>
          </a:p>
        </p:txBody>
      </p:sp>
      <p:sp>
        <p:nvSpPr>
          <p:cNvPr id="4099" name="TextBox 2">
            <a:extLst>
              <a:ext uri="{FF2B5EF4-FFF2-40B4-BE49-F238E27FC236}">
                <a16:creationId xmlns:a16="http://schemas.microsoft.com/office/drawing/2014/main" id="{92568142-9161-4C7A-8D22-43C8208AC865}"/>
              </a:ext>
            </a:extLst>
          </p:cNvPr>
          <p:cNvSpPr txBox="1">
            <a:spLocks noChangeArrowheads="1"/>
          </p:cNvSpPr>
          <p:nvPr/>
        </p:nvSpPr>
        <p:spPr bwMode="auto">
          <a:xfrm>
            <a:off x="238125" y="1481138"/>
            <a:ext cx="13935075" cy="722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n-US" altLang="en-US" sz="4638" dirty="0">
                <a:solidFill>
                  <a:srgbClr val="000000"/>
                </a:solidFill>
                <a:latin typeface="Times New Roman - 36"/>
              </a:rPr>
              <a:t>In 600 CE the northern portion of Middle East was dominated by the Christian Byzantine Empire and the Zoroastrian Sassanid Persian Empire. </a:t>
            </a:r>
          </a:p>
          <a:p>
            <a:pPr eaLnBrk="1" fontAlgn="auto" hangingPunct="1">
              <a:spcBef>
                <a:spcPts val="0"/>
              </a:spcBef>
              <a:spcAft>
                <a:spcPts val="0"/>
              </a:spcAft>
              <a:defRPr/>
            </a:pPr>
            <a:endParaRPr lang="en-US" altLang="en-US" sz="4638" dirty="0">
              <a:solidFill>
                <a:srgbClr val="000000"/>
              </a:solidFill>
              <a:latin typeface="Times New Roman - 36"/>
            </a:endParaRPr>
          </a:p>
          <a:p>
            <a:pPr eaLnBrk="1" fontAlgn="auto" hangingPunct="1">
              <a:spcBef>
                <a:spcPts val="0"/>
              </a:spcBef>
              <a:spcAft>
                <a:spcPts val="0"/>
              </a:spcAft>
              <a:defRPr/>
            </a:pPr>
            <a:r>
              <a:rPr lang="en-US" altLang="en-US" sz="4638" dirty="0">
                <a:solidFill>
                  <a:srgbClr val="000000"/>
                </a:solidFill>
                <a:latin typeface="Times New Roman - 36"/>
              </a:rPr>
              <a:t>The Arabian Peninsula lacked any centralized political authority and was dominated by independent Arab tribes that profited from a lucrative trade route that transported frankincense and myrrh from southern Arabia and East Africa to the Byzantine and Sassanid Empires. </a:t>
            </a:r>
          </a:p>
        </p:txBody>
      </p:sp>
      <p:pic>
        <p:nvPicPr>
          <p:cNvPr id="6148" name="Picture 3">
            <a:extLst>
              <a:ext uri="{FF2B5EF4-FFF2-40B4-BE49-F238E27FC236}">
                <a16:creationId xmlns:a16="http://schemas.microsoft.com/office/drawing/2014/main" id="{1CC8684A-564E-479B-9126-4D169D150927}"/>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3771563" y="315913"/>
            <a:ext cx="3278187" cy="3319462"/>
          </a:xfrm>
          <a:prstGeom prst="rect">
            <a:avLst/>
          </a:prstGeom>
          <a:solidFill>
            <a:srgbClr val="0000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149" name="Picture 4">
            <a:extLst>
              <a:ext uri="{FF2B5EF4-FFF2-40B4-BE49-F238E27FC236}">
                <a16:creationId xmlns:a16="http://schemas.microsoft.com/office/drawing/2014/main" id="{B988ACFD-6D8F-4DC5-AE5E-27231EC56F2C}"/>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14173200" y="3887788"/>
            <a:ext cx="2876550" cy="3062287"/>
          </a:xfrm>
          <a:prstGeom prst="rect">
            <a:avLst/>
          </a:prstGeom>
          <a:solidFill>
            <a:srgbClr val="0000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4034" name="Picture 1">
            <a:extLst>
              <a:ext uri="{FF2B5EF4-FFF2-40B4-BE49-F238E27FC236}">
                <a16:creationId xmlns:a16="http://schemas.microsoft.com/office/drawing/2014/main" id="{505A6B6E-685C-4109-A458-2B5D7BA99092}"/>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7452975" cy="9817100"/>
          </a:xfrm>
          <a:prstGeom prst="rect">
            <a:avLst/>
          </a:prstGeom>
          <a:solidFill>
            <a:srgbClr val="0000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5058" name="Picture 1">
            <a:extLst>
              <a:ext uri="{FF2B5EF4-FFF2-40B4-BE49-F238E27FC236}">
                <a16:creationId xmlns:a16="http://schemas.microsoft.com/office/drawing/2014/main" id="{54677B8E-3504-45F3-AAE2-C144DF42F91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8613" y="411163"/>
            <a:ext cx="16432212" cy="855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6082" name="Picture 1">
            <a:extLst>
              <a:ext uri="{FF2B5EF4-FFF2-40B4-BE49-F238E27FC236}">
                <a16:creationId xmlns:a16="http://schemas.microsoft.com/office/drawing/2014/main" id="{D4B33B8F-A604-4AD0-8AE1-25347305D4E8}"/>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250825" y="274638"/>
            <a:ext cx="16871950" cy="9190037"/>
          </a:xfrm>
          <a:prstGeom prst="rect">
            <a:avLst/>
          </a:prstGeom>
          <a:solidFill>
            <a:srgbClr val="0000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448606D5-A085-4078-A31C-C09938607C67}"/>
              </a:ext>
            </a:extLst>
          </p:cNvPr>
          <p:cNvSpPr>
            <a:spLocks noGrp="1"/>
          </p:cNvSpPr>
          <p:nvPr>
            <p:ph type="title"/>
          </p:nvPr>
        </p:nvSpPr>
        <p:spPr/>
        <p:txBody>
          <a:bodyPr rtlCol="0">
            <a:normAutofit/>
          </a:bodyPr>
          <a:lstStyle/>
          <a:p>
            <a:pPr defTabSz="1308964" eaLnBrk="1" fontAlgn="auto" hangingPunct="1">
              <a:spcAft>
                <a:spcPts val="0"/>
              </a:spcAft>
              <a:defRPr/>
            </a:pPr>
            <a:r>
              <a:rPr lang="en-US" altLang="en-US" sz="6299"/>
              <a:t>Religion Chart	</a:t>
            </a:r>
          </a:p>
        </p:txBody>
      </p:sp>
      <p:sp>
        <p:nvSpPr>
          <p:cNvPr id="3" name="Content Placeholder 2">
            <a:extLst>
              <a:ext uri="{FF2B5EF4-FFF2-40B4-BE49-F238E27FC236}">
                <a16:creationId xmlns:a16="http://schemas.microsoft.com/office/drawing/2014/main" id="{5B3961AD-CF8B-474C-9FE4-EE71E0FAEBE6}"/>
              </a:ext>
            </a:extLst>
          </p:cNvPr>
          <p:cNvSpPr>
            <a:spLocks noGrp="1"/>
          </p:cNvSpPr>
          <p:nvPr>
            <p:ph idx="1"/>
          </p:nvPr>
        </p:nvSpPr>
        <p:spPr/>
        <p:txBody>
          <a:bodyPr rtlCol="0">
            <a:normAutofit/>
          </a:bodyPr>
          <a:lstStyle/>
          <a:p>
            <a:pPr marL="0" indent="0" defTabSz="1308964" eaLnBrk="1" fontAlgn="auto" hangingPunct="1">
              <a:spcBef>
                <a:spcPts val="1432"/>
              </a:spcBef>
              <a:spcAft>
                <a:spcPts val="0"/>
              </a:spcAft>
              <a:buFont typeface="Arial" panose="020B0604020202020204" pitchFamily="34" charset="0"/>
              <a:buNone/>
              <a:defRPr/>
            </a:pPr>
            <a:r>
              <a:rPr lang="en-US" sz="6305" b="1" dirty="0">
                <a:solidFill>
                  <a:srgbClr val="FF0000"/>
                </a:solidFill>
              </a:rPr>
              <a:t>STOP!</a:t>
            </a:r>
          </a:p>
          <a:p>
            <a:pPr marL="981723" lvl="1" indent="-327241" defTabSz="1308964" eaLnBrk="1" fontAlgn="auto" hangingPunct="1">
              <a:spcBef>
                <a:spcPts val="716"/>
              </a:spcBef>
              <a:spcAft>
                <a:spcPts val="0"/>
              </a:spcAft>
              <a:defRPr/>
            </a:pPr>
            <a:r>
              <a:rPr lang="en-US" sz="4670" dirty="0"/>
              <a:t>Fill in the Islam section of your religion diagram and SUBMIT the final draft with all religions completed</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E4E1"/>
        </a:solidFill>
        <a:effectLst/>
      </p:bgPr>
    </p:bg>
    <p:spTree>
      <p:nvGrpSpPr>
        <p:cNvPr id="1" name=""/>
        <p:cNvGrpSpPr/>
        <p:nvPr/>
      </p:nvGrpSpPr>
      <p:grpSpPr>
        <a:xfrm>
          <a:off x="0" y="0"/>
          <a:ext cx="0" cy="0"/>
          <a:chOff x="0" y="0"/>
          <a:chExt cx="0" cy="0"/>
        </a:xfrm>
      </p:grpSpPr>
      <p:sp>
        <p:nvSpPr>
          <p:cNvPr id="48130" name="TextBox 1">
            <a:extLst>
              <a:ext uri="{FF2B5EF4-FFF2-40B4-BE49-F238E27FC236}">
                <a16:creationId xmlns:a16="http://schemas.microsoft.com/office/drawing/2014/main" id="{DDA7A59F-E7E7-4696-98B5-630158BAD329}"/>
              </a:ext>
            </a:extLst>
          </p:cNvPr>
          <p:cNvSpPr txBox="1">
            <a:spLocks noChangeArrowheads="1"/>
          </p:cNvSpPr>
          <p:nvPr/>
        </p:nvSpPr>
        <p:spPr bwMode="auto">
          <a:xfrm>
            <a:off x="219075" y="388938"/>
            <a:ext cx="16811625" cy="757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buFont typeface="Arial" panose="020B0604020202020204" pitchFamily="34" charset="0"/>
              <a:buChar char="•"/>
            </a:pPr>
            <a:r>
              <a:rPr lang="en-US" altLang="en-US" sz="5400">
                <a:solidFill>
                  <a:srgbClr val="000000"/>
                </a:solidFill>
                <a:latin typeface="Comic Sans MS - 32"/>
              </a:rPr>
              <a:t>Trade becomes important in this time period with new routes connecting the known world together.</a:t>
            </a:r>
          </a:p>
          <a:p>
            <a:pPr eaLnBrk="1" hangingPunct="1">
              <a:buFont typeface="Arial" panose="020B0604020202020204" pitchFamily="34" charset="0"/>
              <a:buChar char="•"/>
            </a:pPr>
            <a:r>
              <a:rPr lang="en-US" altLang="en-US" sz="5400">
                <a:solidFill>
                  <a:srgbClr val="000000"/>
                </a:solidFill>
                <a:latin typeface="Comic Sans MS - 32"/>
              </a:rPr>
              <a:t>Trade routes include the Mediterranean, trans-Saharan caravan route, Silk Road, and the Indian Ocean maritime system. </a:t>
            </a:r>
          </a:p>
          <a:p>
            <a:pPr eaLnBrk="1" hangingPunct="1">
              <a:buFont typeface="Arial" panose="020B0604020202020204" pitchFamily="34" charset="0"/>
              <a:buChar char="•"/>
            </a:pPr>
            <a:r>
              <a:rPr lang="en-US" altLang="en-US" sz="5400">
                <a:solidFill>
                  <a:srgbClr val="000000"/>
                </a:solidFill>
                <a:latin typeface="Comic Sans MS - 32"/>
              </a:rPr>
              <a:t>Together these interconnected routes linked the manufactures, mines and markets of China, Southeast Asia, India, East Africa, the Middle East, Central Asia, West Africa, and Europe.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9154" name="Picture 1">
            <a:extLst>
              <a:ext uri="{FF2B5EF4-FFF2-40B4-BE49-F238E27FC236}">
                <a16:creationId xmlns:a16="http://schemas.microsoft.com/office/drawing/2014/main" id="{495EA35B-9B6B-410E-B862-0319A38D23B7}"/>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228600" y="0"/>
            <a:ext cx="16810038" cy="9817100"/>
          </a:xfrm>
          <a:prstGeom prst="rect">
            <a:avLst/>
          </a:prstGeom>
          <a:solidFill>
            <a:srgbClr val="0000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E6E6FA"/>
        </a:solidFill>
        <a:effectLst/>
      </p:bgPr>
    </p:bg>
    <p:spTree>
      <p:nvGrpSpPr>
        <p:cNvPr id="1" name=""/>
        <p:cNvGrpSpPr/>
        <p:nvPr/>
      </p:nvGrpSpPr>
      <p:grpSpPr>
        <a:xfrm>
          <a:off x="0" y="0"/>
          <a:ext cx="0" cy="0"/>
          <a:chOff x="0" y="0"/>
          <a:chExt cx="0" cy="0"/>
        </a:xfrm>
      </p:grpSpPr>
      <p:sp>
        <p:nvSpPr>
          <p:cNvPr id="50178" name="TextBox 1">
            <a:extLst>
              <a:ext uri="{FF2B5EF4-FFF2-40B4-BE49-F238E27FC236}">
                <a16:creationId xmlns:a16="http://schemas.microsoft.com/office/drawing/2014/main" id="{2E84BEB3-7137-4D90-82A8-5ADFCD5720F2}"/>
              </a:ext>
            </a:extLst>
          </p:cNvPr>
          <p:cNvSpPr txBox="1">
            <a:spLocks noChangeArrowheads="1"/>
          </p:cNvSpPr>
          <p:nvPr/>
        </p:nvSpPr>
        <p:spPr bwMode="auto">
          <a:xfrm>
            <a:off x="306388" y="136525"/>
            <a:ext cx="16930687" cy="784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7200">
                <a:solidFill>
                  <a:srgbClr val="000000"/>
                </a:solidFill>
                <a:latin typeface="Comic Sans MS - 46"/>
              </a:rPr>
              <a:t>The trade on these routes include the exchange of key commodities like silk and porcelain from China, spices and textiles from South and Southeast Asia, ivory, slaves, and gold from Africa, glass from Europe, and metal ware, slaves, and textiles from the Middle East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TextBox 1">
            <a:extLst>
              <a:ext uri="{FF2B5EF4-FFF2-40B4-BE49-F238E27FC236}">
                <a16:creationId xmlns:a16="http://schemas.microsoft.com/office/drawing/2014/main" id="{7D1CD4A9-5FC7-4111-9C04-7E8AA5E3CADA}"/>
              </a:ext>
            </a:extLst>
          </p:cNvPr>
          <p:cNvSpPr txBox="1">
            <a:spLocks noChangeArrowheads="1"/>
          </p:cNvSpPr>
          <p:nvPr/>
        </p:nvSpPr>
        <p:spPr bwMode="auto">
          <a:xfrm>
            <a:off x="674688" y="-25400"/>
            <a:ext cx="16121062"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n-US" altLang="en-US" sz="4638" u="sng" dirty="0">
                <a:solidFill>
                  <a:srgbClr val="000000"/>
                </a:solidFill>
                <a:latin typeface="Arial - 36"/>
              </a:rPr>
              <a:t>New inventions made trade possible!</a:t>
            </a:r>
          </a:p>
        </p:txBody>
      </p:sp>
      <p:sp>
        <p:nvSpPr>
          <p:cNvPr id="45059" name="TextBox 2">
            <a:extLst>
              <a:ext uri="{FF2B5EF4-FFF2-40B4-BE49-F238E27FC236}">
                <a16:creationId xmlns:a16="http://schemas.microsoft.com/office/drawing/2014/main" id="{B2BBFE5D-BC78-414A-9D80-CB5B31A74FB1}"/>
              </a:ext>
            </a:extLst>
          </p:cNvPr>
          <p:cNvSpPr txBox="1">
            <a:spLocks noChangeArrowheads="1"/>
          </p:cNvSpPr>
          <p:nvPr/>
        </p:nvSpPr>
        <p:spPr bwMode="auto">
          <a:xfrm>
            <a:off x="284163" y="711200"/>
            <a:ext cx="16824325" cy="437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685800" indent="-685800" eaLnBrk="1" fontAlgn="auto" hangingPunct="1">
              <a:spcBef>
                <a:spcPts val="0"/>
              </a:spcBef>
              <a:spcAft>
                <a:spcPts val="0"/>
              </a:spcAft>
              <a:buFont typeface="Arial" panose="020B0604020202020204" pitchFamily="34" charset="0"/>
              <a:buChar char="•"/>
              <a:defRPr/>
            </a:pPr>
            <a:r>
              <a:rPr lang="en-US" altLang="en-US" sz="4638" dirty="0">
                <a:solidFill>
                  <a:srgbClr val="000000"/>
                </a:solidFill>
                <a:latin typeface="Times New Roman - 36"/>
              </a:rPr>
              <a:t>The Arab dhow made travel in the Indian Ocean easier; it was equipped with a triangular lateen sail that increased the ship’s maneuverability. </a:t>
            </a:r>
          </a:p>
          <a:p>
            <a:pPr marL="685800" indent="-685800" eaLnBrk="1" fontAlgn="auto" hangingPunct="1">
              <a:spcBef>
                <a:spcPts val="0"/>
              </a:spcBef>
              <a:spcAft>
                <a:spcPts val="0"/>
              </a:spcAft>
              <a:buFont typeface="Arial" panose="020B0604020202020204" pitchFamily="34" charset="0"/>
              <a:buChar char="•"/>
              <a:defRPr/>
            </a:pPr>
            <a:r>
              <a:rPr lang="en-US" altLang="en-US" sz="4638" dirty="0">
                <a:solidFill>
                  <a:srgbClr val="000000"/>
                </a:solidFill>
                <a:latin typeface="Times New Roman - 36"/>
              </a:rPr>
              <a:t>Arabian camel saddles that diffused to North Africa improved the security and efficiency of trans-Saharan trade (Caravans). </a:t>
            </a:r>
          </a:p>
        </p:txBody>
      </p:sp>
      <p:pic>
        <p:nvPicPr>
          <p:cNvPr id="51204" name="Picture 3">
            <a:extLst>
              <a:ext uri="{FF2B5EF4-FFF2-40B4-BE49-F238E27FC236}">
                <a16:creationId xmlns:a16="http://schemas.microsoft.com/office/drawing/2014/main" id="{95FF4EEE-C3B6-4CCA-AE39-C57E131F306A}"/>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0853738" y="4371975"/>
            <a:ext cx="6254750" cy="5284788"/>
          </a:xfrm>
          <a:prstGeom prst="rect">
            <a:avLst/>
          </a:prstGeom>
          <a:solidFill>
            <a:srgbClr val="0000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1205" name="Picture 4">
            <a:extLst>
              <a:ext uri="{FF2B5EF4-FFF2-40B4-BE49-F238E27FC236}">
                <a16:creationId xmlns:a16="http://schemas.microsoft.com/office/drawing/2014/main" id="{EE77D83E-C760-48C8-90E2-CF2CCCA2D0B4}"/>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284163" y="5108575"/>
            <a:ext cx="5200650" cy="4616450"/>
          </a:xfrm>
          <a:prstGeom prst="rect">
            <a:avLst/>
          </a:prstGeom>
          <a:solidFill>
            <a:srgbClr val="0000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1206" name="Picture 5">
            <a:extLst>
              <a:ext uri="{FF2B5EF4-FFF2-40B4-BE49-F238E27FC236}">
                <a16:creationId xmlns:a16="http://schemas.microsoft.com/office/drawing/2014/main" id="{3CE4E667-1C2D-4B4B-947D-96A996A64E63}"/>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6115050" y="6518275"/>
            <a:ext cx="4019550" cy="2676525"/>
          </a:xfrm>
          <a:prstGeom prst="rect">
            <a:avLst/>
          </a:prstGeom>
          <a:solidFill>
            <a:srgbClr val="0000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TextBox 1">
            <a:extLst>
              <a:ext uri="{FF2B5EF4-FFF2-40B4-BE49-F238E27FC236}">
                <a16:creationId xmlns:a16="http://schemas.microsoft.com/office/drawing/2014/main" id="{0A8AA09C-3ED3-4DB3-842E-621B11050FF1}"/>
              </a:ext>
            </a:extLst>
          </p:cNvPr>
          <p:cNvSpPr txBox="1">
            <a:spLocks noChangeArrowheads="1"/>
          </p:cNvSpPr>
          <p:nvPr/>
        </p:nvSpPr>
        <p:spPr bwMode="auto">
          <a:xfrm>
            <a:off x="238125" y="1714500"/>
            <a:ext cx="16610013" cy="674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57250" indent="-8572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buFont typeface="Arial" panose="020B0604020202020204" pitchFamily="34" charset="0"/>
              <a:buChar char="•"/>
            </a:pPr>
            <a:r>
              <a:rPr lang="en-US" altLang="en-US" sz="7200">
                <a:solidFill>
                  <a:srgbClr val="000000"/>
                </a:solidFill>
                <a:latin typeface="Arial - 48"/>
              </a:rPr>
              <a:t>How might trade influence the development of new cities? Give an example... </a:t>
            </a:r>
          </a:p>
          <a:p>
            <a:pPr eaLnBrk="1" hangingPunct="1">
              <a:buFont typeface="Arial" panose="020B0604020202020204" pitchFamily="34" charset="0"/>
              <a:buChar char="•"/>
            </a:pPr>
            <a:r>
              <a:rPr lang="en-US" altLang="en-US" sz="7200">
                <a:solidFill>
                  <a:srgbClr val="000000"/>
                </a:solidFill>
                <a:latin typeface="Arial - 48"/>
              </a:rPr>
              <a:t>How might trade influence the growth and spread of religions? Give an example... </a:t>
            </a:r>
          </a:p>
        </p:txBody>
      </p:sp>
      <p:sp>
        <p:nvSpPr>
          <p:cNvPr id="52227" name="TextBox 1">
            <a:extLst>
              <a:ext uri="{FF2B5EF4-FFF2-40B4-BE49-F238E27FC236}">
                <a16:creationId xmlns:a16="http://schemas.microsoft.com/office/drawing/2014/main" id="{6EEA4357-9A77-4E44-995C-31206CEE920C}"/>
              </a:ext>
            </a:extLst>
          </p:cNvPr>
          <p:cNvSpPr txBox="1">
            <a:spLocks noChangeArrowheads="1"/>
          </p:cNvSpPr>
          <p:nvPr/>
        </p:nvSpPr>
        <p:spPr bwMode="auto">
          <a:xfrm>
            <a:off x="238125" y="239713"/>
            <a:ext cx="48577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7200"/>
              <a:t>Quick Write: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E6E6FA"/>
        </a:solidFill>
        <a:effectLst/>
      </p:bgPr>
    </p:bg>
    <p:spTree>
      <p:nvGrpSpPr>
        <p:cNvPr id="1" name=""/>
        <p:cNvGrpSpPr/>
        <p:nvPr/>
      </p:nvGrpSpPr>
      <p:grpSpPr>
        <a:xfrm>
          <a:off x="0" y="0"/>
          <a:ext cx="0" cy="0"/>
          <a:chOff x="0" y="0"/>
          <a:chExt cx="0" cy="0"/>
        </a:xfrm>
      </p:grpSpPr>
      <p:sp>
        <p:nvSpPr>
          <p:cNvPr id="47106" name="TextBox 1">
            <a:extLst>
              <a:ext uri="{FF2B5EF4-FFF2-40B4-BE49-F238E27FC236}">
                <a16:creationId xmlns:a16="http://schemas.microsoft.com/office/drawing/2014/main" id="{20BB6824-881B-4B11-B6DA-379ED657B1D8}"/>
              </a:ext>
            </a:extLst>
          </p:cNvPr>
          <p:cNvSpPr txBox="1">
            <a:spLocks noChangeArrowheads="1"/>
          </p:cNvSpPr>
          <p:nvPr/>
        </p:nvSpPr>
        <p:spPr bwMode="auto">
          <a:xfrm>
            <a:off x="296863" y="303213"/>
            <a:ext cx="16646525" cy="821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n-US" altLang="en-US" sz="6600" b="1" u="sng" dirty="0">
                <a:solidFill>
                  <a:srgbClr val="000000"/>
                </a:solidFill>
                <a:latin typeface="Arial - 28"/>
              </a:rPr>
              <a:t>Prosperity and Society in Islamic World</a:t>
            </a:r>
          </a:p>
          <a:p>
            <a:pPr marL="571500" indent="-571500" eaLnBrk="1" fontAlgn="auto" hangingPunct="1">
              <a:spcBef>
                <a:spcPts val="0"/>
              </a:spcBef>
              <a:spcAft>
                <a:spcPts val="0"/>
              </a:spcAft>
              <a:buFont typeface="Arial" panose="020B0604020202020204" pitchFamily="34" charset="0"/>
              <a:buChar char="•"/>
              <a:defRPr/>
            </a:pPr>
            <a:r>
              <a:rPr lang="en-US" altLang="en-US" sz="6600" dirty="0">
                <a:solidFill>
                  <a:srgbClr val="000000"/>
                </a:solidFill>
                <a:latin typeface="Arial" panose="020B0604020202020204" pitchFamily="34" charset="0"/>
                <a:cs typeface="Arial" panose="020B0604020202020204" pitchFamily="34" charset="0"/>
              </a:rPr>
              <a:t>Cities became important: Bazaar(covered market) became large parts of the city, guidelines were set for bazaars to follow </a:t>
            </a:r>
          </a:p>
          <a:p>
            <a:pPr marL="571500" indent="-571500" eaLnBrk="1" fontAlgn="auto" hangingPunct="1">
              <a:spcBef>
                <a:spcPts val="0"/>
              </a:spcBef>
              <a:spcAft>
                <a:spcPts val="0"/>
              </a:spcAft>
              <a:buFont typeface="Arial" panose="020B0604020202020204" pitchFamily="34" charset="0"/>
              <a:buChar char="•"/>
              <a:defRPr/>
            </a:pPr>
            <a:endParaRPr lang="en-US" altLang="en-US" sz="6600" dirty="0">
              <a:solidFill>
                <a:srgbClr val="000000"/>
              </a:solidFill>
              <a:latin typeface="Arial" panose="020B0604020202020204" pitchFamily="34" charset="0"/>
              <a:cs typeface="Arial" panose="020B0604020202020204" pitchFamily="34" charset="0"/>
            </a:endParaRPr>
          </a:p>
          <a:p>
            <a:pPr marL="571500" indent="-571500" eaLnBrk="1" fontAlgn="auto" hangingPunct="1">
              <a:spcBef>
                <a:spcPts val="0"/>
              </a:spcBef>
              <a:spcAft>
                <a:spcPts val="0"/>
              </a:spcAft>
              <a:buFont typeface="Arial" panose="020B0604020202020204" pitchFamily="34" charset="0"/>
              <a:buChar char="•"/>
              <a:defRPr/>
            </a:pPr>
            <a:r>
              <a:rPr lang="en-US" altLang="en-US" sz="6600" dirty="0">
                <a:solidFill>
                  <a:srgbClr val="000000"/>
                </a:solidFill>
                <a:latin typeface="Arial" panose="020B0604020202020204" pitchFamily="34" charset="0"/>
                <a:cs typeface="Arial" panose="020B0604020202020204" pitchFamily="34" charset="0"/>
              </a:rPr>
              <a:t>Even though cities began to grow farming was still the way most people made their living</a:t>
            </a:r>
          </a:p>
        </p:txBody>
      </p:sp>
      <p:sp>
        <p:nvSpPr>
          <p:cNvPr id="2" name="5-Point Star 1">
            <a:hlinkClick r:id="rId2"/>
            <a:extLst>
              <a:ext uri="{FF2B5EF4-FFF2-40B4-BE49-F238E27FC236}">
                <a16:creationId xmlns:a16="http://schemas.microsoft.com/office/drawing/2014/main" id="{D2FCD77A-0519-4856-90E7-927095FBE099}"/>
              </a:ext>
            </a:extLst>
          </p:cNvPr>
          <p:cNvSpPr/>
          <p:nvPr/>
        </p:nvSpPr>
        <p:spPr>
          <a:xfrm>
            <a:off x="15581313" y="8120063"/>
            <a:ext cx="1362075" cy="124301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E0"/>
        </a:solidFill>
        <a:effectLst/>
      </p:bgPr>
    </p:bg>
    <p:spTree>
      <p:nvGrpSpPr>
        <p:cNvPr id="1" name=""/>
        <p:cNvGrpSpPr/>
        <p:nvPr/>
      </p:nvGrpSpPr>
      <p:grpSpPr>
        <a:xfrm>
          <a:off x="0" y="0"/>
          <a:ext cx="0" cy="0"/>
          <a:chOff x="0" y="0"/>
          <a:chExt cx="0" cy="0"/>
        </a:xfrm>
      </p:grpSpPr>
      <p:sp>
        <p:nvSpPr>
          <p:cNvPr id="5122" name="TextBox 1">
            <a:extLst>
              <a:ext uri="{FF2B5EF4-FFF2-40B4-BE49-F238E27FC236}">
                <a16:creationId xmlns:a16="http://schemas.microsoft.com/office/drawing/2014/main" id="{A1A56FF1-F4F7-493E-8DBD-09F70C9AF39B}"/>
              </a:ext>
            </a:extLst>
          </p:cNvPr>
          <p:cNvSpPr txBox="1">
            <a:spLocks noChangeArrowheads="1"/>
          </p:cNvSpPr>
          <p:nvPr/>
        </p:nvSpPr>
        <p:spPr bwMode="auto">
          <a:xfrm>
            <a:off x="487363" y="1758950"/>
            <a:ext cx="16259175" cy="749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n-US" altLang="en-US" sz="4810" dirty="0">
                <a:solidFill>
                  <a:srgbClr val="000000"/>
                </a:solidFill>
                <a:latin typeface="Times New Roman - 38"/>
              </a:rPr>
              <a:t>In 570 Muhammad was born in a prosperous trading town along a trade route called Mecca. Mecca also served as an important pilgrimage site for the polytheistic Arabs as it was home to an important temple to these gods, the Ka’ba. </a:t>
            </a:r>
          </a:p>
          <a:p>
            <a:pPr eaLnBrk="1" fontAlgn="auto" hangingPunct="1">
              <a:spcBef>
                <a:spcPts val="0"/>
              </a:spcBef>
              <a:spcAft>
                <a:spcPts val="0"/>
              </a:spcAft>
              <a:defRPr/>
            </a:pPr>
            <a:endParaRPr lang="en-US" altLang="en-US" sz="4810" dirty="0">
              <a:solidFill>
                <a:srgbClr val="000000"/>
              </a:solidFill>
              <a:latin typeface="Times New Roman - 38"/>
            </a:endParaRPr>
          </a:p>
          <a:p>
            <a:pPr eaLnBrk="1" fontAlgn="auto" hangingPunct="1">
              <a:spcBef>
                <a:spcPts val="0"/>
              </a:spcBef>
              <a:spcAft>
                <a:spcPts val="0"/>
              </a:spcAft>
              <a:defRPr/>
            </a:pPr>
            <a:r>
              <a:rPr lang="en-US" altLang="en-US" sz="4810" dirty="0">
                <a:solidFill>
                  <a:srgbClr val="000000"/>
                </a:solidFill>
                <a:latin typeface="Times New Roman - 38"/>
              </a:rPr>
              <a:t>As an adult, Muhammad had a lucrative career as a merchant and eventually married a wealthy widow, Khadijah. Financially secure, Muhammad now turned to spiritual pursuits which included meditating in the mountain caves outside of Mecca.</a:t>
            </a:r>
          </a:p>
        </p:txBody>
      </p:sp>
      <p:sp>
        <p:nvSpPr>
          <p:cNvPr id="5123" name="TextBox 2">
            <a:extLst>
              <a:ext uri="{FF2B5EF4-FFF2-40B4-BE49-F238E27FC236}">
                <a16:creationId xmlns:a16="http://schemas.microsoft.com/office/drawing/2014/main" id="{72DD7A62-CB1C-41E5-BE04-845107099672}"/>
              </a:ext>
            </a:extLst>
          </p:cNvPr>
          <p:cNvSpPr txBox="1">
            <a:spLocks noChangeArrowheads="1"/>
          </p:cNvSpPr>
          <p:nvPr/>
        </p:nvSpPr>
        <p:spPr bwMode="auto">
          <a:xfrm>
            <a:off x="0" y="339725"/>
            <a:ext cx="17235488" cy="117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n-US" altLang="en-US" sz="7043" u="sng" dirty="0">
                <a:solidFill>
                  <a:srgbClr val="000000"/>
                </a:solidFill>
                <a:latin typeface="Arial - 55"/>
              </a:rPr>
              <a:t>Life of Muhammad</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800080"/>
        </a:solidFill>
        <a:effectLst/>
      </p:bgPr>
    </p:bg>
    <p:spTree>
      <p:nvGrpSpPr>
        <p:cNvPr id="1" name=""/>
        <p:cNvGrpSpPr/>
        <p:nvPr/>
      </p:nvGrpSpPr>
      <p:grpSpPr>
        <a:xfrm>
          <a:off x="0" y="0"/>
          <a:ext cx="0" cy="0"/>
          <a:chOff x="0" y="0"/>
          <a:chExt cx="0" cy="0"/>
        </a:xfrm>
      </p:grpSpPr>
      <p:sp>
        <p:nvSpPr>
          <p:cNvPr id="54274" name="TextBox 1">
            <a:extLst>
              <a:ext uri="{FF2B5EF4-FFF2-40B4-BE49-F238E27FC236}">
                <a16:creationId xmlns:a16="http://schemas.microsoft.com/office/drawing/2014/main" id="{469360BC-FB9B-4AA7-807C-09F24E48E1D5}"/>
              </a:ext>
            </a:extLst>
          </p:cNvPr>
          <p:cNvSpPr txBox="1">
            <a:spLocks noChangeArrowheads="1"/>
          </p:cNvSpPr>
          <p:nvPr/>
        </p:nvSpPr>
        <p:spPr bwMode="auto">
          <a:xfrm>
            <a:off x="254000" y="214313"/>
            <a:ext cx="17016413" cy="923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85800" indent="-6858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buFont typeface="Arial" panose="020B0604020202020204" pitchFamily="34" charset="0"/>
              <a:buChar char="•"/>
            </a:pPr>
            <a:r>
              <a:rPr lang="en-US" altLang="en-US" sz="6600">
                <a:solidFill>
                  <a:srgbClr val="FFFFE0"/>
                </a:solidFill>
                <a:latin typeface="Arial - 40"/>
              </a:rPr>
              <a:t>Muslims followed the Quran's teachings and although it said that all people were equal to Allah there was a distinct social class </a:t>
            </a:r>
          </a:p>
          <a:p>
            <a:pPr eaLnBrk="1" hangingPunct="1">
              <a:buFont typeface="Arial" panose="020B0604020202020204" pitchFamily="34" charset="0"/>
              <a:buChar char="•"/>
            </a:pPr>
            <a:r>
              <a:rPr lang="en-US" altLang="en-US" sz="6600">
                <a:solidFill>
                  <a:srgbClr val="FFFFE0"/>
                </a:solidFill>
                <a:latin typeface="Arial - 40"/>
              </a:rPr>
              <a:t>In reality, however, equality was not strictly the case. Class divisions were common, and both slaves and women faced various restrictions. Slaves, though, sometimes could gain their freedom.</a:t>
            </a:r>
            <a:r>
              <a:rPr lang="en-US" altLang="en-US" sz="6600">
                <a:solidFill>
                  <a:srgbClr val="000000"/>
                </a:solidFill>
                <a:latin typeface="Arial - 40"/>
              </a:rPr>
              <a:t>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E6E6FA"/>
        </a:solidFill>
        <a:effectLst/>
      </p:bgPr>
    </p:bg>
    <p:spTree>
      <p:nvGrpSpPr>
        <p:cNvPr id="1" name=""/>
        <p:cNvGrpSpPr/>
        <p:nvPr/>
      </p:nvGrpSpPr>
      <p:grpSpPr>
        <a:xfrm>
          <a:off x="0" y="0"/>
          <a:ext cx="0" cy="0"/>
          <a:chOff x="0" y="0"/>
          <a:chExt cx="0" cy="0"/>
        </a:xfrm>
      </p:grpSpPr>
      <p:sp>
        <p:nvSpPr>
          <p:cNvPr id="55298" name="TextBox 1">
            <a:extLst>
              <a:ext uri="{FF2B5EF4-FFF2-40B4-BE49-F238E27FC236}">
                <a16:creationId xmlns:a16="http://schemas.microsoft.com/office/drawing/2014/main" id="{38F20FF3-CCFE-47F8-BB0D-0AE21A114802}"/>
              </a:ext>
            </a:extLst>
          </p:cNvPr>
          <p:cNvSpPr txBox="1">
            <a:spLocks noChangeArrowheads="1"/>
          </p:cNvSpPr>
          <p:nvPr/>
        </p:nvSpPr>
        <p:spPr bwMode="auto">
          <a:xfrm>
            <a:off x="182563" y="153988"/>
            <a:ext cx="16962437" cy="720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57250" indent="-8572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buFont typeface="Arial" panose="020B0604020202020204" pitchFamily="34" charset="0"/>
              <a:buChar char="•"/>
            </a:pPr>
            <a:r>
              <a:rPr lang="en-US" altLang="en-US" sz="6600">
                <a:solidFill>
                  <a:srgbClr val="000000"/>
                </a:solidFill>
                <a:latin typeface="Arial - 40"/>
              </a:rPr>
              <a:t>Although men were still dominant ​women gained spiritual equality</a:t>
            </a:r>
          </a:p>
          <a:p>
            <a:pPr eaLnBrk="1" hangingPunct="1">
              <a:buFont typeface="Arial" panose="020B0604020202020204" pitchFamily="34" charset="0"/>
              <a:buChar char="•"/>
            </a:pPr>
            <a:r>
              <a:rPr lang="en-US" altLang="en-US" sz="6600">
                <a:solidFill>
                  <a:srgbClr val="000000"/>
                </a:solidFill>
                <a:latin typeface="Arial - 40"/>
              </a:rPr>
              <a:t>Every woman had to have a male guardian, the Quran allowed for more ​than one wife but most could not afford ​one. </a:t>
            </a:r>
          </a:p>
          <a:p>
            <a:pPr eaLnBrk="1" hangingPunct="1">
              <a:buFont typeface="Arial" panose="020B0604020202020204" pitchFamily="34" charset="0"/>
              <a:buChar char="•"/>
            </a:pPr>
            <a:r>
              <a:rPr lang="en-US" altLang="en-US" sz="6600">
                <a:solidFill>
                  <a:srgbClr val="000000"/>
                </a:solidFill>
                <a:latin typeface="Arial - 40"/>
              </a:rPr>
              <a:t>Women were covered from head to ​toe when in public</a:t>
            </a:r>
          </a:p>
        </p:txBody>
      </p:sp>
      <p:sp>
        <p:nvSpPr>
          <p:cNvPr id="2" name="5-Point Star 1">
            <a:hlinkClick r:id="rId2"/>
            <a:extLst>
              <a:ext uri="{FF2B5EF4-FFF2-40B4-BE49-F238E27FC236}">
                <a16:creationId xmlns:a16="http://schemas.microsoft.com/office/drawing/2014/main" id="{1527318A-3609-4513-85BB-0EDB38B22565}"/>
              </a:ext>
            </a:extLst>
          </p:cNvPr>
          <p:cNvSpPr/>
          <p:nvPr/>
        </p:nvSpPr>
        <p:spPr>
          <a:xfrm>
            <a:off x="14812963" y="1390650"/>
            <a:ext cx="1828800" cy="14986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0005E"/>
        </a:solidFill>
        <a:effectLst/>
      </p:bgPr>
    </p:bg>
    <p:spTree>
      <p:nvGrpSpPr>
        <p:cNvPr id="1" name=""/>
        <p:cNvGrpSpPr/>
        <p:nvPr/>
      </p:nvGrpSpPr>
      <p:grpSpPr>
        <a:xfrm>
          <a:off x="0" y="0"/>
          <a:ext cx="0" cy="0"/>
          <a:chOff x="0" y="0"/>
          <a:chExt cx="0" cy="0"/>
        </a:xfrm>
      </p:grpSpPr>
      <p:sp>
        <p:nvSpPr>
          <p:cNvPr id="56322" name="TextBox 1">
            <a:extLst>
              <a:ext uri="{FF2B5EF4-FFF2-40B4-BE49-F238E27FC236}">
                <a16:creationId xmlns:a16="http://schemas.microsoft.com/office/drawing/2014/main" id="{A8EB9C44-2162-41E3-84C4-61DD960400EB}"/>
              </a:ext>
            </a:extLst>
          </p:cNvPr>
          <p:cNvSpPr txBox="1">
            <a:spLocks noChangeArrowheads="1"/>
          </p:cNvSpPr>
          <p:nvPr/>
        </p:nvSpPr>
        <p:spPr bwMode="auto">
          <a:xfrm>
            <a:off x="304800" y="176213"/>
            <a:ext cx="167767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4400" u="sng">
                <a:solidFill>
                  <a:srgbClr val="FFFFFF"/>
                </a:solidFill>
                <a:latin typeface="Times New Roman - 28"/>
              </a:rPr>
              <a:t>Contributions of Islamic scholars in science, math, and geography</a:t>
            </a:r>
          </a:p>
        </p:txBody>
      </p:sp>
      <p:sp>
        <p:nvSpPr>
          <p:cNvPr id="56323" name="TextBox 2">
            <a:extLst>
              <a:ext uri="{FF2B5EF4-FFF2-40B4-BE49-F238E27FC236}">
                <a16:creationId xmlns:a16="http://schemas.microsoft.com/office/drawing/2014/main" id="{103973A4-B458-47A0-A5B8-839645F1EB97}"/>
              </a:ext>
            </a:extLst>
          </p:cNvPr>
          <p:cNvSpPr txBox="1">
            <a:spLocks noChangeArrowheads="1"/>
          </p:cNvSpPr>
          <p:nvPr/>
        </p:nvSpPr>
        <p:spPr bwMode="auto">
          <a:xfrm>
            <a:off x="447675" y="1343025"/>
            <a:ext cx="16492538" cy="673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5400">
                <a:solidFill>
                  <a:srgbClr val="E6E6F9"/>
                </a:solidFill>
                <a:latin typeface="Arial - 39"/>
              </a:rPr>
              <a:t>Muslims began translating more works for and from scholars. Scholarship from Greece and Rome was translated, preserved and improved upon. </a:t>
            </a:r>
          </a:p>
          <a:p>
            <a:pPr eaLnBrk="1" hangingPunct="1"/>
            <a:endParaRPr lang="en-US" altLang="en-US" sz="5400">
              <a:solidFill>
                <a:srgbClr val="E6E6F9"/>
              </a:solidFill>
              <a:latin typeface="Arial - 39"/>
            </a:endParaRPr>
          </a:p>
          <a:p>
            <a:pPr eaLnBrk="1" hangingPunct="1"/>
            <a:r>
              <a:rPr lang="en-US" altLang="en-US" sz="5400">
                <a:solidFill>
                  <a:srgbClr val="E6E6F9"/>
                </a:solidFill>
                <a:latin typeface="Arial - 39"/>
              </a:rPr>
              <a:t>There were many contributions to  ​history. Ibn Khaldūn was an Arab Muslim historiographer and historian, ​regarded to be among the founding ​fathers of modern historiography, ​sociology and economics.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8B0000"/>
        </a:solidFill>
        <a:effectLst/>
      </p:bgPr>
    </p:bg>
    <p:spTree>
      <p:nvGrpSpPr>
        <p:cNvPr id="1" name=""/>
        <p:cNvGrpSpPr/>
        <p:nvPr/>
      </p:nvGrpSpPr>
      <p:grpSpPr>
        <a:xfrm>
          <a:off x="0" y="0"/>
          <a:ext cx="0" cy="0"/>
          <a:chOff x="0" y="0"/>
          <a:chExt cx="0" cy="0"/>
        </a:xfrm>
      </p:grpSpPr>
      <p:sp>
        <p:nvSpPr>
          <p:cNvPr id="57346" name="TextBox 1">
            <a:extLst>
              <a:ext uri="{FF2B5EF4-FFF2-40B4-BE49-F238E27FC236}">
                <a16:creationId xmlns:a16="http://schemas.microsoft.com/office/drawing/2014/main" id="{31741380-E7E0-4EF7-938F-0E791594C378}"/>
              </a:ext>
            </a:extLst>
          </p:cNvPr>
          <p:cNvSpPr txBox="1">
            <a:spLocks noChangeArrowheads="1"/>
          </p:cNvSpPr>
          <p:nvPr/>
        </p:nvSpPr>
        <p:spPr bwMode="auto">
          <a:xfrm>
            <a:off x="365125" y="630238"/>
            <a:ext cx="7499350" cy="784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7200">
                <a:solidFill>
                  <a:srgbClr val="E6E6FA"/>
                </a:solidFill>
                <a:latin typeface="Arial - 51"/>
              </a:rPr>
              <a:t>Many stories and poems came from this time period, an example is Arabian Nights ​(1001 Nights)  </a:t>
            </a:r>
          </a:p>
        </p:txBody>
      </p:sp>
      <p:pic>
        <p:nvPicPr>
          <p:cNvPr id="57347" name="Picture 2">
            <a:extLst>
              <a:ext uri="{FF2B5EF4-FFF2-40B4-BE49-F238E27FC236}">
                <a16:creationId xmlns:a16="http://schemas.microsoft.com/office/drawing/2014/main" id="{B8FF6943-0CB4-4830-994C-DD7482EFB7E8}"/>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7864475" y="-708025"/>
            <a:ext cx="9783763" cy="10525125"/>
          </a:xfrm>
          <a:prstGeom prst="rect">
            <a:avLst/>
          </a:prstGeom>
          <a:solidFill>
            <a:srgbClr val="0000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TextBox 1">
            <a:extLst>
              <a:ext uri="{FF2B5EF4-FFF2-40B4-BE49-F238E27FC236}">
                <a16:creationId xmlns:a16="http://schemas.microsoft.com/office/drawing/2014/main" id="{845B9779-8609-4A0D-8156-2BACC2CA8520}"/>
              </a:ext>
            </a:extLst>
          </p:cNvPr>
          <p:cNvSpPr txBox="1">
            <a:spLocks noChangeArrowheads="1"/>
          </p:cNvSpPr>
          <p:nvPr/>
        </p:nvSpPr>
        <p:spPr bwMode="auto">
          <a:xfrm>
            <a:off x="285750" y="0"/>
            <a:ext cx="16733838"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5400">
                <a:solidFill>
                  <a:srgbClr val="000000"/>
                </a:solidFill>
                <a:latin typeface="Century - 36"/>
              </a:rPr>
              <a:t>Indian mathematics including the number system that becomes known as Arabic numerals in the West was applied to the development of algebra. </a:t>
            </a:r>
          </a:p>
        </p:txBody>
      </p:sp>
      <p:pic>
        <p:nvPicPr>
          <p:cNvPr id="58371" name="Picture 2">
            <a:extLst>
              <a:ext uri="{FF2B5EF4-FFF2-40B4-BE49-F238E27FC236}">
                <a16:creationId xmlns:a16="http://schemas.microsoft.com/office/drawing/2014/main" id="{942A9FA2-9D78-472C-9367-26F5F43EE9A0}"/>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96850" y="2851150"/>
            <a:ext cx="16822738" cy="6673850"/>
          </a:xfrm>
          <a:prstGeom prst="rect">
            <a:avLst/>
          </a:prstGeom>
          <a:solidFill>
            <a:srgbClr val="0000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TextBox 1">
            <a:extLst>
              <a:ext uri="{FF2B5EF4-FFF2-40B4-BE49-F238E27FC236}">
                <a16:creationId xmlns:a16="http://schemas.microsoft.com/office/drawing/2014/main" id="{07B14FD9-4054-44F4-8B7B-6D6FFB8CB64E}"/>
              </a:ext>
            </a:extLst>
          </p:cNvPr>
          <p:cNvSpPr txBox="1">
            <a:spLocks noChangeArrowheads="1"/>
          </p:cNvSpPr>
          <p:nvPr/>
        </p:nvSpPr>
        <p:spPr bwMode="auto">
          <a:xfrm>
            <a:off x="190500" y="228600"/>
            <a:ext cx="16748125" cy="757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85800" indent="-6858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buFont typeface="Arial" panose="020B0604020202020204" pitchFamily="34" charset="0"/>
              <a:buChar char="•"/>
            </a:pPr>
            <a:r>
              <a:rPr lang="en-US" altLang="en-US" sz="5400">
                <a:solidFill>
                  <a:srgbClr val="000000"/>
                </a:solidFill>
                <a:latin typeface="Times New Roman - 36"/>
              </a:rPr>
              <a:t>Chinese paper making technology allowed the creation of vast libraries and Chinese technologies related to navigation, astronomy, and gunpowder were refined. These refinements would eventually facilitate the age of exploration in Europe.</a:t>
            </a:r>
          </a:p>
          <a:p>
            <a:pPr eaLnBrk="1" hangingPunct="1">
              <a:buFont typeface="Arial" panose="020B0604020202020204" pitchFamily="34" charset="0"/>
              <a:buChar char="•"/>
            </a:pPr>
            <a:r>
              <a:rPr lang="en-US" altLang="en-US" sz="5400">
                <a:solidFill>
                  <a:srgbClr val="000000"/>
                </a:solidFill>
                <a:latin typeface="Times New Roman - 36"/>
              </a:rPr>
              <a:t>In the field of science, Ibn Sina authored Canon of Medicine. This work became the authoritative medical text in the Middle East and Europe until the 1600s.  </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0418" name="Picture 1">
            <a:extLst>
              <a:ext uri="{FF2B5EF4-FFF2-40B4-BE49-F238E27FC236}">
                <a16:creationId xmlns:a16="http://schemas.microsoft.com/office/drawing/2014/main" id="{2BDC4A7E-D7D7-455B-A460-735EE775EEF9}"/>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336550" y="228600"/>
            <a:ext cx="6842125" cy="5165725"/>
          </a:xfrm>
          <a:prstGeom prst="rect">
            <a:avLst/>
          </a:prstGeom>
          <a:solidFill>
            <a:srgbClr val="0000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0419" name="Picture 2">
            <a:extLst>
              <a:ext uri="{FF2B5EF4-FFF2-40B4-BE49-F238E27FC236}">
                <a16:creationId xmlns:a16="http://schemas.microsoft.com/office/drawing/2014/main" id="{102992FD-238D-4457-89E3-25EC748665ED}"/>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9464675" y="0"/>
            <a:ext cx="7816850" cy="9817100"/>
          </a:xfrm>
          <a:prstGeom prst="rect">
            <a:avLst/>
          </a:prstGeom>
          <a:solidFill>
            <a:srgbClr val="0000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0420" name="Picture 3">
            <a:extLst>
              <a:ext uri="{FF2B5EF4-FFF2-40B4-BE49-F238E27FC236}">
                <a16:creationId xmlns:a16="http://schemas.microsoft.com/office/drawing/2014/main" id="{5D2835D7-32F4-4269-A782-107186679A39}"/>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4552950" y="3848100"/>
            <a:ext cx="4371975" cy="5969000"/>
          </a:xfrm>
          <a:prstGeom prst="rect">
            <a:avLst/>
          </a:prstGeom>
          <a:solidFill>
            <a:srgbClr val="0000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42" name="Picture 1">
            <a:extLst>
              <a:ext uri="{FF2B5EF4-FFF2-40B4-BE49-F238E27FC236}">
                <a16:creationId xmlns:a16="http://schemas.microsoft.com/office/drawing/2014/main" id="{A431C109-7D88-4B02-8222-FB3F7E36078A}"/>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330200" y="839788"/>
            <a:ext cx="16825913" cy="7521575"/>
          </a:xfrm>
          <a:prstGeom prst="rect">
            <a:avLst/>
          </a:prstGeom>
          <a:solidFill>
            <a:srgbClr val="0000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2466" name="Picture 1">
            <a:extLst>
              <a:ext uri="{FF2B5EF4-FFF2-40B4-BE49-F238E27FC236}">
                <a16:creationId xmlns:a16="http://schemas.microsoft.com/office/drawing/2014/main" id="{7CE351EA-A954-46B0-99F4-8D19644D23AD}"/>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0" y="171450"/>
            <a:ext cx="9190038" cy="6892925"/>
          </a:xfrm>
          <a:prstGeom prst="rect">
            <a:avLst/>
          </a:prstGeom>
          <a:solidFill>
            <a:srgbClr val="0000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2467" name="Picture 2">
            <a:extLst>
              <a:ext uri="{FF2B5EF4-FFF2-40B4-BE49-F238E27FC236}">
                <a16:creationId xmlns:a16="http://schemas.microsoft.com/office/drawing/2014/main" id="{2EA40B28-209E-4447-BB97-9072E826D740}"/>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8615363" y="4240213"/>
            <a:ext cx="8505825" cy="5576887"/>
          </a:xfrm>
          <a:prstGeom prst="rect">
            <a:avLst/>
          </a:prstGeom>
          <a:solidFill>
            <a:srgbClr val="0000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2468" name="Picture 3">
            <a:extLst>
              <a:ext uri="{FF2B5EF4-FFF2-40B4-BE49-F238E27FC236}">
                <a16:creationId xmlns:a16="http://schemas.microsoft.com/office/drawing/2014/main" id="{1AAF6AE0-7CA7-4423-9B98-98CD58787581}"/>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13149263" y="171450"/>
            <a:ext cx="3402012" cy="4068763"/>
          </a:xfrm>
          <a:prstGeom prst="rect">
            <a:avLst/>
          </a:prstGeom>
          <a:solidFill>
            <a:srgbClr val="0000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2469" name="Picture 4">
            <a:extLst>
              <a:ext uri="{FF2B5EF4-FFF2-40B4-BE49-F238E27FC236}">
                <a16:creationId xmlns:a16="http://schemas.microsoft.com/office/drawing/2014/main" id="{D23CE64F-F74A-424D-8EB7-80CD82D4E7EB}"/>
              </a:ext>
            </a:extLst>
          </p:cNvPr>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9737725" y="239713"/>
            <a:ext cx="2638425" cy="3714750"/>
          </a:xfrm>
          <a:prstGeom prst="rect">
            <a:avLst/>
          </a:prstGeom>
          <a:solidFill>
            <a:srgbClr val="0000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3490" name="Picture 1">
            <a:extLst>
              <a:ext uri="{FF2B5EF4-FFF2-40B4-BE49-F238E27FC236}">
                <a16:creationId xmlns:a16="http://schemas.microsoft.com/office/drawing/2014/main" id="{5B28C6D4-3C1E-4E2F-A2EF-BCAB67430C68}"/>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231775" y="1477963"/>
            <a:ext cx="9423400" cy="6697662"/>
          </a:xfrm>
          <a:prstGeom prst="rect">
            <a:avLst/>
          </a:prstGeom>
          <a:solidFill>
            <a:srgbClr val="0000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3491" name="Picture 2">
            <a:extLst>
              <a:ext uri="{FF2B5EF4-FFF2-40B4-BE49-F238E27FC236}">
                <a16:creationId xmlns:a16="http://schemas.microsoft.com/office/drawing/2014/main" id="{01534111-0C2B-4D04-99F1-A608BC954B92}"/>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10139363" y="242888"/>
            <a:ext cx="6915150" cy="5443537"/>
          </a:xfrm>
          <a:prstGeom prst="rect">
            <a:avLst/>
          </a:prstGeom>
          <a:solidFill>
            <a:srgbClr val="0000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3492" name="Picture 3">
            <a:extLst>
              <a:ext uri="{FF2B5EF4-FFF2-40B4-BE49-F238E27FC236}">
                <a16:creationId xmlns:a16="http://schemas.microsoft.com/office/drawing/2014/main" id="{4D45396A-1F0B-44AF-A654-018D3E7456FB}"/>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11549063" y="6035675"/>
            <a:ext cx="4521200" cy="3484563"/>
          </a:xfrm>
          <a:prstGeom prst="rect">
            <a:avLst/>
          </a:prstGeom>
          <a:solidFill>
            <a:srgbClr val="0000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AFEEEE"/>
        </a:solidFill>
        <a:effectLst/>
      </p:bgPr>
    </p:bg>
    <p:spTree>
      <p:nvGrpSpPr>
        <p:cNvPr id="1" name=""/>
        <p:cNvGrpSpPr/>
        <p:nvPr/>
      </p:nvGrpSpPr>
      <p:grpSpPr>
        <a:xfrm>
          <a:off x="0" y="0"/>
          <a:ext cx="0" cy="0"/>
          <a:chOff x="0" y="0"/>
          <a:chExt cx="0" cy="0"/>
        </a:xfrm>
      </p:grpSpPr>
      <p:sp>
        <p:nvSpPr>
          <p:cNvPr id="8194" name="TextBox 1">
            <a:extLst>
              <a:ext uri="{FF2B5EF4-FFF2-40B4-BE49-F238E27FC236}">
                <a16:creationId xmlns:a16="http://schemas.microsoft.com/office/drawing/2014/main" id="{1036B6FC-A0FC-4C4A-A5C3-4AF1EB763B50}"/>
              </a:ext>
            </a:extLst>
          </p:cNvPr>
          <p:cNvSpPr txBox="1">
            <a:spLocks noChangeArrowheads="1"/>
          </p:cNvSpPr>
          <p:nvPr/>
        </p:nvSpPr>
        <p:spPr bwMode="auto">
          <a:xfrm>
            <a:off x="350838" y="320675"/>
            <a:ext cx="16908462" cy="757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5400">
                <a:solidFill>
                  <a:srgbClr val="000000"/>
                </a:solidFill>
                <a:latin typeface="Times New Roman - 42"/>
              </a:rPr>
              <a:t>In about 610, Muhammad began to have visions while meditating. He came to believe that these visions were the Angel Gabriel who had been charged by the one true God (Allah in Arabic) to deliver message to Muhammad. </a:t>
            </a:r>
          </a:p>
          <a:p>
            <a:pPr eaLnBrk="1" hangingPunct="1"/>
            <a:endParaRPr lang="en-US" altLang="en-US" sz="5400">
              <a:solidFill>
                <a:srgbClr val="000000"/>
              </a:solidFill>
              <a:latin typeface="Times New Roman - 42"/>
            </a:endParaRPr>
          </a:p>
          <a:p>
            <a:pPr eaLnBrk="1" hangingPunct="1"/>
            <a:r>
              <a:rPr lang="en-US" altLang="en-US" sz="5400">
                <a:solidFill>
                  <a:srgbClr val="000000"/>
                </a:solidFill>
                <a:latin typeface="Times New Roman - 42"/>
              </a:rPr>
              <a:t>The message delivered in these revelation outlined the basic beliefs of Islam and were eventually recorded in the Quran.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4514" name="Picture 1">
            <a:extLst>
              <a:ext uri="{FF2B5EF4-FFF2-40B4-BE49-F238E27FC236}">
                <a16:creationId xmlns:a16="http://schemas.microsoft.com/office/drawing/2014/main" id="{34EB43BF-19DB-4442-B432-DA23C4276190}"/>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3063875" y="0"/>
            <a:ext cx="12091988" cy="9817100"/>
          </a:xfrm>
          <a:prstGeom prst="rect">
            <a:avLst/>
          </a:prstGeom>
          <a:solidFill>
            <a:srgbClr val="0000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5538" name="Picture 1">
            <a:extLst>
              <a:ext uri="{FF2B5EF4-FFF2-40B4-BE49-F238E27FC236}">
                <a16:creationId xmlns:a16="http://schemas.microsoft.com/office/drawing/2014/main" id="{586E1EAA-9061-45F4-89FF-10D55D07EF62}"/>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80975" y="92075"/>
            <a:ext cx="11180763" cy="9817100"/>
          </a:xfrm>
          <a:prstGeom prst="rect">
            <a:avLst/>
          </a:prstGeom>
          <a:solidFill>
            <a:srgbClr val="0000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5539" name="TextBox 2">
            <a:extLst>
              <a:ext uri="{FF2B5EF4-FFF2-40B4-BE49-F238E27FC236}">
                <a16:creationId xmlns:a16="http://schemas.microsoft.com/office/drawing/2014/main" id="{16AD4D20-691C-4ADF-912B-76420F943555}"/>
              </a:ext>
            </a:extLst>
          </p:cNvPr>
          <p:cNvSpPr txBox="1">
            <a:spLocks noChangeArrowheads="1"/>
          </p:cNvSpPr>
          <p:nvPr/>
        </p:nvSpPr>
        <p:spPr bwMode="auto">
          <a:xfrm>
            <a:off x="11407775" y="2928938"/>
            <a:ext cx="5783263"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4800">
                <a:solidFill>
                  <a:srgbClr val="000000"/>
                </a:solidFill>
                <a:latin typeface="Tempus Sans ITC - 37"/>
              </a:rPr>
              <a:t>Tiles and geometric ​patterns can be ​seen in all forms of ​Muslim art.  </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6562" name="Picture 1">
            <a:extLst>
              <a:ext uri="{FF2B5EF4-FFF2-40B4-BE49-F238E27FC236}">
                <a16:creationId xmlns:a16="http://schemas.microsoft.com/office/drawing/2014/main" id="{8CB025E1-DB1E-40DF-957C-98A743EE445E}"/>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0" y="206375"/>
            <a:ext cx="17452975" cy="7219950"/>
          </a:xfrm>
          <a:prstGeom prst="rect">
            <a:avLst/>
          </a:prstGeom>
          <a:solidFill>
            <a:srgbClr val="0000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6563" name="TextBox 2">
            <a:extLst>
              <a:ext uri="{FF2B5EF4-FFF2-40B4-BE49-F238E27FC236}">
                <a16:creationId xmlns:a16="http://schemas.microsoft.com/office/drawing/2014/main" id="{80713C78-A517-405D-B69F-A162635E5E7B}"/>
              </a:ext>
            </a:extLst>
          </p:cNvPr>
          <p:cNvSpPr txBox="1">
            <a:spLocks noChangeArrowheads="1"/>
          </p:cNvSpPr>
          <p:nvPr/>
        </p:nvSpPr>
        <p:spPr bwMode="auto">
          <a:xfrm>
            <a:off x="327025" y="7693025"/>
            <a:ext cx="16798925"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5400">
                <a:solidFill>
                  <a:srgbClr val="000000"/>
                </a:solidFill>
                <a:latin typeface="Tempus Sans ITC - 36"/>
              </a:rPr>
              <a:t>This interior view of the Great Mosque of Cordoba showed a new architectural style. </a:t>
            </a:r>
            <a:r>
              <a:rPr lang="en-US" altLang="en-US" sz="2400">
                <a:solidFill>
                  <a:srgbClr val="000000"/>
                </a:solidFill>
                <a:latin typeface="Tempus Sans ITC - 24"/>
              </a:rPr>
              <a:t> </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7586" name="Picture 1">
            <a:extLst>
              <a:ext uri="{FF2B5EF4-FFF2-40B4-BE49-F238E27FC236}">
                <a16:creationId xmlns:a16="http://schemas.microsoft.com/office/drawing/2014/main" id="{4A9A9979-CC13-45D0-957E-F27B24A65FC2}"/>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6492875" y="36513"/>
            <a:ext cx="13830300" cy="779462"/>
          </a:xfrm>
          <a:prstGeom prst="rect">
            <a:avLst/>
          </a:prstGeom>
          <a:solidFill>
            <a:srgbClr val="0000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7587" name="Picture 2">
            <a:extLst>
              <a:ext uri="{FF2B5EF4-FFF2-40B4-BE49-F238E27FC236}">
                <a16:creationId xmlns:a16="http://schemas.microsoft.com/office/drawing/2014/main" id="{05ED6C47-225F-455E-80F8-F81D7EC966F1}"/>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269875" y="36513"/>
            <a:ext cx="14949488" cy="9780587"/>
          </a:xfrm>
          <a:prstGeom prst="rect">
            <a:avLst/>
          </a:prstGeom>
          <a:solidFill>
            <a:srgbClr val="0000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7588" name="TextBox 1">
            <a:extLst>
              <a:ext uri="{FF2B5EF4-FFF2-40B4-BE49-F238E27FC236}">
                <a16:creationId xmlns:a16="http://schemas.microsoft.com/office/drawing/2014/main" id="{350F2E89-8456-4411-A647-74871A45A6A1}"/>
              </a:ext>
            </a:extLst>
          </p:cNvPr>
          <p:cNvSpPr txBox="1">
            <a:spLocks noChangeArrowheads="1"/>
          </p:cNvSpPr>
          <p:nvPr/>
        </p:nvSpPr>
        <p:spPr bwMode="auto">
          <a:xfrm>
            <a:off x="3913188" y="2378075"/>
            <a:ext cx="11191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3600"/>
              <a:t>Bible</a:t>
            </a:r>
          </a:p>
        </p:txBody>
      </p:sp>
      <p:sp>
        <p:nvSpPr>
          <p:cNvPr id="67589" name="TextBox 4">
            <a:extLst>
              <a:ext uri="{FF2B5EF4-FFF2-40B4-BE49-F238E27FC236}">
                <a16:creationId xmlns:a16="http://schemas.microsoft.com/office/drawing/2014/main" id="{D50AFA86-D550-4E39-A0A6-23F71FEB66F1}"/>
              </a:ext>
            </a:extLst>
          </p:cNvPr>
          <p:cNvSpPr txBox="1">
            <a:spLocks noChangeArrowheads="1"/>
          </p:cNvSpPr>
          <p:nvPr/>
        </p:nvSpPr>
        <p:spPr bwMode="auto">
          <a:xfrm>
            <a:off x="957263" y="6224588"/>
            <a:ext cx="21494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3600"/>
              <a:t>Five Pillars</a:t>
            </a:r>
          </a:p>
        </p:txBody>
      </p:sp>
      <p:sp>
        <p:nvSpPr>
          <p:cNvPr id="67590" name="TextBox 5">
            <a:extLst>
              <a:ext uri="{FF2B5EF4-FFF2-40B4-BE49-F238E27FC236}">
                <a16:creationId xmlns:a16="http://schemas.microsoft.com/office/drawing/2014/main" id="{D834C50C-9E0A-40DD-A873-F610FC7E5BB1}"/>
              </a:ext>
            </a:extLst>
          </p:cNvPr>
          <p:cNvSpPr txBox="1">
            <a:spLocks noChangeArrowheads="1"/>
          </p:cNvSpPr>
          <p:nvPr/>
        </p:nvSpPr>
        <p:spPr bwMode="auto">
          <a:xfrm>
            <a:off x="10942638" y="5346700"/>
            <a:ext cx="12255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3600"/>
              <a:t>Torah</a:t>
            </a:r>
          </a:p>
        </p:txBody>
      </p:sp>
      <p:sp>
        <p:nvSpPr>
          <p:cNvPr id="67591" name="TextBox 6">
            <a:extLst>
              <a:ext uri="{FF2B5EF4-FFF2-40B4-BE49-F238E27FC236}">
                <a16:creationId xmlns:a16="http://schemas.microsoft.com/office/drawing/2014/main" id="{465302A3-0614-4DD9-A3BF-930A5879A5B8}"/>
              </a:ext>
            </a:extLst>
          </p:cNvPr>
          <p:cNvSpPr txBox="1">
            <a:spLocks noChangeArrowheads="1"/>
          </p:cNvSpPr>
          <p:nvPr/>
        </p:nvSpPr>
        <p:spPr bwMode="auto">
          <a:xfrm>
            <a:off x="8783638" y="5578475"/>
            <a:ext cx="15081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3200"/>
              <a:t>No Pork</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90" name="TextBox 1">
            <a:extLst>
              <a:ext uri="{FF2B5EF4-FFF2-40B4-BE49-F238E27FC236}">
                <a16:creationId xmlns:a16="http://schemas.microsoft.com/office/drawing/2014/main" id="{752E1545-30BE-472F-9E03-B9D221A7EEE3}"/>
              </a:ext>
            </a:extLst>
          </p:cNvPr>
          <p:cNvSpPr txBox="1">
            <a:spLocks noChangeArrowheads="1"/>
          </p:cNvSpPr>
          <p:nvPr/>
        </p:nvSpPr>
        <p:spPr bwMode="auto">
          <a:xfrm>
            <a:off x="631825" y="569913"/>
            <a:ext cx="15925800" cy="747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n-US" altLang="en-US" sz="6000" b="1" dirty="0">
                <a:solidFill>
                  <a:srgbClr val="000000"/>
                </a:solidFill>
                <a:latin typeface="Times New Roman - 12"/>
              </a:rPr>
              <a:t>SSWH12 Describe the development and contributions of the Ottoman, </a:t>
            </a:r>
            <a:r>
              <a:rPr lang="en-US" altLang="en-US" sz="6000" b="1" dirty="0" err="1">
                <a:solidFill>
                  <a:srgbClr val="000000"/>
                </a:solidFill>
                <a:latin typeface="Times New Roman - 12"/>
              </a:rPr>
              <a:t>Safavid</a:t>
            </a:r>
            <a:r>
              <a:rPr lang="en-US" altLang="en-US" sz="6000" b="1" dirty="0">
                <a:solidFill>
                  <a:srgbClr val="000000"/>
                </a:solidFill>
                <a:latin typeface="Times New Roman - 12"/>
              </a:rPr>
              <a:t>, and Mughal empires. </a:t>
            </a:r>
          </a:p>
          <a:p>
            <a:pPr marL="1143000" indent="-1143000" eaLnBrk="1" fontAlgn="auto" hangingPunct="1">
              <a:spcBef>
                <a:spcPts val="0"/>
              </a:spcBef>
              <a:spcAft>
                <a:spcPts val="0"/>
              </a:spcAft>
              <a:buFontTx/>
              <a:buAutoNum type="alphaLcPeriod"/>
              <a:defRPr/>
            </a:pPr>
            <a:r>
              <a:rPr lang="en-US" altLang="en-US" sz="6000" dirty="0">
                <a:solidFill>
                  <a:srgbClr val="000000"/>
                </a:solidFill>
                <a:latin typeface="Times New Roman - 12"/>
              </a:rPr>
              <a:t>Describe the development and geographical extent of the Ottoman, </a:t>
            </a:r>
            <a:r>
              <a:rPr lang="en-US" altLang="en-US" sz="6000" dirty="0" err="1">
                <a:solidFill>
                  <a:srgbClr val="000000"/>
                </a:solidFill>
                <a:latin typeface="Times New Roman - 12"/>
              </a:rPr>
              <a:t>Safavid</a:t>
            </a:r>
            <a:r>
              <a:rPr lang="en-US" altLang="en-US" sz="6000" dirty="0">
                <a:solidFill>
                  <a:srgbClr val="000000"/>
                </a:solidFill>
                <a:latin typeface="Times New Roman - 12"/>
              </a:rPr>
              <a:t>, and the Mughal Empires. </a:t>
            </a:r>
          </a:p>
          <a:p>
            <a:pPr marL="1143000" indent="-1143000" eaLnBrk="1" fontAlgn="auto" hangingPunct="1">
              <a:spcBef>
                <a:spcPts val="0"/>
              </a:spcBef>
              <a:spcAft>
                <a:spcPts val="0"/>
              </a:spcAft>
              <a:buFontTx/>
              <a:buAutoNum type="alphaLcPeriod"/>
              <a:defRPr/>
            </a:pPr>
            <a:r>
              <a:rPr lang="en-US" altLang="en-US" sz="6000" dirty="0">
                <a:solidFill>
                  <a:srgbClr val="000000"/>
                </a:solidFill>
                <a:latin typeface="Times New Roman - 12"/>
              </a:rPr>
              <a:t>b. Describe the cultural contributions of the Ottoman, </a:t>
            </a:r>
            <a:r>
              <a:rPr lang="en-US" altLang="en-US" sz="6000" dirty="0" err="1">
                <a:solidFill>
                  <a:srgbClr val="000000"/>
                </a:solidFill>
                <a:latin typeface="Times New Roman - 12"/>
              </a:rPr>
              <a:t>Safavid</a:t>
            </a:r>
            <a:r>
              <a:rPr lang="en-US" altLang="en-US" sz="6000" dirty="0">
                <a:solidFill>
                  <a:srgbClr val="000000"/>
                </a:solidFill>
                <a:latin typeface="Times New Roman - 12"/>
              </a:rPr>
              <a:t>, and Mughal Empires.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64514" name="TextBox 1">
            <a:extLst>
              <a:ext uri="{FF2B5EF4-FFF2-40B4-BE49-F238E27FC236}">
                <a16:creationId xmlns:a16="http://schemas.microsoft.com/office/drawing/2014/main" id="{8AD24183-2C33-4347-B169-36C8E5D5005A}"/>
              </a:ext>
            </a:extLst>
          </p:cNvPr>
          <p:cNvSpPr txBox="1">
            <a:spLocks noChangeArrowheads="1"/>
          </p:cNvSpPr>
          <p:nvPr/>
        </p:nvSpPr>
        <p:spPr bwMode="auto">
          <a:xfrm>
            <a:off x="914400" y="1993900"/>
            <a:ext cx="15833725" cy="447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n-US" altLang="en-US" sz="14258" b="1" u="sng">
                <a:solidFill>
                  <a:srgbClr val="FF0000"/>
                </a:solidFill>
                <a:latin typeface="Papyrus - 111"/>
              </a:rPr>
              <a:t>The Muslim  ​Empires!</a:t>
            </a:r>
            <a:r>
              <a:rPr lang="en-US" altLang="en-US" sz="8761">
                <a:solidFill>
                  <a:srgbClr val="000000"/>
                </a:solidFill>
                <a:latin typeface="Papyrus - 68"/>
              </a:rPr>
              <a:t> </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0658" name="Picture 1">
            <a:extLst>
              <a:ext uri="{FF2B5EF4-FFF2-40B4-BE49-F238E27FC236}">
                <a16:creationId xmlns:a16="http://schemas.microsoft.com/office/drawing/2014/main" id="{77FA3784-BC94-4549-A1EA-F8BAAA3E11BC}"/>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4083050" y="1952625"/>
            <a:ext cx="9242425" cy="7516813"/>
          </a:xfrm>
          <a:prstGeom prst="rect">
            <a:avLst/>
          </a:prstGeom>
          <a:solidFill>
            <a:srgbClr val="0000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5539" name="TextBox 2">
            <a:extLst>
              <a:ext uri="{FF2B5EF4-FFF2-40B4-BE49-F238E27FC236}">
                <a16:creationId xmlns:a16="http://schemas.microsoft.com/office/drawing/2014/main" id="{899A40FF-A714-489B-8EEC-EA5782F496A6}"/>
              </a:ext>
            </a:extLst>
          </p:cNvPr>
          <p:cNvSpPr txBox="1">
            <a:spLocks noChangeArrowheads="1"/>
          </p:cNvSpPr>
          <p:nvPr/>
        </p:nvSpPr>
        <p:spPr bwMode="auto">
          <a:xfrm>
            <a:off x="2300288" y="447675"/>
            <a:ext cx="13395325"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n-US" altLang="en-US" sz="6871" b="1" dirty="0">
                <a:solidFill>
                  <a:srgbClr val="272E37"/>
                </a:solidFill>
                <a:latin typeface="Lucida Sans - 53"/>
              </a:rPr>
              <a:t>The Ottoman Turks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FF8F0"/>
        </a:solidFill>
        <a:effectLst/>
      </p:bgPr>
    </p:bg>
    <p:spTree>
      <p:nvGrpSpPr>
        <p:cNvPr id="1" name=""/>
        <p:cNvGrpSpPr/>
        <p:nvPr/>
      </p:nvGrpSpPr>
      <p:grpSpPr>
        <a:xfrm>
          <a:off x="0" y="0"/>
          <a:ext cx="0" cy="0"/>
          <a:chOff x="0" y="0"/>
          <a:chExt cx="0" cy="0"/>
        </a:xfrm>
      </p:grpSpPr>
      <p:sp>
        <p:nvSpPr>
          <p:cNvPr id="66572" name="TextBox 41">
            <a:extLst>
              <a:ext uri="{FF2B5EF4-FFF2-40B4-BE49-F238E27FC236}">
                <a16:creationId xmlns:a16="http://schemas.microsoft.com/office/drawing/2014/main" id="{65375DF0-3D46-4CBC-848A-89BD79FCC29E}"/>
              </a:ext>
            </a:extLst>
          </p:cNvPr>
          <p:cNvSpPr txBox="1">
            <a:spLocks noChangeArrowheads="1"/>
          </p:cNvSpPr>
          <p:nvPr/>
        </p:nvSpPr>
        <p:spPr bwMode="auto">
          <a:xfrm>
            <a:off x="4995863" y="109538"/>
            <a:ext cx="7329487"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n-US" altLang="en-US" sz="5841" b="1" u="sng" dirty="0">
                <a:solidFill>
                  <a:srgbClr val="FF0000"/>
                </a:solidFill>
                <a:latin typeface="Times New Roman - 46"/>
              </a:rPr>
              <a:t>Ottoman Turks</a:t>
            </a:r>
          </a:p>
        </p:txBody>
      </p:sp>
      <p:sp>
        <p:nvSpPr>
          <p:cNvPr id="71683" name="Rectangle 1">
            <a:extLst>
              <a:ext uri="{FF2B5EF4-FFF2-40B4-BE49-F238E27FC236}">
                <a16:creationId xmlns:a16="http://schemas.microsoft.com/office/drawing/2014/main" id="{9B98C209-2573-4CA7-8AD4-D81718C3E4C7}"/>
              </a:ext>
            </a:extLst>
          </p:cNvPr>
          <p:cNvSpPr>
            <a:spLocks noChangeArrowheads="1"/>
          </p:cNvSpPr>
          <p:nvPr/>
        </p:nvSpPr>
        <p:spPr bwMode="auto">
          <a:xfrm>
            <a:off x="476250" y="1250950"/>
            <a:ext cx="16368713" cy="754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buFont typeface="Arial" panose="020B0604020202020204" pitchFamily="34" charset="0"/>
              <a:buChar char="•"/>
            </a:pPr>
            <a:r>
              <a:rPr lang="en-US" altLang="en-US" sz="4400">
                <a:latin typeface="Arial" panose="020B0604020202020204" pitchFamily="34" charset="0"/>
                <a:cs typeface="Arial" panose="020B0604020202020204" pitchFamily="34" charset="0"/>
              </a:rPr>
              <a:t>The Ottoman Turks came into power after the Seljuk Turks on the land they were given by the Seljuks. </a:t>
            </a:r>
          </a:p>
          <a:p>
            <a:pPr eaLnBrk="1" hangingPunct="1">
              <a:buFont typeface="Arial" panose="020B0604020202020204" pitchFamily="34" charset="0"/>
              <a:buChar char="•"/>
            </a:pPr>
            <a:r>
              <a:rPr lang="en-US" altLang="en-US" sz="4400">
                <a:latin typeface="Arial" panose="020B0604020202020204" pitchFamily="34" charset="0"/>
                <a:cs typeface="Arial" panose="020B0604020202020204" pitchFamily="34" charset="0"/>
              </a:rPr>
              <a:t>The Ottoman Turks began expanding west and developed an elite military group called janissaries. </a:t>
            </a:r>
          </a:p>
          <a:p>
            <a:pPr eaLnBrk="1" hangingPunct="1">
              <a:buFont typeface="Arial" panose="020B0604020202020204" pitchFamily="34" charset="0"/>
              <a:buChar char="•"/>
            </a:pPr>
            <a:r>
              <a:rPr lang="en-US" altLang="en-US" sz="4400">
                <a:latin typeface="Arial" panose="020B0604020202020204" pitchFamily="34" charset="0"/>
                <a:cs typeface="Arial" panose="020B0604020202020204" pitchFamily="34" charset="0"/>
              </a:rPr>
              <a:t>Over the next 100 years Ottomans took over large areas of W. Asia and N. Africa, as well as parts in Europe. </a:t>
            </a:r>
          </a:p>
          <a:p>
            <a:pPr eaLnBrk="1" hangingPunct="1">
              <a:buFont typeface="Arial" panose="020B0604020202020204" pitchFamily="34" charset="0"/>
              <a:buChar char="•"/>
            </a:pPr>
            <a:r>
              <a:rPr lang="en-US" altLang="en-US" sz="4400">
                <a:latin typeface="Arial" panose="020B0604020202020204" pitchFamily="34" charset="0"/>
                <a:cs typeface="Arial" panose="020B0604020202020204" pitchFamily="34" charset="0"/>
              </a:rPr>
              <a:t>The Ottomans took over Constantinople changed the name to Istanbul and made it their capital. </a:t>
            </a:r>
          </a:p>
          <a:p>
            <a:pPr eaLnBrk="1" hangingPunct="1">
              <a:buFont typeface="Arial" panose="020B0604020202020204" pitchFamily="34" charset="0"/>
              <a:buChar char="•"/>
            </a:pPr>
            <a:r>
              <a:rPr lang="en-US" altLang="en-US" sz="4400">
                <a:latin typeface="Arial" panose="020B0604020202020204" pitchFamily="34" charset="0"/>
                <a:cs typeface="Arial" panose="020B0604020202020204" pitchFamily="34" charset="0"/>
              </a:rPr>
              <a:t>The Ottomans Sultan is called a Caliph and their Religious advisors are called Ulema</a:t>
            </a:r>
          </a:p>
          <a:p>
            <a:pPr eaLnBrk="1" hangingPunct="1">
              <a:buFont typeface="Arial" panose="020B0604020202020204" pitchFamily="34" charset="0"/>
              <a:buChar char="•"/>
            </a:pPr>
            <a:endParaRPr lang="en-US" altLang="en-US" sz="4400">
              <a:latin typeface="Arial" panose="020B0604020202020204" pitchFamily="34" charset="0"/>
              <a:cs typeface="Arial" panose="020B0604020202020204" pitchFamily="34"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stanbul not constantinople.mp4">
            <a:hlinkClick r:id="" action="ppaction://media"/>
            <a:extLst>
              <a:ext uri="{FF2B5EF4-FFF2-40B4-BE49-F238E27FC236}">
                <a16:creationId xmlns:a16="http://schemas.microsoft.com/office/drawing/2014/main" id="{DA6C3DBF-1607-48AC-B192-E9F0896892B5}"/>
              </a:ext>
            </a:extLst>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98425" y="98425"/>
            <a:ext cx="17052925" cy="947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3730" name="Picture 1">
            <a:extLst>
              <a:ext uri="{FF2B5EF4-FFF2-40B4-BE49-F238E27FC236}">
                <a16:creationId xmlns:a16="http://schemas.microsoft.com/office/drawing/2014/main" id="{FBDB13B5-DE94-4B73-B3BD-897D584E31F0}"/>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1279188" y="1536700"/>
            <a:ext cx="5937250" cy="7972425"/>
          </a:xfrm>
          <a:prstGeom prst="rect">
            <a:avLst/>
          </a:prstGeom>
          <a:solidFill>
            <a:srgbClr val="0000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73731" name="Picture 2">
            <a:extLst>
              <a:ext uri="{FF2B5EF4-FFF2-40B4-BE49-F238E27FC236}">
                <a16:creationId xmlns:a16="http://schemas.microsoft.com/office/drawing/2014/main" id="{90B0D4BA-4FF6-4996-9025-F45846974370}"/>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11133138" y="182563"/>
            <a:ext cx="5948362" cy="987425"/>
          </a:xfrm>
          <a:prstGeom prst="rect">
            <a:avLst/>
          </a:prstGeom>
          <a:solidFill>
            <a:srgbClr val="0000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73732" name="Picture 1">
            <a:extLst>
              <a:ext uri="{FF2B5EF4-FFF2-40B4-BE49-F238E27FC236}">
                <a16:creationId xmlns:a16="http://schemas.microsoft.com/office/drawing/2014/main" id="{B53CEF97-27B2-4AD3-B2AD-18E4F30F3BD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9563" y="182563"/>
            <a:ext cx="6896100" cy="932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Picture 2">
            <a:extLst>
              <a:ext uri="{FF2B5EF4-FFF2-40B4-BE49-F238E27FC236}">
                <a16:creationId xmlns:a16="http://schemas.microsoft.com/office/drawing/2014/main" id="{5E6D2B3C-BD55-4381-B4C1-04EE3AD47E2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31100" y="4364038"/>
            <a:ext cx="3424238" cy="514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5-Point Star 3">
            <a:hlinkClick r:id="rId6"/>
            <a:extLst>
              <a:ext uri="{FF2B5EF4-FFF2-40B4-BE49-F238E27FC236}">
                <a16:creationId xmlns:a16="http://schemas.microsoft.com/office/drawing/2014/main" id="{FFBD0D6A-1A02-452F-89F2-0E9DBAC01F64}"/>
              </a:ext>
            </a:extLst>
          </p:cNvPr>
          <p:cNvSpPr/>
          <p:nvPr/>
        </p:nvSpPr>
        <p:spPr>
          <a:xfrm>
            <a:off x="8375650" y="1536700"/>
            <a:ext cx="1865313" cy="171926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8" name="Picture 1">
            <a:extLst>
              <a:ext uri="{FF2B5EF4-FFF2-40B4-BE49-F238E27FC236}">
                <a16:creationId xmlns:a16="http://schemas.microsoft.com/office/drawing/2014/main" id="{785BCC2E-5F4C-479D-9821-6AD0A6574642}"/>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646113" y="336550"/>
            <a:ext cx="7469187" cy="7138988"/>
          </a:xfrm>
          <a:prstGeom prst="rect">
            <a:avLst/>
          </a:prstGeom>
          <a:solidFill>
            <a:srgbClr val="0000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9219" name="Picture 2">
            <a:extLst>
              <a:ext uri="{FF2B5EF4-FFF2-40B4-BE49-F238E27FC236}">
                <a16:creationId xmlns:a16="http://schemas.microsoft.com/office/drawing/2014/main" id="{107ED4FB-B6FB-4904-A365-9F906E061509}"/>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9263063" y="3905250"/>
            <a:ext cx="6916737" cy="5545138"/>
          </a:xfrm>
          <a:prstGeom prst="rect">
            <a:avLst/>
          </a:prstGeom>
          <a:solidFill>
            <a:srgbClr val="0000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172" name="TextBox 3">
            <a:extLst>
              <a:ext uri="{FF2B5EF4-FFF2-40B4-BE49-F238E27FC236}">
                <a16:creationId xmlns:a16="http://schemas.microsoft.com/office/drawing/2014/main" id="{CDD99ECB-0CCB-43DC-AE71-874FE18A9056}"/>
              </a:ext>
            </a:extLst>
          </p:cNvPr>
          <p:cNvSpPr txBox="1">
            <a:spLocks noChangeArrowheads="1"/>
          </p:cNvSpPr>
          <p:nvPr/>
        </p:nvSpPr>
        <p:spPr bwMode="auto">
          <a:xfrm>
            <a:off x="8115300" y="336550"/>
            <a:ext cx="9337675"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n-US" altLang="en-US" sz="7043" b="1" dirty="0">
                <a:solidFill>
                  <a:srgbClr val="006600"/>
                </a:solidFill>
                <a:latin typeface="Calligrapher - 55"/>
              </a:rPr>
              <a:t>The Dome of ​the Rock ​Mosque in  ​Jerusalem</a:t>
            </a:r>
          </a:p>
        </p:txBody>
      </p:sp>
      <p:sp>
        <p:nvSpPr>
          <p:cNvPr id="9221" name="TextBox 4">
            <a:extLst>
              <a:ext uri="{FF2B5EF4-FFF2-40B4-BE49-F238E27FC236}">
                <a16:creationId xmlns:a16="http://schemas.microsoft.com/office/drawing/2014/main" id="{3ACEA857-9268-4CFD-B3F8-F2432AC2C233}"/>
              </a:ext>
            </a:extLst>
          </p:cNvPr>
          <p:cNvSpPr txBox="1">
            <a:spLocks noChangeArrowheads="1"/>
          </p:cNvSpPr>
          <p:nvPr/>
        </p:nvSpPr>
        <p:spPr bwMode="auto">
          <a:xfrm>
            <a:off x="1970088" y="7893050"/>
            <a:ext cx="4821237"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b="1">
                <a:solidFill>
                  <a:srgbClr val="CC3300"/>
                </a:solidFill>
                <a:latin typeface="Comic Sans MS - 24"/>
              </a:rPr>
              <a:t>Mount Moriah ​Rock</a:t>
            </a:r>
          </a:p>
          <a:p>
            <a:pPr algn="ctr" eaLnBrk="1" hangingPunct="1"/>
            <a:r>
              <a:rPr lang="en-US" altLang="en-US" sz="2400" b="1">
                <a:latin typeface="Comic Sans MS - 24"/>
              </a:rPr>
              <a:t>w</a:t>
            </a:r>
            <a:r>
              <a:rPr lang="en-US" altLang="en-US" sz="2400" b="1">
                <a:solidFill>
                  <a:srgbClr val="000000"/>
                </a:solidFill>
                <a:latin typeface="Comic Sans MS - 24"/>
              </a:rPr>
              <a:t>here Muhammad ​ascended into ​heaven.</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005500"/>
        </a:solidFill>
        <a:effectLst/>
      </p:bgPr>
    </p:bg>
    <p:spTree>
      <p:nvGrpSpPr>
        <p:cNvPr id="1" name=""/>
        <p:cNvGrpSpPr/>
        <p:nvPr/>
      </p:nvGrpSpPr>
      <p:grpSpPr>
        <a:xfrm>
          <a:off x="0" y="0"/>
          <a:ext cx="0" cy="0"/>
          <a:chOff x="0" y="0"/>
          <a:chExt cx="0" cy="0"/>
        </a:xfrm>
      </p:grpSpPr>
      <p:sp>
        <p:nvSpPr>
          <p:cNvPr id="68610" name="TextBox 1">
            <a:extLst>
              <a:ext uri="{FF2B5EF4-FFF2-40B4-BE49-F238E27FC236}">
                <a16:creationId xmlns:a16="http://schemas.microsoft.com/office/drawing/2014/main" id="{14FA4841-CDA5-459E-8D8F-DF065F0D3301}"/>
              </a:ext>
            </a:extLst>
          </p:cNvPr>
          <p:cNvSpPr txBox="1">
            <a:spLocks noChangeArrowheads="1"/>
          </p:cNvSpPr>
          <p:nvPr/>
        </p:nvSpPr>
        <p:spPr bwMode="auto">
          <a:xfrm>
            <a:off x="2332038" y="223838"/>
            <a:ext cx="6029325"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n-US" altLang="en-US" sz="5153" b="1">
                <a:solidFill>
                  <a:srgbClr val="FFFFE0"/>
                </a:solidFill>
                <a:latin typeface="Calligrapher - 40"/>
              </a:rPr>
              <a:t>Major Leaders</a:t>
            </a:r>
          </a:p>
        </p:txBody>
      </p:sp>
      <p:pic>
        <p:nvPicPr>
          <p:cNvPr id="74755" name="Picture 2">
            <a:extLst>
              <a:ext uri="{FF2B5EF4-FFF2-40B4-BE49-F238E27FC236}">
                <a16:creationId xmlns:a16="http://schemas.microsoft.com/office/drawing/2014/main" id="{A04C1702-6E1D-4AD4-BB4D-81F4730CE392}"/>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3350875" y="4881563"/>
            <a:ext cx="3808413" cy="4779962"/>
          </a:xfrm>
          <a:prstGeom prst="rect">
            <a:avLst/>
          </a:prstGeom>
          <a:solidFill>
            <a:srgbClr val="0000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8612" name="TextBox 3">
            <a:extLst>
              <a:ext uri="{FF2B5EF4-FFF2-40B4-BE49-F238E27FC236}">
                <a16:creationId xmlns:a16="http://schemas.microsoft.com/office/drawing/2014/main" id="{F20A7470-0081-4C0E-8A46-6D7E6CF35E3B}"/>
              </a:ext>
            </a:extLst>
          </p:cNvPr>
          <p:cNvSpPr txBox="1">
            <a:spLocks noChangeArrowheads="1"/>
          </p:cNvSpPr>
          <p:nvPr/>
        </p:nvSpPr>
        <p:spPr bwMode="auto">
          <a:xfrm>
            <a:off x="365125" y="2560638"/>
            <a:ext cx="12985750" cy="622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685800" indent="-685800" eaLnBrk="1" fontAlgn="auto" hangingPunct="1">
              <a:spcBef>
                <a:spcPts val="0"/>
              </a:spcBef>
              <a:spcAft>
                <a:spcPts val="0"/>
              </a:spcAft>
              <a:buFont typeface="Arial" panose="020B0604020202020204" pitchFamily="34" charset="0"/>
              <a:buChar char="•"/>
              <a:defRPr/>
            </a:pPr>
            <a:r>
              <a:rPr lang="en-US" altLang="en-US" sz="4982" b="1" dirty="0" err="1">
                <a:solidFill>
                  <a:srgbClr val="FFFF00"/>
                </a:solidFill>
                <a:latin typeface="Arial - 39"/>
              </a:rPr>
              <a:t>Suleyman</a:t>
            </a:r>
            <a:r>
              <a:rPr lang="en-US" altLang="en-US" sz="4982" b="1" dirty="0">
                <a:solidFill>
                  <a:srgbClr val="FFFF00"/>
                </a:solidFill>
                <a:latin typeface="Arial - 39"/>
              </a:rPr>
              <a:t>:  (1520-1566) – The Greatest Sultan</a:t>
            </a:r>
          </a:p>
          <a:p>
            <a:pPr marL="685800" indent="-685800" eaLnBrk="1" fontAlgn="auto" hangingPunct="1">
              <a:spcBef>
                <a:spcPts val="0"/>
              </a:spcBef>
              <a:spcAft>
                <a:spcPts val="0"/>
              </a:spcAft>
              <a:buFont typeface="Arial" panose="020B0604020202020204" pitchFamily="34" charset="0"/>
              <a:buChar char="•"/>
              <a:defRPr/>
            </a:pPr>
            <a:r>
              <a:rPr lang="en-US" altLang="en-US" sz="4982" b="1" dirty="0">
                <a:solidFill>
                  <a:srgbClr val="FFFF00"/>
                </a:solidFill>
                <a:latin typeface="Arial - 39"/>
              </a:rPr>
              <a:t>Expanded Empire into Romania, Hungary, and parts of Austria.</a:t>
            </a:r>
          </a:p>
          <a:p>
            <a:pPr marL="685800" indent="-685800" eaLnBrk="1" fontAlgn="auto" hangingPunct="1">
              <a:spcBef>
                <a:spcPts val="0"/>
              </a:spcBef>
              <a:spcAft>
                <a:spcPts val="0"/>
              </a:spcAft>
              <a:buFont typeface="Arial" panose="020B0604020202020204" pitchFamily="34" charset="0"/>
              <a:buChar char="•"/>
              <a:defRPr/>
            </a:pPr>
            <a:r>
              <a:rPr lang="en-US" altLang="en-US" sz="4982" b="1" dirty="0">
                <a:solidFill>
                  <a:srgbClr val="FFFF00"/>
                </a:solidFill>
                <a:latin typeface="Arial - 39"/>
              </a:rPr>
              <a:t>Turkish Naval Fleet rules the eastern Mediterranean</a:t>
            </a:r>
          </a:p>
          <a:p>
            <a:pPr marL="685800" indent="-685800" eaLnBrk="1" fontAlgn="auto" hangingPunct="1">
              <a:spcBef>
                <a:spcPts val="0"/>
              </a:spcBef>
              <a:spcAft>
                <a:spcPts val="0"/>
              </a:spcAft>
              <a:buFont typeface="Arial" panose="020B0604020202020204" pitchFamily="34" charset="0"/>
              <a:buChar char="•"/>
              <a:defRPr/>
            </a:pPr>
            <a:r>
              <a:rPr lang="en-US" altLang="en-US" sz="4982" b="1" dirty="0">
                <a:solidFill>
                  <a:srgbClr val="FFFF00"/>
                </a:solidFill>
                <a:latin typeface="Arial - 39"/>
              </a:rPr>
              <a:t>Patron of the arts, built bridges, public baths, schools and mosques.</a:t>
            </a:r>
          </a:p>
        </p:txBody>
      </p:sp>
      <p:sp>
        <p:nvSpPr>
          <p:cNvPr id="5" name="Freeform 4">
            <a:extLst>
              <a:ext uri="{FF2B5EF4-FFF2-40B4-BE49-F238E27FC236}">
                <a16:creationId xmlns:a16="http://schemas.microsoft.com/office/drawing/2014/main" id="{78E42AC2-22E3-4A88-8131-11EB42EA0500}"/>
              </a:ext>
            </a:extLst>
          </p:cNvPr>
          <p:cNvSpPr/>
          <p:nvPr/>
        </p:nvSpPr>
        <p:spPr>
          <a:xfrm>
            <a:off x="784225" y="1109663"/>
            <a:ext cx="10394950" cy="831850"/>
          </a:xfrm>
          <a:custGeom>
            <a:avLst/>
            <a:gdLst/>
            <a:ahLst/>
            <a:cxnLst/>
            <a:rect l="0" t="0" r="0" b="0"/>
            <a:pathLst>
              <a:path w="6277353" h="854103">
                <a:moveTo>
                  <a:pt x="0" y="0"/>
                </a:moveTo>
                <a:lnTo>
                  <a:pt x="6277352" y="0"/>
                </a:lnTo>
                <a:lnTo>
                  <a:pt x="6277352" y="854102"/>
                </a:lnTo>
                <a:lnTo>
                  <a:pt x="0" y="854102"/>
                </a:lnTo>
                <a:close/>
              </a:path>
            </a:pathLst>
          </a:custGeom>
          <a:solidFill>
            <a:srgbClr val="FFFF00"/>
          </a:solidFill>
          <a:ln w="38100" cap="flat" cmpd="sng" algn="ctr">
            <a:solidFill>
              <a:srgbClr val="000000"/>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8614" name="TextBox 5">
            <a:extLst>
              <a:ext uri="{FF2B5EF4-FFF2-40B4-BE49-F238E27FC236}">
                <a16:creationId xmlns:a16="http://schemas.microsoft.com/office/drawing/2014/main" id="{3BFA5A1B-A919-4FF6-A440-3EF0A544F9F5}"/>
              </a:ext>
            </a:extLst>
          </p:cNvPr>
          <p:cNvSpPr txBox="1">
            <a:spLocks noChangeArrowheads="1"/>
          </p:cNvSpPr>
          <p:nvPr/>
        </p:nvSpPr>
        <p:spPr bwMode="auto">
          <a:xfrm>
            <a:off x="784225" y="1109663"/>
            <a:ext cx="103949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n-US" altLang="en-US" sz="4810" b="1" dirty="0" err="1">
                <a:solidFill>
                  <a:srgbClr val="009900"/>
                </a:solidFill>
                <a:latin typeface="Arial - 37"/>
              </a:rPr>
              <a:t>Suleyman</a:t>
            </a:r>
            <a:r>
              <a:rPr lang="en-US" altLang="en-US" sz="4810" b="1" dirty="0">
                <a:solidFill>
                  <a:srgbClr val="009900"/>
                </a:solidFill>
                <a:latin typeface="Arial - 37"/>
              </a:rPr>
              <a:t> the Magnificent</a:t>
            </a:r>
          </a:p>
        </p:txBody>
      </p:sp>
      <p:pic>
        <p:nvPicPr>
          <p:cNvPr id="74759" name="Picture 1">
            <a:extLst>
              <a:ext uri="{FF2B5EF4-FFF2-40B4-BE49-F238E27FC236}">
                <a16:creationId xmlns:a16="http://schemas.microsoft.com/office/drawing/2014/main" id="{FEA5F3AE-A24F-4AA1-807C-E1460FEAE09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350875" y="247650"/>
            <a:ext cx="3808413" cy="445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005500"/>
        </a:solidFill>
        <a:effectLst/>
      </p:bgPr>
    </p:bg>
    <p:spTree>
      <p:nvGrpSpPr>
        <p:cNvPr id="1" name=""/>
        <p:cNvGrpSpPr/>
        <p:nvPr/>
      </p:nvGrpSpPr>
      <p:grpSpPr>
        <a:xfrm>
          <a:off x="0" y="0"/>
          <a:ext cx="0" cy="0"/>
          <a:chOff x="0" y="0"/>
          <a:chExt cx="0" cy="0"/>
        </a:xfrm>
      </p:grpSpPr>
      <p:pic>
        <p:nvPicPr>
          <p:cNvPr id="75778" name="Picture 1">
            <a:extLst>
              <a:ext uri="{FF2B5EF4-FFF2-40B4-BE49-F238E27FC236}">
                <a16:creationId xmlns:a16="http://schemas.microsoft.com/office/drawing/2014/main" id="{1E8571CE-1BCA-4695-8CE7-1CD5AA530AB1}"/>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523875" y="201613"/>
            <a:ext cx="16335375" cy="7564437"/>
          </a:xfrm>
          <a:prstGeom prst="rect">
            <a:avLst/>
          </a:prstGeom>
          <a:solidFill>
            <a:srgbClr val="0000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75779" name="Picture 2">
            <a:extLst>
              <a:ext uri="{FF2B5EF4-FFF2-40B4-BE49-F238E27FC236}">
                <a16:creationId xmlns:a16="http://schemas.microsoft.com/office/drawing/2014/main" id="{D04411CA-FD28-4FA9-8864-8B80FA39112E}"/>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3870325" y="7766050"/>
            <a:ext cx="9642475" cy="2051050"/>
          </a:xfrm>
          <a:prstGeom prst="rect">
            <a:avLst/>
          </a:prstGeom>
          <a:solidFill>
            <a:srgbClr val="0000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8" name="TextBox 1">
            <a:extLst>
              <a:ext uri="{FF2B5EF4-FFF2-40B4-BE49-F238E27FC236}">
                <a16:creationId xmlns:a16="http://schemas.microsoft.com/office/drawing/2014/main" id="{B8435EB2-10BE-490A-843C-AA93CCB867BB}"/>
              </a:ext>
            </a:extLst>
          </p:cNvPr>
          <p:cNvSpPr txBox="1">
            <a:spLocks noChangeArrowheads="1"/>
          </p:cNvSpPr>
          <p:nvPr/>
        </p:nvSpPr>
        <p:spPr bwMode="auto">
          <a:xfrm>
            <a:off x="985838" y="-195263"/>
            <a:ext cx="15887700" cy="990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n-US" altLang="en-US" sz="5841" b="1" dirty="0">
                <a:solidFill>
                  <a:srgbClr val="009900"/>
                </a:solidFill>
                <a:latin typeface="Calligrapher - 46"/>
              </a:rPr>
              <a:t>The Golden Age of the Ottomans</a:t>
            </a:r>
          </a:p>
        </p:txBody>
      </p:sp>
      <p:pic>
        <p:nvPicPr>
          <p:cNvPr id="76803" name="Picture 2">
            <a:extLst>
              <a:ext uri="{FF2B5EF4-FFF2-40B4-BE49-F238E27FC236}">
                <a16:creationId xmlns:a16="http://schemas.microsoft.com/office/drawing/2014/main" id="{B41A019F-4E60-44A5-B309-A3C5955EDA38}"/>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2614613" y="795338"/>
            <a:ext cx="12631737" cy="9021762"/>
          </a:xfrm>
          <a:prstGeom prst="rect">
            <a:avLst/>
          </a:prstGeom>
          <a:solidFill>
            <a:srgbClr val="0000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FFFE0"/>
        </a:solidFill>
        <a:effectLst/>
      </p:bgPr>
    </p:bg>
    <p:spTree>
      <p:nvGrpSpPr>
        <p:cNvPr id="1" name=""/>
        <p:cNvGrpSpPr/>
        <p:nvPr/>
      </p:nvGrpSpPr>
      <p:grpSpPr>
        <a:xfrm>
          <a:off x="0" y="0"/>
          <a:ext cx="0" cy="0"/>
          <a:chOff x="0" y="0"/>
          <a:chExt cx="0" cy="0"/>
        </a:xfrm>
      </p:grpSpPr>
      <p:pic>
        <p:nvPicPr>
          <p:cNvPr id="77826" name="Picture 1">
            <a:extLst>
              <a:ext uri="{FF2B5EF4-FFF2-40B4-BE49-F238E27FC236}">
                <a16:creationId xmlns:a16="http://schemas.microsoft.com/office/drawing/2014/main" id="{15DAFDE7-C65D-4449-87F3-56C5C969489F}"/>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862138" y="-22225"/>
            <a:ext cx="12877800" cy="9653588"/>
          </a:xfrm>
          <a:prstGeom prst="rect">
            <a:avLst/>
          </a:prstGeom>
          <a:solidFill>
            <a:srgbClr val="0000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1683" name="TextBox 2">
            <a:extLst>
              <a:ext uri="{FF2B5EF4-FFF2-40B4-BE49-F238E27FC236}">
                <a16:creationId xmlns:a16="http://schemas.microsoft.com/office/drawing/2014/main" id="{51C7DEFD-7F3F-4C43-9BD8-4147002280FB}"/>
              </a:ext>
            </a:extLst>
          </p:cNvPr>
          <p:cNvSpPr txBox="1">
            <a:spLocks noChangeArrowheads="1"/>
          </p:cNvSpPr>
          <p:nvPr/>
        </p:nvSpPr>
        <p:spPr bwMode="auto">
          <a:xfrm>
            <a:off x="6500813" y="1008063"/>
            <a:ext cx="873125"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n-US" altLang="en-US" sz="4638" dirty="0">
                <a:solidFill>
                  <a:srgbClr val="000000"/>
                </a:solidFill>
                <a:latin typeface="Arial - 36"/>
              </a:rPr>
              <a:t>1.</a:t>
            </a:r>
          </a:p>
        </p:txBody>
      </p:sp>
      <p:sp>
        <p:nvSpPr>
          <p:cNvPr id="71684" name="TextBox 3">
            <a:extLst>
              <a:ext uri="{FF2B5EF4-FFF2-40B4-BE49-F238E27FC236}">
                <a16:creationId xmlns:a16="http://schemas.microsoft.com/office/drawing/2014/main" id="{1D20AE5D-BF88-4FA6-A2FF-7F876DA09AC5}"/>
              </a:ext>
            </a:extLst>
          </p:cNvPr>
          <p:cNvSpPr txBox="1">
            <a:spLocks noChangeArrowheads="1"/>
          </p:cNvSpPr>
          <p:nvPr/>
        </p:nvSpPr>
        <p:spPr bwMode="auto">
          <a:xfrm>
            <a:off x="5846763" y="2846388"/>
            <a:ext cx="1090612"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n-US" altLang="en-US" sz="4638">
                <a:solidFill>
                  <a:srgbClr val="000000"/>
                </a:solidFill>
                <a:latin typeface="Arial - 36"/>
              </a:rPr>
              <a:t>2. </a:t>
            </a:r>
          </a:p>
        </p:txBody>
      </p:sp>
      <p:sp>
        <p:nvSpPr>
          <p:cNvPr id="71685" name="TextBox 4">
            <a:extLst>
              <a:ext uri="{FF2B5EF4-FFF2-40B4-BE49-F238E27FC236}">
                <a16:creationId xmlns:a16="http://schemas.microsoft.com/office/drawing/2014/main" id="{3D3ED7CE-3B36-4082-AB54-9179BD9335ED}"/>
              </a:ext>
            </a:extLst>
          </p:cNvPr>
          <p:cNvSpPr txBox="1">
            <a:spLocks noChangeArrowheads="1"/>
          </p:cNvSpPr>
          <p:nvPr/>
        </p:nvSpPr>
        <p:spPr bwMode="auto">
          <a:xfrm>
            <a:off x="10742613" y="4144963"/>
            <a:ext cx="873125"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n-US" altLang="en-US" sz="4638">
                <a:solidFill>
                  <a:srgbClr val="000000"/>
                </a:solidFill>
                <a:latin typeface="Arial - 36"/>
              </a:rPr>
              <a:t>3.</a:t>
            </a:r>
          </a:p>
        </p:txBody>
      </p:sp>
      <p:sp>
        <p:nvSpPr>
          <p:cNvPr id="71686" name="TextBox 5">
            <a:extLst>
              <a:ext uri="{FF2B5EF4-FFF2-40B4-BE49-F238E27FC236}">
                <a16:creationId xmlns:a16="http://schemas.microsoft.com/office/drawing/2014/main" id="{C452051B-C850-4473-A5AD-55634845108B}"/>
              </a:ext>
            </a:extLst>
          </p:cNvPr>
          <p:cNvSpPr txBox="1">
            <a:spLocks noChangeArrowheads="1"/>
          </p:cNvSpPr>
          <p:nvPr/>
        </p:nvSpPr>
        <p:spPr bwMode="auto">
          <a:xfrm>
            <a:off x="1936750" y="3651250"/>
            <a:ext cx="873125"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n-US" altLang="en-US" sz="4638">
                <a:solidFill>
                  <a:srgbClr val="000000"/>
                </a:solidFill>
                <a:latin typeface="Arial - 36"/>
              </a:rPr>
              <a:t>4.</a:t>
            </a:r>
          </a:p>
        </p:txBody>
      </p:sp>
      <p:sp>
        <p:nvSpPr>
          <p:cNvPr id="71687" name="TextBox 6">
            <a:extLst>
              <a:ext uri="{FF2B5EF4-FFF2-40B4-BE49-F238E27FC236}">
                <a16:creationId xmlns:a16="http://schemas.microsoft.com/office/drawing/2014/main" id="{635F7BF6-7384-4A00-8104-5E7B849706A9}"/>
              </a:ext>
            </a:extLst>
          </p:cNvPr>
          <p:cNvSpPr txBox="1">
            <a:spLocks noChangeArrowheads="1"/>
          </p:cNvSpPr>
          <p:nvPr/>
        </p:nvSpPr>
        <p:spPr bwMode="auto">
          <a:xfrm>
            <a:off x="1549400" y="6065838"/>
            <a:ext cx="871538"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n-US" altLang="en-US" sz="4638">
                <a:solidFill>
                  <a:srgbClr val="000000"/>
                </a:solidFill>
                <a:latin typeface="Arial - 36"/>
              </a:rPr>
              <a:t>5.</a:t>
            </a:r>
          </a:p>
        </p:txBody>
      </p:sp>
      <p:sp>
        <p:nvSpPr>
          <p:cNvPr id="71688" name="TextBox 7">
            <a:extLst>
              <a:ext uri="{FF2B5EF4-FFF2-40B4-BE49-F238E27FC236}">
                <a16:creationId xmlns:a16="http://schemas.microsoft.com/office/drawing/2014/main" id="{6EB317EE-F520-4324-98F6-218F9C40C1D5}"/>
              </a:ext>
            </a:extLst>
          </p:cNvPr>
          <p:cNvSpPr txBox="1">
            <a:spLocks noChangeArrowheads="1"/>
          </p:cNvSpPr>
          <p:nvPr/>
        </p:nvSpPr>
        <p:spPr bwMode="auto">
          <a:xfrm>
            <a:off x="1549400" y="8026400"/>
            <a:ext cx="871538"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n-US" altLang="en-US" sz="4638">
                <a:solidFill>
                  <a:srgbClr val="000000"/>
                </a:solidFill>
                <a:latin typeface="Arial - 36"/>
              </a:rPr>
              <a:t>6.</a:t>
            </a:r>
          </a:p>
        </p:txBody>
      </p:sp>
      <p:sp>
        <p:nvSpPr>
          <p:cNvPr id="71689" name="TextBox 8">
            <a:extLst>
              <a:ext uri="{FF2B5EF4-FFF2-40B4-BE49-F238E27FC236}">
                <a16:creationId xmlns:a16="http://schemas.microsoft.com/office/drawing/2014/main" id="{1FF0C115-B98B-434A-AFF1-39F16C2F0550}"/>
              </a:ext>
            </a:extLst>
          </p:cNvPr>
          <p:cNvSpPr txBox="1">
            <a:spLocks noChangeArrowheads="1"/>
          </p:cNvSpPr>
          <p:nvPr/>
        </p:nvSpPr>
        <p:spPr bwMode="auto">
          <a:xfrm>
            <a:off x="11179175" y="4144963"/>
            <a:ext cx="523875"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n-US" altLang="en-US" sz="4638" dirty="0">
                <a:solidFill>
                  <a:srgbClr val="000000"/>
                </a:solidFill>
                <a:latin typeface="Arial - 36"/>
              </a:rPr>
              <a:t>*</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FF8F0"/>
        </a:solidFill>
        <a:effectLst/>
      </p:bgPr>
    </p:bg>
    <p:spTree>
      <p:nvGrpSpPr>
        <p:cNvPr id="1" name=""/>
        <p:cNvGrpSpPr/>
        <p:nvPr/>
      </p:nvGrpSpPr>
      <p:grpSpPr>
        <a:xfrm>
          <a:off x="0" y="0"/>
          <a:ext cx="0" cy="0"/>
          <a:chOff x="0" y="0"/>
          <a:chExt cx="0" cy="0"/>
        </a:xfrm>
      </p:grpSpPr>
      <p:grpSp>
        <p:nvGrpSpPr>
          <p:cNvPr id="78850" name="Group 3">
            <a:extLst>
              <a:ext uri="{FF2B5EF4-FFF2-40B4-BE49-F238E27FC236}">
                <a16:creationId xmlns:a16="http://schemas.microsoft.com/office/drawing/2014/main" id="{83483D64-255C-44CE-8E66-6342606A12A1}"/>
              </a:ext>
            </a:extLst>
          </p:cNvPr>
          <p:cNvGrpSpPr>
            <a:grpSpLocks/>
          </p:cNvGrpSpPr>
          <p:nvPr/>
        </p:nvGrpSpPr>
        <p:grpSpPr bwMode="auto">
          <a:xfrm>
            <a:off x="503238" y="2670175"/>
            <a:ext cx="16275050" cy="5851525"/>
            <a:chOff x="250190" y="752602"/>
            <a:chExt cx="9474963" cy="5522342"/>
          </a:xfrm>
        </p:grpSpPr>
        <p:sp>
          <p:nvSpPr>
            <p:cNvPr id="2" name="Freeform 1">
              <a:extLst>
                <a:ext uri="{FF2B5EF4-FFF2-40B4-BE49-F238E27FC236}">
                  <a16:creationId xmlns:a16="http://schemas.microsoft.com/office/drawing/2014/main" id="{A061CA2C-E705-43AF-A3DC-FB48382BDC95}"/>
                </a:ext>
              </a:extLst>
            </p:cNvPr>
            <p:cNvSpPr/>
            <p:nvPr/>
          </p:nvSpPr>
          <p:spPr>
            <a:xfrm>
              <a:off x="250190" y="752602"/>
              <a:ext cx="9474963" cy="5522342"/>
            </a:xfrm>
            <a:custGeom>
              <a:avLst/>
              <a:gdLst/>
              <a:ahLst/>
              <a:cxnLst/>
              <a:rect l="0" t="0" r="0" b="0"/>
              <a:pathLst>
                <a:path w="9474963" h="5522342">
                  <a:moveTo>
                    <a:pt x="0" y="0"/>
                  </a:moveTo>
                  <a:lnTo>
                    <a:pt x="9474962" y="0"/>
                  </a:lnTo>
                  <a:lnTo>
                    <a:pt x="9474962" y="5522341"/>
                  </a:lnTo>
                  <a:lnTo>
                    <a:pt x="0" y="5522341"/>
                  </a:lnTo>
                  <a:close/>
                </a:path>
              </a:pathLst>
            </a:custGeom>
            <a:solidFill>
              <a:srgbClr val="98FB98"/>
            </a:solidFill>
            <a:ln w="12700" cap="flat" cmpd="sng" algn="ctr">
              <a:solidFill>
                <a:srgbClr val="000000"/>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2711" name="TextBox 2">
              <a:extLst>
                <a:ext uri="{FF2B5EF4-FFF2-40B4-BE49-F238E27FC236}">
                  <a16:creationId xmlns:a16="http://schemas.microsoft.com/office/drawing/2014/main" id="{B27F02D1-2CED-4288-8F0E-04A5DE713172}"/>
                </a:ext>
              </a:extLst>
            </p:cNvPr>
            <p:cNvSpPr txBox="1">
              <a:spLocks noChangeArrowheads="1"/>
            </p:cNvSpPr>
            <p:nvPr/>
          </p:nvSpPr>
          <p:spPr bwMode="auto">
            <a:xfrm>
              <a:off x="660538" y="1028270"/>
              <a:ext cx="8559999" cy="282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n-US" altLang="en-US" sz="6184">
                  <a:solidFill>
                    <a:srgbClr val="000000"/>
                  </a:solidFill>
                  <a:latin typeface="Arial - 48"/>
                </a:rPr>
                <a:t>Labeled as a "gunpowder  ​empire", the head of the  ​system is known as a sultan.  ​When a son became sultan his  ​mother became known as  ​queen mother and acted as an  ​advisor to the throne.  </a:t>
              </a:r>
              <a:r>
                <a:rPr lang="en-US" altLang="en-US" sz="2233">
                  <a:solidFill>
                    <a:srgbClr val="000000"/>
                  </a:solidFill>
                  <a:latin typeface="Arial - 18"/>
                </a:rPr>
                <a:t>  </a:t>
              </a:r>
            </a:p>
          </p:txBody>
        </p:sp>
      </p:grpSp>
      <p:grpSp>
        <p:nvGrpSpPr>
          <p:cNvPr id="78851" name="Group 6">
            <a:extLst>
              <a:ext uri="{FF2B5EF4-FFF2-40B4-BE49-F238E27FC236}">
                <a16:creationId xmlns:a16="http://schemas.microsoft.com/office/drawing/2014/main" id="{E4A049FE-B3C6-4A0D-AA8F-FF235950D5C8}"/>
              </a:ext>
            </a:extLst>
          </p:cNvPr>
          <p:cNvGrpSpPr>
            <a:grpSpLocks/>
          </p:cNvGrpSpPr>
          <p:nvPr/>
        </p:nvGrpSpPr>
        <p:grpSpPr bwMode="auto">
          <a:xfrm>
            <a:off x="3879850" y="373063"/>
            <a:ext cx="10129838" cy="2151062"/>
            <a:chOff x="2023745" y="-86233"/>
            <a:chExt cx="5897499" cy="1252855"/>
          </a:xfrm>
        </p:grpSpPr>
        <p:pic>
          <p:nvPicPr>
            <p:cNvPr id="78852" name="Picture 4">
              <a:extLst>
                <a:ext uri="{FF2B5EF4-FFF2-40B4-BE49-F238E27FC236}">
                  <a16:creationId xmlns:a16="http://schemas.microsoft.com/office/drawing/2014/main" id="{47E82536-908F-430D-8BA4-AF7F90013ACB}"/>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2023745" y="-86233"/>
              <a:ext cx="5897499" cy="1252855"/>
            </a:xfrm>
            <a:prstGeom prst="rect">
              <a:avLst/>
            </a:prstGeom>
            <a:solidFill>
              <a:srgbClr val="0000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8853" name="TextBox 5">
              <a:extLst>
                <a:ext uri="{FF2B5EF4-FFF2-40B4-BE49-F238E27FC236}">
                  <a16:creationId xmlns:a16="http://schemas.microsoft.com/office/drawing/2014/main" id="{83F50DB5-0C41-43D8-86BC-A30CEBBF3C66}"/>
                </a:ext>
              </a:extLst>
            </p:cNvPr>
            <p:cNvSpPr txBox="1">
              <a:spLocks noChangeArrowheads="1"/>
            </p:cNvSpPr>
            <p:nvPr/>
          </p:nvSpPr>
          <p:spPr bwMode="auto">
            <a:xfrm>
              <a:off x="3517900" y="215900"/>
              <a:ext cx="3048000" cy="591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6000">
                  <a:solidFill>
                    <a:srgbClr val="000000"/>
                  </a:solidFill>
                  <a:latin typeface="Arial - 32"/>
                </a:rPr>
                <a:t>Ottoman Rule</a:t>
              </a:r>
            </a:p>
          </p:txBody>
        </p:sp>
      </p:gr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00FF00"/>
        </a:solidFill>
        <a:effectLst/>
      </p:bgPr>
    </p:bg>
    <p:spTree>
      <p:nvGrpSpPr>
        <p:cNvPr id="1" name=""/>
        <p:cNvGrpSpPr/>
        <p:nvPr/>
      </p:nvGrpSpPr>
      <p:grpSpPr>
        <a:xfrm>
          <a:off x="0" y="0"/>
          <a:ext cx="0" cy="0"/>
          <a:chOff x="0" y="0"/>
          <a:chExt cx="0" cy="0"/>
        </a:xfrm>
      </p:grpSpPr>
      <p:grpSp>
        <p:nvGrpSpPr>
          <p:cNvPr id="79874" name="Group 3">
            <a:extLst>
              <a:ext uri="{FF2B5EF4-FFF2-40B4-BE49-F238E27FC236}">
                <a16:creationId xmlns:a16="http://schemas.microsoft.com/office/drawing/2014/main" id="{40D7F85A-A910-4670-AC5E-4CA9FB94BAED}"/>
              </a:ext>
            </a:extLst>
          </p:cNvPr>
          <p:cNvGrpSpPr>
            <a:grpSpLocks/>
          </p:cNvGrpSpPr>
          <p:nvPr/>
        </p:nvGrpSpPr>
        <p:grpSpPr bwMode="auto">
          <a:xfrm>
            <a:off x="573088" y="2428875"/>
            <a:ext cx="16519525" cy="6678613"/>
            <a:chOff x="120904" y="697484"/>
            <a:chExt cx="9617153" cy="6500574"/>
          </a:xfrm>
        </p:grpSpPr>
        <p:sp>
          <p:nvSpPr>
            <p:cNvPr id="2" name="Freeform 1">
              <a:extLst>
                <a:ext uri="{FF2B5EF4-FFF2-40B4-BE49-F238E27FC236}">
                  <a16:creationId xmlns:a16="http://schemas.microsoft.com/office/drawing/2014/main" id="{2B3F2764-F07B-443C-81FA-4F6E2350F6C3}"/>
                </a:ext>
              </a:extLst>
            </p:cNvPr>
            <p:cNvSpPr/>
            <p:nvPr/>
          </p:nvSpPr>
          <p:spPr>
            <a:xfrm>
              <a:off x="184673" y="697484"/>
              <a:ext cx="9489614" cy="6500574"/>
            </a:xfrm>
            <a:custGeom>
              <a:avLst/>
              <a:gdLst/>
              <a:ahLst/>
              <a:cxnLst/>
              <a:rect l="0" t="0" r="0" b="0"/>
              <a:pathLst>
                <a:path w="9490154" h="6500574">
                  <a:moveTo>
                    <a:pt x="0" y="0"/>
                  </a:moveTo>
                  <a:lnTo>
                    <a:pt x="9490153" y="0"/>
                  </a:lnTo>
                  <a:lnTo>
                    <a:pt x="9490153" y="6500573"/>
                  </a:lnTo>
                  <a:lnTo>
                    <a:pt x="0" y="6500573"/>
                  </a:lnTo>
                  <a:close/>
                </a:path>
              </a:pathLst>
            </a:custGeom>
            <a:solidFill>
              <a:srgbClr val="E6E6FA"/>
            </a:solidFill>
            <a:ln w="12700" cap="flat" cmpd="sng" algn="ctr">
              <a:solidFill>
                <a:srgbClr val="000000"/>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3735" name="TextBox 2">
              <a:extLst>
                <a:ext uri="{FF2B5EF4-FFF2-40B4-BE49-F238E27FC236}">
                  <a16:creationId xmlns:a16="http://schemas.microsoft.com/office/drawing/2014/main" id="{0CE01674-2482-4EB5-A7CE-9ED7E8CEF61D}"/>
                </a:ext>
              </a:extLst>
            </p:cNvPr>
            <p:cNvSpPr txBox="1">
              <a:spLocks noChangeArrowheads="1"/>
            </p:cNvSpPr>
            <p:nvPr/>
          </p:nvSpPr>
          <p:spPr bwMode="auto">
            <a:xfrm>
              <a:off x="120904" y="697484"/>
              <a:ext cx="9617153" cy="374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n-US" altLang="en-US" sz="8245">
                  <a:solidFill>
                    <a:srgbClr val="000000"/>
                  </a:solidFill>
                  <a:latin typeface="Times New Roman - 64"/>
                </a:rPr>
                <a:t>Pottery; rugs, silks and other textiles; jewelry; arms and armor; and mosques. People from all over the world would compete for rewards from the sultan. </a:t>
              </a:r>
              <a:r>
                <a:rPr lang="en-US" altLang="en-US" sz="6184">
                  <a:solidFill>
                    <a:srgbClr val="000000"/>
                  </a:solidFill>
                  <a:latin typeface="Times New Roman - 48"/>
                </a:rPr>
                <a:t> </a:t>
              </a:r>
            </a:p>
          </p:txBody>
        </p:sp>
      </p:grpSp>
      <p:grpSp>
        <p:nvGrpSpPr>
          <p:cNvPr id="79875" name="Group 6">
            <a:extLst>
              <a:ext uri="{FF2B5EF4-FFF2-40B4-BE49-F238E27FC236}">
                <a16:creationId xmlns:a16="http://schemas.microsoft.com/office/drawing/2014/main" id="{04E80E4D-038C-4823-B7B2-926802ADB0A4}"/>
              </a:ext>
            </a:extLst>
          </p:cNvPr>
          <p:cNvGrpSpPr>
            <a:grpSpLocks/>
          </p:cNvGrpSpPr>
          <p:nvPr/>
        </p:nvGrpSpPr>
        <p:grpSpPr bwMode="auto">
          <a:xfrm>
            <a:off x="4932363" y="452438"/>
            <a:ext cx="7802562" cy="1657350"/>
            <a:chOff x="2663063" y="-5715"/>
            <a:chExt cx="4542409" cy="964946"/>
          </a:xfrm>
        </p:grpSpPr>
        <p:pic>
          <p:nvPicPr>
            <p:cNvPr id="79876" name="Picture 4">
              <a:extLst>
                <a:ext uri="{FF2B5EF4-FFF2-40B4-BE49-F238E27FC236}">
                  <a16:creationId xmlns:a16="http://schemas.microsoft.com/office/drawing/2014/main" id="{2834C975-4E52-41CE-9B99-AD31D7EC2836}"/>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2663063" y="-5715"/>
              <a:ext cx="4542409" cy="964946"/>
            </a:xfrm>
            <a:prstGeom prst="rect">
              <a:avLst/>
            </a:prstGeom>
            <a:solidFill>
              <a:srgbClr val="0000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9877" name="TextBox 5">
              <a:extLst>
                <a:ext uri="{FF2B5EF4-FFF2-40B4-BE49-F238E27FC236}">
                  <a16:creationId xmlns:a16="http://schemas.microsoft.com/office/drawing/2014/main" id="{85B12594-2E71-40C1-8A4F-0DEED37D4898}"/>
                </a:ext>
              </a:extLst>
            </p:cNvPr>
            <p:cNvSpPr txBox="1">
              <a:spLocks noChangeArrowheads="1"/>
            </p:cNvSpPr>
            <p:nvPr/>
          </p:nvSpPr>
          <p:spPr bwMode="auto">
            <a:xfrm>
              <a:off x="3251200" y="241300"/>
              <a:ext cx="3378200" cy="411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4000" b="1">
                  <a:solidFill>
                    <a:srgbClr val="000000"/>
                  </a:solidFill>
                  <a:latin typeface="Arial - 25"/>
                </a:rPr>
                <a:t>Art in Ottoman World</a:t>
              </a:r>
            </a:p>
          </p:txBody>
        </p:sp>
      </p:gr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FC0CB"/>
        </a:solidFill>
        <a:effectLst/>
      </p:bgPr>
    </p:bg>
    <p:spTree>
      <p:nvGrpSpPr>
        <p:cNvPr id="1" name=""/>
        <p:cNvGrpSpPr/>
        <p:nvPr/>
      </p:nvGrpSpPr>
      <p:grpSpPr>
        <a:xfrm>
          <a:off x="0" y="0"/>
          <a:ext cx="0" cy="0"/>
          <a:chOff x="0" y="0"/>
          <a:chExt cx="0" cy="0"/>
        </a:xfrm>
      </p:grpSpPr>
      <p:grpSp>
        <p:nvGrpSpPr>
          <p:cNvPr id="80898" name="Group 3">
            <a:extLst>
              <a:ext uri="{FF2B5EF4-FFF2-40B4-BE49-F238E27FC236}">
                <a16:creationId xmlns:a16="http://schemas.microsoft.com/office/drawing/2014/main" id="{CB6EA590-7B03-4C0B-9495-A377331B5783}"/>
              </a:ext>
            </a:extLst>
          </p:cNvPr>
          <p:cNvGrpSpPr>
            <a:grpSpLocks/>
          </p:cNvGrpSpPr>
          <p:nvPr/>
        </p:nvGrpSpPr>
        <p:grpSpPr bwMode="auto">
          <a:xfrm>
            <a:off x="468313" y="2432050"/>
            <a:ext cx="15862300" cy="6565900"/>
            <a:chOff x="195326" y="532511"/>
            <a:chExt cx="9233862" cy="6940877"/>
          </a:xfrm>
        </p:grpSpPr>
        <p:sp>
          <p:nvSpPr>
            <p:cNvPr id="2" name="Freeform 1">
              <a:extLst>
                <a:ext uri="{FF2B5EF4-FFF2-40B4-BE49-F238E27FC236}">
                  <a16:creationId xmlns:a16="http://schemas.microsoft.com/office/drawing/2014/main" id="{9644DF23-B2EE-454B-BEF6-0D9E6EA85C44}"/>
                </a:ext>
              </a:extLst>
            </p:cNvPr>
            <p:cNvSpPr/>
            <p:nvPr/>
          </p:nvSpPr>
          <p:spPr>
            <a:xfrm>
              <a:off x="195326" y="532511"/>
              <a:ext cx="9233862" cy="6940877"/>
            </a:xfrm>
            <a:custGeom>
              <a:avLst/>
              <a:gdLst/>
              <a:ahLst/>
              <a:cxnLst/>
              <a:rect l="0" t="0" r="0" b="0"/>
              <a:pathLst>
                <a:path w="9233862" h="6940877">
                  <a:moveTo>
                    <a:pt x="0" y="0"/>
                  </a:moveTo>
                  <a:lnTo>
                    <a:pt x="9233861" y="0"/>
                  </a:lnTo>
                  <a:lnTo>
                    <a:pt x="9233861" y="6940876"/>
                  </a:lnTo>
                  <a:lnTo>
                    <a:pt x="0" y="6940876"/>
                  </a:lnTo>
                  <a:close/>
                </a:path>
              </a:pathLst>
            </a:custGeom>
            <a:solidFill>
              <a:srgbClr val="7FFFD4"/>
            </a:solidFill>
            <a:ln w="12700" cap="flat" cmpd="sng" algn="ctr">
              <a:solidFill>
                <a:srgbClr val="000000"/>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000"/>
            </a:p>
          </p:txBody>
        </p:sp>
        <p:sp>
          <p:nvSpPr>
            <p:cNvPr id="80903" name="TextBox 2">
              <a:extLst>
                <a:ext uri="{FF2B5EF4-FFF2-40B4-BE49-F238E27FC236}">
                  <a16:creationId xmlns:a16="http://schemas.microsoft.com/office/drawing/2014/main" id="{F1EEB1ED-6219-48F5-8E99-6CF81B120513}"/>
                </a:ext>
              </a:extLst>
            </p:cNvPr>
            <p:cNvSpPr txBox="1">
              <a:spLocks noChangeArrowheads="1"/>
            </p:cNvSpPr>
            <p:nvPr/>
          </p:nvSpPr>
          <p:spPr bwMode="auto">
            <a:xfrm>
              <a:off x="593519" y="879555"/>
              <a:ext cx="8345136" cy="641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6600">
                  <a:solidFill>
                    <a:srgbClr val="000000"/>
                  </a:solidFill>
                  <a:latin typeface="Arial - 48"/>
                </a:rPr>
                <a:t>People are divided by occupation. In addition to the ruling class there are 4 groups:</a:t>
              </a:r>
              <a:r>
                <a:rPr lang="en-US" altLang="en-US" sz="9600">
                  <a:solidFill>
                    <a:srgbClr val="000000"/>
                  </a:solidFill>
                  <a:latin typeface="Arial - 72"/>
                </a:rPr>
                <a:t> </a:t>
              </a:r>
              <a:r>
                <a:rPr lang="en-US" altLang="en-US" sz="6600">
                  <a:solidFill>
                    <a:srgbClr val="000000"/>
                  </a:solidFill>
                  <a:latin typeface="Arial - 48"/>
                </a:rPr>
                <a:t>peasants, artisans, merchants and pastoral peoples. </a:t>
              </a:r>
              <a:r>
                <a:rPr lang="en-US" altLang="en-US" sz="4000">
                  <a:solidFill>
                    <a:srgbClr val="000000"/>
                  </a:solidFill>
                  <a:latin typeface="Arial - 28"/>
                </a:rPr>
                <a:t>(Merchants are the most privileged and are exempt from taxes)</a:t>
              </a:r>
            </a:p>
          </p:txBody>
        </p:sp>
      </p:grpSp>
      <p:grpSp>
        <p:nvGrpSpPr>
          <p:cNvPr id="80899" name="Group 6">
            <a:extLst>
              <a:ext uri="{FF2B5EF4-FFF2-40B4-BE49-F238E27FC236}">
                <a16:creationId xmlns:a16="http://schemas.microsoft.com/office/drawing/2014/main" id="{899B9818-9C19-407F-8A5D-04BC0079890A}"/>
              </a:ext>
            </a:extLst>
          </p:cNvPr>
          <p:cNvGrpSpPr>
            <a:grpSpLocks/>
          </p:cNvGrpSpPr>
          <p:nvPr/>
        </p:nvGrpSpPr>
        <p:grpSpPr bwMode="auto">
          <a:xfrm>
            <a:off x="4471988" y="361950"/>
            <a:ext cx="7854950" cy="1668463"/>
            <a:chOff x="2498471" y="58293"/>
            <a:chExt cx="4572254" cy="971296"/>
          </a:xfrm>
        </p:grpSpPr>
        <p:pic>
          <p:nvPicPr>
            <p:cNvPr id="80900" name="Picture 4">
              <a:extLst>
                <a:ext uri="{FF2B5EF4-FFF2-40B4-BE49-F238E27FC236}">
                  <a16:creationId xmlns:a16="http://schemas.microsoft.com/office/drawing/2014/main" id="{87026B06-3015-4CA2-BEEE-BFB68A0EAFCB}"/>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2498471" y="58293"/>
              <a:ext cx="4572254" cy="971296"/>
            </a:xfrm>
            <a:prstGeom prst="rect">
              <a:avLst/>
            </a:prstGeom>
            <a:solidFill>
              <a:srgbClr val="0000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80901" name="TextBox 5">
              <a:extLst>
                <a:ext uri="{FF2B5EF4-FFF2-40B4-BE49-F238E27FC236}">
                  <a16:creationId xmlns:a16="http://schemas.microsoft.com/office/drawing/2014/main" id="{42ED2914-916A-454F-93DB-ED99837230A9}"/>
                </a:ext>
              </a:extLst>
            </p:cNvPr>
            <p:cNvSpPr txBox="1">
              <a:spLocks noChangeArrowheads="1"/>
            </p:cNvSpPr>
            <p:nvPr/>
          </p:nvSpPr>
          <p:spPr bwMode="auto">
            <a:xfrm>
              <a:off x="3479800" y="292100"/>
              <a:ext cx="2819400" cy="447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4400">
                  <a:solidFill>
                    <a:srgbClr val="000000"/>
                  </a:solidFill>
                  <a:latin typeface="Arial - 25"/>
                </a:rPr>
                <a:t>Ottoman Society</a:t>
              </a:r>
            </a:p>
          </p:txBody>
        </p:sp>
      </p:gr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7D9EC0"/>
        </a:solidFill>
        <a:effectLst/>
      </p:bgPr>
    </p:bg>
    <p:spTree>
      <p:nvGrpSpPr>
        <p:cNvPr id="1" name=""/>
        <p:cNvGrpSpPr/>
        <p:nvPr/>
      </p:nvGrpSpPr>
      <p:grpSpPr>
        <a:xfrm>
          <a:off x="0" y="0"/>
          <a:ext cx="0" cy="0"/>
          <a:chOff x="0" y="0"/>
          <a:chExt cx="0" cy="0"/>
        </a:xfrm>
      </p:grpSpPr>
      <p:grpSp>
        <p:nvGrpSpPr>
          <p:cNvPr id="81922" name="Group 3">
            <a:extLst>
              <a:ext uri="{FF2B5EF4-FFF2-40B4-BE49-F238E27FC236}">
                <a16:creationId xmlns:a16="http://schemas.microsoft.com/office/drawing/2014/main" id="{11C85E9A-3269-4A25-8EBD-9C3A0AAEBFFD}"/>
              </a:ext>
            </a:extLst>
          </p:cNvPr>
          <p:cNvGrpSpPr>
            <a:grpSpLocks/>
          </p:cNvGrpSpPr>
          <p:nvPr/>
        </p:nvGrpSpPr>
        <p:grpSpPr bwMode="auto">
          <a:xfrm>
            <a:off x="401638" y="1905000"/>
            <a:ext cx="16263937" cy="10296525"/>
            <a:chOff x="274701" y="638048"/>
            <a:chExt cx="9512300" cy="7447608"/>
          </a:xfrm>
        </p:grpSpPr>
        <p:sp>
          <p:nvSpPr>
            <p:cNvPr id="2" name="Freeform 1">
              <a:extLst>
                <a:ext uri="{FF2B5EF4-FFF2-40B4-BE49-F238E27FC236}">
                  <a16:creationId xmlns:a16="http://schemas.microsoft.com/office/drawing/2014/main" id="{A7B70FDC-9485-4DC0-898A-10FD4F9F82CC}"/>
                </a:ext>
              </a:extLst>
            </p:cNvPr>
            <p:cNvSpPr/>
            <p:nvPr/>
          </p:nvSpPr>
          <p:spPr>
            <a:xfrm>
              <a:off x="337838" y="638048"/>
              <a:ext cx="9386026" cy="5565612"/>
            </a:xfrm>
            <a:custGeom>
              <a:avLst/>
              <a:gdLst/>
              <a:ahLst/>
              <a:cxnLst/>
              <a:rect l="0" t="0" r="0" b="0"/>
              <a:pathLst>
                <a:path w="9385301" h="5565878">
                  <a:moveTo>
                    <a:pt x="0" y="0"/>
                  </a:moveTo>
                  <a:lnTo>
                    <a:pt x="9385300" y="0"/>
                  </a:lnTo>
                  <a:lnTo>
                    <a:pt x="9385300" y="5565877"/>
                  </a:lnTo>
                  <a:lnTo>
                    <a:pt x="0" y="5565877"/>
                  </a:lnTo>
                  <a:close/>
                </a:path>
              </a:pathLst>
            </a:custGeom>
            <a:solidFill>
              <a:srgbClr val="FFE4E1"/>
            </a:solidFill>
            <a:ln w="12700" cap="flat" cmpd="sng" algn="ctr">
              <a:solidFill>
                <a:srgbClr val="000000"/>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1927" name="TextBox 2">
              <a:extLst>
                <a:ext uri="{FF2B5EF4-FFF2-40B4-BE49-F238E27FC236}">
                  <a16:creationId xmlns:a16="http://schemas.microsoft.com/office/drawing/2014/main" id="{2D1A9A82-1A43-4603-92B5-94F27DFC03BC}"/>
                </a:ext>
              </a:extLst>
            </p:cNvPr>
            <p:cNvSpPr txBox="1">
              <a:spLocks noChangeArrowheads="1"/>
            </p:cNvSpPr>
            <p:nvPr/>
          </p:nvSpPr>
          <p:spPr bwMode="auto">
            <a:xfrm>
              <a:off x="274701" y="638048"/>
              <a:ext cx="9512300" cy="7447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en-US" altLang="en-US" sz="2800"/>
            </a:p>
            <a:p>
              <a:pPr algn="ctr" eaLnBrk="1" hangingPunct="1"/>
              <a:r>
                <a:rPr lang="en-US" altLang="en-US" sz="8800"/>
                <a:t>M</a:t>
              </a:r>
              <a:r>
                <a:rPr lang="en-US" altLang="en-US" sz="8800">
                  <a:solidFill>
                    <a:srgbClr val="000000"/>
                  </a:solidFill>
                  <a:latin typeface="Times New Roman - 55"/>
                </a:rPr>
                <a:t>ost Ottomans were Sunni Muslims. They were generally tolerant of non-Muslims. They could keep their religion or convert to Islam.</a:t>
              </a:r>
              <a:r>
                <a:rPr lang="en-US" altLang="en-US" sz="8000">
                  <a:solidFill>
                    <a:srgbClr val="000000"/>
                  </a:solidFill>
                  <a:latin typeface="Times New Roman - 48"/>
                </a:rPr>
                <a:t> </a:t>
              </a:r>
              <a:r>
                <a:rPr lang="en-US" altLang="en-US" sz="3200">
                  <a:solidFill>
                    <a:srgbClr val="000000"/>
                  </a:solidFill>
                  <a:latin typeface="Times New Roman - 16"/>
                </a:rPr>
                <a:t> </a:t>
              </a:r>
            </a:p>
          </p:txBody>
        </p:sp>
      </p:grpSp>
      <p:grpSp>
        <p:nvGrpSpPr>
          <p:cNvPr id="81923" name="Group 6">
            <a:extLst>
              <a:ext uri="{FF2B5EF4-FFF2-40B4-BE49-F238E27FC236}">
                <a16:creationId xmlns:a16="http://schemas.microsoft.com/office/drawing/2014/main" id="{6CEEDA55-DD41-4C98-9D06-E6D8F83CC4E4}"/>
              </a:ext>
            </a:extLst>
          </p:cNvPr>
          <p:cNvGrpSpPr>
            <a:grpSpLocks/>
          </p:cNvGrpSpPr>
          <p:nvPr/>
        </p:nvGrpSpPr>
        <p:grpSpPr bwMode="auto">
          <a:xfrm>
            <a:off x="4618038" y="290513"/>
            <a:ext cx="7478712" cy="1587500"/>
            <a:chOff x="2964942" y="473964"/>
            <a:chExt cx="4353052" cy="924814"/>
          </a:xfrm>
        </p:grpSpPr>
        <p:pic>
          <p:nvPicPr>
            <p:cNvPr id="81924" name="Picture 4">
              <a:extLst>
                <a:ext uri="{FF2B5EF4-FFF2-40B4-BE49-F238E27FC236}">
                  <a16:creationId xmlns:a16="http://schemas.microsoft.com/office/drawing/2014/main" id="{A27E0B1C-FD30-41F4-B5F0-241D9516990B}"/>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2964942" y="473964"/>
              <a:ext cx="4353052" cy="924814"/>
            </a:xfrm>
            <a:prstGeom prst="rect">
              <a:avLst/>
            </a:prstGeom>
            <a:solidFill>
              <a:srgbClr val="0000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81925" name="TextBox 5">
              <a:extLst>
                <a:ext uri="{FF2B5EF4-FFF2-40B4-BE49-F238E27FC236}">
                  <a16:creationId xmlns:a16="http://schemas.microsoft.com/office/drawing/2014/main" id="{454A5AD0-A105-4522-A0FB-982DDFA64D4C}"/>
                </a:ext>
              </a:extLst>
            </p:cNvPr>
            <p:cNvSpPr txBox="1">
              <a:spLocks noChangeArrowheads="1"/>
            </p:cNvSpPr>
            <p:nvPr/>
          </p:nvSpPr>
          <p:spPr bwMode="auto">
            <a:xfrm>
              <a:off x="3251200" y="711200"/>
              <a:ext cx="3987800" cy="412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4000">
                  <a:solidFill>
                    <a:srgbClr val="000000"/>
                  </a:solidFill>
                  <a:latin typeface="Arial - 24"/>
                </a:rPr>
                <a:t>Religion in Ottoman World</a:t>
              </a:r>
            </a:p>
          </p:txBody>
        </p:sp>
      </p:gr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FFFFE0"/>
        </a:solidFill>
        <a:effectLst/>
      </p:bgPr>
    </p:bg>
    <p:spTree>
      <p:nvGrpSpPr>
        <p:cNvPr id="1" name=""/>
        <p:cNvGrpSpPr/>
        <p:nvPr/>
      </p:nvGrpSpPr>
      <p:grpSpPr>
        <a:xfrm>
          <a:off x="0" y="0"/>
          <a:ext cx="0" cy="0"/>
          <a:chOff x="0" y="0"/>
          <a:chExt cx="0" cy="0"/>
        </a:xfrm>
      </p:grpSpPr>
      <p:grpSp>
        <p:nvGrpSpPr>
          <p:cNvPr id="82946" name="Group 3">
            <a:extLst>
              <a:ext uri="{FF2B5EF4-FFF2-40B4-BE49-F238E27FC236}">
                <a16:creationId xmlns:a16="http://schemas.microsoft.com/office/drawing/2014/main" id="{7FB722E8-96F5-4E17-9F18-BE203E1072F8}"/>
              </a:ext>
            </a:extLst>
          </p:cNvPr>
          <p:cNvGrpSpPr>
            <a:grpSpLocks/>
          </p:cNvGrpSpPr>
          <p:nvPr/>
        </p:nvGrpSpPr>
        <p:grpSpPr bwMode="auto">
          <a:xfrm>
            <a:off x="596900" y="1593850"/>
            <a:ext cx="16002000" cy="7842250"/>
            <a:chOff x="262001" y="828548"/>
            <a:chExt cx="9314876" cy="5827330"/>
          </a:xfrm>
        </p:grpSpPr>
        <p:sp>
          <p:nvSpPr>
            <p:cNvPr id="2" name="Freeform 1">
              <a:extLst>
                <a:ext uri="{FF2B5EF4-FFF2-40B4-BE49-F238E27FC236}">
                  <a16:creationId xmlns:a16="http://schemas.microsoft.com/office/drawing/2014/main" id="{788300B8-FB98-4063-AA36-C3C7F2FB9A50}"/>
                </a:ext>
              </a:extLst>
            </p:cNvPr>
            <p:cNvSpPr/>
            <p:nvPr/>
          </p:nvSpPr>
          <p:spPr>
            <a:xfrm>
              <a:off x="325764" y="828548"/>
              <a:ext cx="9187351" cy="5827330"/>
            </a:xfrm>
            <a:custGeom>
              <a:avLst/>
              <a:gdLst/>
              <a:ahLst/>
              <a:cxnLst/>
              <a:rect l="0" t="0" r="0" b="0"/>
              <a:pathLst>
                <a:path w="9187877" h="5827330">
                  <a:moveTo>
                    <a:pt x="0" y="0"/>
                  </a:moveTo>
                  <a:lnTo>
                    <a:pt x="9187876" y="0"/>
                  </a:lnTo>
                  <a:lnTo>
                    <a:pt x="9187876" y="5827329"/>
                  </a:lnTo>
                  <a:lnTo>
                    <a:pt x="0" y="5827329"/>
                  </a:lnTo>
                  <a:close/>
                </a:path>
              </a:pathLst>
            </a:custGeom>
            <a:solidFill>
              <a:srgbClr val="005500"/>
            </a:solidFill>
            <a:ln w="12700" cap="flat" cmpd="sng" algn="ctr">
              <a:solidFill>
                <a:srgbClr val="000000"/>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algn="ctr" eaLnBrk="1" fontAlgn="auto" hangingPunct="1">
                <a:spcBef>
                  <a:spcPts val="0"/>
                </a:spcBef>
                <a:spcAft>
                  <a:spcPts val="0"/>
                </a:spcAft>
                <a:buFont typeface="Arial" panose="020B0604020202020204" pitchFamily="34" charset="0"/>
                <a:buChar char="•"/>
                <a:defRPr/>
              </a:pPr>
              <a:endParaRPr lang="en-US" sz="2400"/>
            </a:p>
          </p:txBody>
        </p:sp>
        <p:sp>
          <p:nvSpPr>
            <p:cNvPr id="82951" name="TextBox 2">
              <a:extLst>
                <a:ext uri="{FF2B5EF4-FFF2-40B4-BE49-F238E27FC236}">
                  <a16:creationId xmlns:a16="http://schemas.microsoft.com/office/drawing/2014/main" id="{A7E599CC-1AE2-4D9E-A42A-8DD62B543ADC}"/>
                </a:ext>
              </a:extLst>
            </p:cNvPr>
            <p:cNvSpPr txBox="1">
              <a:spLocks noChangeArrowheads="1"/>
            </p:cNvSpPr>
            <p:nvPr/>
          </p:nvSpPr>
          <p:spPr bwMode="auto">
            <a:xfrm>
              <a:off x="262001" y="828548"/>
              <a:ext cx="9314876" cy="5351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85800" indent="-6858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buFont typeface="Arial" panose="020B0604020202020204" pitchFamily="34" charset="0"/>
                <a:buChar char="•"/>
              </a:pPr>
              <a:r>
                <a:rPr lang="en-US" altLang="en-US" sz="6600" b="1">
                  <a:solidFill>
                    <a:srgbClr val="FFFF00"/>
                  </a:solidFill>
                  <a:latin typeface="Arial - 43"/>
                </a:rPr>
                <a:t>Women treated better than other Islamic states (Turkish traditions)</a:t>
              </a:r>
            </a:p>
            <a:p>
              <a:pPr eaLnBrk="1" hangingPunct="1">
                <a:buFont typeface="Arial" panose="020B0604020202020204" pitchFamily="34" charset="0"/>
                <a:buChar char="•"/>
              </a:pPr>
              <a:r>
                <a:rPr lang="en-US" altLang="en-US" sz="6600" b="1">
                  <a:solidFill>
                    <a:srgbClr val="FFFF00"/>
                  </a:solidFill>
                  <a:latin typeface="Arial - 43"/>
                </a:rPr>
                <a:t>Could own and inherit property</a:t>
              </a:r>
            </a:p>
            <a:p>
              <a:pPr eaLnBrk="1" hangingPunct="1">
                <a:buFont typeface="Arial" panose="020B0604020202020204" pitchFamily="34" charset="0"/>
                <a:buChar char="•"/>
              </a:pPr>
              <a:r>
                <a:rPr lang="en-US" altLang="en-US" sz="6600" b="1">
                  <a:solidFill>
                    <a:srgbClr val="FFFF00"/>
                  </a:solidFill>
                  <a:latin typeface="Arial - 43"/>
                </a:rPr>
                <a:t> Were not forced to marry and could seek a divorce</a:t>
              </a:r>
            </a:p>
            <a:p>
              <a:pPr eaLnBrk="1" hangingPunct="1">
                <a:buFont typeface="Arial" panose="020B0604020202020204" pitchFamily="34" charset="0"/>
                <a:buChar char="•"/>
              </a:pPr>
              <a:r>
                <a:rPr lang="en-US" altLang="en-US" sz="6600" b="1">
                  <a:solidFill>
                    <a:srgbClr val="FFFF00"/>
                  </a:solidFill>
                  <a:latin typeface="Arial - 43"/>
                </a:rPr>
                <a:t>Some gained political power as officials and governors. </a:t>
              </a:r>
            </a:p>
          </p:txBody>
        </p:sp>
      </p:grpSp>
      <p:grpSp>
        <p:nvGrpSpPr>
          <p:cNvPr id="82947" name="Group 6">
            <a:extLst>
              <a:ext uri="{FF2B5EF4-FFF2-40B4-BE49-F238E27FC236}">
                <a16:creationId xmlns:a16="http://schemas.microsoft.com/office/drawing/2014/main" id="{D744D718-7188-4A8A-BD19-47A3217052E7}"/>
              </a:ext>
            </a:extLst>
          </p:cNvPr>
          <p:cNvGrpSpPr>
            <a:grpSpLocks/>
          </p:cNvGrpSpPr>
          <p:nvPr/>
        </p:nvGrpSpPr>
        <p:grpSpPr bwMode="auto">
          <a:xfrm>
            <a:off x="4967288" y="53975"/>
            <a:ext cx="8320087" cy="1649413"/>
            <a:chOff x="2700909" y="6731"/>
            <a:chExt cx="4842891" cy="960755"/>
          </a:xfrm>
        </p:grpSpPr>
        <p:pic>
          <p:nvPicPr>
            <p:cNvPr id="82948" name="Picture 4">
              <a:extLst>
                <a:ext uri="{FF2B5EF4-FFF2-40B4-BE49-F238E27FC236}">
                  <a16:creationId xmlns:a16="http://schemas.microsoft.com/office/drawing/2014/main" id="{2839CAF3-8DA0-4F43-9F01-CC5C99285A92}"/>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2700909" y="6731"/>
              <a:ext cx="4522470" cy="960755"/>
            </a:xfrm>
            <a:prstGeom prst="rect">
              <a:avLst/>
            </a:prstGeom>
            <a:solidFill>
              <a:srgbClr val="0000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82949" name="TextBox 5">
              <a:extLst>
                <a:ext uri="{FF2B5EF4-FFF2-40B4-BE49-F238E27FC236}">
                  <a16:creationId xmlns:a16="http://schemas.microsoft.com/office/drawing/2014/main" id="{7D4740E3-0234-43DD-91C6-A81B1AFDE705}"/>
                </a:ext>
              </a:extLst>
            </p:cNvPr>
            <p:cNvSpPr txBox="1">
              <a:spLocks noChangeArrowheads="1"/>
            </p:cNvSpPr>
            <p:nvPr/>
          </p:nvSpPr>
          <p:spPr bwMode="auto">
            <a:xfrm>
              <a:off x="3403600" y="254000"/>
              <a:ext cx="4140200" cy="537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5400">
                  <a:solidFill>
                    <a:srgbClr val="000000"/>
                  </a:solidFill>
                  <a:latin typeface="Arial - 32"/>
                </a:rPr>
                <a:t>Role of Women</a:t>
              </a:r>
            </a:p>
          </p:txBody>
        </p:sp>
      </p:gr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00008B"/>
        </a:solidFill>
        <a:effectLst/>
      </p:bgPr>
    </p:bg>
    <p:spTree>
      <p:nvGrpSpPr>
        <p:cNvPr id="1" name=""/>
        <p:cNvGrpSpPr/>
        <p:nvPr/>
      </p:nvGrpSpPr>
      <p:grpSpPr>
        <a:xfrm>
          <a:off x="0" y="0"/>
          <a:ext cx="0" cy="0"/>
          <a:chOff x="0" y="0"/>
          <a:chExt cx="0" cy="0"/>
        </a:xfrm>
      </p:grpSpPr>
      <p:grpSp>
        <p:nvGrpSpPr>
          <p:cNvPr id="83970" name="Group 3">
            <a:extLst>
              <a:ext uri="{FF2B5EF4-FFF2-40B4-BE49-F238E27FC236}">
                <a16:creationId xmlns:a16="http://schemas.microsoft.com/office/drawing/2014/main" id="{83E67522-A07E-47CA-B9A6-2F8546BD4919}"/>
              </a:ext>
            </a:extLst>
          </p:cNvPr>
          <p:cNvGrpSpPr>
            <a:grpSpLocks/>
          </p:cNvGrpSpPr>
          <p:nvPr/>
        </p:nvGrpSpPr>
        <p:grpSpPr bwMode="auto">
          <a:xfrm>
            <a:off x="182563" y="1960563"/>
            <a:ext cx="17389475" cy="7856537"/>
            <a:chOff x="58738" y="-73152"/>
            <a:chExt cx="10067504" cy="7987260"/>
          </a:xfrm>
        </p:grpSpPr>
        <p:sp>
          <p:nvSpPr>
            <p:cNvPr id="2" name="Freeform 1">
              <a:extLst>
                <a:ext uri="{FF2B5EF4-FFF2-40B4-BE49-F238E27FC236}">
                  <a16:creationId xmlns:a16="http://schemas.microsoft.com/office/drawing/2014/main" id="{B3DDC790-1C69-4E60-BD1A-C1F3E3BAF4EF}"/>
                </a:ext>
              </a:extLst>
            </p:cNvPr>
            <p:cNvSpPr/>
            <p:nvPr/>
          </p:nvSpPr>
          <p:spPr>
            <a:xfrm>
              <a:off x="58738" y="-73152"/>
              <a:ext cx="9859794" cy="7670933"/>
            </a:xfrm>
            <a:custGeom>
              <a:avLst/>
              <a:gdLst/>
              <a:ahLst/>
              <a:cxnLst/>
              <a:rect l="0" t="0" r="0" b="0"/>
              <a:pathLst>
                <a:path w="9859900" h="7670801">
                  <a:moveTo>
                    <a:pt x="0" y="0"/>
                  </a:moveTo>
                  <a:lnTo>
                    <a:pt x="9859899" y="0"/>
                  </a:lnTo>
                  <a:lnTo>
                    <a:pt x="9859899" y="7670800"/>
                  </a:lnTo>
                  <a:lnTo>
                    <a:pt x="0" y="7670800"/>
                  </a:lnTo>
                  <a:close/>
                </a:path>
              </a:pathLst>
            </a:custGeom>
            <a:solidFill>
              <a:srgbClr val="C0C0C0"/>
            </a:solidFill>
            <a:ln w="12700" cap="flat" cmpd="sng" algn="ctr">
              <a:solidFill>
                <a:srgbClr val="000000"/>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7831" name="TextBox 2">
              <a:extLst>
                <a:ext uri="{FF2B5EF4-FFF2-40B4-BE49-F238E27FC236}">
                  <a16:creationId xmlns:a16="http://schemas.microsoft.com/office/drawing/2014/main" id="{375178A4-88E8-49E9-AFA8-75682277B424}"/>
                </a:ext>
              </a:extLst>
            </p:cNvPr>
            <p:cNvSpPr txBox="1">
              <a:spLocks noChangeArrowheads="1"/>
            </p:cNvSpPr>
            <p:nvPr/>
          </p:nvSpPr>
          <p:spPr bwMode="auto">
            <a:xfrm>
              <a:off x="198437" y="-3754"/>
              <a:ext cx="9927805" cy="791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n-US" altLang="en-US" sz="9276" dirty="0">
                  <a:solidFill>
                    <a:srgbClr val="000000"/>
                  </a:solidFill>
                  <a:latin typeface="Times New Roman - 72"/>
                </a:rPr>
                <a:t>Visible problems begin in 1699 when the empire began to lose territory. Other problems were people adopting the ideals of Europeans.  </a:t>
              </a:r>
            </a:p>
          </p:txBody>
        </p:sp>
      </p:grpSp>
      <p:grpSp>
        <p:nvGrpSpPr>
          <p:cNvPr id="83971" name="Group 6">
            <a:extLst>
              <a:ext uri="{FF2B5EF4-FFF2-40B4-BE49-F238E27FC236}">
                <a16:creationId xmlns:a16="http://schemas.microsoft.com/office/drawing/2014/main" id="{9BECDE52-8461-449B-98A0-73D8C8FA919E}"/>
              </a:ext>
            </a:extLst>
          </p:cNvPr>
          <p:cNvGrpSpPr>
            <a:grpSpLocks/>
          </p:cNvGrpSpPr>
          <p:nvPr/>
        </p:nvGrpSpPr>
        <p:grpSpPr bwMode="auto">
          <a:xfrm>
            <a:off x="4922838" y="311150"/>
            <a:ext cx="7769225" cy="1649413"/>
            <a:chOff x="5736209" y="5099431"/>
            <a:chExt cx="4522470" cy="960755"/>
          </a:xfrm>
        </p:grpSpPr>
        <p:pic>
          <p:nvPicPr>
            <p:cNvPr id="83972" name="Picture 4">
              <a:extLst>
                <a:ext uri="{FF2B5EF4-FFF2-40B4-BE49-F238E27FC236}">
                  <a16:creationId xmlns:a16="http://schemas.microsoft.com/office/drawing/2014/main" id="{59EFAE04-D2EB-461D-B5EA-21647BC12761}"/>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5736209" y="5099431"/>
              <a:ext cx="4522470" cy="960755"/>
            </a:xfrm>
            <a:prstGeom prst="rect">
              <a:avLst/>
            </a:prstGeom>
            <a:solidFill>
              <a:srgbClr val="0000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83973" name="TextBox 5">
              <a:extLst>
                <a:ext uri="{FF2B5EF4-FFF2-40B4-BE49-F238E27FC236}">
                  <a16:creationId xmlns:a16="http://schemas.microsoft.com/office/drawing/2014/main" id="{0C3426BF-0790-4A1C-9B8A-FD9AD609B4F2}"/>
                </a:ext>
              </a:extLst>
            </p:cNvPr>
            <p:cNvSpPr txBox="1">
              <a:spLocks noChangeArrowheads="1"/>
            </p:cNvSpPr>
            <p:nvPr/>
          </p:nvSpPr>
          <p:spPr bwMode="auto">
            <a:xfrm>
              <a:off x="6096000" y="5346700"/>
              <a:ext cx="4140200" cy="376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3600" b="1">
                  <a:solidFill>
                    <a:srgbClr val="000000"/>
                  </a:solidFill>
                  <a:latin typeface="Arial - 25"/>
                </a:rPr>
                <a:t>Ottoman Empire Problems</a:t>
              </a: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2" name="Picture 1">
            <a:extLst>
              <a:ext uri="{FF2B5EF4-FFF2-40B4-BE49-F238E27FC236}">
                <a16:creationId xmlns:a16="http://schemas.microsoft.com/office/drawing/2014/main" id="{E61EE5B4-CE01-4A72-B26E-46F3794A79E3}"/>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7452975" cy="9817100"/>
          </a:xfrm>
          <a:prstGeom prst="rect">
            <a:avLst/>
          </a:prstGeom>
          <a:solidFill>
            <a:srgbClr val="0000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D8F226E2-B4F9-435C-8E4C-83F8E3792DEA}"/>
              </a:ext>
            </a:extLst>
          </p:cNvPr>
          <p:cNvSpPr/>
          <p:nvPr/>
        </p:nvSpPr>
        <p:spPr>
          <a:xfrm>
            <a:off x="436563" y="5564188"/>
            <a:ext cx="7392987" cy="4252912"/>
          </a:xfrm>
          <a:custGeom>
            <a:avLst/>
            <a:gdLst/>
            <a:ahLst/>
            <a:cxnLst/>
            <a:rect l="0" t="0" r="0" b="0"/>
            <a:pathLst>
              <a:path w="4303210" h="3402370">
                <a:moveTo>
                  <a:pt x="0" y="0"/>
                </a:moveTo>
                <a:lnTo>
                  <a:pt x="4303209" y="0"/>
                </a:lnTo>
                <a:lnTo>
                  <a:pt x="4303209" y="3402369"/>
                </a:lnTo>
                <a:lnTo>
                  <a:pt x="0" y="3402369"/>
                </a:lnTo>
                <a:close/>
              </a:path>
            </a:pathLst>
          </a:custGeom>
          <a:solidFill>
            <a:srgbClr val="0000FF"/>
          </a:solidFill>
          <a:ln w="38100" cap="flat" cmpd="sng" algn="ctr">
            <a:solidFill>
              <a:srgbClr val="000000"/>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8851" name="TextBox 2">
            <a:extLst>
              <a:ext uri="{FF2B5EF4-FFF2-40B4-BE49-F238E27FC236}">
                <a16:creationId xmlns:a16="http://schemas.microsoft.com/office/drawing/2014/main" id="{86D832E2-9695-457F-95E7-60141F7D7708}"/>
              </a:ext>
            </a:extLst>
          </p:cNvPr>
          <p:cNvSpPr txBox="1">
            <a:spLocks noChangeArrowheads="1"/>
          </p:cNvSpPr>
          <p:nvPr/>
        </p:nvSpPr>
        <p:spPr bwMode="auto">
          <a:xfrm>
            <a:off x="771525" y="179388"/>
            <a:ext cx="16681450" cy="125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n-US" altLang="en-US" sz="7558" b="1">
                <a:solidFill>
                  <a:srgbClr val="009900"/>
                </a:solidFill>
                <a:latin typeface="Calligrapher - 59"/>
              </a:rPr>
              <a:t>Decline of Ottoman Empire</a:t>
            </a:r>
          </a:p>
        </p:txBody>
      </p:sp>
      <p:pic>
        <p:nvPicPr>
          <p:cNvPr id="84996" name="Picture 3">
            <a:extLst>
              <a:ext uri="{FF2B5EF4-FFF2-40B4-BE49-F238E27FC236}">
                <a16:creationId xmlns:a16="http://schemas.microsoft.com/office/drawing/2014/main" id="{8D0F6453-C626-4B46-ACA2-5D07F239A94A}"/>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177925" y="1995488"/>
            <a:ext cx="5737225" cy="3568700"/>
          </a:xfrm>
          <a:prstGeom prst="rect">
            <a:avLst/>
          </a:prstGeom>
          <a:solidFill>
            <a:srgbClr val="0000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84997" name="Picture 4">
            <a:extLst>
              <a:ext uri="{FF2B5EF4-FFF2-40B4-BE49-F238E27FC236}">
                <a16:creationId xmlns:a16="http://schemas.microsoft.com/office/drawing/2014/main" id="{99F56E14-7CFC-47DF-9E20-F8FC9B4537DF}"/>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9721850" y="6192838"/>
            <a:ext cx="6838950" cy="3624262"/>
          </a:xfrm>
          <a:prstGeom prst="rect">
            <a:avLst/>
          </a:prstGeom>
          <a:solidFill>
            <a:srgbClr val="0000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 name="Freeform 5">
            <a:extLst>
              <a:ext uri="{FF2B5EF4-FFF2-40B4-BE49-F238E27FC236}">
                <a16:creationId xmlns:a16="http://schemas.microsoft.com/office/drawing/2014/main" id="{4A415DAE-42E6-4B81-95B8-675EAD0A8EA3}"/>
              </a:ext>
            </a:extLst>
          </p:cNvPr>
          <p:cNvSpPr/>
          <p:nvPr/>
        </p:nvSpPr>
        <p:spPr>
          <a:xfrm>
            <a:off x="9510713" y="1500188"/>
            <a:ext cx="7261225" cy="4064000"/>
          </a:xfrm>
          <a:custGeom>
            <a:avLst/>
            <a:gdLst/>
            <a:ahLst/>
            <a:cxnLst/>
            <a:rect l="0" t="0" r="0" b="0"/>
            <a:pathLst>
              <a:path w="4228133" h="2782915">
                <a:moveTo>
                  <a:pt x="0" y="0"/>
                </a:moveTo>
                <a:lnTo>
                  <a:pt x="4228132" y="0"/>
                </a:lnTo>
                <a:lnTo>
                  <a:pt x="4228132" y="2782914"/>
                </a:lnTo>
                <a:lnTo>
                  <a:pt x="0" y="2782914"/>
                </a:lnTo>
                <a:close/>
              </a:path>
            </a:pathLst>
          </a:custGeom>
          <a:solidFill>
            <a:srgbClr val="0000FF"/>
          </a:solidFill>
          <a:ln w="38100" cap="flat" cmpd="sng" algn="ctr">
            <a:solidFill>
              <a:srgbClr val="000000"/>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4999" name="TextBox 6">
            <a:extLst>
              <a:ext uri="{FF2B5EF4-FFF2-40B4-BE49-F238E27FC236}">
                <a16:creationId xmlns:a16="http://schemas.microsoft.com/office/drawing/2014/main" id="{C2822692-222D-4888-95A0-D5B836DECED8}"/>
              </a:ext>
            </a:extLst>
          </p:cNvPr>
          <p:cNvSpPr txBox="1">
            <a:spLocks noChangeArrowheads="1"/>
          </p:cNvSpPr>
          <p:nvPr/>
        </p:nvSpPr>
        <p:spPr bwMode="auto">
          <a:xfrm>
            <a:off x="9510713" y="1792288"/>
            <a:ext cx="7261225"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5400" b="1">
                <a:solidFill>
                  <a:srgbClr val="FFFF00"/>
                </a:solidFill>
                <a:latin typeface="Arial - 33"/>
              </a:rPr>
              <a:t>The Siege of Vienna – Suleyman’s forces were turned back in 1529</a:t>
            </a:r>
          </a:p>
        </p:txBody>
      </p:sp>
      <p:sp>
        <p:nvSpPr>
          <p:cNvPr id="85000" name="TextBox 7">
            <a:extLst>
              <a:ext uri="{FF2B5EF4-FFF2-40B4-BE49-F238E27FC236}">
                <a16:creationId xmlns:a16="http://schemas.microsoft.com/office/drawing/2014/main" id="{5ACD8660-5989-414C-BAF6-B9E2E77A1DD4}"/>
              </a:ext>
            </a:extLst>
          </p:cNvPr>
          <p:cNvSpPr txBox="1">
            <a:spLocks noChangeArrowheads="1"/>
          </p:cNvSpPr>
          <p:nvPr/>
        </p:nvSpPr>
        <p:spPr bwMode="auto">
          <a:xfrm>
            <a:off x="514350" y="5564188"/>
            <a:ext cx="7065963"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4000" b="1">
                <a:solidFill>
                  <a:srgbClr val="FFFF00"/>
                </a:solidFill>
                <a:latin typeface="Arial - 24"/>
              </a:rPr>
              <a:t>The Battle of Lepanto, 1571</a:t>
            </a:r>
          </a:p>
          <a:p>
            <a:pPr algn="ctr" eaLnBrk="1" hangingPunct="1"/>
            <a:r>
              <a:rPr lang="en-US" altLang="en-US" sz="4000" b="1">
                <a:solidFill>
                  <a:srgbClr val="FFFF00"/>
                </a:solidFill>
                <a:latin typeface="Arial - 24"/>
              </a:rPr>
              <a:t>  Major naval battle between Spanish and Ottomans</a:t>
            </a:r>
          </a:p>
          <a:p>
            <a:pPr algn="ctr" eaLnBrk="1" hangingPunct="1"/>
            <a:r>
              <a:rPr lang="en-US" altLang="en-US" sz="4000" b="1">
                <a:solidFill>
                  <a:srgbClr val="FFFF00"/>
                </a:solidFill>
                <a:latin typeface="Arial - 24"/>
              </a:rPr>
              <a:t>  Spanish victory gave hope to Christian empires that Turks could be stopped.</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FFE4E1"/>
        </a:solidFill>
        <a:effectLst/>
      </p:bgPr>
    </p:bg>
    <p:spTree>
      <p:nvGrpSpPr>
        <p:cNvPr id="1" name=""/>
        <p:cNvGrpSpPr/>
        <p:nvPr/>
      </p:nvGrpSpPr>
      <p:grpSpPr>
        <a:xfrm>
          <a:off x="0" y="0"/>
          <a:ext cx="0" cy="0"/>
          <a:chOff x="0" y="0"/>
          <a:chExt cx="0" cy="0"/>
        </a:xfrm>
      </p:grpSpPr>
      <p:pic>
        <p:nvPicPr>
          <p:cNvPr id="86018" name="Picture 1">
            <a:extLst>
              <a:ext uri="{FF2B5EF4-FFF2-40B4-BE49-F238E27FC236}">
                <a16:creationId xmlns:a16="http://schemas.microsoft.com/office/drawing/2014/main" id="{0FE2031B-46F7-4428-BE27-75D7AD5330B7}"/>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290638" y="0"/>
            <a:ext cx="14619287" cy="9817100"/>
          </a:xfrm>
          <a:prstGeom prst="rect">
            <a:avLst/>
          </a:prstGeom>
          <a:solidFill>
            <a:srgbClr val="0000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7042" name="Picture 1">
            <a:extLst>
              <a:ext uri="{FF2B5EF4-FFF2-40B4-BE49-F238E27FC236}">
                <a16:creationId xmlns:a16="http://schemas.microsoft.com/office/drawing/2014/main" id="{0C7A17E3-CBA0-4889-86C9-C85BF570B721}"/>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2844800" y="222250"/>
            <a:ext cx="12738100" cy="8993188"/>
          </a:xfrm>
          <a:prstGeom prst="rect">
            <a:avLst/>
          </a:prstGeom>
          <a:solidFill>
            <a:srgbClr val="0000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80899" name="TextBox 2">
            <a:extLst>
              <a:ext uri="{FF2B5EF4-FFF2-40B4-BE49-F238E27FC236}">
                <a16:creationId xmlns:a16="http://schemas.microsoft.com/office/drawing/2014/main" id="{969C8287-CB33-445B-869C-8133A5B3E3BC}"/>
              </a:ext>
            </a:extLst>
          </p:cNvPr>
          <p:cNvSpPr txBox="1">
            <a:spLocks noChangeArrowheads="1"/>
          </p:cNvSpPr>
          <p:nvPr/>
        </p:nvSpPr>
        <p:spPr bwMode="auto">
          <a:xfrm>
            <a:off x="4622800" y="8613775"/>
            <a:ext cx="10474325"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n-US" altLang="en-US" sz="7215" dirty="0">
                <a:solidFill>
                  <a:srgbClr val="000000"/>
                </a:solidFill>
                <a:latin typeface="Times New Roman - 56"/>
              </a:rPr>
              <a:t>Rise of the </a:t>
            </a:r>
            <a:r>
              <a:rPr lang="en-US" altLang="en-US" sz="7215" dirty="0" err="1">
                <a:solidFill>
                  <a:srgbClr val="000000"/>
                </a:solidFill>
                <a:latin typeface="Times New Roman - 56"/>
              </a:rPr>
              <a:t>Safavids</a:t>
            </a:r>
            <a:endParaRPr lang="en-US" altLang="en-US" sz="7215" dirty="0">
              <a:solidFill>
                <a:srgbClr val="000000"/>
              </a:solidFill>
              <a:latin typeface="Times New Roman - 56"/>
            </a:endParaRPr>
          </a:p>
        </p:txBody>
      </p:sp>
      <p:sp>
        <p:nvSpPr>
          <p:cNvPr id="4" name="Freeform 3">
            <a:extLst>
              <a:ext uri="{FF2B5EF4-FFF2-40B4-BE49-F238E27FC236}">
                <a16:creationId xmlns:a16="http://schemas.microsoft.com/office/drawing/2014/main" id="{5B2FEC6E-4368-40D5-A923-B16ACAB35F45}"/>
              </a:ext>
            </a:extLst>
          </p:cNvPr>
          <p:cNvSpPr/>
          <p:nvPr/>
        </p:nvSpPr>
        <p:spPr>
          <a:xfrm>
            <a:off x="3252788" y="2293938"/>
            <a:ext cx="1370012" cy="49212"/>
          </a:xfrm>
          <a:custGeom>
            <a:avLst/>
            <a:gdLst/>
            <a:ahLst/>
            <a:cxnLst/>
            <a:rect l="0" t="0" r="0" b="0"/>
            <a:pathLst>
              <a:path w="797663" h="29667">
                <a:moveTo>
                  <a:pt x="0" y="29666"/>
                </a:moveTo>
                <a:lnTo>
                  <a:pt x="10720" y="18945"/>
                </a:lnTo>
                <a:lnTo>
                  <a:pt x="27950" y="13682"/>
                </a:lnTo>
                <a:lnTo>
                  <a:pt x="88528" y="10026"/>
                </a:lnTo>
                <a:lnTo>
                  <a:pt x="149595" y="14905"/>
                </a:lnTo>
                <a:lnTo>
                  <a:pt x="200658" y="18648"/>
                </a:lnTo>
                <a:lnTo>
                  <a:pt x="257615" y="16395"/>
                </a:lnTo>
                <a:lnTo>
                  <a:pt x="312661" y="10839"/>
                </a:lnTo>
                <a:lnTo>
                  <a:pt x="361021" y="9877"/>
                </a:lnTo>
                <a:lnTo>
                  <a:pt x="410876" y="9592"/>
                </a:lnTo>
                <a:lnTo>
                  <a:pt x="461174" y="9507"/>
                </a:lnTo>
                <a:lnTo>
                  <a:pt x="513425" y="2540"/>
                </a:lnTo>
                <a:lnTo>
                  <a:pt x="565796" y="0"/>
                </a:lnTo>
                <a:lnTo>
                  <a:pt x="625854" y="6396"/>
                </a:lnTo>
                <a:lnTo>
                  <a:pt x="685023" y="14427"/>
                </a:lnTo>
                <a:lnTo>
                  <a:pt x="744865" y="21883"/>
                </a:lnTo>
                <a:lnTo>
                  <a:pt x="797662" y="29666"/>
                </a:lnTo>
              </a:path>
            </a:pathLst>
          </a:custGeom>
          <a:ln w="38100" cap="flat" cmpd="sng" algn="ctr">
            <a:solidFill>
              <a:srgbClr val="009300"/>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US"/>
          </a:p>
        </p:txBody>
      </p:sp>
      <p:sp>
        <p:nvSpPr>
          <p:cNvPr id="5" name="Freeform 4">
            <a:extLst>
              <a:ext uri="{FF2B5EF4-FFF2-40B4-BE49-F238E27FC236}">
                <a16:creationId xmlns:a16="http://schemas.microsoft.com/office/drawing/2014/main" id="{A6E00F5E-66CE-42DE-B05A-2C1AC2CDC3CA}"/>
              </a:ext>
            </a:extLst>
          </p:cNvPr>
          <p:cNvSpPr/>
          <p:nvPr/>
        </p:nvSpPr>
        <p:spPr>
          <a:xfrm>
            <a:off x="14246225" y="8067675"/>
            <a:ext cx="1025525" cy="104775"/>
          </a:xfrm>
          <a:custGeom>
            <a:avLst/>
            <a:gdLst/>
            <a:ahLst/>
            <a:cxnLst/>
            <a:rect l="0" t="0" r="0" b="0"/>
            <a:pathLst>
              <a:path w="595724" h="60583">
                <a:moveTo>
                  <a:pt x="0" y="0"/>
                </a:moveTo>
                <a:lnTo>
                  <a:pt x="59728" y="17222"/>
                </a:lnTo>
                <a:lnTo>
                  <a:pt x="111562" y="27377"/>
                </a:lnTo>
                <a:lnTo>
                  <a:pt x="171506" y="36846"/>
                </a:lnTo>
                <a:lnTo>
                  <a:pt x="222770" y="39688"/>
                </a:lnTo>
                <a:lnTo>
                  <a:pt x="276110" y="40250"/>
                </a:lnTo>
                <a:lnTo>
                  <a:pt x="329860" y="40361"/>
                </a:lnTo>
                <a:lnTo>
                  <a:pt x="383691" y="40383"/>
                </a:lnTo>
                <a:lnTo>
                  <a:pt x="437537" y="40387"/>
                </a:lnTo>
                <a:lnTo>
                  <a:pt x="491387" y="40388"/>
                </a:lnTo>
                <a:lnTo>
                  <a:pt x="553340" y="45748"/>
                </a:lnTo>
                <a:lnTo>
                  <a:pt x="595723" y="60582"/>
                </a:lnTo>
              </a:path>
            </a:pathLst>
          </a:custGeom>
          <a:ln w="38100" cap="flat" cmpd="sng" algn="ctr">
            <a:solidFill>
              <a:srgbClr val="009300"/>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US"/>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FFF8F0"/>
        </a:solidFill>
        <a:effectLst/>
      </p:bgPr>
    </p:bg>
    <p:spTree>
      <p:nvGrpSpPr>
        <p:cNvPr id="1" name=""/>
        <p:cNvGrpSpPr/>
        <p:nvPr/>
      </p:nvGrpSpPr>
      <p:grpSpPr>
        <a:xfrm>
          <a:off x="0" y="0"/>
          <a:ext cx="0" cy="0"/>
          <a:chOff x="0" y="0"/>
          <a:chExt cx="0" cy="0"/>
        </a:xfrm>
      </p:grpSpPr>
      <p:grpSp>
        <p:nvGrpSpPr>
          <p:cNvPr id="88066" name="Group 3">
            <a:extLst>
              <a:ext uri="{FF2B5EF4-FFF2-40B4-BE49-F238E27FC236}">
                <a16:creationId xmlns:a16="http://schemas.microsoft.com/office/drawing/2014/main" id="{D47F53F9-98B4-4DA7-AB56-97FDF32CBC4E}"/>
              </a:ext>
            </a:extLst>
          </p:cNvPr>
          <p:cNvGrpSpPr>
            <a:grpSpLocks/>
          </p:cNvGrpSpPr>
          <p:nvPr/>
        </p:nvGrpSpPr>
        <p:grpSpPr bwMode="auto">
          <a:xfrm>
            <a:off x="401638" y="1828800"/>
            <a:ext cx="16689387" cy="9247188"/>
            <a:chOff x="20636" y="672084"/>
            <a:chExt cx="9862404" cy="7871438"/>
          </a:xfrm>
        </p:grpSpPr>
        <p:sp>
          <p:nvSpPr>
            <p:cNvPr id="2" name="Freeform 1">
              <a:extLst>
                <a:ext uri="{FF2B5EF4-FFF2-40B4-BE49-F238E27FC236}">
                  <a16:creationId xmlns:a16="http://schemas.microsoft.com/office/drawing/2014/main" id="{3645AEB5-2BB8-4826-9B41-DCA49804504B}"/>
                </a:ext>
              </a:extLst>
            </p:cNvPr>
            <p:cNvSpPr/>
            <p:nvPr/>
          </p:nvSpPr>
          <p:spPr>
            <a:xfrm>
              <a:off x="20636" y="672084"/>
              <a:ext cx="9862404" cy="6506605"/>
            </a:xfrm>
            <a:custGeom>
              <a:avLst/>
              <a:gdLst/>
              <a:ahLst/>
              <a:cxnLst/>
              <a:rect l="0" t="0" r="0" b="0"/>
              <a:pathLst>
                <a:path w="9862398" h="6506081">
                  <a:moveTo>
                    <a:pt x="0" y="0"/>
                  </a:moveTo>
                  <a:lnTo>
                    <a:pt x="9862397" y="0"/>
                  </a:lnTo>
                  <a:lnTo>
                    <a:pt x="9862397" y="6506080"/>
                  </a:lnTo>
                  <a:lnTo>
                    <a:pt x="0" y="6506080"/>
                  </a:lnTo>
                  <a:close/>
                </a:path>
              </a:pathLst>
            </a:custGeom>
            <a:solidFill>
              <a:srgbClr val="FFC0CB"/>
            </a:solidFill>
            <a:ln w="12700" cap="flat" cmpd="sng" algn="ctr">
              <a:solidFill>
                <a:srgbClr val="000000"/>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1925" name="TextBox 2">
              <a:extLst>
                <a:ext uri="{FF2B5EF4-FFF2-40B4-BE49-F238E27FC236}">
                  <a16:creationId xmlns:a16="http://schemas.microsoft.com/office/drawing/2014/main" id="{177E7ADD-207C-433B-9AEF-50214AF7749D}"/>
                </a:ext>
              </a:extLst>
            </p:cNvPr>
            <p:cNvSpPr txBox="1">
              <a:spLocks noChangeArrowheads="1"/>
            </p:cNvSpPr>
            <p:nvPr/>
          </p:nvSpPr>
          <p:spPr bwMode="auto">
            <a:xfrm>
              <a:off x="149157" y="1145046"/>
              <a:ext cx="9733883" cy="7398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857250" indent="-857250" eaLnBrk="1" fontAlgn="auto" hangingPunct="1">
                <a:spcBef>
                  <a:spcPts val="0"/>
                </a:spcBef>
                <a:spcAft>
                  <a:spcPts val="0"/>
                </a:spcAft>
                <a:buFont typeface="Arial" panose="020B0604020202020204" pitchFamily="34" charset="0"/>
                <a:buChar char="•"/>
                <a:defRPr/>
              </a:pPr>
              <a:r>
                <a:rPr lang="en-US" altLang="en-US" sz="6356" dirty="0">
                  <a:solidFill>
                    <a:srgbClr val="000000"/>
                  </a:solidFill>
                  <a:latin typeface="Times New Roman - 50"/>
                </a:rPr>
                <a:t>Area extending from Persia to central Asia. </a:t>
              </a:r>
            </a:p>
            <a:p>
              <a:pPr marL="857250" indent="-857250" eaLnBrk="1" fontAlgn="auto" hangingPunct="1">
                <a:spcBef>
                  <a:spcPts val="0"/>
                </a:spcBef>
                <a:spcAft>
                  <a:spcPts val="0"/>
                </a:spcAft>
                <a:buFont typeface="Arial" panose="020B0604020202020204" pitchFamily="34" charset="0"/>
                <a:buChar char="•"/>
                <a:defRPr/>
              </a:pPr>
              <a:r>
                <a:rPr lang="en-US" altLang="en-US" sz="6356" dirty="0">
                  <a:solidFill>
                    <a:srgbClr val="000000"/>
                  </a:solidFill>
                  <a:latin typeface="Times New Roman - 50"/>
                </a:rPr>
                <a:t>The </a:t>
              </a:r>
              <a:r>
                <a:rPr lang="en-US" altLang="en-US" sz="6356" dirty="0" err="1">
                  <a:solidFill>
                    <a:srgbClr val="000000"/>
                  </a:solidFill>
                  <a:latin typeface="Times New Roman - 50"/>
                </a:rPr>
                <a:t>Safavids</a:t>
              </a:r>
              <a:r>
                <a:rPr lang="en-US" altLang="en-US" sz="6356" dirty="0">
                  <a:solidFill>
                    <a:srgbClr val="000000"/>
                  </a:solidFill>
                  <a:latin typeface="Times New Roman - 50"/>
                </a:rPr>
                <a:t> were Shiites. </a:t>
              </a:r>
            </a:p>
            <a:p>
              <a:pPr marL="857250" indent="-857250" eaLnBrk="1" fontAlgn="auto" hangingPunct="1">
                <a:spcBef>
                  <a:spcPts val="0"/>
                </a:spcBef>
                <a:spcAft>
                  <a:spcPts val="0"/>
                </a:spcAft>
                <a:buFont typeface="Arial" panose="020B0604020202020204" pitchFamily="34" charset="0"/>
                <a:buChar char="•"/>
                <a:defRPr/>
              </a:pPr>
              <a:r>
                <a:rPr lang="en-US" altLang="en-US" sz="6356" dirty="0">
                  <a:solidFill>
                    <a:srgbClr val="000000"/>
                  </a:solidFill>
                  <a:latin typeface="Times New Roman - 50"/>
                </a:rPr>
                <a:t>Founded by Shah Ismail in the 16th Century.  </a:t>
              </a:r>
            </a:p>
            <a:p>
              <a:pPr marL="857250" indent="-857250" eaLnBrk="1" fontAlgn="auto" hangingPunct="1">
                <a:spcBef>
                  <a:spcPts val="0"/>
                </a:spcBef>
                <a:spcAft>
                  <a:spcPts val="0"/>
                </a:spcAft>
                <a:buFont typeface="Arial" panose="020B0604020202020204" pitchFamily="34" charset="0"/>
                <a:buChar char="•"/>
                <a:defRPr/>
              </a:pPr>
              <a:r>
                <a:rPr lang="en-US" altLang="en-US" sz="6356" dirty="0">
                  <a:solidFill>
                    <a:srgbClr val="000000"/>
                  </a:solidFill>
                  <a:latin typeface="Times New Roman - 50"/>
                </a:rPr>
                <a:t>Not strong enough to hold off the Ottomans and lost some land to them in the 1580s. </a:t>
              </a:r>
            </a:p>
          </p:txBody>
        </p:sp>
      </p:grpSp>
      <p:sp>
        <p:nvSpPr>
          <p:cNvPr id="81923" name="TextBox 4">
            <a:extLst>
              <a:ext uri="{FF2B5EF4-FFF2-40B4-BE49-F238E27FC236}">
                <a16:creationId xmlns:a16="http://schemas.microsoft.com/office/drawing/2014/main" id="{A2EA417B-071E-4C47-8E4C-BF6173FBE4D1}"/>
              </a:ext>
            </a:extLst>
          </p:cNvPr>
          <p:cNvSpPr txBox="1">
            <a:spLocks noChangeArrowheads="1"/>
          </p:cNvSpPr>
          <p:nvPr/>
        </p:nvSpPr>
        <p:spPr bwMode="auto">
          <a:xfrm>
            <a:off x="3252788" y="376238"/>
            <a:ext cx="10987087"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n-US" altLang="en-US" sz="7215" b="1" u="sng" dirty="0">
                <a:solidFill>
                  <a:srgbClr val="000000"/>
                </a:solidFill>
                <a:latin typeface="Times New Roman - 56"/>
              </a:rPr>
              <a:t>Rule of the </a:t>
            </a:r>
            <a:r>
              <a:rPr lang="en-US" altLang="en-US" sz="7215" b="1" u="sng" dirty="0" err="1">
                <a:solidFill>
                  <a:srgbClr val="000000"/>
                </a:solidFill>
                <a:latin typeface="Times New Roman - 56"/>
              </a:rPr>
              <a:t>Safavids</a:t>
            </a:r>
            <a:endParaRPr lang="en-US" altLang="en-US" sz="7215" b="1" u="sng" dirty="0">
              <a:solidFill>
                <a:srgbClr val="000000"/>
              </a:solidFill>
              <a:latin typeface="Times New Roman - 56"/>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FFFFE0"/>
        </a:solidFill>
        <a:effectLst/>
      </p:bgPr>
    </p:bg>
    <p:spTree>
      <p:nvGrpSpPr>
        <p:cNvPr id="1" name=""/>
        <p:cNvGrpSpPr/>
        <p:nvPr/>
      </p:nvGrpSpPr>
      <p:grpSpPr>
        <a:xfrm>
          <a:off x="0" y="0"/>
          <a:ext cx="0" cy="0"/>
          <a:chOff x="0" y="0"/>
          <a:chExt cx="0" cy="0"/>
        </a:xfrm>
      </p:grpSpPr>
      <p:grpSp>
        <p:nvGrpSpPr>
          <p:cNvPr id="89090" name="Group 3">
            <a:extLst>
              <a:ext uri="{FF2B5EF4-FFF2-40B4-BE49-F238E27FC236}">
                <a16:creationId xmlns:a16="http://schemas.microsoft.com/office/drawing/2014/main" id="{7545F8AD-AAC1-4746-8525-3B2FE50ACCCB}"/>
              </a:ext>
            </a:extLst>
          </p:cNvPr>
          <p:cNvGrpSpPr>
            <a:grpSpLocks/>
          </p:cNvGrpSpPr>
          <p:nvPr/>
        </p:nvGrpSpPr>
        <p:grpSpPr bwMode="auto">
          <a:xfrm>
            <a:off x="549275" y="2411413"/>
            <a:ext cx="16479838" cy="6740525"/>
            <a:chOff x="222250" y="760095"/>
            <a:chExt cx="9648403" cy="5852096"/>
          </a:xfrm>
        </p:grpSpPr>
        <p:sp>
          <p:nvSpPr>
            <p:cNvPr id="2" name="Freeform 1">
              <a:extLst>
                <a:ext uri="{FF2B5EF4-FFF2-40B4-BE49-F238E27FC236}">
                  <a16:creationId xmlns:a16="http://schemas.microsoft.com/office/drawing/2014/main" id="{EDB66BDF-8F9E-44F3-BD11-AF681437F664}"/>
                </a:ext>
              </a:extLst>
            </p:cNvPr>
            <p:cNvSpPr/>
            <p:nvPr/>
          </p:nvSpPr>
          <p:spPr>
            <a:xfrm>
              <a:off x="222250" y="760095"/>
              <a:ext cx="9648403" cy="5852096"/>
            </a:xfrm>
            <a:custGeom>
              <a:avLst/>
              <a:gdLst/>
              <a:ahLst/>
              <a:cxnLst/>
              <a:rect l="0" t="0" r="0" b="0"/>
              <a:pathLst>
                <a:path w="9648403" h="5852096">
                  <a:moveTo>
                    <a:pt x="0" y="0"/>
                  </a:moveTo>
                  <a:lnTo>
                    <a:pt x="9648402" y="0"/>
                  </a:lnTo>
                  <a:lnTo>
                    <a:pt x="9648402" y="5852095"/>
                  </a:lnTo>
                  <a:lnTo>
                    <a:pt x="0" y="5852095"/>
                  </a:lnTo>
                  <a:close/>
                </a:path>
              </a:pathLst>
            </a:custGeom>
            <a:solidFill>
              <a:srgbClr val="FFFF00"/>
            </a:solidFill>
            <a:ln w="12700" cap="flat" cmpd="sng" algn="ctr">
              <a:solidFill>
                <a:srgbClr val="000000"/>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000"/>
            </a:p>
          </p:txBody>
        </p:sp>
        <p:sp>
          <p:nvSpPr>
            <p:cNvPr id="89095" name="TextBox 2">
              <a:extLst>
                <a:ext uri="{FF2B5EF4-FFF2-40B4-BE49-F238E27FC236}">
                  <a16:creationId xmlns:a16="http://schemas.microsoft.com/office/drawing/2014/main" id="{539E8753-59E6-469A-BC0A-486C901F4F8F}"/>
                </a:ext>
              </a:extLst>
            </p:cNvPr>
            <p:cNvSpPr txBox="1">
              <a:spLocks noChangeArrowheads="1"/>
            </p:cNvSpPr>
            <p:nvPr/>
          </p:nvSpPr>
          <p:spPr bwMode="auto">
            <a:xfrm>
              <a:off x="641170" y="1052700"/>
              <a:ext cx="8714077" cy="4783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6600">
                  <a:solidFill>
                    <a:srgbClr val="000000"/>
                  </a:solidFill>
                  <a:latin typeface="Arial - 50"/>
                </a:rPr>
                <a:t>High point under Shah Abbas, 1588-1629. He gained back some land from the Ottomans. After Abbas however the dynasty sunk into political and social anarchy (lawlessness and disorder). </a:t>
              </a:r>
              <a:r>
                <a:rPr lang="en-US" altLang="en-US" sz="8000">
                  <a:solidFill>
                    <a:srgbClr val="000000"/>
                  </a:solidFill>
                  <a:latin typeface="Arial - 60"/>
                </a:rPr>
                <a:t> </a:t>
              </a:r>
            </a:p>
          </p:txBody>
        </p:sp>
      </p:grpSp>
      <p:grpSp>
        <p:nvGrpSpPr>
          <p:cNvPr id="89091" name="Group 6">
            <a:extLst>
              <a:ext uri="{FF2B5EF4-FFF2-40B4-BE49-F238E27FC236}">
                <a16:creationId xmlns:a16="http://schemas.microsoft.com/office/drawing/2014/main" id="{C88AE525-1AC3-4E86-8847-5E649987A33D}"/>
              </a:ext>
            </a:extLst>
          </p:cNvPr>
          <p:cNvGrpSpPr>
            <a:grpSpLocks/>
          </p:cNvGrpSpPr>
          <p:nvPr/>
        </p:nvGrpSpPr>
        <p:grpSpPr bwMode="auto">
          <a:xfrm>
            <a:off x="2941638" y="3175"/>
            <a:ext cx="11695112" cy="2408238"/>
            <a:chOff x="1270000" y="-88900"/>
            <a:chExt cx="6808851" cy="1401699"/>
          </a:xfrm>
        </p:grpSpPr>
        <p:pic>
          <p:nvPicPr>
            <p:cNvPr id="89092" name="Picture 4">
              <a:extLst>
                <a:ext uri="{FF2B5EF4-FFF2-40B4-BE49-F238E27FC236}">
                  <a16:creationId xmlns:a16="http://schemas.microsoft.com/office/drawing/2014/main" id="{E98ABAFA-9B71-4506-A37A-E8496C194F83}"/>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270000" y="-88900"/>
              <a:ext cx="6808851" cy="1401699"/>
            </a:xfrm>
            <a:prstGeom prst="rect">
              <a:avLst/>
            </a:prstGeom>
            <a:solidFill>
              <a:srgbClr val="0000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89093" name="TextBox 5">
              <a:extLst>
                <a:ext uri="{FF2B5EF4-FFF2-40B4-BE49-F238E27FC236}">
                  <a16:creationId xmlns:a16="http://schemas.microsoft.com/office/drawing/2014/main" id="{5902F4E9-1055-4789-A5B0-88C1BD9241AC}"/>
                </a:ext>
              </a:extLst>
            </p:cNvPr>
            <p:cNvSpPr txBox="1">
              <a:spLocks noChangeArrowheads="1"/>
            </p:cNvSpPr>
            <p:nvPr/>
          </p:nvSpPr>
          <p:spPr bwMode="auto">
            <a:xfrm>
              <a:off x="2400300" y="228600"/>
              <a:ext cx="4605172" cy="698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7200">
                  <a:solidFill>
                    <a:srgbClr val="000000"/>
                  </a:solidFill>
                  <a:latin typeface="Arial - 37"/>
                </a:rPr>
                <a:t>Glory and Decline</a:t>
              </a:r>
            </a:p>
          </p:txBody>
        </p:sp>
      </p:gr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enice and the Ottoman Empire_ Crash Course World History #19.mp4">
            <a:hlinkClick r:id="" action="ppaction://media"/>
            <a:extLst>
              <a:ext uri="{FF2B5EF4-FFF2-40B4-BE49-F238E27FC236}">
                <a16:creationId xmlns:a16="http://schemas.microsoft.com/office/drawing/2014/main" id="{7BA9796B-0731-44F5-BCF4-85B4AB48ADBA}"/>
              </a:ext>
            </a:extLst>
          </p:cNvPr>
          <p:cNvPicPr>
            <a:picLocks noRot="1" noChangeAspect="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0" y="0"/>
            <a:ext cx="17452975" cy="981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F93CA1EE-943F-456F-A652-2EA09A34386F}"/>
              </a:ext>
            </a:extLst>
          </p:cNvPr>
          <p:cNvSpPr/>
          <p:nvPr/>
        </p:nvSpPr>
        <p:spPr>
          <a:xfrm>
            <a:off x="311150" y="977900"/>
            <a:ext cx="10680700" cy="8450263"/>
          </a:xfrm>
          <a:prstGeom prst="ellipse">
            <a:avLst/>
          </a:prstGeom>
          <a:solidFill>
            <a:schemeClr val="accent1">
              <a:alpha val="1000"/>
            </a:schemeClr>
          </a:solidFill>
          <a:ln w="38100" cap="flat" cmpd="sng" algn="ctr">
            <a:solidFill>
              <a:srgbClr val="000000"/>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Oval 2">
            <a:extLst>
              <a:ext uri="{FF2B5EF4-FFF2-40B4-BE49-F238E27FC236}">
                <a16:creationId xmlns:a16="http://schemas.microsoft.com/office/drawing/2014/main" id="{2A06D138-0ECF-40E5-B359-7D9510FF7DCE}"/>
              </a:ext>
            </a:extLst>
          </p:cNvPr>
          <p:cNvSpPr/>
          <p:nvPr/>
        </p:nvSpPr>
        <p:spPr>
          <a:xfrm>
            <a:off x="7242175" y="977900"/>
            <a:ext cx="9618663" cy="8450263"/>
          </a:xfrm>
          <a:prstGeom prst="ellipse">
            <a:avLst/>
          </a:prstGeom>
          <a:solidFill>
            <a:schemeClr val="accent1">
              <a:alpha val="1000"/>
            </a:schemeClr>
          </a:solidFill>
          <a:ln w="38100" cap="flat" cmpd="sng" algn="ctr">
            <a:solidFill>
              <a:srgbClr val="000000"/>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2164" name="TextBox 3">
            <a:extLst>
              <a:ext uri="{FF2B5EF4-FFF2-40B4-BE49-F238E27FC236}">
                <a16:creationId xmlns:a16="http://schemas.microsoft.com/office/drawing/2014/main" id="{B3FB6331-D282-4A7D-B855-4131D84EE7B1}"/>
              </a:ext>
            </a:extLst>
          </p:cNvPr>
          <p:cNvSpPr txBox="1">
            <a:spLocks noChangeArrowheads="1"/>
          </p:cNvSpPr>
          <p:nvPr/>
        </p:nvSpPr>
        <p:spPr bwMode="auto">
          <a:xfrm>
            <a:off x="4059238" y="153988"/>
            <a:ext cx="91074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3600">
                <a:solidFill>
                  <a:srgbClr val="000000"/>
                </a:solidFill>
                <a:latin typeface="Arial - 12"/>
              </a:rPr>
              <a:t>Compare Ottoman and Safavid!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3186" name="Picture 1">
            <a:extLst>
              <a:ext uri="{FF2B5EF4-FFF2-40B4-BE49-F238E27FC236}">
                <a16:creationId xmlns:a16="http://schemas.microsoft.com/office/drawing/2014/main" id="{50397F47-4C62-49AE-975D-2D8778A56E29}"/>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2047875" y="328613"/>
            <a:ext cx="13563600" cy="9180512"/>
          </a:xfrm>
          <a:prstGeom prst="rect">
            <a:avLst/>
          </a:prstGeom>
          <a:solidFill>
            <a:srgbClr val="0000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994" name="TextBox 1">
            <a:extLst>
              <a:ext uri="{FF2B5EF4-FFF2-40B4-BE49-F238E27FC236}">
                <a16:creationId xmlns:a16="http://schemas.microsoft.com/office/drawing/2014/main" id="{DB4BB073-B1BA-4E66-9271-76960DADF2A6}"/>
              </a:ext>
            </a:extLst>
          </p:cNvPr>
          <p:cNvSpPr txBox="1">
            <a:spLocks noChangeArrowheads="1"/>
          </p:cNvSpPr>
          <p:nvPr/>
        </p:nvSpPr>
        <p:spPr bwMode="auto">
          <a:xfrm>
            <a:off x="1974850" y="0"/>
            <a:ext cx="12946063"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n-US" altLang="en-US" sz="6184" b="1" u="sng" dirty="0">
                <a:solidFill>
                  <a:srgbClr val="000000"/>
                </a:solidFill>
                <a:latin typeface="Times New Roman - 48"/>
              </a:rPr>
              <a:t>The Grandeur of the Mughals</a:t>
            </a:r>
          </a:p>
        </p:txBody>
      </p:sp>
      <p:sp>
        <p:nvSpPr>
          <p:cNvPr id="94211" name="TextBox 2">
            <a:extLst>
              <a:ext uri="{FF2B5EF4-FFF2-40B4-BE49-F238E27FC236}">
                <a16:creationId xmlns:a16="http://schemas.microsoft.com/office/drawing/2014/main" id="{296B4757-D945-478C-97BA-EEDA50009262}"/>
              </a:ext>
            </a:extLst>
          </p:cNvPr>
          <p:cNvSpPr txBox="1">
            <a:spLocks noChangeArrowheads="1"/>
          </p:cNvSpPr>
          <p:nvPr/>
        </p:nvSpPr>
        <p:spPr bwMode="auto">
          <a:xfrm>
            <a:off x="365125" y="1755775"/>
            <a:ext cx="16756063" cy="754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42950" indent="-7429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buFont typeface="Calibri Light" panose="020F0302020204030204" pitchFamily="34" charset="0"/>
              <a:buAutoNum type="arabicPeriod"/>
            </a:pPr>
            <a:r>
              <a:rPr lang="en-US" altLang="en-US" sz="4400">
                <a:solidFill>
                  <a:srgbClr val="000000"/>
                </a:solidFill>
                <a:latin typeface="Calibri - 32"/>
              </a:rPr>
              <a:t>The founder of the Mughal dynasty was Babur, who had family ties to Ghenghis Khan</a:t>
            </a:r>
          </a:p>
          <a:p>
            <a:pPr eaLnBrk="1" hangingPunct="1">
              <a:buFont typeface="Calibri Light" panose="020F0302020204030204" pitchFamily="34" charset="0"/>
              <a:buAutoNum type="arabicPeriod"/>
            </a:pPr>
            <a:r>
              <a:rPr lang="en-US" altLang="en-US" sz="4400">
                <a:solidFill>
                  <a:srgbClr val="000000"/>
                </a:solidFill>
                <a:latin typeface="Calibri - 32"/>
              </a:rPr>
              <a:t>Following Babur was his grandson Akbar. By 1605 he brought Mogul rule to most of India</a:t>
            </a:r>
          </a:p>
          <a:p>
            <a:pPr eaLnBrk="1" hangingPunct="1">
              <a:buFont typeface="Calibri Light" panose="020F0302020204030204" pitchFamily="34" charset="0"/>
              <a:buAutoNum type="arabicPeriod"/>
            </a:pPr>
            <a:r>
              <a:rPr lang="en-US" altLang="en-US" sz="4400">
                <a:solidFill>
                  <a:srgbClr val="000000"/>
                </a:solidFill>
                <a:latin typeface="Calibri - 32"/>
              </a:rPr>
              <a:t>Akbar was known for his humane character and tolerance as a ruler. His era was a time of progress</a:t>
            </a:r>
          </a:p>
          <a:p>
            <a:pPr eaLnBrk="1" hangingPunct="1">
              <a:buFont typeface="Calibri Light" panose="020F0302020204030204" pitchFamily="34" charset="0"/>
              <a:buAutoNum type="arabicPeriod"/>
            </a:pPr>
            <a:r>
              <a:rPr lang="en-US" altLang="en-US" sz="4400">
                <a:solidFill>
                  <a:srgbClr val="000000"/>
                </a:solidFill>
                <a:latin typeface="Calibri - 32"/>
              </a:rPr>
              <a:t>The decline of the Moguls came with Akbar’s grandson Shah Jahan. He reigned from 1628-1658</a:t>
            </a:r>
          </a:p>
          <a:p>
            <a:pPr eaLnBrk="1" hangingPunct="1">
              <a:buFont typeface="Calibri Light" panose="020F0302020204030204" pitchFamily="34" charset="0"/>
              <a:buAutoNum type="arabicPeriod"/>
            </a:pPr>
            <a:r>
              <a:rPr lang="en-US" altLang="en-US" sz="4400">
                <a:solidFill>
                  <a:srgbClr val="000000"/>
                </a:solidFill>
                <a:latin typeface="Calibri - 32"/>
              </a:rPr>
              <a:t>Jahan’s son, Aurangzeb, brought the empire down when he killed his brother and imprisoned his father claiming himself emperor.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he_Spread_of_Islam__the_Mogul_Empire__the_British_Empire__and_India_s_Independence.asf">
            <a:hlinkClick r:id="" action="ppaction://media"/>
            <a:extLst>
              <a:ext uri="{FF2B5EF4-FFF2-40B4-BE49-F238E27FC236}">
                <a16:creationId xmlns:a16="http://schemas.microsoft.com/office/drawing/2014/main" id="{B908C338-F6AD-4B1A-80EA-EDBE8DA98A27}"/>
              </a:ext>
            </a:extLst>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379413" y="334963"/>
            <a:ext cx="16583025" cy="925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8FB98"/>
        </a:solidFill>
        <a:effectLst/>
      </p:bgPr>
    </p:bg>
    <p:spTree>
      <p:nvGrpSpPr>
        <p:cNvPr id="1" name=""/>
        <p:cNvGrpSpPr/>
        <p:nvPr/>
      </p:nvGrpSpPr>
      <p:grpSpPr>
        <a:xfrm>
          <a:off x="0" y="0"/>
          <a:ext cx="0" cy="0"/>
          <a:chOff x="0" y="0"/>
          <a:chExt cx="0" cy="0"/>
        </a:xfrm>
      </p:grpSpPr>
      <p:sp>
        <p:nvSpPr>
          <p:cNvPr id="9218" name="TextBox 1">
            <a:extLst>
              <a:ext uri="{FF2B5EF4-FFF2-40B4-BE49-F238E27FC236}">
                <a16:creationId xmlns:a16="http://schemas.microsoft.com/office/drawing/2014/main" id="{7FAC53A7-4887-493A-86C8-510FD0492A93}"/>
              </a:ext>
            </a:extLst>
          </p:cNvPr>
          <p:cNvSpPr txBox="1">
            <a:spLocks noChangeArrowheads="1"/>
          </p:cNvSpPr>
          <p:nvPr/>
        </p:nvSpPr>
        <p:spPr bwMode="auto">
          <a:xfrm>
            <a:off x="244475" y="182563"/>
            <a:ext cx="16884650" cy="802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n-US" altLang="en-US" sz="4295" dirty="0">
                <a:solidFill>
                  <a:srgbClr val="000000"/>
                </a:solidFill>
                <a:latin typeface="Times New Roman - 34"/>
              </a:rPr>
              <a:t>While Muslims believe that the Jewish and Christian holy books contain religious truth, only the Quran contains the </a:t>
            </a:r>
            <a:r>
              <a:rPr lang="en-US" altLang="en-US" sz="4295" i="1" u="sng" dirty="0">
                <a:solidFill>
                  <a:srgbClr val="000000"/>
                </a:solidFill>
                <a:latin typeface="Times New Roman - 34"/>
              </a:rPr>
              <a:t>exact</a:t>
            </a:r>
            <a:r>
              <a:rPr lang="en-US" altLang="en-US" sz="4295" dirty="0">
                <a:solidFill>
                  <a:srgbClr val="000000"/>
                </a:solidFill>
                <a:latin typeface="Times New Roman - 34"/>
              </a:rPr>
              <a:t> words of God. These basic beliefs of Islam (outlined in the Six Articles of Faith) include the belief in one God that created all of things. </a:t>
            </a:r>
          </a:p>
          <a:p>
            <a:pPr eaLnBrk="1" fontAlgn="auto" hangingPunct="1">
              <a:spcBef>
                <a:spcPts val="0"/>
              </a:spcBef>
              <a:spcAft>
                <a:spcPts val="0"/>
              </a:spcAft>
              <a:defRPr/>
            </a:pPr>
            <a:endParaRPr lang="en-US" altLang="en-US" sz="4295" dirty="0">
              <a:solidFill>
                <a:srgbClr val="000000"/>
              </a:solidFill>
              <a:latin typeface="Times New Roman - 34"/>
            </a:endParaRPr>
          </a:p>
          <a:p>
            <a:pPr eaLnBrk="1" fontAlgn="auto" hangingPunct="1">
              <a:spcBef>
                <a:spcPts val="0"/>
              </a:spcBef>
              <a:spcAft>
                <a:spcPts val="0"/>
              </a:spcAft>
              <a:defRPr/>
            </a:pPr>
            <a:r>
              <a:rPr lang="en-US" altLang="en-US" sz="4295" dirty="0">
                <a:solidFill>
                  <a:srgbClr val="000000"/>
                </a:solidFill>
                <a:latin typeface="Times New Roman - 34"/>
              </a:rPr>
              <a:t>Muslims believe that God sent a series of messengers (prophets) including Noah, Abraham, Moses, and Jesus. Each prophet delivered a divine message which is preserved in the Books of God, these include the Torah, Gospels, Psalms, and Scrolls. </a:t>
            </a:r>
          </a:p>
          <a:p>
            <a:pPr eaLnBrk="1" fontAlgn="auto" hangingPunct="1">
              <a:spcBef>
                <a:spcPts val="0"/>
              </a:spcBef>
              <a:spcAft>
                <a:spcPts val="0"/>
              </a:spcAft>
              <a:defRPr/>
            </a:pPr>
            <a:endParaRPr lang="en-US" altLang="en-US" sz="4295" dirty="0">
              <a:solidFill>
                <a:srgbClr val="000000"/>
              </a:solidFill>
              <a:latin typeface="Times New Roman - 34"/>
            </a:endParaRPr>
          </a:p>
          <a:p>
            <a:pPr eaLnBrk="1" fontAlgn="auto" hangingPunct="1">
              <a:spcBef>
                <a:spcPts val="0"/>
              </a:spcBef>
              <a:spcAft>
                <a:spcPts val="0"/>
              </a:spcAft>
              <a:defRPr/>
            </a:pPr>
            <a:r>
              <a:rPr lang="en-US" altLang="en-US" sz="4295" dirty="0">
                <a:solidFill>
                  <a:srgbClr val="000000"/>
                </a:solidFill>
                <a:latin typeface="Times New Roman - 34"/>
              </a:rPr>
              <a:t>According to Islam, Muhammad is God’s final messenger and he has delivered God’s exact words in the form of the Quran.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AFEEEE"/>
        </a:solidFill>
        <a:effectLst/>
      </p:bgPr>
    </p:bg>
    <p:spTree>
      <p:nvGrpSpPr>
        <p:cNvPr id="1" name=""/>
        <p:cNvGrpSpPr/>
        <p:nvPr/>
      </p:nvGrpSpPr>
      <p:grpSpPr>
        <a:xfrm>
          <a:off x="0" y="0"/>
          <a:ext cx="0" cy="0"/>
          <a:chOff x="0" y="0"/>
          <a:chExt cx="0" cy="0"/>
        </a:xfrm>
      </p:grpSpPr>
      <p:sp>
        <p:nvSpPr>
          <p:cNvPr id="96258" name="TextBox 1">
            <a:extLst>
              <a:ext uri="{FF2B5EF4-FFF2-40B4-BE49-F238E27FC236}">
                <a16:creationId xmlns:a16="http://schemas.microsoft.com/office/drawing/2014/main" id="{81E4DAD4-47BE-4C32-9C8B-86EC2DDDEE5D}"/>
              </a:ext>
            </a:extLst>
          </p:cNvPr>
          <p:cNvSpPr txBox="1">
            <a:spLocks noChangeArrowheads="1"/>
          </p:cNvSpPr>
          <p:nvPr/>
        </p:nvSpPr>
        <p:spPr bwMode="auto">
          <a:xfrm>
            <a:off x="182563" y="109538"/>
            <a:ext cx="16798925" cy="840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6000" b="1" u="sng">
                <a:solidFill>
                  <a:srgbClr val="480048"/>
                </a:solidFill>
                <a:latin typeface="Calibri - 42"/>
              </a:rPr>
              <a:t>British in India: </a:t>
            </a:r>
            <a:r>
              <a:rPr lang="en-US" altLang="en-US" sz="6000">
                <a:solidFill>
                  <a:srgbClr val="480048"/>
                </a:solidFill>
                <a:latin typeface="Calibri - 42"/>
              </a:rPr>
              <a:t>The arrival of the British hastened the decline of the Mughal empire. The British success in India attracted rivals such as the French to come in and establish  ​forts as well. </a:t>
            </a:r>
          </a:p>
          <a:p>
            <a:pPr eaLnBrk="1" hangingPunct="1"/>
            <a:endParaRPr lang="en-US" altLang="en-US" sz="6000">
              <a:solidFill>
                <a:srgbClr val="480048"/>
              </a:solidFill>
              <a:latin typeface="Calibri - 42"/>
            </a:endParaRPr>
          </a:p>
          <a:p>
            <a:pPr eaLnBrk="1" hangingPunct="1"/>
            <a:r>
              <a:rPr lang="en-US" altLang="en-US" sz="6000" b="1" u="sng">
                <a:solidFill>
                  <a:srgbClr val="480048"/>
                </a:solidFill>
                <a:latin typeface="Calibri - 42"/>
              </a:rPr>
              <a:t>East India Company</a:t>
            </a:r>
            <a:r>
              <a:rPr lang="en-US" altLang="en-US" sz="6000">
                <a:solidFill>
                  <a:srgbClr val="480048"/>
                </a:solidFill>
                <a:latin typeface="Calibri - 42"/>
              </a:rPr>
              <a:t>: private company empowered by the British to act on its behalf. Collected taxes from lands conquered</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AFEEEE"/>
        </a:solidFill>
        <a:effectLst/>
      </p:bgPr>
    </p:bg>
    <p:spTree>
      <p:nvGrpSpPr>
        <p:cNvPr id="1" name=""/>
        <p:cNvGrpSpPr/>
        <p:nvPr/>
      </p:nvGrpSpPr>
      <p:grpSpPr>
        <a:xfrm>
          <a:off x="0" y="0"/>
          <a:ext cx="0" cy="0"/>
          <a:chOff x="0" y="0"/>
          <a:chExt cx="0" cy="0"/>
        </a:xfrm>
      </p:grpSpPr>
      <p:sp>
        <p:nvSpPr>
          <p:cNvPr id="97282" name="TextBox 1">
            <a:extLst>
              <a:ext uri="{FF2B5EF4-FFF2-40B4-BE49-F238E27FC236}">
                <a16:creationId xmlns:a16="http://schemas.microsoft.com/office/drawing/2014/main" id="{9A5980F8-E1CD-43CD-A026-DBDB55BBD44F}"/>
              </a:ext>
            </a:extLst>
          </p:cNvPr>
          <p:cNvSpPr txBox="1">
            <a:spLocks noChangeArrowheads="1"/>
          </p:cNvSpPr>
          <p:nvPr/>
        </p:nvSpPr>
        <p:spPr bwMode="auto">
          <a:xfrm>
            <a:off x="298450" y="0"/>
            <a:ext cx="16624300" cy="932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6000" b="1" u="sng">
                <a:solidFill>
                  <a:srgbClr val="000000"/>
                </a:solidFill>
                <a:latin typeface="Calibri - 39"/>
              </a:rPr>
              <a:t>Mughal Society: </a:t>
            </a:r>
            <a:r>
              <a:rPr lang="en-US" altLang="en-US" sz="6000">
                <a:solidFill>
                  <a:srgbClr val="000000"/>
                </a:solidFill>
                <a:latin typeface="Calibri - 39"/>
              </a:rPr>
              <a:t>they were foreigners in India and practicing Muslims who ruled a largely ​Hindu population. Women are important in Mogul society and some actually fought alongside men in battle and gave political ​advice to male relatives. There were some​restrictions on women though, especially the ​upper class. Suttee and child marriage ​remained common. Vizers are royal officials and ANYONE could gain high office.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FFE4E1"/>
        </a:solidFill>
        <a:effectLst/>
      </p:bgPr>
    </p:bg>
    <p:spTree>
      <p:nvGrpSpPr>
        <p:cNvPr id="1" name=""/>
        <p:cNvGrpSpPr/>
        <p:nvPr/>
      </p:nvGrpSpPr>
      <p:grpSpPr>
        <a:xfrm>
          <a:off x="0" y="0"/>
          <a:ext cx="0" cy="0"/>
          <a:chOff x="0" y="0"/>
          <a:chExt cx="0" cy="0"/>
        </a:xfrm>
      </p:grpSpPr>
      <p:sp>
        <p:nvSpPr>
          <p:cNvPr id="98306" name="TextBox 1">
            <a:extLst>
              <a:ext uri="{FF2B5EF4-FFF2-40B4-BE49-F238E27FC236}">
                <a16:creationId xmlns:a16="http://schemas.microsoft.com/office/drawing/2014/main" id="{6339D393-2CC0-4D8C-BE4A-FF1D07ACF2C0}"/>
              </a:ext>
            </a:extLst>
          </p:cNvPr>
          <p:cNvSpPr txBox="1">
            <a:spLocks noChangeArrowheads="1"/>
          </p:cNvSpPr>
          <p:nvPr/>
        </p:nvSpPr>
        <p:spPr bwMode="auto">
          <a:xfrm>
            <a:off x="109538" y="0"/>
            <a:ext cx="17154525" cy="821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4800" b="1" u="sng">
                <a:solidFill>
                  <a:srgbClr val="000000"/>
                </a:solidFill>
                <a:latin typeface="Calibri - 31"/>
              </a:rPr>
              <a:t>Culture</a:t>
            </a:r>
            <a:r>
              <a:rPr lang="en-US" altLang="en-US" sz="4800">
                <a:solidFill>
                  <a:srgbClr val="000000"/>
                </a:solidFill>
                <a:latin typeface="Calibri - 31"/>
              </a:rPr>
              <a:t>: Combination of Persian and Indian influences in new and beautiful architecture and painting. Created a ​Mogul school of painting and a state workshop for artists. Called “Akbar style”, he encouraged European imitation as well. Paid poets and artisans their weight in gold to come ​to India and share their work. </a:t>
            </a:r>
          </a:p>
          <a:p>
            <a:pPr eaLnBrk="1" hangingPunct="1"/>
            <a:endParaRPr lang="en-US" altLang="en-US" sz="4800" b="1" u="sng">
              <a:solidFill>
                <a:srgbClr val="000000"/>
              </a:solidFill>
              <a:latin typeface="Calibri - 31"/>
            </a:endParaRPr>
          </a:p>
          <a:p>
            <a:pPr eaLnBrk="1" hangingPunct="1"/>
            <a:r>
              <a:rPr lang="en-US" altLang="en-US" sz="4800" b="1" u="sng">
                <a:solidFill>
                  <a:srgbClr val="000000"/>
                </a:solidFill>
                <a:latin typeface="Calibri - 31"/>
              </a:rPr>
              <a:t>Taj Mahal</a:t>
            </a:r>
            <a:r>
              <a:rPr lang="en-US" altLang="en-US" sz="4800">
                <a:solidFill>
                  <a:srgbClr val="000000"/>
                </a:solidFill>
                <a:latin typeface="Calibri - 31"/>
              </a:rPr>
              <a:t>: The Taj Mahal "crown of palaces", is a white marble mausoleum located in Agra, India. It was built by Mogul emperor Shah Jahan in memory of his third wife, Mumtaz Mahal who died at the age of 39 giving birth to ​her 14th child. </a:t>
            </a:r>
            <a:endParaRPr lang="en-US" altLang="en-US" sz="4800" baseline="70000">
              <a:solidFill>
                <a:srgbClr val="000000"/>
              </a:solidFill>
              <a:latin typeface="Calibri - 31"/>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9330" name="Picture 1">
            <a:extLst>
              <a:ext uri="{FF2B5EF4-FFF2-40B4-BE49-F238E27FC236}">
                <a16:creationId xmlns:a16="http://schemas.microsoft.com/office/drawing/2014/main" id="{1668FDA6-0227-4AA9-BC7D-4CF8EE64CCC9}"/>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060450" y="0"/>
            <a:ext cx="15179675" cy="8720138"/>
          </a:xfrm>
          <a:prstGeom prst="rect">
            <a:avLst/>
          </a:prstGeom>
          <a:solidFill>
            <a:srgbClr val="0000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1139" name="TextBox 2">
            <a:extLst>
              <a:ext uri="{FF2B5EF4-FFF2-40B4-BE49-F238E27FC236}">
                <a16:creationId xmlns:a16="http://schemas.microsoft.com/office/drawing/2014/main" id="{7709899B-5D49-40E8-A863-68F763B49980}"/>
              </a:ext>
            </a:extLst>
          </p:cNvPr>
          <p:cNvSpPr txBox="1">
            <a:spLocks noChangeArrowheads="1"/>
          </p:cNvSpPr>
          <p:nvPr/>
        </p:nvSpPr>
        <p:spPr bwMode="auto">
          <a:xfrm>
            <a:off x="6859588" y="8720138"/>
            <a:ext cx="4756150"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n-US" altLang="en-US" sz="6528" dirty="0">
                <a:solidFill>
                  <a:srgbClr val="000000"/>
                </a:solidFill>
                <a:latin typeface="Times New Roman - 51"/>
              </a:rPr>
              <a:t>Taj Mahal</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FFFFE0"/>
        </a:solidFill>
        <a:effectLst/>
      </p:bgPr>
    </p:bg>
    <p:spTree>
      <p:nvGrpSpPr>
        <p:cNvPr id="1" name=""/>
        <p:cNvGrpSpPr/>
        <p:nvPr/>
      </p:nvGrpSpPr>
      <p:grpSpPr>
        <a:xfrm>
          <a:off x="0" y="0"/>
          <a:ext cx="0" cy="0"/>
          <a:chOff x="0" y="0"/>
          <a:chExt cx="0" cy="0"/>
        </a:xfrm>
      </p:grpSpPr>
      <p:sp>
        <p:nvSpPr>
          <p:cNvPr id="100354" name="TextBox 1">
            <a:extLst>
              <a:ext uri="{FF2B5EF4-FFF2-40B4-BE49-F238E27FC236}">
                <a16:creationId xmlns:a16="http://schemas.microsoft.com/office/drawing/2014/main" id="{C6278EA7-F9D4-46BC-BA9D-39E49AD5BC3A}"/>
              </a:ext>
            </a:extLst>
          </p:cNvPr>
          <p:cNvSpPr txBox="1">
            <a:spLocks noChangeArrowheads="1"/>
          </p:cNvSpPr>
          <p:nvPr/>
        </p:nvSpPr>
        <p:spPr bwMode="auto">
          <a:xfrm>
            <a:off x="452438" y="334963"/>
            <a:ext cx="16484600" cy="895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3200" b="1">
                <a:solidFill>
                  <a:srgbClr val="000000"/>
                </a:solidFill>
                <a:latin typeface="Times New Roman - 20"/>
              </a:rPr>
              <a:t>The Taj Mahal "crown of palaces", is a white marble mausoleum located in Agra, India. It was built by Mughal emperor Shah Jahan in memory of his third wife, Mumtaz Mahal. The Taj Mahal is widely recognized as "the jewel of Muslim art in India and one of the universally admired masterpieces of the world's heritage"</a:t>
            </a:r>
          </a:p>
          <a:p>
            <a:pPr eaLnBrk="1" hangingPunct="1"/>
            <a:endParaRPr lang="en-US" altLang="en-US" sz="3200" b="1">
              <a:solidFill>
                <a:srgbClr val="000000"/>
              </a:solidFill>
              <a:latin typeface="Times New Roman - 20"/>
            </a:endParaRPr>
          </a:p>
          <a:p>
            <a:pPr eaLnBrk="1" hangingPunct="1"/>
            <a:r>
              <a:rPr lang="en-US" altLang="en-US" sz="3200" b="1">
                <a:solidFill>
                  <a:srgbClr val="000000"/>
                </a:solidFill>
                <a:latin typeface="Times New Roman - 20"/>
              </a:rPr>
              <a:t>Taj Mahal is regarded by many as the finest example of Mughal architecture, a style that combines elements from Persian, Ottoman Turkish and Indian architectural styles.</a:t>
            </a:r>
          </a:p>
          <a:p>
            <a:pPr eaLnBrk="1" hangingPunct="1"/>
            <a:endParaRPr lang="en-US" altLang="en-US" sz="3200" b="1">
              <a:solidFill>
                <a:srgbClr val="000000"/>
              </a:solidFill>
              <a:latin typeface="Times New Roman - 20"/>
            </a:endParaRPr>
          </a:p>
          <a:p>
            <a:pPr eaLnBrk="1" hangingPunct="1"/>
            <a:r>
              <a:rPr lang="en-US" altLang="en-US" sz="3200" b="1">
                <a:solidFill>
                  <a:srgbClr val="000000"/>
                </a:solidFill>
                <a:latin typeface="Times New Roman - 20"/>
              </a:rPr>
              <a:t>In 1983, the Taj Mahal became a World Heritage Site. While the white  ​domed marble mausoleum is the most familiar component of the Taj  ​Mahal, it is actually an integrated complex of structures. </a:t>
            </a:r>
          </a:p>
          <a:p>
            <a:pPr eaLnBrk="1" hangingPunct="1"/>
            <a:endParaRPr lang="en-US" altLang="en-US" sz="3200" b="1">
              <a:solidFill>
                <a:srgbClr val="000000"/>
              </a:solidFill>
              <a:latin typeface="Times New Roman - 20"/>
            </a:endParaRPr>
          </a:p>
          <a:p>
            <a:pPr eaLnBrk="1" hangingPunct="1"/>
            <a:r>
              <a:rPr lang="en-US" altLang="en-US" sz="3200" b="1">
                <a:solidFill>
                  <a:srgbClr val="000000"/>
                </a:solidFill>
                <a:latin typeface="Times New Roman - 20"/>
              </a:rPr>
              <a:t>The construction began around 1632 and was completed around 1653, employing thousands of artisans and craftsmen.</a:t>
            </a:r>
          </a:p>
          <a:p>
            <a:pPr eaLnBrk="1" hangingPunct="1"/>
            <a:endParaRPr lang="en-US" altLang="en-US" sz="3200" b="1">
              <a:solidFill>
                <a:srgbClr val="000000"/>
              </a:solidFill>
              <a:latin typeface="Times New Roman - 20"/>
            </a:endParaRPr>
          </a:p>
          <a:p>
            <a:pPr eaLnBrk="1" hangingPunct="1"/>
            <a:r>
              <a:rPr lang="en-US" altLang="en-US" sz="3200" b="1">
                <a:solidFill>
                  <a:srgbClr val="000000"/>
                </a:solidFill>
                <a:latin typeface="Times New Roman - 20"/>
              </a:rPr>
              <a:t>The construction of the Taj Mahal was entrusted to a board of architects under imperial supervision.</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800080"/>
        </a:solidFill>
        <a:effectLst/>
      </p:bgPr>
    </p:bg>
    <p:spTree>
      <p:nvGrpSpPr>
        <p:cNvPr id="1" name=""/>
        <p:cNvGrpSpPr/>
        <p:nvPr/>
      </p:nvGrpSpPr>
      <p:grpSpPr>
        <a:xfrm>
          <a:off x="0" y="0"/>
          <a:ext cx="0" cy="0"/>
          <a:chOff x="0" y="0"/>
          <a:chExt cx="0" cy="0"/>
        </a:xfrm>
      </p:grpSpPr>
      <p:sp>
        <p:nvSpPr>
          <p:cNvPr id="93186" name="TextBox 1">
            <a:extLst>
              <a:ext uri="{FF2B5EF4-FFF2-40B4-BE49-F238E27FC236}">
                <a16:creationId xmlns:a16="http://schemas.microsoft.com/office/drawing/2014/main" id="{4C8719C4-4159-4C6A-A9D1-8FD7FDA2E7C8}"/>
              </a:ext>
            </a:extLst>
          </p:cNvPr>
          <p:cNvSpPr txBox="1">
            <a:spLocks noChangeArrowheads="1"/>
          </p:cNvSpPr>
          <p:nvPr/>
        </p:nvSpPr>
        <p:spPr bwMode="auto">
          <a:xfrm>
            <a:off x="304800" y="0"/>
            <a:ext cx="16292513"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n-US" altLang="en-US" sz="7730" b="1" u="sng" dirty="0">
                <a:solidFill>
                  <a:srgbClr val="FFE4E1"/>
                </a:solidFill>
                <a:latin typeface="Times New Roman - 60"/>
              </a:rPr>
              <a:t>Decline of the Mughal Empire</a:t>
            </a:r>
          </a:p>
        </p:txBody>
      </p:sp>
      <p:sp>
        <p:nvSpPr>
          <p:cNvPr id="93187" name="TextBox 2">
            <a:extLst>
              <a:ext uri="{FF2B5EF4-FFF2-40B4-BE49-F238E27FC236}">
                <a16:creationId xmlns:a16="http://schemas.microsoft.com/office/drawing/2014/main" id="{02E28D68-FD83-40F9-B2DB-D9F19C88BAC2}"/>
              </a:ext>
            </a:extLst>
          </p:cNvPr>
          <p:cNvSpPr txBox="1">
            <a:spLocks noChangeArrowheads="1"/>
          </p:cNvSpPr>
          <p:nvPr/>
        </p:nvSpPr>
        <p:spPr bwMode="auto">
          <a:xfrm>
            <a:off x="304800" y="1755775"/>
            <a:ext cx="16362363" cy="643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685800" indent="-685800" eaLnBrk="1" fontAlgn="auto" hangingPunct="1">
              <a:spcBef>
                <a:spcPts val="0"/>
              </a:spcBef>
              <a:spcAft>
                <a:spcPts val="0"/>
              </a:spcAft>
              <a:buFont typeface="Arial" panose="020B0604020202020204" pitchFamily="34" charset="0"/>
              <a:buChar char="•"/>
              <a:defRPr/>
            </a:pPr>
            <a:r>
              <a:rPr lang="en-US" altLang="en-US" sz="5153">
                <a:solidFill>
                  <a:srgbClr val="FFE4E1"/>
                </a:solidFill>
                <a:latin typeface="Arial - 40"/>
              </a:rPr>
              <a:t>Emperors neglect people</a:t>
            </a:r>
          </a:p>
          <a:p>
            <a:pPr marL="685800" indent="-685800" eaLnBrk="1" fontAlgn="auto" hangingPunct="1">
              <a:spcBef>
                <a:spcPts val="0"/>
              </a:spcBef>
              <a:spcAft>
                <a:spcPts val="0"/>
              </a:spcAft>
              <a:buFont typeface="Arial" panose="020B0604020202020204" pitchFamily="34" charset="0"/>
              <a:buChar char="•"/>
              <a:defRPr/>
            </a:pPr>
            <a:r>
              <a:rPr lang="en-US" altLang="en-US" sz="5153">
                <a:solidFill>
                  <a:srgbClr val="FFE4E1"/>
                </a:solidFill>
                <a:latin typeface="Arial - 40"/>
              </a:rPr>
              <a:t>Bureaucracy was corrupt</a:t>
            </a:r>
          </a:p>
          <a:p>
            <a:pPr marL="685800" indent="-685800" eaLnBrk="1" fontAlgn="auto" hangingPunct="1">
              <a:spcBef>
                <a:spcPts val="0"/>
              </a:spcBef>
              <a:spcAft>
                <a:spcPts val="0"/>
              </a:spcAft>
              <a:buFont typeface="Arial" panose="020B0604020202020204" pitchFamily="34" charset="0"/>
              <a:buChar char="•"/>
              <a:defRPr/>
            </a:pPr>
            <a:r>
              <a:rPr lang="en-US" altLang="en-US" sz="5153">
                <a:solidFill>
                  <a:srgbClr val="FFE4E1"/>
                </a:solidFill>
                <a:latin typeface="Arial - 40"/>
              </a:rPr>
              <a:t>Army backwards in technology and tactics</a:t>
            </a:r>
          </a:p>
          <a:p>
            <a:pPr marL="685800" indent="-685800" eaLnBrk="1" fontAlgn="auto" hangingPunct="1">
              <a:spcBef>
                <a:spcPts val="0"/>
              </a:spcBef>
              <a:spcAft>
                <a:spcPts val="0"/>
              </a:spcAft>
              <a:buFont typeface="Arial" panose="020B0604020202020204" pitchFamily="34" charset="0"/>
              <a:buChar char="•"/>
              <a:defRPr/>
            </a:pPr>
            <a:r>
              <a:rPr lang="en-US" altLang="en-US" sz="5153">
                <a:solidFill>
                  <a:srgbClr val="FFE4E1"/>
                </a:solidFill>
                <a:latin typeface="Arial - 40"/>
              </a:rPr>
              <a:t>High taxes on people</a:t>
            </a:r>
          </a:p>
          <a:p>
            <a:pPr marL="685800" indent="-685800" eaLnBrk="1" fontAlgn="auto" hangingPunct="1">
              <a:spcBef>
                <a:spcPts val="0"/>
              </a:spcBef>
              <a:spcAft>
                <a:spcPts val="0"/>
              </a:spcAft>
              <a:buFont typeface="Arial" panose="020B0604020202020204" pitchFamily="34" charset="0"/>
              <a:buChar char="•"/>
              <a:defRPr/>
            </a:pPr>
            <a:r>
              <a:rPr lang="en-US" altLang="en-US" sz="5153">
                <a:solidFill>
                  <a:srgbClr val="FFE4E1"/>
                </a:solidFill>
                <a:latin typeface="Arial - 40"/>
              </a:rPr>
              <a:t>Lack of tolerance for Hinduism</a:t>
            </a:r>
          </a:p>
          <a:p>
            <a:pPr marL="685800" indent="-685800" eaLnBrk="1" fontAlgn="auto" hangingPunct="1">
              <a:spcBef>
                <a:spcPts val="0"/>
              </a:spcBef>
              <a:spcAft>
                <a:spcPts val="0"/>
              </a:spcAft>
              <a:buFont typeface="Arial" panose="020B0604020202020204" pitchFamily="34" charset="0"/>
              <a:buChar char="•"/>
              <a:defRPr/>
            </a:pPr>
            <a:r>
              <a:rPr lang="en-US" altLang="en-US" sz="5153">
                <a:solidFill>
                  <a:srgbClr val="FFE4E1"/>
                </a:solidFill>
                <a:latin typeface="Arial - 40"/>
              </a:rPr>
              <a:t>Tried to conquer all of India</a:t>
            </a:r>
          </a:p>
          <a:p>
            <a:pPr marL="685800" indent="-685800" eaLnBrk="1" fontAlgn="auto" hangingPunct="1">
              <a:spcBef>
                <a:spcPts val="0"/>
              </a:spcBef>
              <a:spcAft>
                <a:spcPts val="0"/>
              </a:spcAft>
              <a:buFont typeface="Arial" panose="020B0604020202020204" pitchFamily="34" charset="0"/>
              <a:buChar char="•"/>
              <a:defRPr/>
            </a:pPr>
            <a:r>
              <a:rPr lang="en-US" altLang="en-US" sz="5153">
                <a:solidFill>
                  <a:srgbClr val="FFE4E1"/>
                </a:solidFill>
                <a:latin typeface="Arial - 40"/>
              </a:rPr>
              <a:t>Peasant uprisings</a:t>
            </a:r>
          </a:p>
          <a:p>
            <a:pPr marL="685800" indent="-685800" eaLnBrk="1" fontAlgn="auto" hangingPunct="1">
              <a:spcBef>
                <a:spcPts val="0"/>
              </a:spcBef>
              <a:spcAft>
                <a:spcPts val="0"/>
              </a:spcAft>
              <a:buFont typeface="Arial" panose="020B0604020202020204" pitchFamily="34" charset="0"/>
              <a:buChar char="•"/>
              <a:defRPr/>
            </a:pPr>
            <a:r>
              <a:rPr lang="en-US" altLang="en-US" sz="5153">
                <a:solidFill>
                  <a:srgbClr val="FFE4E1"/>
                </a:solidFill>
                <a:latin typeface="Arial - 40"/>
              </a:rPr>
              <a:t>European intervention</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a:extLst>
              <a:ext uri="{FF2B5EF4-FFF2-40B4-BE49-F238E27FC236}">
                <a16:creationId xmlns:a16="http://schemas.microsoft.com/office/drawing/2014/main" id="{3EC7D415-FA54-45C0-8BB4-E666836FE1C9}"/>
              </a:ext>
            </a:extLst>
          </p:cNvPr>
          <p:cNvSpPr>
            <a:spLocks noGrp="1"/>
          </p:cNvSpPr>
          <p:nvPr>
            <p:ph type="title"/>
          </p:nvPr>
        </p:nvSpPr>
        <p:spPr>
          <a:xfrm>
            <a:off x="11969750" y="442913"/>
            <a:ext cx="4538663" cy="1898650"/>
          </a:xfrm>
        </p:spPr>
        <p:txBody>
          <a:bodyPr/>
          <a:lstStyle/>
          <a:p>
            <a:pPr algn="ctr"/>
            <a:r>
              <a:rPr lang="en-US" altLang="en-US"/>
              <a:t>Answer the following</a:t>
            </a:r>
          </a:p>
        </p:txBody>
      </p:sp>
      <p:sp>
        <p:nvSpPr>
          <p:cNvPr id="102403" name="Content Placeholder 2">
            <a:extLst>
              <a:ext uri="{FF2B5EF4-FFF2-40B4-BE49-F238E27FC236}">
                <a16:creationId xmlns:a16="http://schemas.microsoft.com/office/drawing/2014/main" id="{37C5CDF1-DBF9-485A-A676-4F88DD0B7BC3}"/>
              </a:ext>
            </a:extLst>
          </p:cNvPr>
          <p:cNvSpPr>
            <a:spLocks noGrp="1"/>
          </p:cNvSpPr>
          <p:nvPr>
            <p:ph idx="1"/>
          </p:nvPr>
        </p:nvSpPr>
        <p:spPr>
          <a:xfrm>
            <a:off x="11342688" y="2613025"/>
            <a:ext cx="5791200" cy="6705600"/>
          </a:xfrm>
        </p:spPr>
        <p:txBody>
          <a:bodyPr/>
          <a:lstStyle/>
          <a:p>
            <a:r>
              <a:rPr lang="en-US" altLang="en-US"/>
              <a:t>Looking at the map…</a:t>
            </a:r>
          </a:p>
          <a:p>
            <a:pPr lvl="1"/>
            <a:r>
              <a:rPr lang="en-US" altLang="en-US"/>
              <a:t>Who had the largest territory? </a:t>
            </a:r>
          </a:p>
          <a:p>
            <a:pPr lvl="1"/>
            <a:r>
              <a:rPr lang="en-US" altLang="en-US"/>
              <a:t>Who is located mostly in India? </a:t>
            </a:r>
          </a:p>
          <a:p>
            <a:pPr lvl="1"/>
            <a:r>
              <a:rPr lang="en-US" altLang="en-US"/>
              <a:t>Which empire is connected to trade with Europe?</a:t>
            </a:r>
          </a:p>
          <a:p>
            <a:pPr lvl="1"/>
            <a:endParaRPr lang="en-US" altLang="en-US"/>
          </a:p>
        </p:txBody>
      </p:sp>
      <p:pic>
        <p:nvPicPr>
          <p:cNvPr id="102404" name="Picture 3">
            <a:extLst>
              <a:ext uri="{FF2B5EF4-FFF2-40B4-BE49-F238E27FC236}">
                <a16:creationId xmlns:a16="http://schemas.microsoft.com/office/drawing/2014/main" id="{5699A1C4-DAA9-4318-A581-682FCA67735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4975" y="169863"/>
            <a:ext cx="12149138" cy="940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426" name="TextBox 1">
            <a:extLst>
              <a:ext uri="{FF2B5EF4-FFF2-40B4-BE49-F238E27FC236}">
                <a16:creationId xmlns:a16="http://schemas.microsoft.com/office/drawing/2014/main" id="{1FA9EB48-4888-40AA-94B9-7213A7581909}"/>
              </a:ext>
            </a:extLst>
          </p:cNvPr>
          <p:cNvSpPr txBox="1">
            <a:spLocks noChangeArrowheads="1"/>
          </p:cNvSpPr>
          <p:nvPr/>
        </p:nvSpPr>
        <p:spPr bwMode="auto">
          <a:xfrm>
            <a:off x="290513" y="146050"/>
            <a:ext cx="16624300" cy="935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5400" b="1">
                <a:solidFill>
                  <a:srgbClr val="000000"/>
                </a:solidFill>
                <a:latin typeface="Times New Roman - 32"/>
              </a:rPr>
              <a:t>SSWH6 Describe the diverse characteristics of early African societies before 1500 CE/AD.</a:t>
            </a:r>
          </a:p>
          <a:p>
            <a:pPr eaLnBrk="1" hangingPunct="1"/>
            <a:r>
              <a:rPr lang="en-US" altLang="en-US" sz="5400">
                <a:solidFill>
                  <a:srgbClr val="000000"/>
                </a:solidFill>
                <a:latin typeface="Times New Roman - 32"/>
              </a:rPr>
              <a:t>a</a:t>
            </a:r>
            <a:r>
              <a:rPr lang="en-US" altLang="en-US" sz="4400">
                <a:solidFill>
                  <a:srgbClr val="000000"/>
                </a:solidFill>
                <a:latin typeface="Times New Roman - 26"/>
              </a:rPr>
              <a:t>. Describe the development and decline of the Sudanic kingdoms (Ghana, Mali, Songhai); include the roles of Sundiata, and the pilgrimage of Mansa Musa to Mecca.</a:t>
            </a:r>
          </a:p>
          <a:p>
            <a:pPr eaLnBrk="1" hangingPunct="1"/>
            <a:endParaRPr lang="en-US" altLang="en-US" sz="4400">
              <a:solidFill>
                <a:srgbClr val="000000"/>
              </a:solidFill>
              <a:latin typeface="Times New Roman - 26"/>
            </a:endParaRPr>
          </a:p>
          <a:p>
            <a:pPr eaLnBrk="1" hangingPunct="1"/>
            <a:r>
              <a:rPr lang="en-US" altLang="en-US" sz="4400">
                <a:solidFill>
                  <a:srgbClr val="000000"/>
                </a:solidFill>
                <a:latin typeface="Times New Roman - 26"/>
              </a:rPr>
              <a:t>b. Describe the trading networks and distribution of resources by examining trans-Saharan trade in gold, salt, and slaves; include the Swahili trading cities.</a:t>
            </a:r>
          </a:p>
          <a:p>
            <a:pPr eaLnBrk="1" hangingPunct="1"/>
            <a:endParaRPr lang="en-US" altLang="en-US" sz="4400">
              <a:solidFill>
                <a:srgbClr val="000000"/>
              </a:solidFill>
              <a:latin typeface="Times New Roman - 26"/>
            </a:endParaRPr>
          </a:p>
          <a:p>
            <a:pPr eaLnBrk="1" hangingPunct="1"/>
            <a:r>
              <a:rPr lang="en-US" altLang="en-US" sz="4400">
                <a:solidFill>
                  <a:srgbClr val="000000"/>
                </a:solidFill>
                <a:latin typeface="Times New Roman - 26"/>
              </a:rPr>
              <a:t>c. Understand the blending of traditional African beliefs with new ideas from Islam and Christianity and their impact on early African societies</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04450" name="Picture 1">
            <a:extLst>
              <a:ext uri="{FF2B5EF4-FFF2-40B4-BE49-F238E27FC236}">
                <a16:creationId xmlns:a16="http://schemas.microsoft.com/office/drawing/2014/main" id="{FCD78DEB-C1B4-45C6-9907-43FAEA8087EE}"/>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2378075" y="0"/>
            <a:ext cx="12085638" cy="9774238"/>
          </a:xfrm>
          <a:prstGeom prst="rect">
            <a:avLst/>
          </a:prstGeom>
          <a:solidFill>
            <a:srgbClr val="0000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FFC0CB"/>
        </a:solidFill>
        <a:effectLst/>
      </p:bgPr>
    </p:bg>
    <p:spTree>
      <p:nvGrpSpPr>
        <p:cNvPr id="1" name=""/>
        <p:cNvGrpSpPr/>
        <p:nvPr/>
      </p:nvGrpSpPr>
      <p:grpSpPr>
        <a:xfrm>
          <a:off x="0" y="0"/>
          <a:ext cx="0" cy="0"/>
          <a:chOff x="0" y="0"/>
          <a:chExt cx="0" cy="0"/>
        </a:xfrm>
      </p:grpSpPr>
      <p:sp>
        <p:nvSpPr>
          <p:cNvPr id="105474" name="TextBox 1">
            <a:extLst>
              <a:ext uri="{FF2B5EF4-FFF2-40B4-BE49-F238E27FC236}">
                <a16:creationId xmlns:a16="http://schemas.microsoft.com/office/drawing/2014/main" id="{F0AF985F-9DE5-4C90-A923-1C67A0C25CAA}"/>
              </a:ext>
            </a:extLst>
          </p:cNvPr>
          <p:cNvSpPr txBox="1">
            <a:spLocks noChangeArrowheads="1"/>
          </p:cNvSpPr>
          <p:nvPr/>
        </p:nvSpPr>
        <p:spPr bwMode="auto">
          <a:xfrm>
            <a:off x="0" y="0"/>
            <a:ext cx="7388225" cy="957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buFont typeface="Arial" panose="020B0604020202020204" pitchFamily="34" charset="0"/>
              <a:buChar char="•"/>
            </a:pPr>
            <a:r>
              <a:rPr lang="en-US" altLang="en-US" sz="4400" b="1">
                <a:solidFill>
                  <a:srgbClr val="000000"/>
                </a:solidFill>
                <a:latin typeface="Times New Roman - 32"/>
              </a:rPr>
              <a:t>There are several climate zones in ​Africa</a:t>
            </a:r>
          </a:p>
          <a:p>
            <a:pPr eaLnBrk="1" hangingPunct="1">
              <a:buFont typeface="Arial" panose="020B0604020202020204" pitchFamily="34" charset="0"/>
              <a:buChar char="•"/>
            </a:pPr>
            <a:endParaRPr lang="en-US" altLang="en-US" sz="4400" b="1">
              <a:solidFill>
                <a:srgbClr val="000000"/>
              </a:solidFill>
              <a:latin typeface="Times New Roman - 32"/>
            </a:endParaRPr>
          </a:p>
          <a:p>
            <a:pPr eaLnBrk="1" hangingPunct="1">
              <a:buFont typeface="Arial" panose="020B0604020202020204" pitchFamily="34" charset="0"/>
              <a:buChar char="•"/>
            </a:pPr>
            <a:r>
              <a:rPr lang="en-US" altLang="en-US" sz="4400" b="1">
                <a:solidFill>
                  <a:srgbClr val="000000"/>
                </a:solidFill>
                <a:latin typeface="Times New Roman - 32"/>
              </a:rPr>
              <a:t>The largest desert, </a:t>
            </a:r>
            <a:r>
              <a:rPr lang="en-US" altLang="en-US" sz="4400" b="1" i="1">
                <a:solidFill>
                  <a:srgbClr val="000000"/>
                </a:solidFill>
                <a:latin typeface="Times New Roman - 32"/>
              </a:rPr>
              <a:t>Sahara, </a:t>
            </a:r>
            <a:r>
              <a:rPr lang="en-US" altLang="en-US" sz="4400" b="1">
                <a:solidFill>
                  <a:srgbClr val="000000"/>
                </a:solidFill>
                <a:latin typeface="Times New Roman - 32"/>
              </a:rPr>
              <a:t>is in Africa.</a:t>
            </a:r>
          </a:p>
          <a:p>
            <a:pPr eaLnBrk="1" hangingPunct="1">
              <a:buFont typeface="Arial" panose="020B0604020202020204" pitchFamily="34" charset="0"/>
              <a:buChar char="•"/>
            </a:pPr>
            <a:endParaRPr lang="en-US" altLang="en-US" sz="4400" b="1">
              <a:solidFill>
                <a:srgbClr val="000000"/>
              </a:solidFill>
              <a:latin typeface="Times New Roman - 32"/>
            </a:endParaRPr>
          </a:p>
          <a:p>
            <a:pPr eaLnBrk="1" hangingPunct="1">
              <a:buFont typeface="Arial" panose="020B0604020202020204" pitchFamily="34" charset="0"/>
              <a:buChar char="•"/>
            </a:pPr>
            <a:r>
              <a:rPr lang="en-US" altLang="en-US" sz="4400" b="1">
                <a:solidFill>
                  <a:srgbClr val="000000"/>
                </a:solidFill>
                <a:latin typeface="Times New Roman - 32"/>
              </a:rPr>
              <a:t>The different ​climates contribute ​to the different ​lifestyles of Africans.</a:t>
            </a:r>
          </a:p>
          <a:p>
            <a:pPr eaLnBrk="1" hangingPunct="1">
              <a:buFont typeface="Arial" panose="020B0604020202020204" pitchFamily="34" charset="0"/>
              <a:buChar char="•"/>
            </a:pPr>
            <a:endParaRPr lang="en-US" altLang="en-US" sz="4400" b="1">
              <a:solidFill>
                <a:srgbClr val="000000"/>
              </a:solidFill>
              <a:latin typeface="Times New Roman - 32"/>
            </a:endParaRPr>
          </a:p>
          <a:p>
            <a:pPr eaLnBrk="1" hangingPunct="1">
              <a:buFont typeface="Arial" panose="020B0604020202020204" pitchFamily="34" charset="0"/>
              <a:buChar char="•"/>
            </a:pPr>
            <a:r>
              <a:rPr lang="en-US" altLang="en-US" sz="4400" b="1">
                <a:solidFill>
                  <a:srgbClr val="000000"/>
                </a:solidFill>
                <a:latin typeface="Times New Roman - 32"/>
              </a:rPr>
              <a:t>Tsetse fly infected  ​both humans and ​animals with ​sleeping sickness</a:t>
            </a:r>
          </a:p>
        </p:txBody>
      </p:sp>
      <p:pic>
        <p:nvPicPr>
          <p:cNvPr id="105475" name="Picture 2">
            <a:hlinkClick r:id="rId2" action="ppaction://hlinkfile"/>
            <a:extLst>
              <a:ext uri="{FF2B5EF4-FFF2-40B4-BE49-F238E27FC236}">
                <a16:creationId xmlns:a16="http://schemas.microsoft.com/office/drawing/2014/main" id="{E11A113E-8D0C-4BB7-8E48-C7DC0C05890A}"/>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8193088" y="1646238"/>
            <a:ext cx="9259887" cy="8170862"/>
          </a:xfrm>
          <a:prstGeom prst="rect">
            <a:avLst/>
          </a:prstGeom>
          <a:solidFill>
            <a:srgbClr val="0000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6260" name="TextBox 3">
            <a:extLst>
              <a:ext uri="{FF2B5EF4-FFF2-40B4-BE49-F238E27FC236}">
                <a16:creationId xmlns:a16="http://schemas.microsoft.com/office/drawing/2014/main" id="{A4D44066-A13C-4F55-8AC9-27FE78786D1E}"/>
              </a:ext>
            </a:extLst>
          </p:cNvPr>
          <p:cNvSpPr txBox="1">
            <a:spLocks noChangeArrowheads="1"/>
          </p:cNvSpPr>
          <p:nvPr/>
        </p:nvSpPr>
        <p:spPr bwMode="auto">
          <a:xfrm>
            <a:off x="9042400" y="261938"/>
            <a:ext cx="7561263" cy="101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n-US" altLang="en-US" sz="6012" b="1" i="1" u="sng" dirty="0">
                <a:solidFill>
                  <a:srgbClr val="00008B"/>
                </a:solidFill>
                <a:latin typeface="Comic Sans MS - 47"/>
              </a:rPr>
              <a:t>The Land of Africa</a:t>
            </a:r>
          </a:p>
        </p:txBody>
      </p:sp>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1641</TotalTime>
  <Words>4535</Words>
  <Application>Microsoft Office PowerPoint</Application>
  <PresentationFormat>Custom</PresentationFormat>
  <Paragraphs>328</Paragraphs>
  <Slides>137</Slides>
  <Notes>2</Notes>
  <HiddenSlides>0</HiddenSlides>
  <MMClips>9</MMClips>
  <ScaleCrop>false</ScaleCrop>
  <HeadingPairs>
    <vt:vector size="6" baseType="variant">
      <vt:variant>
        <vt:lpstr>Fonts Used</vt:lpstr>
      </vt:variant>
      <vt:variant>
        <vt:i4>91</vt:i4>
      </vt:variant>
      <vt:variant>
        <vt:lpstr>Theme</vt:lpstr>
      </vt:variant>
      <vt:variant>
        <vt:i4>1</vt:i4>
      </vt:variant>
      <vt:variant>
        <vt:lpstr>Slide Titles</vt:lpstr>
      </vt:variant>
      <vt:variant>
        <vt:i4>137</vt:i4>
      </vt:variant>
    </vt:vector>
  </HeadingPairs>
  <TitlesOfParts>
    <vt:vector size="229" baseType="lpstr">
      <vt:lpstr>Papyrus - 111</vt:lpstr>
      <vt:lpstr>Candara - 32</vt:lpstr>
      <vt:lpstr>Arial - 48</vt:lpstr>
      <vt:lpstr>Arial - 8</vt:lpstr>
      <vt:lpstr>Arial - 9</vt:lpstr>
      <vt:lpstr>Times New Roman - 64</vt:lpstr>
      <vt:lpstr>Baskerville Old Face - 32</vt:lpstr>
      <vt:lpstr>Candara - 36</vt:lpstr>
      <vt:lpstr>Arial - 32</vt:lpstr>
      <vt:lpstr>Arial - 40</vt:lpstr>
      <vt:lpstr>Comic Sans MS - 36</vt:lpstr>
      <vt:lpstr>Arial - 62</vt:lpstr>
      <vt:lpstr>Calibri - 39</vt:lpstr>
      <vt:lpstr>Times New Roman - 28</vt:lpstr>
      <vt:lpstr>Calibri</vt:lpstr>
      <vt:lpstr>Comic Sans MS - 24</vt:lpstr>
      <vt:lpstr>Arial - 30</vt:lpstr>
      <vt:lpstr>Comic Sans MS - 25</vt:lpstr>
      <vt:lpstr>Arial - 24</vt:lpstr>
      <vt:lpstr>Impact - 34</vt:lpstr>
      <vt:lpstr>Arial - 60</vt:lpstr>
      <vt:lpstr>Times New Roman - 31</vt:lpstr>
      <vt:lpstr>Britannic Bold - 40</vt:lpstr>
      <vt:lpstr>Times New Roman - 48</vt:lpstr>
      <vt:lpstr>Arial</vt:lpstr>
      <vt:lpstr>Times New Roman - 56</vt:lpstr>
      <vt:lpstr>Arial - 37</vt:lpstr>
      <vt:lpstr>Times New Roman - 43</vt:lpstr>
      <vt:lpstr>Arial - 28</vt:lpstr>
      <vt:lpstr>Times New Roman - 34</vt:lpstr>
      <vt:lpstr>Comic Sans MS - 47</vt:lpstr>
      <vt:lpstr>Times New Roman - 24</vt:lpstr>
      <vt:lpstr>Papyrus - 68</vt:lpstr>
      <vt:lpstr>Tempus Sans ITC - 24</vt:lpstr>
      <vt:lpstr>Papyrus - 42</vt:lpstr>
      <vt:lpstr>Arial - 39</vt:lpstr>
      <vt:lpstr>Times New Roman - 26</vt:lpstr>
      <vt:lpstr>Times New Roman - 16</vt:lpstr>
      <vt:lpstr>Comic Sans MS - 32</vt:lpstr>
      <vt:lpstr>Lucida Sans - 53</vt:lpstr>
      <vt:lpstr>Wingdings</vt:lpstr>
      <vt:lpstr>Calibri - 31</vt:lpstr>
      <vt:lpstr>Tempus Sans ITC - 36</vt:lpstr>
      <vt:lpstr>Century - 36</vt:lpstr>
      <vt:lpstr>Times New Roman - 51</vt:lpstr>
      <vt:lpstr>Arial - 43</vt:lpstr>
      <vt:lpstr>Arial - 12</vt:lpstr>
      <vt:lpstr>Times New Roman - 38</vt:lpstr>
      <vt:lpstr>Comic Sans MS - 46</vt:lpstr>
      <vt:lpstr>Tempus Sans ITC - 28</vt:lpstr>
      <vt:lpstr>Calligrapher - 46</vt:lpstr>
      <vt:lpstr>Times New Roman - 12</vt:lpstr>
      <vt:lpstr>Candara - 35</vt:lpstr>
      <vt:lpstr>Calibri - 32</vt:lpstr>
      <vt:lpstr>Arial - 71</vt:lpstr>
      <vt:lpstr>Comic Sans MS - 22</vt:lpstr>
      <vt:lpstr>Times New Roman - 32</vt:lpstr>
      <vt:lpstr>Times New Roman - 46</vt:lpstr>
      <vt:lpstr>Papyrus - 40</vt:lpstr>
      <vt:lpstr>Arial - 55</vt:lpstr>
      <vt:lpstr>Times New Roman - 39</vt:lpstr>
      <vt:lpstr>Times New Roman - 50</vt:lpstr>
      <vt:lpstr>Arial - 18</vt:lpstr>
      <vt:lpstr>Tempus Sans ITC - 37</vt:lpstr>
      <vt:lpstr>Arial - 31</vt:lpstr>
      <vt:lpstr>Calligrapher - 40</vt:lpstr>
      <vt:lpstr>Calligrapher - 81</vt:lpstr>
      <vt:lpstr>Arial - 51</vt:lpstr>
      <vt:lpstr>Calibri Light</vt:lpstr>
      <vt:lpstr>Times New Roman - 42</vt:lpstr>
      <vt:lpstr>Times New Roman - 55</vt:lpstr>
      <vt:lpstr>Calligrapher - 59</vt:lpstr>
      <vt:lpstr>Times New Roman - 36</vt:lpstr>
      <vt:lpstr>Times New Roman - 47</vt:lpstr>
      <vt:lpstr>Candara - 37</vt:lpstr>
      <vt:lpstr>Arial - 50</vt:lpstr>
      <vt:lpstr>Times New Roman - 72</vt:lpstr>
      <vt:lpstr>Arial - 7</vt:lpstr>
      <vt:lpstr>Times New Roman - 30</vt:lpstr>
      <vt:lpstr>Times New Roman - 44</vt:lpstr>
      <vt:lpstr>Comic Sans MS - 35</vt:lpstr>
      <vt:lpstr>Calibri - 42</vt:lpstr>
      <vt:lpstr>Times New Roman - 60</vt:lpstr>
      <vt:lpstr>Calligrapher - 55</vt:lpstr>
      <vt:lpstr>Candara - 53</vt:lpstr>
      <vt:lpstr>Arial - 25</vt:lpstr>
      <vt:lpstr>Arial - 36</vt:lpstr>
      <vt:lpstr>Papyrus - 38</vt:lpstr>
      <vt:lpstr>Arial - 33</vt:lpstr>
      <vt:lpstr>Arial - 72</vt:lpstr>
      <vt:lpstr>Times New Roman - 20</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Pause and Write…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Pause and Write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Religion Chart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Answer the following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Pause and Write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Mcdaniel, Jennifer</dc:creator>
  <cp:lastModifiedBy>Jenrette, Don</cp:lastModifiedBy>
  <cp:revision>35</cp:revision>
  <dcterms:created xsi:type="dcterms:W3CDTF">2019-09-27T15:56:16Z</dcterms:created>
  <dcterms:modified xsi:type="dcterms:W3CDTF">2020-10-05T19:05:35Z</dcterms:modified>
</cp:coreProperties>
</file>