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notesMasterIdLst>
    <p:notesMasterId r:id="rId24"/>
  </p:notesMasterIdLst>
  <p:sldIdLst>
    <p:sldId id="256" r:id="rId2"/>
    <p:sldId id="257" r:id="rId3"/>
    <p:sldId id="258" r:id="rId4"/>
    <p:sldId id="264" r:id="rId5"/>
    <p:sldId id="267" r:id="rId6"/>
    <p:sldId id="263" r:id="rId7"/>
    <p:sldId id="265" r:id="rId8"/>
    <p:sldId id="266" r:id="rId9"/>
    <p:sldId id="260" r:id="rId10"/>
    <p:sldId id="268" r:id="rId11"/>
    <p:sldId id="269" r:id="rId12"/>
    <p:sldId id="259" r:id="rId13"/>
    <p:sldId id="262" r:id="rId14"/>
    <p:sldId id="261" r:id="rId15"/>
    <p:sldId id="270" r:id="rId16"/>
    <p:sldId id="271"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9" d="100"/>
          <a:sy n="109" d="100"/>
        </p:scale>
        <p:origin x="7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CF2EB-4098-45E8-943A-4491741AC65C}" type="datetimeFigureOut">
              <a:rPr lang="en-US" smtClean="0"/>
              <a:t>4/14/20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70A2A-9DD4-4C19-8AE4-F2417C06834E}" type="slidenum">
              <a:rPr lang="en-US" smtClean="0"/>
              <a:t>‹#›</a:t>
            </a:fld>
            <a:endParaRPr lang="en-US"/>
          </a:p>
        </p:txBody>
      </p:sp>
    </p:spTree>
    <p:extLst>
      <p:ext uri="{BB962C8B-B14F-4D97-AF65-F5344CB8AC3E}">
        <p14:creationId xmlns:p14="http://schemas.microsoft.com/office/powerpoint/2010/main" val="1882641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F5EFD0-0A04-4352-BC51-88991E776E10}" type="slidenum">
              <a:rPr lang="en-US" altLang="en-US"/>
              <a:pPr/>
              <a:t>10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533400" y="4311650"/>
            <a:ext cx="5791200" cy="4084638"/>
          </a:xfrm>
          <a:noFill/>
        </p:spPr>
        <p:txBody>
          <a:bodyPr/>
          <a:lstStyle/>
          <a:p>
            <a:pPr eaLnBrk="1" hangingPunct="1">
              <a:lnSpc>
                <a:spcPct val="90000"/>
              </a:lnSpc>
            </a:pPr>
            <a:r>
              <a:rPr lang="en-US" altLang="en-US" sz="1100" b="1"/>
              <a:t>Lesson	</a:t>
            </a:r>
            <a:r>
              <a:rPr lang="en-US" altLang="en-US" sz="1100"/>
              <a:t>In this lesson, we will create a tessellation using a square, which is a</a:t>
            </a:r>
            <a:br>
              <a:rPr lang="en-US" altLang="en-US" sz="1100"/>
            </a:br>
            <a:r>
              <a:rPr lang="en-US" altLang="en-US" sz="1100"/>
              <a:t>	regular geometric shape. We will turn the square into a non-geometric</a:t>
            </a:r>
            <a:br>
              <a:rPr lang="en-US" altLang="en-US" sz="1100"/>
            </a:br>
            <a:r>
              <a:rPr lang="en-US" altLang="en-US" sz="1100"/>
              <a:t>	shape and trace it over and over again on a piece of paper until all of the</a:t>
            </a:r>
            <a:br>
              <a:rPr lang="en-US" altLang="en-US" sz="1100"/>
            </a:br>
            <a:r>
              <a:rPr lang="en-US" altLang="en-US" sz="1100"/>
              <a:t>	space is covered, with no gaps showing. Using our imaginations, we will</a:t>
            </a:r>
            <a:br>
              <a:rPr lang="en-US" altLang="en-US" sz="1100"/>
            </a:br>
            <a:r>
              <a:rPr lang="en-US" altLang="en-US" sz="1100"/>
              <a:t>	then decide what animal or person we want to make out of the shapes we</a:t>
            </a:r>
            <a:br>
              <a:rPr lang="en-US" altLang="en-US" sz="1100"/>
            </a:br>
            <a:r>
              <a:rPr lang="en-US" altLang="en-US" sz="1100"/>
              <a:t>	have created and decorate them with our markers.</a:t>
            </a:r>
          </a:p>
          <a:p>
            <a:pPr eaLnBrk="1" hangingPunct="1">
              <a:lnSpc>
                <a:spcPct val="90000"/>
              </a:lnSpc>
            </a:pPr>
            <a:endParaRPr lang="en-US" altLang="en-US" sz="1100"/>
          </a:p>
          <a:p>
            <a:pPr eaLnBrk="1" hangingPunct="1">
              <a:lnSpc>
                <a:spcPct val="90000"/>
              </a:lnSpc>
            </a:pPr>
            <a:r>
              <a:rPr lang="en-US" altLang="en-US" sz="1100"/>
              <a:t>	Go through the entire process on the board, with the students gathered</a:t>
            </a:r>
            <a:br>
              <a:rPr lang="en-US" altLang="en-US" sz="1100"/>
            </a:br>
            <a:r>
              <a:rPr lang="en-US" altLang="en-US" sz="1100"/>
              <a:t>	around you at a table, or using the PowerPoint presentation. You can</a:t>
            </a:r>
            <a:br>
              <a:rPr lang="en-US" altLang="en-US" sz="1100"/>
            </a:br>
            <a:r>
              <a:rPr lang="en-US" altLang="en-US" sz="1100"/>
              <a:t>	actually go through the process yourself so the students can see each step</a:t>
            </a:r>
            <a:br>
              <a:rPr lang="en-US" altLang="en-US" sz="1100"/>
            </a:br>
            <a:r>
              <a:rPr lang="en-US" altLang="en-US" sz="1100"/>
              <a:t>	or talk them through each step so they have a visual image of what they will</a:t>
            </a:r>
            <a:br>
              <a:rPr lang="en-US" altLang="en-US" sz="1100"/>
            </a:br>
            <a:r>
              <a:rPr lang="en-US" altLang="en-US" sz="1100"/>
              <a:t>	be doing. Show the students some examples of Escher’s work as well as</a:t>
            </a:r>
            <a:br>
              <a:rPr lang="en-US" altLang="en-US" sz="1100"/>
            </a:br>
            <a:r>
              <a:rPr lang="en-US" altLang="en-US" sz="1100"/>
              <a:t>	the examples included on the first page of this presentation. Once you</a:t>
            </a:r>
            <a:br>
              <a:rPr lang="en-US" altLang="en-US" sz="1100"/>
            </a:br>
            <a:r>
              <a:rPr lang="en-US" altLang="en-US" sz="1100"/>
              <a:t>	have done this project, you can also use actual pieces that your previous</a:t>
            </a:r>
            <a:br>
              <a:rPr lang="en-US" altLang="en-US" sz="1100"/>
            </a:br>
            <a:r>
              <a:rPr lang="en-US" altLang="en-US" sz="1100"/>
              <a:t>	students have created.</a:t>
            </a:r>
          </a:p>
        </p:txBody>
      </p:sp>
    </p:spTree>
    <p:extLst>
      <p:ext uri="{BB962C8B-B14F-4D97-AF65-F5344CB8AC3E}">
        <p14:creationId xmlns:p14="http://schemas.microsoft.com/office/powerpoint/2010/main" val="215687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C28436-6AC8-44F7-9A9A-01629B180199}" type="slidenum">
              <a:rPr lang="en-US" altLang="en-US"/>
              <a:pPr/>
              <a:t>11</a:t>
            </a:fld>
            <a:endParaRPr lang="en-US" altLang="en-US"/>
          </a:p>
        </p:txBody>
      </p:sp>
      <p:sp>
        <p:nvSpPr>
          <p:cNvPr id="20483" name="Rectangle 2"/>
          <p:cNvSpPr>
            <a:spLocks noGrp="1" noRot="1" noChangeAspect="1" noChangeArrowheads="1" noTextEdit="1"/>
          </p:cNvSpPr>
          <p:nvPr>
            <p:ph type="sldImg"/>
          </p:nvPr>
        </p:nvSpPr>
        <p:spPr>
          <a:xfrm>
            <a:off x="404813" y="682625"/>
            <a:ext cx="6048375" cy="3403600"/>
          </a:xfrm>
          <a:ln/>
        </p:spPr>
      </p:sp>
      <p:sp>
        <p:nvSpPr>
          <p:cNvPr id="20484" name="Rectangle 3"/>
          <p:cNvSpPr>
            <a:spLocks noGrp="1" noChangeArrowheads="1"/>
          </p:cNvSpPr>
          <p:nvPr>
            <p:ph type="body" idx="1"/>
          </p:nvPr>
        </p:nvSpPr>
        <p:spPr>
          <a:xfrm>
            <a:off x="533400" y="4311650"/>
            <a:ext cx="5791200" cy="4084638"/>
          </a:xfrm>
          <a:noFill/>
        </p:spPr>
        <p:txBody>
          <a:bodyPr/>
          <a:lstStyle/>
          <a:p>
            <a:pPr eaLnBrk="1" hangingPunct="1"/>
            <a:r>
              <a:rPr lang="en-US" altLang="en-US" sz="1100" b="1"/>
              <a:t>Teacher Notes</a:t>
            </a:r>
          </a:p>
          <a:p>
            <a:pPr eaLnBrk="1" hangingPunct="1"/>
            <a:r>
              <a:rPr lang="en-US" altLang="en-US" sz="1100"/>
              <a:t>	Make sure that each student completes each step correctly before moving</a:t>
            </a:r>
            <a:br>
              <a:rPr lang="en-US" altLang="en-US" sz="1100"/>
            </a:br>
            <a:r>
              <a:rPr lang="en-US" altLang="en-US" sz="1100"/>
              <a:t>	on. Some students may need a little help along the way.</a:t>
            </a:r>
          </a:p>
          <a:p>
            <a:pPr eaLnBrk="1" hangingPunct="1"/>
            <a:r>
              <a:rPr lang="en-US" altLang="en-US" sz="1100"/>
              <a:t>	Also, you may have to take a minute to remind students about clockwise</a:t>
            </a:r>
            <a:br>
              <a:rPr lang="en-US" altLang="en-US" sz="1100"/>
            </a:br>
            <a:r>
              <a:rPr lang="en-US" altLang="en-US" sz="1100"/>
              <a:t>	and counter-clockwise, which is being taught less and less in these digital</a:t>
            </a:r>
            <a:br>
              <a:rPr lang="en-US" altLang="en-US" sz="1100"/>
            </a:br>
            <a:r>
              <a:rPr lang="en-US" altLang="en-US" sz="1100"/>
              <a:t>	times.</a:t>
            </a:r>
          </a:p>
        </p:txBody>
      </p:sp>
      <p:sp>
        <p:nvSpPr>
          <p:cNvPr id="2" name="TextBox 1"/>
          <p:cNvSpPr txBox="1"/>
          <p:nvPr/>
        </p:nvSpPr>
        <p:spPr>
          <a:xfrm>
            <a:off x="3733800" y="1795462"/>
            <a:ext cx="335545" cy="369332"/>
          </a:xfrm>
          <a:prstGeom prst="rect">
            <a:avLst/>
          </a:prstGeom>
          <a:noFill/>
        </p:spPr>
        <p:txBody>
          <a:bodyPr wrap="square" rtlCol="0">
            <a:spAutoFit/>
          </a:bodyPr>
          <a:lstStyle/>
          <a:p>
            <a:r>
              <a:rPr lang="en-US" dirty="0"/>
              <a:t>P</a:t>
            </a:r>
          </a:p>
        </p:txBody>
      </p:sp>
      <p:sp>
        <p:nvSpPr>
          <p:cNvPr id="6" name="TextBox 5"/>
          <p:cNvSpPr txBox="1"/>
          <p:nvPr/>
        </p:nvSpPr>
        <p:spPr>
          <a:xfrm>
            <a:off x="3716840" y="2941564"/>
            <a:ext cx="335545" cy="369332"/>
          </a:xfrm>
          <a:prstGeom prst="rect">
            <a:avLst/>
          </a:prstGeom>
          <a:noFill/>
        </p:spPr>
        <p:txBody>
          <a:bodyPr wrap="square" rtlCol="0">
            <a:spAutoFit/>
          </a:bodyPr>
          <a:lstStyle/>
          <a:p>
            <a:r>
              <a:rPr lang="en-US" dirty="0"/>
              <a:t>R</a:t>
            </a:r>
          </a:p>
        </p:txBody>
      </p:sp>
      <p:sp>
        <p:nvSpPr>
          <p:cNvPr id="7" name="TextBox 6"/>
          <p:cNvSpPr txBox="1"/>
          <p:nvPr/>
        </p:nvSpPr>
        <p:spPr>
          <a:xfrm>
            <a:off x="5019728" y="1763196"/>
            <a:ext cx="335545" cy="369332"/>
          </a:xfrm>
          <a:prstGeom prst="rect">
            <a:avLst/>
          </a:prstGeom>
          <a:noFill/>
        </p:spPr>
        <p:txBody>
          <a:bodyPr wrap="square" rtlCol="0">
            <a:spAutoFit/>
          </a:bodyPr>
          <a:lstStyle/>
          <a:p>
            <a:r>
              <a:rPr lang="en-US" dirty="0"/>
              <a:t>A</a:t>
            </a:r>
          </a:p>
        </p:txBody>
      </p:sp>
      <p:sp>
        <p:nvSpPr>
          <p:cNvPr id="8" name="TextBox 7"/>
          <p:cNvSpPr txBox="1"/>
          <p:nvPr/>
        </p:nvSpPr>
        <p:spPr>
          <a:xfrm>
            <a:off x="4897300" y="2941564"/>
            <a:ext cx="335545" cy="369332"/>
          </a:xfrm>
          <a:prstGeom prst="rect">
            <a:avLst/>
          </a:prstGeom>
          <a:noFill/>
        </p:spPr>
        <p:txBody>
          <a:bodyPr wrap="square" rtlCol="0">
            <a:spAutoFit/>
          </a:bodyPr>
          <a:lstStyle/>
          <a:p>
            <a:r>
              <a:rPr lang="en-US" dirty="0"/>
              <a:t>T</a:t>
            </a:r>
          </a:p>
        </p:txBody>
      </p:sp>
    </p:spTree>
    <p:extLst>
      <p:ext uri="{BB962C8B-B14F-4D97-AF65-F5344CB8AC3E}">
        <p14:creationId xmlns:p14="http://schemas.microsoft.com/office/powerpoint/2010/main" val="72677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C28436-6AC8-44F7-9A9A-01629B180199}" type="slidenum">
              <a:rPr lang="en-US" altLang="en-US"/>
              <a:pPr/>
              <a:t>17</a:t>
            </a:fld>
            <a:endParaRPr lang="en-US" altLang="en-US"/>
          </a:p>
        </p:txBody>
      </p:sp>
      <p:sp>
        <p:nvSpPr>
          <p:cNvPr id="20483" name="Rectangle 2"/>
          <p:cNvSpPr>
            <a:spLocks noGrp="1" noRot="1" noChangeAspect="1" noChangeArrowheads="1" noTextEdit="1"/>
          </p:cNvSpPr>
          <p:nvPr>
            <p:ph type="sldImg"/>
          </p:nvPr>
        </p:nvSpPr>
        <p:spPr>
          <a:xfrm>
            <a:off x="404813" y="682625"/>
            <a:ext cx="6048375" cy="3403600"/>
          </a:xfrm>
          <a:ln/>
        </p:spPr>
      </p:sp>
      <p:sp>
        <p:nvSpPr>
          <p:cNvPr id="20484" name="Rectangle 3"/>
          <p:cNvSpPr>
            <a:spLocks noGrp="1" noChangeArrowheads="1"/>
          </p:cNvSpPr>
          <p:nvPr>
            <p:ph type="body" idx="1"/>
          </p:nvPr>
        </p:nvSpPr>
        <p:spPr>
          <a:xfrm>
            <a:off x="533400" y="4311650"/>
            <a:ext cx="5791200" cy="4084638"/>
          </a:xfrm>
          <a:noFill/>
        </p:spPr>
        <p:txBody>
          <a:bodyPr/>
          <a:lstStyle/>
          <a:p>
            <a:pPr eaLnBrk="1" hangingPunct="1"/>
            <a:r>
              <a:rPr lang="en-US" altLang="en-US" sz="1100" b="1"/>
              <a:t>Teacher Notes</a:t>
            </a:r>
          </a:p>
          <a:p>
            <a:pPr eaLnBrk="1" hangingPunct="1"/>
            <a:r>
              <a:rPr lang="en-US" altLang="en-US" sz="1100"/>
              <a:t>	Make sure that each student completes each step correctly before moving</a:t>
            </a:r>
            <a:br>
              <a:rPr lang="en-US" altLang="en-US" sz="1100"/>
            </a:br>
            <a:r>
              <a:rPr lang="en-US" altLang="en-US" sz="1100"/>
              <a:t>	on. Some students may need a little help along the way.</a:t>
            </a:r>
          </a:p>
          <a:p>
            <a:pPr eaLnBrk="1" hangingPunct="1"/>
            <a:r>
              <a:rPr lang="en-US" altLang="en-US" sz="1100"/>
              <a:t>	Also, you may have to take a minute to remind students about clockwise</a:t>
            </a:r>
            <a:br>
              <a:rPr lang="en-US" altLang="en-US" sz="1100"/>
            </a:br>
            <a:r>
              <a:rPr lang="en-US" altLang="en-US" sz="1100"/>
              <a:t>	and counter-clockwise, which is being taught less and less in these digital</a:t>
            </a:r>
            <a:br>
              <a:rPr lang="en-US" altLang="en-US" sz="1100"/>
            </a:br>
            <a:r>
              <a:rPr lang="en-US" altLang="en-US" sz="1100"/>
              <a:t>	times.</a:t>
            </a:r>
          </a:p>
        </p:txBody>
      </p:sp>
      <p:sp>
        <p:nvSpPr>
          <p:cNvPr id="2" name="TextBox 1"/>
          <p:cNvSpPr txBox="1"/>
          <p:nvPr/>
        </p:nvSpPr>
        <p:spPr>
          <a:xfrm>
            <a:off x="3733800" y="1795462"/>
            <a:ext cx="335545" cy="369332"/>
          </a:xfrm>
          <a:prstGeom prst="rect">
            <a:avLst/>
          </a:prstGeom>
          <a:noFill/>
        </p:spPr>
        <p:txBody>
          <a:bodyPr wrap="square" rtlCol="0">
            <a:spAutoFit/>
          </a:bodyPr>
          <a:lstStyle/>
          <a:p>
            <a:r>
              <a:rPr lang="en-US" dirty="0"/>
              <a:t>P</a:t>
            </a:r>
          </a:p>
        </p:txBody>
      </p:sp>
      <p:sp>
        <p:nvSpPr>
          <p:cNvPr id="6" name="TextBox 5"/>
          <p:cNvSpPr txBox="1"/>
          <p:nvPr/>
        </p:nvSpPr>
        <p:spPr>
          <a:xfrm>
            <a:off x="3716840" y="2941564"/>
            <a:ext cx="335545" cy="369332"/>
          </a:xfrm>
          <a:prstGeom prst="rect">
            <a:avLst/>
          </a:prstGeom>
          <a:noFill/>
        </p:spPr>
        <p:txBody>
          <a:bodyPr wrap="square" rtlCol="0">
            <a:spAutoFit/>
          </a:bodyPr>
          <a:lstStyle/>
          <a:p>
            <a:r>
              <a:rPr lang="en-US" dirty="0"/>
              <a:t>R</a:t>
            </a:r>
          </a:p>
        </p:txBody>
      </p:sp>
      <p:sp>
        <p:nvSpPr>
          <p:cNvPr id="7" name="TextBox 6"/>
          <p:cNvSpPr txBox="1"/>
          <p:nvPr/>
        </p:nvSpPr>
        <p:spPr>
          <a:xfrm>
            <a:off x="5019728" y="1763196"/>
            <a:ext cx="335545" cy="369332"/>
          </a:xfrm>
          <a:prstGeom prst="rect">
            <a:avLst/>
          </a:prstGeom>
          <a:noFill/>
        </p:spPr>
        <p:txBody>
          <a:bodyPr wrap="square" rtlCol="0">
            <a:spAutoFit/>
          </a:bodyPr>
          <a:lstStyle/>
          <a:p>
            <a:r>
              <a:rPr lang="en-US" dirty="0"/>
              <a:t>A</a:t>
            </a:r>
          </a:p>
        </p:txBody>
      </p:sp>
      <p:sp>
        <p:nvSpPr>
          <p:cNvPr id="8" name="TextBox 7"/>
          <p:cNvSpPr txBox="1"/>
          <p:nvPr/>
        </p:nvSpPr>
        <p:spPr>
          <a:xfrm>
            <a:off x="4897300" y="2941564"/>
            <a:ext cx="335545" cy="369332"/>
          </a:xfrm>
          <a:prstGeom prst="rect">
            <a:avLst/>
          </a:prstGeom>
          <a:noFill/>
        </p:spPr>
        <p:txBody>
          <a:bodyPr wrap="square" rtlCol="0">
            <a:spAutoFit/>
          </a:bodyPr>
          <a:lstStyle/>
          <a:p>
            <a:r>
              <a:rPr lang="en-US" dirty="0"/>
              <a:t>T</a:t>
            </a:r>
          </a:p>
        </p:txBody>
      </p:sp>
    </p:spTree>
    <p:extLst>
      <p:ext uri="{BB962C8B-B14F-4D97-AF65-F5344CB8AC3E}">
        <p14:creationId xmlns:p14="http://schemas.microsoft.com/office/powerpoint/2010/main" val="130655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49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06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35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37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17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46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41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44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133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101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4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4/14/20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54802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hyperlink" Target="https://www.mcescher.com/gallery/most-popul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p:txBody>
          <a:bodyPr anchor="ctr">
            <a:normAutofit fontScale="90000"/>
          </a:bodyPr>
          <a:lstStyle/>
          <a:p>
            <a:pPr eaLnBrk="1" hangingPunct="1"/>
            <a:br>
              <a:rPr lang="en-US" altLang="en-US" sz="4800" b="1" dirty="0"/>
            </a:br>
            <a:br>
              <a:rPr lang="en-US" altLang="en-US" sz="4800" b="1" dirty="0"/>
            </a:br>
            <a:endParaRPr lang="en-US" altLang="en-US" sz="4800" b="1" dirty="0"/>
          </a:p>
        </p:txBody>
      </p:sp>
      <p:sp>
        <p:nvSpPr>
          <p:cNvPr id="5" name="Rectangle 4"/>
          <p:cNvSpPr/>
          <p:nvPr/>
        </p:nvSpPr>
        <p:spPr>
          <a:xfrm>
            <a:off x="1036719" y="827705"/>
            <a:ext cx="9517670" cy="923330"/>
          </a:xfrm>
          <a:prstGeom prst="rect">
            <a:avLst/>
          </a:prstGeom>
        </p:spPr>
        <p:txBody>
          <a:bodyPr wrap="none">
            <a:spAutoFit/>
          </a:bodyPr>
          <a:lstStyle/>
          <a:p>
            <a:pPr algn="ctr"/>
            <a:r>
              <a:rPr lang="en-US" sz="5400" kern="10" dirty="0">
                <a:ln w="12700">
                  <a:solidFill>
                    <a:srgbClr val="EAEAEA"/>
                  </a:solidFill>
                  <a:round/>
                  <a:headEnd/>
                  <a:tailEnd/>
                </a:ln>
                <a:effectLst>
                  <a:outerShdw dist="35921" dir="2700000" sy="50000" kx="2115830" algn="bl" rotWithShape="0">
                    <a:srgbClr val="C0C0C0">
                      <a:alpha val="79999"/>
                    </a:srgbClr>
                  </a:outerShdw>
                </a:effectLst>
                <a:latin typeface="Arial Black" panose="020B0A04020102020204" pitchFamily="34" charset="0"/>
              </a:rPr>
              <a:t>Imagination Tessellation</a:t>
            </a:r>
          </a:p>
        </p:txBody>
      </p:sp>
      <p:pic>
        <p:nvPicPr>
          <p:cNvPr id="6" name="Picture 13" descr="Examp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4781">
            <a:off x="1456957" y="2274287"/>
            <a:ext cx="2978823" cy="397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Examp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620" y="1982831"/>
            <a:ext cx="3021875" cy="226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Exampl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72870">
            <a:off x="8091991" y="2404511"/>
            <a:ext cx="3055617" cy="387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970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6" name="Rectangle 75">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7410" name="Rectangle 2"/>
          <p:cNvSpPr>
            <a:spLocks noGrp="1" noChangeArrowheads="1"/>
          </p:cNvSpPr>
          <p:nvPr>
            <p:ph idx="1"/>
          </p:nvPr>
        </p:nvSpPr>
        <p:spPr>
          <a:xfrm>
            <a:off x="4412570" y="2707757"/>
            <a:ext cx="7017429" cy="3439991"/>
          </a:xfrm>
        </p:spPr>
        <p:txBody>
          <a:bodyPr vert="horz" lIns="45720" tIns="45720" rIns="45720" bIns="45720" rtlCol="0">
            <a:normAutofit/>
          </a:bodyPr>
          <a:lstStyle/>
          <a:p>
            <a:pPr marL="0" indent="0">
              <a:spcBef>
                <a:spcPct val="50000"/>
              </a:spcBef>
              <a:buNone/>
            </a:pPr>
            <a:r>
              <a:rPr lang="en-US" altLang="en-US" sz="1600" dirty="0"/>
              <a:t>We will create a tessellation starting with a 3”x 3” square, which is a regular geometric shape that can easily be tessellated.</a:t>
            </a:r>
          </a:p>
          <a:p>
            <a:pPr marL="0" indent="0">
              <a:spcBef>
                <a:spcPct val="50000"/>
              </a:spcBef>
              <a:buNone/>
            </a:pPr>
            <a:r>
              <a:rPr lang="en-US" altLang="en-US" sz="1600" dirty="0"/>
              <a:t>We will turn the square into a non-geometric shape and trace it over and over again on a piece of paper until all of the space is covered, with no gaps showing</a:t>
            </a:r>
          </a:p>
          <a:p>
            <a:pPr marL="0" indent="0">
              <a:spcBef>
                <a:spcPct val="50000"/>
              </a:spcBef>
              <a:buNone/>
            </a:pPr>
            <a:r>
              <a:rPr lang="en-US" altLang="en-US" sz="1600" dirty="0"/>
              <a:t>We will then decide what animal or person to make from the shape  we have created</a:t>
            </a:r>
          </a:p>
          <a:p>
            <a:pPr marL="0" indent="0">
              <a:buNone/>
            </a:pPr>
            <a:r>
              <a:rPr lang="en-US" altLang="en-US" sz="1600" dirty="0"/>
              <a:t>             </a:t>
            </a:r>
            <a:r>
              <a:rPr lang="en-US" altLang="en-US" sz="1600" b="1" i="1" dirty="0"/>
              <a:t>REMEMBER …</a:t>
            </a:r>
            <a:br>
              <a:rPr lang="en-US" altLang="en-US" sz="1600" dirty="0"/>
            </a:br>
            <a:r>
              <a:rPr lang="en-US" altLang="en-US" sz="1600" dirty="0"/>
              <a:t>                           a</a:t>
            </a:r>
            <a:r>
              <a:rPr lang="en-US" sz="1600" i="1" dirty="0"/>
              <a:t> design pattern is a </a:t>
            </a:r>
            <a:r>
              <a:rPr lang="en-US" sz="1600" b="1" i="1" dirty="0"/>
              <a:t>tessellation</a:t>
            </a:r>
            <a:r>
              <a:rPr lang="en-US" sz="1600" i="1" dirty="0"/>
              <a:t> if:  </a:t>
            </a:r>
            <a:endParaRPr lang="en-US" sz="1600" dirty="0"/>
          </a:p>
          <a:p>
            <a:pPr marL="0" indent="0">
              <a:buNone/>
            </a:pPr>
            <a:r>
              <a:rPr lang="en-US" sz="1600" i="1" dirty="0"/>
              <a:t>It is made of </a:t>
            </a:r>
            <a:r>
              <a:rPr lang="en-US" sz="1600" b="1" i="1" dirty="0"/>
              <a:t>one or more congruent shapes </a:t>
            </a:r>
            <a:r>
              <a:rPr lang="en-US" sz="1600" i="1" dirty="0"/>
              <a:t>that can be </a:t>
            </a:r>
            <a:r>
              <a:rPr lang="en-US" sz="1600" b="1" i="1" dirty="0"/>
              <a:t>extended in every direction </a:t>
            </a:r>
            <a:r>
              <a:rPr lang="en-US" sz="1600" i="1" dirty="0"/>
              <a:t>to </a:t>
            </a:r>
            <a:r>
              <a:rPr lang="en-US" sz="1600" b="1" i="1" dirty="0"/>
              <a:t>cover a surface </a:t>
            </a:r>
            <a:r>
              <a:rPr lang="en-US" sz="1600" i="1" dirty="0"/>
              <a:t>AND </a:t>
            </a:r>
            <a:endParaRPr lang="en-US" sz="1600" dirty="0"/>
          </a:p>
          <a:p>
            <a:pPr marL="0" indent="0">
              <a:buNone/>
            </a:pPr>
            <a:r>
              <a:rPr lang="en-US" sz="1600" i="1" dirty="0"/>
              <a:t>The pattern </a:t>
            </a:r>
            <a:r>
              <a:rPr lang="en-US" sz="1600" b="1" i="1" dirty="0"/>
              <a:t>pieces fit together without any gaps or overlapping.</a:t>
            </a:r>
            <a:endParaRPr lang="en-US" sz="1600" b="1" dirty="0"/>
          </a:p>
          <a:p>
            <a:pPr>
              <a:spcBef>
                <a:spcPct val="50000"/>
              </a:spcBef>
              <a:buFont typeface="Wingdings" panose="05000000000000000000" pitchFamily="2" charset="2"/>
              <a:buChar char="v"/>
            </a:pPr>
            <a:endParaRPr lang="en-US" altLang="en-US" sz="1600" dirty="0"/>
          </a:p>
        </p:txBody>
      </p:sp>
      <p:sp>
        <p:nvSpPr>
          <p:cNvPr id="9" name="Title 2">
            <a:extLst>
              <a:ext uri="{FF2B5EF4-FFF2-40B4-BE49-F238E27FC236}">
                <a16:creationId xmlns:a16="http://schemas.microsoft.com/office/drawing/2014/main" id="{D96DBC69-A6BA-D648-B2AD-1FC3A25CA2F3}"/>
              </a:ext>
            </a:extLst>
          </p:cNvPr>
          <p:cNvSpPr>
            <a:spLocks noGrp="1"/>
          </p:cNvSpPr>
          <p:nvPr>
            <p:ph type="title"/>
          </p:nvPr>
        </p:nvSpPr>
        <p:spPr>
          <a:xfrm>
            <a:off x="4598367" y="975284"/>
            <a:ext cx="6197157" cy="1499616"/>
          </a:xfrm>
        </p:spPr>
        <p:txBody>
          <a:bodyPr/>
          <a:lstStyle/>
          <a:p>
            <a:r>
              <a:rPr lang="en-US" dirty="0"/>
              <a:t>Let’s make a Tessellation!</a:t>
            </a:r>
          </a:p>
        </p:txBody>
      </p:sp>
    </p:spTree>
    <p:extLst>
      <p:ext uri="{BB962C8B-B14F-4D97-AF65-F5344CB8AC3E}">
        <p14:creationId xmlns:p14="http://schemas.microsoft.com/office/powerpoint/2010/main" val="22254993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44137" y="1543594"/>
            <a:ext cx="5194664" cy="4604658"/>
          </a:xfrm>
          <a:ln>
            <a:solidFill>
              <a:schemeClr val="tx1"/>
            </a:solidFill>
          </a:ln>
        </p:spPr>
        <p:txBody>
          <a:bodyPr/>
          <a:lstStyle/>
          <a:p>
            <a:pPr marL="0" indent="0">
              <a:lnSpc>
                <a:spcPct val="100000"/>
              </a:lnSpc>
              <a:spcBef>
                <a:spcPts val="0"/>
              </a:spcBef>
              <a:spcAft>
                <a:spcPts val="0"/>
              </a:spcAft>
              <a:buNone/>
            </a:pPr>
            <a:r>
              <a:rPr lang="en-US" altLang="en-US" sz="2400" dirty="0"/>
              <a:t>1. First, take your 3 X 3 inch square and write P, A , R, T in the corners like this. </a:t>
            </a:r>
          </a:p>
          <a:p>
            <a:pPr marL="609600" indent="-609600">
              <a:spcBef>
                <a:spcPct val="50000"/>
              </a:spcBef>
              <a:buNone/>
            </a:pPr>
            <a:r>
              <a:rPr lang="en-US" altLang="en-US" dirty="0"/>
              <a:t>    </a:t>
            </a:r>
          </a:p>
        </p:txBody>
      </p:sp>
      <p:sp>
        <p:nvSpPr>
          <p:cNvPr id="19459" name="WordArt 3"/>
          <p:cNvSpPr>
            <a:spLocks noChangeArrowheads="1" noChangeShapeType="1" noTextEdit="1"/>
          </p:cNvSpPr>
          <p:nvPr/>
        </p:nvSpPr>
        <p:spPr bwMode="auto">
          <a:xfrm>
            <a:off x="1724297" y="182880"/>
            <a:ext cx="8739052" cy="111252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Let's Make a Tessellation! Paper Cut Method #I</a:t>
            </a:r>
          </a:p>
        </p:txBody>
      </p:sp>
      <p:sp>
        <p:nvSpPr>
          <p:cNvPr id="6" name="Rectangle 2"/>
          <p:cNvSpPr txBox="1">
            <a:spLocks noChangeArrowheads="1"/>
          </p:cNvSpPr>
          <p:nvPr/>
        </p:nvSpPr>
        <p:spPr>
          <a:xfrm>
            <a:off x="6553200" y="1543594"/>
            <a:ext cx="5320938" cy="460901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altLang="en-US" sz="2400" dirty="0"/>
              <a:t>2. Next, draw a smooth, random line on the paper from left to right.</a:t>
            </a:r>
            <a:br>
              <a:rPr lang="en-US" altLang="en-US" dirty="0"/>
            </a:br>
            <a:r>
              <a:rPr lang="en-US" altLang="en-US" sz="2000" b="1" dirty="0"/>
              <a:t>(Do not draw a zigzag line or a line with   sharp angles.)</a:t>
            </a:r>
          </a:p>
          <a:p>
            <a:pPr marL="609600" indent="-609600">
              <a:spcBef>
                <a:spcPct val="50000"/>
              </a:spcBef>
              <a:buFont typeface="Arial" panose="020B0604020202020204" pitchFamily="34" charset="0"/>
              <a:buNone/>
            </a:pPr>
            <a:r>
              <a:rPr lang="en-US" altLang="en-US" dirty="0"/>
              <a:t> </a:t>
            </a:r>
          </a:p>
          <a:p>
            <a:pPr marL="609600" indent="-609600">
              <a:spcBef>
                <a:spcPct val="50000"/>
              </a:spcBef>
              <a:buFont typeface="Arial" panose="020B0604020202020204" pitchFamily="34" charset="0"/>
              <a:buNone/>
            </a:pPr>
            <a:r>
              <a:rPr lang="en-US" altLang="en-US" dirty="0"/>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515" t="47091" r="26339" b="14974"/>
          <a:stretch/>
        </p:blipFill>
        <p:spPr>
          <a:xfrm>
            <a:off x="1136468" y="2543909"/>
            <a:ext cx="3613317" cy="343888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0633" t="35232" r="20730" b="21455"/>
          <a:stretch/>
        </p:blipFill>
        <p:spPr>
          <a:xfrm>
            <a:off x="7889126" y="2854639"/>
            <a:ext cx="3166406" cy="3118430"/>
          </a:xfrm>
          <a:prstGeom prst="rect">
            <a:avLst/>
          </a:prstGeom>
        </p:spPr>
      </p:pic>
    </p:spTree>
    <p:extLst>
      <p:ext uri="{BB962C8B-B14F-4D97-AF65-F5344CB8AC3E}">
        <p14:creationId xmlns:p14="http://schemas.microsoft.com/office/powerpoint/2010/main" val="3917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509451" y="461554"/>
            <a:ext cx="4676503" cy="605245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Arial" panose="020B0604020202020204" pitchFamily="34" charset="0"/>
              <a:buNone/>
            </a:pPr>
            <a:r>
              <a:rPr lang="en-US" altLang="en-US" dirty="0"/>
              <a:t>       </a:t>
            </a:r>
          </a:p>
        </p:txBody>
      </p:sp>
      <p:sp>
        <p:nvSpPr>
          <p:cNvPr id="13" name="Rectangle 2"/>
          <p:cNvSpPr txBox="1">
            <a:spLocks noChangeArrowheads="1"/>
          </p:cNvSpPr>
          <p:nvPr/>
        </p:nvSpPr>
        <p:spPr>
          <a:xfrm>
            <a:off x="6413863" y="461555"/>
            <a:ext cx="4781007" cy="605245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Arial" panose="020B0604020202020204" pitchFamily="34" charset="0"/>
              <a:buNone/>
            </a:pPr>
            <a:endParaRPr lang="en-US" altLang="en-US"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0322" t="30458" r="11450" b="11870"/>
          <a:stretch/>
        </p:blipFill>
        <p:spPr>
          <a:xfrm>
            <a:off x="902666" y="2664965"/>
            <a:ext cx="3955294" cy="3559460"/>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520" t="26604" r="-911" b="11235"/>
          <a:stretch/>
        </p:blipFill>
        <p:spPr>
          <a:xfrm>
            <a:off x="6960546" y="2664965"/>
            <a:ext cx="3949619" cy="3559460"/>
          </a:xfrm>
          <a:prstGeom prst="rect">
            <a:avLst/>
          </a:prstGeom>
        </p:spPr>
      </p:pic>
      <p:sp>
        <p:nvSpPr>
          <p:cNvPr id="16" name="Rectangle 15"/>
          <p:cNvSpPr/>
          <p:nvPr/>
        </p:nvSpPr>
        <p:spPr>
          <a:xfrm>
            <a:off x="714102" y="633575"/>
            <a:ext cx="4267200" cy="1938992"/>
          </a:xfrm>
          <a:prstGeom prst="rect">
            <a:avLst/>
          </a:prstGeom>
        </p:spPr>
        <p:txBody>
          <a:bodyPr wrap="square">
            <a:spAutoFit/>
          </a:bodyPr>
          <a:lstStyle/>
          <a:p>
            <a:pPr>
              <a:buNone/>
            </a:pPr>
            <a:r>
              <a:rPr lang="en-US" altLang="en-US" sz="2400" dirty="0"/>
              <a:t>3. Next, draw a smooth, random line on the paper from top to bottom.</a:t>
            </a:r>
            <a:br>
              <a:rPr lang="en-US" altLang="en-US" sz="2400" dirty="0"/>
            </a:br>
            <a:r>
              <a:rPr lang="en-US" altLang="en-US" sz="2400" b="1" dirty="0"/>
              <a:t>(Do not draw a zigzag line or a line with   sharp angles.)</a:t>
            </a:r>
          </a:p>
        </p:txBody>
      </p:sp>
      <p:sp>
        <p:nvSpPr>
          <p:cNvPr id="17" name="Rectangle 16"/>
          <p:cNvSpPr/>
          <p:nvPr/>
        </p:nvSpPr>
        <p:spPr>
          <a:xfrm>
            <a:off x="6521045" y="633575"/>
            <a:ext cx="4389120" cy="1200329"/>
          </a:xfrm>
          <a:prstGeom prst="rect">
            <a:avLst/>
          </a:prstGeom>
        </p:spPr>
        <p:txBody>
          <a:bodyPr wrap="square">
            <a:spAutoFit/>
          </a:bodyPr>
          <a:lstStyle/>
          <a:p>
            <a:pPr>
              <a:buNone/>
            </a:pPr>
            <a:r>
              <a:rPr lang="en-US" altLang="en-US" sz="2400" dirty="0"/>
              <a:t>4. Cut across all of the lines until all  of the pieces are apart. (Go slowly.)</a:t>
            </a:r>
            <a:endParaRPr lang="en-US" altLang="en-US" sz="2400" b="1" dirty="0"/>
          </a:p>
        </p:txBody>
      </p:sp>
    </p:spTree>
    <p:extLst>
      <p:ext uri="{BB962C8B-B14F-4D97-AF65-F5344CB8AC3E}">
        <p14:creationId xmlns:p14="http://schemas.microsoft.com/office/powerpoint/2010/main" val="423443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838200" y="726832"/>
            <a:ext cx="4663440" cy="5634782"/>
          </a:xfrm>
          <a:ln>
            <a:solidFill>
              <a:schemeClr val="tx1"/>
            </a:solidFill>
          </a:ln>
        </p:spPr>
        <p:txBody>
          <a:bodyPr/>
          <a:lstStyle/>
          <a:p>
            <a:pPr marL="609600" indent="-609600">
              <a:spcBef>
                <a:spcPct val="50000"/>
              </a:spcBef>
              <a:buNone/>
            </a:pPr>
            <a:r>
              <a:rPr lang="en-US" altLang="en-US" sz="2400" dirty="0"/>
              <a:t>   5. Carefully match the corners of the T and R pieces together. When they are lined up tape them together.  </a:t>
            </a:r>
            <a:r>
              <a:rPr lang="en-US" altLang="en-US" sz="2400" b="1" dirty="0"/>
              <a:t>Make sure not to overlap the pieces. </a:t>
            </a:r>
          </a:p>
          <a:p>
            <a:pPr marL="609600" indent="-609600">
              <a:spcBef>
                <a:spcPct val="50000"/>
              </a:spcBef>
              <a:buNone/>
            </a:pPr>
            <a:r>
              <a:rPr lang="en-US" altLang="en-US" dirty="0"/>
              <a:t>    </a:t>
            </a:r>
          </a:p>
        </p:txBody>
      </p:sp>
      <p:sp>
        <p:nvSpPr>
          <p:cNvPr id="5" name="Rectangle 2"/>
          <p:cNvSpPr txBox="1">
            <a:spLocks noChangeArrowheads="1"/>
          </p:cNvSpPr>
          <p:nvPr/>
        </p:nvSpPr>
        <p:spPr>
          <a:xfrm>
            <a:off x="6557553" y="726831"/>
            <a:ext cx="4796247" cy="563478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None/>
            </a:pPr>
            <a:r>
              <a:rPr lang="en-US" altLang="en-US" sz="2400" dirty="0"/>
              <a:t>   6. Carefully match the corners of the A and P pieces together. When they are lined up tape them together.  </a:t>
            </a:r>
            <a:r>
              <a:rPr lang="en-US" altLang="en-US" sz="2400" b="1" dirty="0"/>
              <a:t>Make sure not to overlap the pieces. </a:t>
            </a:r>
          </a:p>
          <a:p>
            <a:pPr marL="609600" indent="-609600">
              <a:spcBef>
                <a:spcPct val="50000"/>
              </a:spcBef>
              <a:buNone/>
            </a:pPr>
            <a:endParaRPr lang="en-US" altLang="en-US" sz="2400" dirty="0"/>
          </a:p>
          <a:p>
            <a:pPr marL="609600" indent="-609600">
              <a:spcBef>
                <a:spcPct val="50000"/>
              </a:spcBef>
              <a:buFont typeface="Arial" panose="020B0604020202020204" pitchFamily="34" charset="0"/>
              <a:buNone/>
            </a:pPr>
            <a:r>
              <a:rPr lang="en-US" altLang="en-US" dirty="0"/>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8329" b="12422"/>
          <a:stretch/>
        </p:blipFill>
        <p:spPr>
          <a:xfrm>
            <a:off x="1315811" y="2678553"/>
            <a:ext cx="3739365" cy="345261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068" t="21261"/>
          <a:stretch/>
        </p:blipFill>
        <p:spPr>
          <a:xfrm>
            <a:off x="7143249" y="2678553"/>
            <a:ext cx="3732940" cy="3455936"/>
          </a:xfrm>
          <a:prstGeom prst="rect">
            <a:avLst/>
          </a:prstGeom>
        </p:spPr>
      </p:pic>
    </p:spTree>
    <p:extLst>
      <p:ext uri="{BB962C8B-B14F-4D97-AF65-F5344CB8AC3E}">
        <p14:creationId xmlns:p14="http://schemas.microsoft.com/office/powerpoint/2010/main" val="95066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692331" y="337625"/>
            <a:ext cx="4781006" cy="6154616"/>
          </a:xfrm>
          <a:ln>
            <a:solidFill>
              <a:schemeClr val="tx1"/>
            </a:solidFill>
          </a:ln>
        </p:spPr>
        <p:txBody>
          <a:bodyPr/>
          <a:lstStyle/>
          <a:p>
            <a:pPr marL="609600" indent="-609600">
              <a:spcBef>
                <a:spcPct val="50000"/>
              </a:spcBef>
              <a:buNone/>
            </a:pPr>
            <a:r>
              <a:rPr lang="en-US" altLang="en-US" sz="2400" dirty="0"/>
              <a:t>   7. Line all four corners up and tape them together to spell TRAP.  You have taken the parts and trapped them together to form an irregular polygon.  </a:t>
            </a:r>
          </a:p>
          <a:p>
            <a:pPr marL="609600" indent="-609600">
              <a:spcBef>
                <a:spcPct val="50000"/>
              </a:spcBef>
              <a:buNone/>
            </a:pPr>
            <a:r>
              <a:rPr lang="en-US" altLang="en-US" dirty="0"/>
              <a:t>    </a:t>
            </a:r>
          </a:p>
        </p:txBody>
      </p:sp>
      <p:sp>
        <p:nvSpPr>
          <p:cNvPr id="5" name="Rectangle 2"/>
          <p:cNvSpPr txBox="1">
            <a:spLocks noChangeArrowheads="1"/>
          </p:cNvSpPr>
          <p:nvPr/>
        </p:nvSpPr>
        <p:spPr>
          <a:xfrm>
            <a:off x="6377938" y="337625"/>
            <a:ext cx="4975862" cy="615461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Arial" panose="020B0604020202020204" pitchFamily="34" charset="0"/>
              <a:buNone/>
            </a:pPr>
            <a:r>
              <a:rPr lang="en-US" altLang="en-US" sz="2400" dirty="0"/>
              <a:t>    </a:t>
            </a:r>
            <a:endParaRPr lang="en-US" alt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607" t="31625" r="16035" b="15500"/>
          <a:stretch/>
        </p:blipFill>
        <p:spPr>
          <a:xfrm>
            <a:off x="1224644" y="2309447"/>
            <a:ext cx="3603913" cy="3716886"/>
          </a:xfrm>
          <a:prstGeom prst="rect">
            <a:avLst/>
          </a:prstGeom>
        </p:spPr>
      </p:pic>
      <p:sp>
        <p:nvSpPr>
          <p:cNvPr id="7" name="Rectangle 2"/>
          <p:cNvSpPr txBox="1">
            <a:spLocks noChangeArrowheads="1"/>
          </p:cNvSpPr>
          <p:nvPr/>
        </p:nvSpPr>
        <p:spPr>
          <a:xfrm>
            <a:off x="6377940" y="1758043"/>
            <a:ext cx="5064034"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Wingdings" panose="05000000000000000000" pitchFamily="2" charset="2"/>
              <a:buNone/>
            </a:pPr>
            <a:r>
              <a:rPr lang="en-US" altLang="en-US" dirty="0"/>
              <a:t> </a:t>
            </a:r>
            <a:endParaRPr lang="en-US" altLang="en-US" sz="3600" dirty="0"/>
          </a:p>
        </p:txBody>
      </p:sp>
      <p:sp>
        <p:nvSpPr>
          <p:cNvPr id="8" name="Rectangle 2"/>
          <p:cNvSpPr txBox="1">
            <a:spLocks noChangeArrowheads="1"/>
          </p:cNvSpPr>
          <p:nvPr/>
        </p:nvSpPr>
        <p:spPr>
          <a:xfrm>
            <a:off x="6422026" y="337625"/>
            <a:ext cx="4975861" cy="249936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Wingdings" panose="05000000000000000000" pitchFamily="2" charset="2"/>
              <a:buNone/>
            </a:pPr>
            <a:r>
              <a:rPr lang="en-US" altLang="en-US" sz="2400" dirty="0"/>
              <a:t> 8. Place the completed pattern in the lower left-hand corner of the 8½ x 11 white construction paper and trace the shape, making sure to hold it down tightly so the next tracing will fit properly in its place.</a:t>
            </a:r>
          </a:p>
          <a:p>
            <a:pPr marL="609600" indent="-609600">
              <a:spcBef>
                <a:spcPct val="50000"/>
              </a:spcBef>
              <a:buFont typeface="Wingdings" panose="05000000000000000000" pitchFamily="2" charset="2"/>
              <a:buNone/>
            </a:pPr>
            <a:r>
              <a:rPr lang="en-US" altLang="en-US" sz="3600" dirty="0"/>
              <a:t>   </a:t>
            </a:r>
          </a:p>
        </p:txBody>
      </p:sp>
      <p:pic>
        <p:nvPicPr>
          <p:cNvPr id="9" name="Picture 4" descr="Figure6"/>
          <p:cNvPicPr>
            <a:picLocks noChangeAspect="1" noChangeArrowheads="1"/>
          </p:cNvPicPr>
          <p:nvPr/>
        </p:nvPicPr>
        <p:blipFill rotWithShape="1">
          <a:blip r:embed="rId3">
            <a:extLst>
              <a:ext uri="{28A0092B-C50C-407E-A947-70E740481C1C}">
                <a14:useLocalDpi xmlns:a14="http://schemas.microsoft.com/office/drawing/2010/main" val="0"/>
              </a:ext>
            </a:extLst>
          </a:blip>
          <a:srcRect l="5683" t="4555" r="1588" b="1891"/>
          <a:stretch/>
        </p:blipFill>
        <p:spPr bwMode="auto">
          <a:xfrm>
            <a:off x="6483153" y="2532520"/>
            <a:ext cx="4765431" cy="327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23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609683" y="248529"/>
            <a:ext cx="4872446" cy="6035040"/>
          </a:xfrm>
        </p:spPr>
        <p:txBody>
          <a:bodyPr>
            <a:normAutofit/>
          </a:bodyPr>
          <a:lstStyle/>
          <a:p>
            <a:pPr marL="609600" indent="-609600" eaLnBrk="1" hangingPunct="1">
              <a:spcBef>
                <a:spcPct val="50000"/>
              </a:spcBef>
              <a:buFont typeface="Wingdings" panose="05000000000000000000" pitchFamily="2" charset="2"/>
              <a:buNone/>
            </a:pPr>
            <a:r>
              <a:rPr lang="en-US" altLang="en-US" sz="2400" dirty="0"/>
              <a:t> 7. Continue tracing the pattern across and up the paper, interlocking each tracing like a puzzle until it is traced over the entire paper.  </a:t>
            </a:r>
            <a:r>
              <a:rPr lang="en-US" altLang="en-US" sz="2400" b="1" dirty="0"/>
              <a:t>Do not retrace lines that are already there, and</a:t>
            </a:r>
            <a:r>
              <a:rPr lang="en-US" altLang="en-US" sz="2400" dirty="0"/>
              <a:t> </a:t>
            </a:r>
            <a:r>
              <a:rPr lang="en-US" altLang="en-US" sz="2400" b="1" dirty="0"/>
              <a:t>there should be no overlapping or gaps!</a:t>
            </a:r>
          </a:p>
          <a:p>
            <a:pPr marL="609600" indent="-609600" eaLnBrk="1" hangingPunct="1">
              <a:spcBef>
                <a:spcPct val="50000"/>
              </a:spcBef>
              <a:buFont typeface="Wingdings" panose="05000000000000000000" pitchFamily="2" charset="2"/>
              <a:buNone/>
            </a:pPr>
            <a:r>
              <a:rPr lang="en-US" altLang="en-US" sz="3600" dirty="0"/>
              <a:t>    </a:t>
            </a:r>
          </a:p>
        </p:txBody>
      </p:sp>
      <p:pic>
        <p:nvPicPr>
          <p:cNvPr id="5" name="Picture 5" descr="Figure7"/>
          <p:cNvPicPr>
            <a:picLocks noChangeAspect="1" noChangeArrowheads="1"/>
          </p:cNvPicPr>
          <p:nvPr/>
        </p:nvPicPr>
        <p:blipFill rotWithShape="1">
          <a:blip r:embed="rId2">
            <a:extLst>
              <a:ext uri="{28A0092B-C50C-407E-A947-70E740481C1C}">
                <a14:useLocalDpi xmlns:a14="http://schemas.microsoft.com/office/drawing/2010/main" val="0"/>
              </a:ext>
            </a:extLst>
          </a:blip>
          <a:srcRect l="6687" t="4684" r="7791" b="9415"/>
          <a:stretch/>
        </p:blipFill>
        <p:spPr bwMode="auto">
          <a:xfrm>
            <a:off x="609683" y="2836984"/>
            <a:ext cx="4721469" cy="327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59788" y="154745"/>
            <a:ext cx="5434150" cy="3693319"/>
          </a:xfrm>
          <a:prstGeom prst="rect">
            <a:avLst/>
          </a:prstGeom>
        </p:spPr>
        <p:txBody>
          <a:bodyPr wrap="square">
            <a:spAutoFit/>
          </a:bodyPr>
          <a:lstStyle/>
          <a:p>
            <a:pPr marL="609600" indent="-609600">
              <a:spcBef>
                <a:spcPct val="50000"/>
              </a:spcBef>
            </a:pPr>
            <a:r>
              <a:rPr lang="en-US" altLang="en-US" sz="2400" dirty="0"/>
              <a:t>8. After the entire paper is filled up, look at the shapes and decide what they look like to you. Use your imagination! Do you see an animal or a person? Rotate the paper if you want.  After you decide, draw your picture into one of the shapes.</a:t>
            </a:r>
            <a:br>
              <a:rPr lang="en-US" altLang="en-US" sz="2400" dirty="0"/>
            </a:br>
            <a:endParaRPr lang="en-US" altLang="en-US" sz="2400" b="1" dirty="0"/>
          </a:p>
          <a:p>
            <a:pPr marL="609600" indent="-609600">
              <a:spcBef>
                <a:spcPct val="50000"/>
              </a:spcBef>
            </a:pPr>
            <a:endParaRPr lang="en-US" altLang="en-US" sz="2800" dirty="0"/>
          </a:p>
        </p:txBody>
      </p:sp>
      <p:pic>
        <p:nvPicPr>
          <p:cNvPr id="7" name="Picture 7" descr="Fig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873" y="2836984"/>
            <a:ext cx="4719218" cy="327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169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52" y="393014"/>
            <a:ext cx="11627953" cy="2230225"/>
          </a:xfrm>
        </p:spPr>
        <p:txBody>
          <a:bodyPr/>
          <a:lstStyle/>
          <a:p>
            <a:pPr marL="609600" indent="-609600">
              <a:lnSpc>
                <a:spcPct val="80000"/>
              </a:lnSpc>
              <a:spcBef>
                <a:spcPct val="50000"/>
              </a:spcBef>
              <a:buNone/>
            </a:pPr>
            <a:r>
              <a:rPr lang="en-US" altLang="en-US" sz="2400" dirty="0"/>
              <a:t>10. Using crayons or markers, color in each shape on the paper. Even though each shape is the same, be creative in how you color each one. You can use two alternating colors.</a:t>
            </a:r>
            <a:br>
              <a:rPr lang="en-US" altLang="en-US" sz="2400" dirty="0"/>
            </a:br>
            <a:endParaRPr lang="en-US" altLang="en-US" sz="2400" dirty="0"/>
          </a:p>
          <a:p>
            <a:pPr marL="609600" indent="-609600">
              <a:lnSpc>
                <a:spcPct val="80000"/>
              </a:lnSpc>
              <a:spcBef>
                <a:spcPct val="50000"/>
              </a:spcBef>
              <a:buNone/>
            </a:pPr>
            <a:r>
              <a:rPr lang="en-US" altLang="en-US" sz="2800" b="1" dirty="0"/>
              <a:t>	You are the artist!</a:t>
            </a:r>
          </a:p>
          <a:p>
            <a:pPr marL="609600" indent="-609600">
              <a:lnSpc>
                <a:spcPct val="80000"/>
              </a:lnSpc>
              <a:spcBef>
                <a:spcPct val="50000"/>
              </a:spcBef>
              <a:buNone/>
            </a:pPr>
            <a:r>
              <a:rPr lang="en-US" altLang="en-US" dirty="0"/>
              <a:t>   </a:t>
            </a:r>
          </a:p>
          <a:p>
            <a:endParaRPr lang="en-US" dirty="0"/>
          </a:p>
        </p:txBody>
      </p:sp>
      <p:pic>
        <p:nvPicPr>
          <p:cNvPr id="4" name="Picture 4" descr="Fig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130" y="1686703"/>
            <a:ext cx="7069183" cy="477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02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44137" y="1543593"/>
            <a:ext cx="5085807" cy="4728755"/>
          </a:xfrm>
          <a:ln>
            <a:solidFill>
              <a:schemeClr val="tx1"/>
            </a:solidFill>
          </a:ln>
        </p:spPr>
        <p:txBody>
          <a:bodyPr/>
          <a:lstStyle/>
          <a:p>
            <a:pPr marL="609600" indent="-609600">
              <a:spcBef>
                <a:spcPct val="50000"/>
              </a:spcBef>
              <a:buNone/>
            </a:pPr>
            <a:r>
              <a:rPr lang="en-US" altLang="en-US" dirty="0"/>
              <a:t>   1. First, to create a square, fold the index card over and cut off the excess. </a:t>
            </a:r>
          </a:p>
          <a:p>
            <a:pPr marL="609600" indent="-609600">
              <a:spcBef>
                <a:spcPct val="50000"/>
              </a:spcBef>
              <a:buNone/>
            </a:pPr>
            <a:r>
              <a:rPr lang="en-US" altLang="en-US" dirty="0"/>
              <a:t>    </a:t>
            </a:r>
          </a:p>
        </p:txBody>
      </p:sp>
      <p:sp>
        <p:nvSpPr>
          <p:cNvPr id="19459" name="WordArt 3"/>
          <p:cNvSpPr>
            <a:spLocks noChangeArrowheads="1" noChangeShapeType="1" noTextEdit="1"/>
          </p:cNvSpPr>
          <p:nvPr/>
        </p:nvSpPr>
        <p:spPr bwMode="auto">
          <a:xfrm>
            <a:off x="1188720" y="182880"/>
            <a:ext cx="9300754" cy="111252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Let's Make a Tessellation! Paper Cut Method #2</a:t>
            </a:r>
          </a:p>
        </p:txBody>
      </p:sp>
      <p:sp>
        <p:nvSpPr>
          <p:cNvPr id="6" name="Rectangle 2"/>
          <p:cNvSpPr txBox="1">
            <a:spLocks noChangeArrowheads="1"/>
          </p:cNvSpPr>
          <p:nvPr/>
        </p:nvSpPr>
        <p:spPr>
          <a:xfrm>
            <a:off x="6662058" y="1423851"/>
            <a:ext cx="5212079" cy="484849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None/>
            </a:pPr>
            <a:r>
              <a:rPr lang="en-US" altLang="en-US" dirty="0"/>
              <a:t>   1a.</a:t>
            </a:r>
          </a:p>
          <a:p>
            <a:pPr marL="609600" indent="-609600">
              <a:spcBef>
                <a:spcPct val="50000"/>
              </a:spcBef>
              <a:buFont typeface="Arial" panose="020B0604020202020204" pitchFamily="34" charset="0"/>
              <a:buNone/>
            </a:pPr>
            <a:r>
              <a:rPr lang="en-US" altLang="en-US" dirty="0"/>
              <a:t>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1304" b="15340"/>
          <a:stretch/>
        </p:blipFill>
        <p:spPr>
          <a:xfrm>
            <a:off x="696684" y="2663693"/>
            <a:ext cx="4613870" cy="328243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5322" t="12214" r="12178" b="321"/>
          <a:stretch/>
        </p:blipFill>
        <p:spPr>
          <a:xfrm>
            <a:off x="8112369" y="1457093"/>
            <a:ext cx="3382947" cy="4782012"/>
          </a:xfrm>
          <a:prstGeom prst="rect">
            <a:avLst/>
          </a:prstGeom>
        </p:spPr>
      </p:pic>
    </p:spTree>
    <p:extLst>
      <p:ext uri="{BB962C8B-B14F-4D97-AF65-F5344CB8AC3E}">
        <p14:creationId xmlns:p14="http://schemas.microsoft.com/office/powerpoint/2010/main" val="7303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a:xfrm>
            <a:off x="764177" y="475629"/>
            <a:ext cx="4676503" cy="532529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Arial" panose="020B0604020202020204" pitchFamily="34" charset="0"/>
              <a:buNone/>
            </a:pPr>
            <a:r>
              <a:rPr lang="en-US" altLang="en-US" dirty="0"/>
              <a:t>       </a:t>
            </a:r>
          </a:p>
        </p:txBody>
      </p:sp>
      <p:sp>
        <p:nvSpPr>
          <p:cNvPr id="13" name="Rectangle 2"/>
          <p:cNvSpPr txBox="1">
            <a:spLocks noChangeArrowheads="1"/>
          </p:cNvSpPr>
          <p:nvPr/>
        </p:nvSpPr>
        <p:spPr>
          <a:xfrm>
            <a:off x="6415203" y="475629"/>
            <a:ext cx="4781007" cy="532529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Arial" panose="020B0604020202020204" pitchFamily="34" charset="0"/>
              <a:buNone/>
            </a:pPr>
            <a:endParaRPr lang="en-US" altLang="en-US" dirty="0"/>
          </a:p>
        </p:txBody>
      </p:sp>
      <p:sp>
        <p:nvSpPr>
          <p:cNvPr id="16" name="Rectangle 15"/>
          <p:cNvSpPr/>
          <p:nvPr/>
        </p:nvSpPr>
        <p:spPr>
          <a:xfrm>
            <a:off x="764177" y="533859"/>
            <a:ext cx="4267200" cy="523220"/>
          </a:xfrm>
          <a:prstGeom prst="rect">
            <a:avLst/>
          </a:prstGeom>
        </p:spPr>
        <p:txBody>
          <a:bodyPr wrap="square">
            <a:spAutoFit/>
          </a:bodyPr>
          <a:lstStyle/>
          <a:p>
            <a:pPr marL="609600" indent="-609600">
              <a:spcBef>
                <a:spcPct val="50000"/>
              </a:spcBef>
              <a:buNone/>
            </a:pPr>
            <a:r>
              <a:rPr lang="en-US" altLang="en-US" sz="2800" dirty="0"/>
              <a:t>2. Open the index card.</a:t>
            </a:r>
            <a:endParaRPr lang="en-US" altLang="en-US" sz="2800" b="1" dirty="0"/>
          </a:p>
        </p:txBody>
      </p:sp>
      <p:sp>
        <p:nvSpPr>
          <p:cNvPr id="17" name="Rectangle 16"/>
          <p:cNvSpPr/>
          <p:nvPr/>
        </p:nvSpPr>
        <p:spPr>
          <a:xfrm>
            <a:off x="6413863" y="543258"/>
            <a:ext cx="4676504" cy="2769989"/>
          </a:xfrm>
          <a:prstGeom prst="rect">
            <a:avLst/>
          </a:prstGeom>
        </p:spPr>
        <p:txBody>
          <a:bodyPr wrap="square">
            <a:spAutoFit/>
          </a:bodyPr>
          <a:lstStyle/>
          <a:p>
            <a:pPr marL="609600" indent="-609600">
              <a:spcBef>
                <a:spcPct val="50000"/>
              </a:spcBef>
            </a:pPr>
            <a:r>
              <a:rPr lang="en-US" altLang="en-US" sz="2400" dirty="0"/>
              <a:t>      3.  Next, draw a smooth, random line from the top right corner to the bottom corner.  Make sure to start in the corner. </a:t>
            </a:r>
            <a:br>
              <a:rPr lang="en-US" altLang="en-US" sz="2000" dirty="0"/>
            </a:br>
            <a:r>
              <a:rPr lang="en-US" altLang="en-US" sz="2400" b="1" dirty="0"/>
              <a:t>(Do not draw a zigzag line or a line with sharp angles.)</a:t>
            </a:r>
          </a:p>
          <a:p>
            <a:pPr marL="609600" indent="-609600">
              <a:spcBef>
                <a:spcPct val="50000"/>
              </a:spcBef>
              <a:buNone/>
            </a:pPr>
            <a:endParaRPr lang="en-US" altLang="en-US" sz="2000" b="1"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466" t="33072" r="16891" b="19195"/>
          <a:stretch/>
        </p:blipFill>
        <p:spPr>
          <a:xfrm rot="5400000">
            <a:off x="1366155" y="1928254"/>
            <a:ext cx="3472545" cy="347254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423" t="36881" r="22937" b="16610"/>
          <a:stretch/>
        </p:blipFill>
        <p:spPr>
          <a:xfrm>
            <a:off x="7415087" y="2827044"/>
            <a:ext cx="3110628" cy="2938708"/>
          </a:xfrm>
          <a:prstGeom prst="rect">
            <a:avLst/>
          </a:prstGeom>
        </p:spPr>
      </p:pic>
    </p:spTree>
    <p:extLst>
      <p:ext uri="{BB962C8B-B14F-4D97-AF65-F5344CB8AC3E}">
        <p14:creationId xmlns:p14="http://schemas.microsoft.com/office/powerpoint/2010/main" val="154212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838199" y="199861"/>
            <a:ext cx="4663440" cy="6165770"/>
          </a:xfrm>
          <a:ln>
            <a:solidFill>
              <a:schemeClr val="tx1"/>
            </a:solidFill>
          </a:ln>
        </p:spPr>
        <p:txBody>
          <a:bodyPr/>
          <a:lstStyle/>
          <a:p>
            <a:pPr marL="609600" indent="-609600">
              <a:spcBef>
                <a:spcPct val="50000"/>
              </a:spcBef>
              <a:buNone/>
            </a:pPr>
            <a:r>
              <a:rPr lang="en-US" altLang="en-US" sz="2400" dirty="0"/>
              <a:t>   </a:t>
            </a:r>
            <a:endParaRPr lang="en-US" altLang="en-US" dirty="0"/>
          </a:p>
        </p:txBody>
      </p:sp>
      <p:sp>
        <p:nvSpPr>
          <p:cNvPr id="5" name="Rectangle 2"/>
          <p:cNvSpPr txBox="1">
            <a:spLocks noChangeArrowheads="1"/>
          </p:cNvSpPr>
          <p:nvPr/>
        </p:nvSpPr>
        <p:spPr>
          <a:xfrm>
            <a:off x="6433107" y="199861"/>
            <a:ext cx="4796247" cy="645827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None/>
            </a:pPr>
            <a:r>
              <a:rPr lang="en-US" altLang="en-US" sz="2400" dirty="0"/>
              <a:t>   </a:t>
            </a:r>
            <a:endParaRPr lang="en-US" altLang="en-US" sz="2400" b="1" dirty="0"/>
          </a:p>
          <a:p>
            <a:pPr marL="609600" indent="-609600">
              <a:spcBef>
                <a:spcPct val="50000"/>
              </a:spcBef>
              <a:buNone/>
            </a:pPr>
            <a:endParaRPr lang="en-US" altLang="en-US" sz="2400" dirty="0"/>
          </a:p>
          <a:p>
            <a:pPr marL="609600" indent="-609600">
              <a:spcBef>
                <a:spcPct val="50000"/>
              </a:spcBef>
              <a:buFont typeface="Arial" panose="020B0604020202020204" pitchFamily="34" charset="0"/>
              <a:buNone/>
            </a:pPr>
            <a:r>
              <a:rPr lang="en-US" altLang="en-US" dirty="0"/>
              <a:t>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92" t="34197" r="2108" b="21607"/>
          <a:stretch/>
        </p:blipFill>
        <p:spPr>
          <a:xfrm>
            <a:off x="1062657" y="3297718"/>
            <a:ext cx="4277736" cy="271054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07" t="42071" r="8750" b="8107"/>
          <a:stretch/>
        </p:blipFill>
        <p:spPr>
          <a:xfrm>
            <a:off x="6625959" y="2518555"/>
            <a:ext cx="4503384" cy="3413321"/>
          </a:xfrm>
          <a:prstGeom prst="rect">
            <a:avLst/>
          </a:prstGeom>
        </p:spPr>
      </p:pic>
      <p:sp>
        <p:nvSpPr>
          <p:cNvPr id="9" name="TextBox 8"/>
          <p:cNvSpPr txBox="1"/>
          <p:nvPr/>
        </p:nvSpPr>
        <p:spPr>
          <a:xfrm>
            <a:off x="838199" y="295698"/>
            <a:ext cx="4663441" cy="1384995"/>
          </a:xfrm>
          <a:prstGeom prst="rect">
            <a:avLst/>
          </a:prstGeom>
          <a:noFill/>
        </p:spPr>
        <p:txBody>
          <a:bodyPr wrap="square" rtlCol="0">
            <a:spAutoFit/>
          </a:bodyPr>
          <a:lstStyle/>
          <a:p>
            <a:r>
              <a:rPr lang="en-US" sz="2800" dirty="0"/>
              <a:t>4. Slide the cut off piece across to the left side, match the corners, and tape it down. </a:t>
            </a:r>
          </a:p>
        </p:txBody>
      </p:sp>
      <p:sp>
        <p:nvSpPr>
          <p:cNvPr id="10" name="TextBox 9"/>
          <p:cNvSpPr txBox="1"/>
          <p:nvPr/>
        </p:nvSpPr>
        <p:spPr>
          <a:xfrm>
            <a:off x="6526632" y="199861"/>
            <a:ext cx="4702722" cy="2462213"/>
          </a:xfrm>
          <a:prstGeom prst="rect">
            <a:avLst/>
          </a:prstGeom>
          <a:noFill/>
        </p:spPr>
        <p:txBody>
          <a:bodyPr wrap="square" rtlCol="0">
            <a:spAutoFit/>
          </a:bodyPr>
          <a:lstStyle/>
          <a:p>
            <a:r>
              <a:rPr lang="en-US" sz="2400" dirty="0"/>
              <a:t>5. Draw </a:t>
            </a:r>
            <a:r>
              <a:rPr lang="en-US" altLang="en-US" sz="2400" dirty="0"/>
              <a:t>a smooth, random line from the bottom right corner to the bottom left corner.  Make sure to start in the corner. </a:t>
            </a:r>
            <a:br>
              <a:rPr lang="en-US" altLang="en-US" sz="2000" dirty="0"/>
            </a:br>
            <a:r>
              <a:rPr lang="en-US" altLang="en-US" sz="2000" b="1" dirty="0"/>
              <a:t>(Do not draw a zigzag line or a line with sharp angles.)</a:t>
            </a:r>
          </a:p>
          <a:p>
            <a:r>
              <a:rPr lang="en-US" dirty="0"/>
              <a:t>   </a:t>
            </a:r>
          </a:p>
        </p:txBody>
      </p:sp>
      <p:sp>
        <p:nvSpPr>
          <p:cNvPr id="2" name="Left Arrow 1"/>
          <p:cNvSpPr/>
          <p:nvPr/>
        </p:nvSpPr>
        <p:spPr>
          <a:xfrm>
            <a:off x="2135000" y="5321207"/>
            <a:ext cx="288689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23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F5344C-EBFE-CF44-BA24-43B5F6809EC1}"/>
              </a:ext>
            </a:extLst>
          </p:cNvPr>
          <p:cNvSpPr txBox="1"/>
          <p:nvPr/>
        </p:nvSpPr>
        <p:spPr>
          <a:xfrm>
            <a:off x="4542188" y="942449"/>
            <a:ext cx="6681323" cy="1470249"/>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latin typeface="+mj-lt"/>
                <a:ea typeface="+mj-ea"/>
                <a:cs typeface="+mj-cs"/>
              </a:rPr>
              <a:t>Vocabulary Words</a:t>
            </a:r>
          </a:p>
        </p:txBody>
      </p:sp>
      <p:cxnSp>
        <p:nvCxnSpPr>
          <p:cNvPr id="30" name="Straight Connector 29">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47043" y="2773885"/>
            <a:ext cx="6676469" cy="3141013"/>
          </a:xfrm>
        </p:spPr>
        <p:txBody>
          <a:bodyPr vert="horz" lIns="45720" tIns="45720" rIns="45720" bIns="45720" rtlCol="0">
            <a:normAutofit/>
          </a:bodyPr>
          <a:lstStyle/>
          <a:p>
            <a:pPr marL="0" indent="0">
              <a:spcBef>
                <a:spcPct val="100000"/>
              </a:spcBef>
              <a:spcAft>
                <a:spcPts val="0"/>
              </a:spcAft>
              <a:buNone/>
            </a:pPr>
            <a:r>
              <a:rPr lang="en-US" altLang="en-US" sz="1900" b="1" u="sng" dirty="0"/>
              <a:t>Symmetrical</a:t>
            </a:r>
            <a:r>
              <a:rPr lang="en-US" altLang="en-US" sz="1900" dirty="0"/>
              <a:t> – a well-defined balance – what is on one side is also on the other side</a:t>
            </a:r>
          </a:p>
          <a:p>
            <a:pPr marL="0" indent="0">
              <a:spcBef>
                <a:spcPct val="100000"/>
              </a:spcBef>
              <a:spcAft>
                <a:spcPts val="0"/>
              </a:spcAft>
              <a:buNone/>
            </a:pPr>
            <a:r>
              <a:rPr lang="en-US" altLang="en-US" sz="1900" b="1" u="sng" dirty="0"/>
              <a:t>Plane</a:t>
            </a:r>
            <a:r>
              <a:rPr lang="en-US" altLang="en-US" sz="1900" dirty="0"/>
              <a:t> – any flat, 2-dimensional surface</a:t>
            </a:r>
          </a:p>
          <a:p>
            <a:pPr marL="0" indent="0">
              <a:spcBef>
                <a:spcPct val="100000"/>
              </a:spcBef>
              <a:spcAft>
                <a:spcPts val="0"/>
              </a:spcAft>
              <a:buNone/>
            </a:pPr>
            <a:r>
              <a:rPr lang="en-US" altLang="en-US" sz="1900" b="1" u="sng" dirty="0"/>
              <a:t>Congruent-</a:t>
            </a:r>
            <a:r>
              <a:rPr lang="en-US" altLang="en-US" sz="1900" dirty="0"/>
              <a:t> identical figures that are the same shape and size</a:t>
            </a:r>
          </a:p>
          <a:p>
            <a:pPr marL="0" indent="0">
              <a:spcAft>
                <a:spcPts val="0"/>
              </a:spcAft>
              <a:buNone/>
            </a:pPr>
            <a:r>
              <a:rPr lang="en-US" altLang="en-US" sz="1900" b="1" u="sng" dirty="0"/>
              <a:t>Tessellation</a:t>
            </a:r>
            <a:r>
              <a:rPr lang="en-US" altLang="en-US" sz="1900" dirty="0"/>
              <a:t> </a:t>
            </a:r>
            <a:r>
              <a:rPr lang="en-US" altLang="en-US" sz="1900" i="1" dirty="0"/>
              <a:t>– </a:t>
            </a:r>
            <a:r>
              <a:rPr lang="en-US" sz="1900" i="1" dirty="0"/>
              <a:t>an arrangement of congruent shapes on a flat surface.  This ancient form of decoration dates to the 4</a:t>
            </a:r>
            <a:r>
              <a:rPr lang="en-US" sz="1900" i="1" baseline="30000" dirty="0"/>
              <a:t>th</a:t>
            </a:r>
            <a:r>
              <a:rPr lang="en-US" sz="1900" i="1" dirty="0"/>
              <a:t> century B.C.  These geometric patterns are made of one or more shapes that fit together to make a repeating pattern—</a:t>
            </a:r>
            <a:r>
              <a:rPr lang="en-US" sz="1900" b="1" i="1" dirty="0"/>
              <a:t>a tessellation</a:t>
            </a:r>
            <a:r>
              <a:rPr lang="en-US" sz="1900" i="1" dirty="0"/>
              <a:t>. </a:t>
            </a:r>
          </a:p>
        </p:txBody>
      </p:sp>
    </p:spTree>
    <p:extLst>
      <p:ext uri="{BB962C8B-B14F-4D97-AF65-F5344CB8AC3E}">
        <p14:creationId xmlns:p14="http://schemas.microsoft.com/office/powerpoint/2010/main" val="8479752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838200" y="1423851"/>
            <a:ext cx="4663440" cy="5081451"/>
          </a:xfrm>
          <a:ln>
            <a:solidFill>
              <a:schemeClr val="tx1"/>
            </a:solidFill>
          </a:ln>
        </p:spPr>
        <p:txBody>
          <a:bodyPr/>
          <a:lstStyle/>
          <a:p>
            <a:pPr marL="609600" indent="-609600">
              <a:spcBef>
                <a:spcPct val="50000"/>
              </a:spcBef>
              <a:buNone/>
            </a:pPr>
            <a:r>
              <a:rPr lang="en-US" altLang="en-US" sz="2400" dirty="0"/>
              <a:t>   </a:t>
            </a:r>
            <a:endParaRPr lang="en-US" altLang="en-US" dirty="0"/>
          </a:p>
        </p:txBody>
      </p:sp>
      <p:sp>
        <p:nvSpPr>
          <p:cNvPr id="5" name="Rectangle 2"/>
          <p:cNvSpPr txBox="1">
            <a:spLocks noChangeArrowheads="1"/>
          </p:cNvSpPr>
          <p:nvPr/>
        </p:nvSpPr>
        <p:spPr>
          <a:xfrm>
            <a:off x="6596741" y="1423850"/>
            <a:ext cx="4796247" cy="508145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None/>
            </a:pPr>
            <a:r>
              <a:rPr lang="en-US" altLang="en-US" sz="2400" dirty="0"/>
              <a:t>   </a:t>
            </a:r>
            <a:endParaRPr lang="en-US" altLang="en-US" sz="2400" b="1" dirty="0"/>
          </a:p>
          <a:p>
            <a:pPr marL="609600" indent="-609600">
              <a:spcBef>
                <a:spcPct val="50000"/>
              </a:spcBef>
              <a:buNone/>
            </a:pPr>
            <a:endParaRPr lang="en-US" altLang="en-US" sz="2400" dirty="0"/>
          </a:p>
          <a:p>
            <a:pPr marL="609600" indent="-609600">
              <a:spcBef>
                <a:spcPct val="50000"/>
              </a:spcBef>
              <a:buFont typeface="Arial" panose="020B0604020202020204" pitchFamily="34" charset="0"/>
              <a:buNone/>
            </a:pPr>
            <a:r>
              <a:rPr lang="en-US" altLang="en-US" dirty="0"/>
              <a:t>    </a:t>
            </a:r>
          </a:p>
        </p:txBody>
      </p:sp>
      <p:sp>
        <p:nvSpPr>
          <p:cNvPr id="9" name="TextBox 8"/>
          <p:cNvSpPr txBox="1"/>
          <p:nvPr/>
        </p:nvSpPr>
        <p:spPr>
          <a:xfrm>
            <a:off x="1240414" y="1526782"/>
            <a:ext cx="4141483" cy="1384995"/>
          </a:xfrm>
          <a:prstGeom prst="rect">
            <a:avLst/>
          </a:prstGeom>
          <a:noFill/>
        </p:spPr>
        <p:txBody>
          <a:bodyPr wrap="square" rtlCol="0">
            <a:spAutoFit/>
          </a:bodyPr>
          <a:lstStyle/>
          <a:p>
            <a:r>
              <a:rPr lang="en-US" sz="2800" dirty="0"/>
              <a:t>6. Slide the cut off piece up to the top,  match the corners, and tape it down. </a:t>
            </a:r>
          </a:p>
        </p:txBody>
      </p:sp>
      <p:sp>
        <p:nvSpPr>
          <p:cNvPr id="10" name="TextBox 9"/>
          <p:cNvSpPr txBox="1"/>
          <p:nvPr/>
        </p:nvSpPr>
        <p:spPr>
          <a:xfrm>
            <a:off x="7027816" y="1501442"/>
            <a:ext cx="3855719" cy="369332"/>
          </a:xfrm>
          <a:prstGeom prst="rect">
            <a:avLst/>
          </a:prstGeom>
          <a:noFill/>
        </p:spPr>
        <p:txBody>
          <a:bodyPr wrap="square" rtlCol="0">
            <a:spAutoFit/>
          </a:bodyPr>
          <a:lstStyle/>
          <a:p>
            <a:r>
              <a:rPr lang="en-US" dirty="0"/>
              <a:t>6a.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3554" r="6821"/>
          <a:stretch/>
        </p:blipFill>
        <p:spPr>
          <a:xfrm>
            <a:off x="1325602" y="2854416"/>
            <a:ext cx="3688636" cy="350719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0188" b="8196"/>
          <a:stretch/>
        </p:blipFill>
        <p:spPr>
          <a:xfrm>
            <a:off x="7027816" y="2854416"/>
            <a:ext cx="4046572" cy="3477693"/>
          </a:xfrm>
          <a:prstGeom prst="rect">
            <a:avLst/>
          </a:prstGeom>
        </p:spPr>
      </p:pic>
      <p:sp>
        <p:nvSpPr>
          <p:cNvPr id="3" name="Up Arrow 2"/>
          <p:cNvSpPr/>
          <p:nvPr/>
        </p:nvSpPr>
        <p:spPr>
          <a:xfrm>
            <a:off x="2821577" y="3148149"/>
            <a:ext cx="348343" cy="26386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712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692331" y="1227909"/>
            <a:ext cx="4781006" cy="5264332"/>
          </a:xfrm>
          <a:ln>
            <a:solidFill>
              <a:schemeClr val="tx1"/>
            </a:solidFill>
          </a:ln>
        </p:spPr>
        <p:txBody>
          <a:bodyPr/>
          <a:lstStyle/>
          <a:p>
            <a:pPr marL="609600" indent="-609600">
              <a:spcBef>
                <a:spcPct val="50000"/>
              </a:spcBef>
              <a:buNone/>
            </a:pPr>
            <a:r>
              <a:rPr lang="en-US" altLang="en-US" sz="2400" dirty="0"/>
              <a:t>   7. Place the completed pattern in the center of the white paper and trace the shape, making sure to hold it down tightly so the next tracing will fit properly in its place.</a:t>
            </a:r>
            <a:endParaRPr lang="en-US" altLang="en-US" sz="4400" dirty="0"/>
          </a:p>
          <a:p>
            <a:pPr marL="609600" indent="-609600">
              <a:spcBef>
                <a:spcPct val="50000"/>
              </a:spcBef>
              <a:buNone/>
            </a:pPr>
            <a:endParaRPr lang="en-US" altLang="en-US" sz="2400" dirty="0"/>
          </a:p>
          <a:p>
            <a:pPr marL="609600" indent="-609600">
              <a:spcBef>
                <a:spcPct val="50000"/>
              </a:spcBef>
              <a:buNone/>
            </a:pPr>
            <a:r>
              <a:rPr lang="en-US" altLang="en-US" dirty="0"/>
              <a:t>    </a:t>
            </a:r>
          </a:p>
        </p:txBody>
      </p:sp>
      <p:sp>
        <p:nvSpPr>
          <p:cNvPr id="5" name="Rectangle 2"/>
          <p:cNvSpPr txBox="1">
            <a:spLocks noChangeArrowheads="1"/>
          </p:cNvSpPr>
          <p:nvPr/>
        </p:nvSpPr>
        <p:spPr>
          <a:xfrm>
            <a:off x="6377938" y="1227909"/>
            <a:ext cx="4975862" cy="5264331"/>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Arial" panose="020B0604020202020204" pitchFamily="34" charset="0"/>
              <a:buNone/>
            </a:pPr>
            <a:r>
              <a:rPr lang="en-US" altLang="en-US" sz="2400" dirty="0"/>
              <a:t>    </a:t>
            </a:r>
            <a:endParaRPr lang="en-US" altLang="en-US" dirty="0"/>
          </a:p>
        </p:txBody>
      </p:sp>
      <p:sp>
        <p:nvSpPr>
          <p:cNvPr id="7" name="Rectangle 2"/>
          <p:cNvSpPr txBox="1">
            <a:spLocks noChangeArrowheads="1"/>
          </p:cNvSpPr>
          <p:nvPr/>
        </p:nvSpPr>
        <p:spPr>
          <a:xfrm>
            <a:off x="6377940" y="1758043"/>
            <a:ext cx="5064034"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Font typeface="Wingdings" panose="05000000000000000000" pitchFamily="2" charset="2"/>
              <a:buNone/>
            </a:pPr>
            <a:r>
              <a:rPr lang="en-US" altLang="en-US" dirty="0"/>
              <a:t> </a:t>
            </a:r>
            <a:endParaRPr lang="en-US" altLang="en-US" sz="3600" dirty="0"/>
          </a:p>
        </p:txBody>
      </p:sp>
      <p:sp>
        <p:nvSpPr>
          <p:cNvPr id="8" name="Rectangle 2"/>
          <p:cNvSpPr txBox="1">
            <a:spLocks noChangeArrowheads="1"/>
          </p:cNvSpPr>
          <p:nvPr/>
        </p:nvSpPr>
        <p:spPr>
          <a:xfrm>
            <a:off x="6035040" y="1254035"/>
            <a:ext cx="5362847" cy="314925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ct val="50000"/>
              </a:spcBef>
              <a:buNone/>
            </a:pPr>
            <a:r>
              <a:rPr lang="en-US" altLang="en-US" dirty="0"/>
              <a:t>      8. </a:t>
            </a:r>
            <a:r>
              <a:rPr lang="en-US" altLang="en-US" sz="3600" dirty="0"/>
              <a:t>Continue tracing the pattern across and up the paper, interlocking each tracing like a puzzle until it is traced over the entire paper.  </a:t>
            </a:r>
            <a:r>
              <a:rPr lang="en-US" altLang="en-US" sz="3600" b="1" dirty="0"/>
              <a:t>Do not retrace lines that are already there, and</a:t>
            </a:r>
            <a:r>
              <a:rPr lang="en-US" altLang="en-US" sz="3600" dirty="0"/>
              <a:t> </a:t>
            </a:r>
            <a:r>
              <a:rPr lang="en-US" altLang="en-US" sz="3600" b="1" dirty="0"/>
              <a:t>there should be no overlapping or gaps!</a:t>
            </a:r>
          </a:p>
          <a:p>
            <a:pPr marL="609600" indent="-609600">
              <a:spcBef>
                <a:spcPct val="50000"/>
              </a:spcBef>
              <a:buFont typeface="Wingdings" panose="05000000000000000000" pitchFamily="2" charset="2"/>
              <a:buNone/>
            </a:pPr>
            <a:endParaRPr lang="en-US" altLang="en-US" sz="3600" dirty="0"/>
          </a:p>
          <a:p>
            <a:pPr marL="609600" indent="-609600">
              <a:spcBef>
                <a:spcPct val="50000"/>
              </a:spcBef>
              <a:buFont typeface="Wingdings" panose="05000000000000000000" pitchFamily="2" charset="2"/>
              <a:buNone/>
            </a:pPr>
            <a:r>
              <a:rPr lang="en-US" altLang="en-US" sz="3600" dirty="0"/>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125" b="12125"/>
          <a:stretch/>
        </p:blipFill>
        <p:spPr>
          <a:xfrm>
            <a:off x="1025434" y="3343067"/>
            <a:ext cx="4108269" cy="306317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821" t="21018" b="24661"/>
          <a:stretch/>
        </p:blipFill>
        <p:spPr>
          <a:xfrm>
            <a:off x="6547484" y="3474720"/>
            <a:ext cx="4724944" cy="2931522"/>
          </a:xfrm>
          <a:prstGeom prst="rect">
            <a:avLst/>
          </a:prstGeom>
        </p:spPr>
      </p:pic>
    </p:spTree>
    <p:extLst>
      <p:ext uri="{BB962C8B-B14F-4D97-AF65-F5344CB8AC3E}">
        <p14:creationId xmlns:p14="http://schemas.microsoft.com/office/powerpoint/2010/main" val="1876974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252" y="571591"/>
            <a:ext cx="11477394" cy="2195056"/>
          </a:xfrm>
        </p:spPr>
        <p:txBody>
          <a:bodyPr/>
          <a:lstStyle/>
          <a:p>
            <a:pPr marL="609600" indent="-609600">
              <a:lnSpc>
                <a:spcPct val="80000"/>
              </a:lnSpc>
              <a:spcBef>
                <a:spcPct val="50000"/>
              </a:spcBef>
              <a:buNone/>
            </a:pPr>
            <a:r>
              <a:rPr lang="en-US" altLang="en-US" sz="2400" dirty="0"/>
              <a:t>10. Using crayons or markers, color in each shape on the paper. Even though each shape is the same, be creative in how you color each one. You can use two alternating colors.</a:t>
            </a:r>
            <a:br>
              <a:rPr lang="en-US" altLang="en-US" sz="2400" dirty="0"/>
            </a:br>
            <a:endParaRPr lang="en-US" altLang="en-US" sz="2400" dirty="0"/>
          </a:p>
          <a:p>
            <a:pPr marL="609600" indent="-609600">
              <a:lnSpc>
                <a:spcPct val="80000"/>
              </a:lnSpc>
              <a:spcBef>
                <a:spcPct val="50000"/>
              </a:spcBef>
              <a:buNone/>
            </a:pPr>
            <a:r>
              <a:rPr lang="en-US" altLang="en-US" sz="2800" dirty="0"/>
              <a:t>	</a:t>
            </a:r>
            <a:r>
              <a:rPr lang="en-US" altLang="en-US" sz="2800" b="1" dirty="0"/>
              <a:t>You are the artist!</a:t>
            </a:r>
          </a:p>
          <a:p>
            <a:pPr marL="609600" indent="-609600">
              <a:lnSpc>
                <a:spcPct val="80000"/>
              </a:lnSpc>
              <a:spcBef>
                <a:spcPct val="50000"/>
              </a:spcBef>
              <a:buNone/>
            </a:pPr>
            <a:r>
              <a:rPr lang="en-US" altLang="en-US" dirty="0"/>
              <a:t>   </a:t>
            </a:r>
          </a:p>
          <a:p>
            <a:endParaRPr lang="en-US" dirty="0"/>
          </a:p>
        </p:txBody>
      </p:sp>
      <p:pic>
        <p:nvPicPr>
          <p:cNvPr id="4" name="Picture 4" descr="Fig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361" y="1508126"/>
            <a:ext cx="7069183" cy="477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04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547043" y="2773885"/>
            <a:ext cx="6676469" cy="3141013"/>
          </a:xfrm>
        </p:spPr>
        <p:txBody>
          <a:bodyPr>
            <a:normAutofit/>
          </a:bodyPr>
          <a:lstStyle/>
          <a:p>
            <a:r>
              <a:rPr lang="en-US" sz="1700" b="1"/>
              <a:t>Tessellations were used decoratively in Mesopotamia more than 6000 years ago.</a:t>
            </a:r>
          </a:p>
          <a:p>
            <a:r>
              <a:rPr lang="en-US" sz="1700" b="1"/>
              <a:t>The original designs were made from pebbles set in plaster, like a mosaic. </a:t>
            </a:r>
          </a:p>
          <a:p>
            <a:r>
              <a:rPr lang="en-US" sz="1700" b="1"/>
              <a:t>As tessellations became more advanced, clay mosaic tiles were used to decorate walls, floors, and ceilings in castles and mosques.</a:t>
            </a:r>
          </a:p>
          <a:p>
            <a:r>
              <a:rPr lang="en-US" sz="1700" b="1"/>
              <a:t>American Colonies in the 1600s created quilts, in tessellated patterns.</a:t>
            </a:r>
          </a:p>
          <a:p>
            <a:r>
              <a:rPr lang="en-US" sz="1700" b="1"/>
              <a:t>Later, the Dutch artist M.C. Escher popularized these designs in the 1920s.  </a:t>
            </a:r>
            <a:r>
              <a:rPr lang="en-US" sz="1700" b="1" i="1"/>
              <a:t>MORE ABOUT HIM LATER</a:t>
            </a:r>
          </a:p>
          <a:p>
            <a:pPr>
              <a:buNone/>
            </a:pPr>
            <a:endParaRPr lang="en-US" sz="1700"/>
          </a:p>
        </p:txBody>
      </p:sp>
      <p:sp>
        <p:nvSpPr>
          <p:cNvPr id="3" name="Title 2">
            <a:extLst>
              <a:ext uri="{FF2B5EF4-FFF2-40B4-BE49-F238E27FC236}">
                <a16:creationId xmlns:a16="http://schemas.microsoft.com/office/drawing/2014/main" id="{2518D66B-E40D-9A4F-AA53-41F2C20918D5}"/>
              </a:ext>
            </a:extLst>
          </p:cNvPr>
          <p:cNvSpPr>
            <a:spLocks noGrp="1"/>
          </p:cNvSpPr>
          <p:nvPr>
            <p:ph type="title"/>
          </p:nvPr>
        </p:nvSpPr>
        <p:spPr>
          <a:xfrm>
            <a:off x="4598367" y="975284"/>
            <a:ext cx="6197157" cy="1499616"/>
          </a:xfrm>
        </p:spPr>
        <p:txBody>
          <a:bodyPr/>
          <a:lstStyle/>
          <a:p>
            <a:r>
              <a:rPr lang="en-US" dirty="0"/>
              <a:t>History of Tessellations</a:t>
            </a:r>
          </a:p>
        </p:txBody>
      </p:sp>
    </p:spTree>
    <p:extLst>
      <p:ext uri="{BB962C8B-B14F-4D97-AF65-F5344CB8AC3E}">
        <p14:creationId xmlns:p14="http://schemas.microsoft.com/office/powerpoint/2010/main" val="18465535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CEDA5F56-7306-4BF0-8E72-2DD4081A18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451675E5-CEFA-4372-8BEE-30D69EAFD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024129" y="585216"/>
            <a:ext cx="4028318" cy="1499616"/>
          </a:xfrm>
        </p:spPr>
        <p:txBody>
          <a:bodyPr vert="horz" lIns="91440" tIns="45720" rIns="91440" bIns="45720" rtlCol="0" anchor="ctr">
            <a:normAutofit/>
          </a:bodyPr>
          <a:lstStyle/>
          <a:p>
            <a:r>
              <a:rPr lang="en-US" sz="4800">
                <a:solidFill>
                  <a:srgbClr val="FFFFFF"/>
                </a:solidFill>
              </a:rPr>
              <a:t>The Alhambra</a:t>
            </a:r>
          </a:p>
        </p:txBody>
      </p:sp>
      <p:cxnSp>
        <p:nvCxnSpPr>
          <p:cNvPr id="77" name="Straight Connector 76">
            <a:extLst>
              <a:ext uri="{FF2B5EF4-FFF2-40B4-BE49-F238E27FC236}">
                <a16:creationId xmlns:a16="http://schemas.microsoft.com/office/drawing/2014/main" id="{1D780B05-5E2B-42BF-B88A-DFF665BDDA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661187" y="2286000"/>
            <a:ext cx="4807360" cy="3931920"/>
          </a:xfrm>
        </p:spPr>
        <p:txBody>
          <a:bodyPr vert="horz" lIns="45720" tIns="45720" rIns="45720" bIns="45720" rtlCol="0">
            <a:normAutofit/>
          </a:bodyPr>
          <a:lstStyle/>
          <a:p>
            <a:pPr>
              <a:buFont typeface="Arial" panose="020B0604020202020204" pitchFamily="34" charset="0"/>
              <a:buChar char="•"/>
            </a:pPr>
            <a:r>
              <a:rPr lang="en-US" sz="1800" dirty="0">
                <a:solidFill>
                  <a:schemeClr val="bg1"/>
                </a:solidFill>
              </a:rPr>
              <a:t>700-year-old castle</a:t>
            </a:r>
          </a:p>
          <a:p>
            <a:pPr>
              <a:buFont typeface="Arial" panose="020B0604020202020204" pitchFamily="34" charset="0"/>
              <a:buChar char="•"/>
            </a:pPr>
            <a:r>
              <a:rPr lang="en-US" sz="1800" dirty="0">
                <a:solidFill>
                  <a:schemeClr val="bg1"/>
                </a:solidFill>
              </a:rPr>
              <a:t>Granada, Spain</a:t>
            </a:r>
          </a:p>
          <a:p>
            <a:pPr>
              <a:buFont typeface="Arial" panose="020B0604020202020204" pitchFamily="34" charset="0"/>
              <a:buChar char="•"/>
            </a:pPr>
            <a:r>
              <a:rPr lang="en-US" sz="1800" dirty="0">
                <a:solidFill>
                  <a:schemeClr val="bg1"/>
                </a:solidFill>
              </a:rPr>
              <a:t>Many examples of tessellations in the structure</a:t>
            </a:r>
          </a:p>
          <a:p>
            <a:pPr>
              <a:buFont typeface="Arial" panose="020B0604020202020204" pitchFamily="34" charset="0"/>
              <a:buChar char="•"/>
            </a:pPr>
            <a:endParaRPr lang="en-US" sz="1800" dirty="0">
              <a:solidFill>
                <a:schemeClr val="bg1"/>
              </a:solidFill>
            </a:endParaRPr>
          </a:p>
        </p:txBody>
      </p:sp>
      <p:pic>
        <p:nvPicPr>
          <p:cNvPr id="2052" name="Picture 4" descr="E:\Tessellations\220px-Canopy-at-the-Alhambra.jpg"/>
          <p:cNvPicPr>
            <a:picLocks noChangeAspect="1" noChangeArrowheads="1"/>
          </p:cNvPicPr>
          <p:nvPr/>
        </p:nvPicPr>
        <p:blipFill rotWithShape="1">
          <a:blip r:embed="rId2" cstate="print"/>
          <a:srcRect t="2859" r="1" b="13011"/>
          <a:stretch/>
        </p:blipFill>
        <p:spPr bwMode="auto">
          <a:xfrm flipH="1">
            <a:off x="5626827" y="321732"/>
            <a:ext cx="3798244" cy="3674848"/>
          </a:xfrm>
          <a:prstGeom prst="rect">
            <a:avLst/>
          </a:prstGeom>
          <a:noFill/>
        </p:spPr>
      </p:pic>
      <p:sp>
        <p:nvSpPr>
          <p:cNvPr id="79" name="Rectangle 78">
            <a:extLst>
              <a:ext uri="{FF2B5EF4-FFF2-40B4-BE49-F238E27FC236}">
                <a16:creationId xmlns:a16="http://schemas.microsoft.com/office/drawing/2014/main" id="{42F95EF5-2925-4CF0-8C9E-8C8A4D5B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1732"/>
            <a:ext cx="2286920" cy="210820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Tessellations\800px-Abencerrajes.jpg"/>
          <p:cNvPicPr>
            <a:picLocks noChangeAspect="1" noChangeArrowheads="1"/>
          </p:cNvPicPr>
          <p:nvPr/>
        </p:nvPicPr>
        <p:blipFill rotWithShape="1">
          <a:blip r:embed="rId3" cstate="print"/>
          <a:srcRect r="4" b="18799"/>
          <a:stretch/>
        </p:blipFill>
        <p:spPr bwMode="auto">
          <a:xfrm flipH="1">
            <a:off x="5626824" y="4157449"/>
            <a:ext cx="3798246" cy="2313255"/>
          </a:xfrm>
          <a:prstGeom prst="rect">
            <a:avLst/>
          </a:prstGeom>
          <a:noFill/>
        </p:spPr>
      </p:pic>
      <p:pic>
        <p:nvPicPr>
          <p:cNvPr id="2051" name="Picture 3" descr="E:\Tessellations\Arches in Alhambra mosque.jpg"/>
          <p:cNvPicPr>
            <a:picLocks noChangeAspect="1" noChangeArrowheads="1"/>
          </p:cNvPicPr>
          <p:nvPr/>
        </p:nvPicPr>
        <p:blipFill rotWithShape="1">
          <a:blip r:embed="rId4" cstate="print"/>
          <a:srcRect l="28554" r="27239"/>
          <a:stretch/>
        </p:blipFill>
        <p:spPr bwMode="auto">
          <a:xfrm flipH="1">
            <a:off x="9583347" y="2590800"/>
            <a:ext cx="2286921" cy="3879904"/>
          </a:xfrm>
          <a:prstGeom prst="rect">
            <a:avLst/>
          </a:prstGeom>
          <a:noFill/>
        </p:spPr>
      </p:pic>
    </p:spTree>
    <p:extLst>
      <p:ext uri="{BB962C8B-B14F-4D97-AF65-F5344CB8AC3E}">
        <p14:creationId xmlns:p14="http://schemas.microsoft.com/office/powerpoint/2010/main" val="303563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AB9711F-9D4F-49B4-892B-FEF66AA2F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5">
            <a:extLst>
              <a:ext uri="{FF2B5EF4-FFF2-40B4-BE49-F238E27FC236}">
                <a16:creationId xmlns:a16="http://schemas.microsoft.com/office/drawing/2014/main" id="{3A32867E-64D3-4B51-85AC-D771EA43C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AFD44988-8DFE-46FC-967A-F6DB26538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BA4867E5-190B-4F43-A50E-807EF359B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517331" y="481264"/>
            <a:ext cx="4204207" cy="2887056"/>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5000" b="1" cap="all" spc="200">
                <a:solidFill>
                  <a:schemeClr val="tx1">
                    <a:lumMod val="95000"/>
                    <a:lumOff val="5000"/>
                  </a:schemeClr>
                </a:solidFill>
                <a:latin typeface="+mj-lt"/>
                <a:ea typeface="+mj-ea"/>
                <a:cs typeface="+mj-cs"/>
              </a:rPr>
              <a:t>Islamic Tessellations</a:t>
            </a:r>
          </a:p>
          <a:p>
            <a:pPr defTabSz="914400">
              <a:lnSpc>
                <a:spcPct val="80000"/>
              </a:lnSpc>
              <a:spcBef>
                <a:spcPct val="0"/>
              </a:spcBef>
              <a:spcAft>
                <a:spcPts val="600"/>
              </a:spcAft>
            </a:pPr>
            <a:endParaRPr lang="en-US" sz="5000" cap="all" spc="200">
              <a:solidFill>
                <a:schemeClr val="tx1">
                  <a:lumMod val="95000"/>
                  <a:lumOff val="5000"/>
                </a:schemeClr>
              </a:solidFill>
              <a:latin typeface="+mj-lt"/>
              <a:ea typeface="+mj-ea"/>
              <a:cs typeface="+mj-cs"/>
            </a:endParaRPr>
          </a:p>
        </p:txBody>
      </p:sp>
      <p:sp>
        <p:nvSpPr>
          <p:cNvPr id="80" name="Rectangle 79">
            <a:extLst>
              <a:ext uri="{FF2B5EF4-FFF2-40B4-BE49-F238E27FC236}">
                <a16:creationId xmlns:a16="http://schemas.microsoft.com/office/drawing/2014/main" id="{B7EB48EF-E95A-4C54-9764-792B3C01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7911" y="481264"/>
            <a:ext cx="2212848" cy="18578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Tessellations\rabat.jpg"/>
          <p:cNvPicPr>
            <a:picLocks noChangeAspect="1" noChangeArrowheads="1"/>
          </p:cNvPicPr>
          <p:nvPr/>
        </p:nvPicPr>
        <p:blipFill rotWithShape="1">
          <a:blip r:embed="rId2" cstate="print"/>
          <a:srcRect t="6767" r="-3" b="5797"/>
          <a:stretch/>
        </p:blipFill>
        <p:spPr bwMode="auto">
          <a:xfrm>
            <a:off x="394635" y="2503727"/>
            <a:ext cx="4466122" cy="3897073"/>
          </a:xfrm>
          <a:prstGeom prst="rect">
            <a:avLst/>
          </a:prstGeom>
          <a:noFill/>
        </p:spPr>
      </p:pic>
      <p:pic>
        <p:nvPicPr>
          <p:cNvPr id="1027" name="Picture 3" descr="E:\Tessellations\gazurGahModified.jpg"/>
          <p:cNvPicPr>
            <a:picLocks noChangeAspect="1" noChangeArrowheads="1"/>
          </p:cNvPicPr>
          <p:nvPr/>
        </p:nvPicPr>
        <p:blipFill rotWithShape="1">
          <a:blip r:embed="rId3" cstate="print"/>
          <a:srcRect r="7413" b="-3"/>
          <a:stretch/>
        </p:blipFill>
        <p:spPr bwMode="auto">
          <a:xfrm rot="5400000">
            <a:off x="4678142" y="817886"/>
            <a:ext cx="2887056" cy="2213811"/>
          </a:xfrm>
          <a:prstGeom prst="rect">
            <a:avLst/>
          </a:prstGeom>
          <a:noFill/>
        </p:spPr>
      </p:pic>
      <p:cxnSp>
        <p:nvCxnSpPr>
          <p:cNvPr id="82" name="Straight Connector 81">
            <a:extLst>
              <a:ext uri="{FF2B5EF4-FFF2-40B4-BE49-F238E27FC236}">
                <a16:creationId xmlns:a16="http://schemas.microsoft.com/office/drawing/2014/main" id="{EA582DF1-06EF-424A-B4A0-7869ED4417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9147" y="3446063"/>
            <a:ext cx="39319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56691C74-2C28-4EBC-9A90-873D02DE0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351" y="3529187"/>
            <a:ext cx="2212848" cy="28578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72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377369" y="1329358"/>
            <a:ext cx="5475517" cy="4650377"/>
          </a:xfrm>
          <a:prstGeom prst="rect">
            <a:avLst/>
          </a:prstGeom>
          <a:noFill/>
          <a:ln w="9525">
            <a:noFill/>
            <a:miter lim="800000"/>
            <a:headEnd/>
            <a:tailEnd/>
          </a:ln>
        </p:spPr>
      </p:pic>
      <p:sp>
        <p:nvSpPr>
          <p:cNvPr id="3" name="TextBox 2"/>
          <p:cNvSpPr txBox="1"/>
          <p:nvPr/>
        </p:nvSpPr>
        <p:spPr>
          <a:xfrm>
            <a:off x="2272937" y="744583"/>
            <a:ext cx="9326880" cy="584775"/>
          </a:xfrm>
          <a:prstGeom prst="rect">
            <a:avLst/>
          </a:prstGeom>
          <a:noFill/>
        </p:spPr>
        <p:txBody>
          <a:bodyPr wrap="square" rtlCol="0">
            <a:spAutoFit/>
          </a:bodyPr>
          <a:lstStyle/>
          <a:p>
            <a:r>
              <a:rPr lang="en-US" sz="3200" dirty="0"/>
              <a:t>PELICANS                                           FISH-BOAT </a:t>
            </a:r>
            <a:r>
              <a:rPr lang="en-US" dirty="0"/>
              <a:t> </a:t>
            </a:r>
          </a:p>
        </p:txBody>
      </p:sp>
      <p:pic>
        <p:nvPicPr>
          <p:cNvPr id="6146" name="Picture 2" descr="Image result for mc escher tessel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988" y="1329358"/>
            <a:ext cx="5393829" cy="465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1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375268" cy="1325563"/>
          </a:xfrm>
        </p:spPr>
        <p:txBody>
          <a:bodyPr/>
          <a:lstStyle/>
          <a:p>
            <a:r>
              <a:rPr lang="en-US" dirty="0"/>
              <a:t>  PINK WINKING CATS                       COWS</a:t>
            </a:r>
          </a:p>
        </p:txBody>
      </p:sp>
      <p:pic>
        <p:nvPicPr>
          <p:cNvPr id="4" name="Picture 4"/>
          <p:cNvPicPr>
            <a:picLocks noGrp="1" noChangeAspect="1" noChangeArrowheads="1"/>
          </p:cNvPicPr>
          <p:nvPr>
            <p:ph idx="1"/>
          </p:nvPr>
        </p:nvPicPr>
        <p:blipFill>
          <a:blip r:embed="rId2" cstate="print"/>
          <a:stretch>
            <a:fillRect/>
          </a:stretch>
        </p:blipFill>
        <p:spPr bwMode="auto">
          <a:xfrm>
            <a:off x="6545036" y="2059894"/>
            <a:ext cx="5562600" cy="417195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33400" y="2059894"/>
            <a:ext cx="5562600" cy="4171950"/>
          </a:xfrm>
          <a:prstGeom prst="rect">
            <a:avLst/>
          </a:prstGeom>
          <a:noFill/>
          <a:ln w="9525">
            <a:noFill/>
            <a:miter lim="800000"/>
            <a:headEnd/>
            <a:tailEnd/>
          </a:ln>
        </p:spPr>
      </p:pic>
    </p:spTree>
    <p:extLst>
      <p:ext uri="{BB962C8B-B14F-4D97-AF65-F5344CB8AC3E}">
        <p14:creationId xmlns:p14="http://schemas.microsoft.com/office/powerpoint/2010/main" val="95195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2E59668-3C21-4C75-9F1D-FC8FC2F32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5">
            <a:extLst>
              <a:ext uri="{FF2B5EF4-FFF2-40B4-BE49-F238E27FC236}">
                <a16:creationId xmlns:a16="http://schemas.microsoft.com/office/drawing/2014/main" id="{52A002CF-6EAF-497D-9B9B-EF9F4451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BF631B04-CB79-4ABB-B631-511E05B25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3" name="Rectangle 142">
            <a:extLst>
              <a:ext uri="{FF2B5EF4-FFF2-40B4-BE49-F238E27FC236}">
                <a16:creationId xmlns:a16="http://schemas.microsoft.com/office/drawing/2014/main" id="{A033D82A-34D5-4A1F-A25B-568EA668C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A8AA91C-C1E0-4606-86F0-7E56E6038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QUILTS </a:t>
            </a:r>
          </a:p>
        </p:txBody>
      </p:sp>
      <p:pic>
        <p:nvPicPr>
          <p:cNvPr id="5124" name="Picture 4" descr="Image result for tessellation quilts"/>
          <p:cNvPicPr>
            <a:picLocks noChangeAspect="1" noChangeArrowheads="1"/>
          </p:cNvPicPr>
          <p:nvPr/>
        </p:nvPicPr>
        <p:blipFill rotWithShape="1">
          <a:blip r:embed="rId2">
            <a:extLst>
              <a:ext uri="{28A0092B-C50C-407E-A947-70E740481C1C}">
                <a14:useLocalDpi xmlns:a14="http://schemas.microsoft.com/office/drawing/2010/main" val="0"/>
              </a:ext>
            </a:extLst>
          </a:blip>
          <a:srcRect t="9276" r="2" b="7083"/>
          <a:stretch/>
        </p:blipFill>
        <p:spPr bwMode="auto">
          <a:xfrm>
            <a:off x="20" y="10"/>
            <a:ext cx="3952937" cy="43990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FF159F1-5631-EC43-ACDE-17ADA6D303B5}"/>
              </a:ext>
            </a:extLst>
          </p:cNvPr>
          <p:cNvPicPr>
            <a:picLocks noChangeAspect="1"/>
          </p:cNvPicPr>
          <p:nvPr/>
        </p:nvPicPr>
        <p:blipFill rotWithShape="1">
          <a:blip r:embed="rId3"/>
          <a:srcRect t="251" r="-3" b="481"/>
          <a:stretch/>
        </p:blipFill>
        <p:spPr>
          <a:xfrm>
            <a:off x="4117621" y="-11961"/>
            <a:ext cx="3954910" cy="4411061"/>
          </a:xfrm>
          <a:prstGeom prst="rect">
            <a:avLst/>
          </a:prstGeom>
        </p:spPr>
      </p:pic>
      <p:pic>
        <p:nvPicPr>
          <p:cNvPr id="5122" name="Picture 2" descr="Image result for tessellation quilts"/>
          <p:cNvPicPr>
            <a:picLocks noChangeAspect="1" noChangeArrowheads="1"/>
          </p:cNvPicPr>
          <p:nvPr/>
        </p:nvPicPr>
        <p:blipFill rotWithShape="1">
          <a:blip r:embed="rId4">
            <a:extLst>
              <a:ext uri="{28A0092B-C50C-407E-A947-70E740481C1C}">
                <a14:useLocalDpi xmlns:a14="http://schemas.microsoft.com/office/drawing/2010/main" val="0"/>
              </a:ext>
            </a:extLst>
          </a:blip>
          <a:srcRect t="266" r="3" b="2409"/>
          <a:stretch/>
        </p:blipFill>
        <p:spPr bwMode="auto">
          <a:xfrm>
            <a:off x="8229600" y="10"/>
            <a:ext cx="3966198" cy="439909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a:extLst>
              <a:ext uri="{FF2B5EF4-FFF2-40B4-BE49-F238E27FC236}">
                <a16:creationId xmlns:a16="http://schemas.microsoft.com/office/drawing/2014/main" id="{A1BD66FD-B09F-4B77-9801-8F6CA8EDD8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4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8"/>
          <p:cNvSpPr>
            <a:spLocks noGrp="1"/>
          </p:cNvSpPr>
          <p:nvPr>
            <p:ph type="title"/>
          </p:nvPr>
        </p:nvSpPr>
        <p:spPr>
          <a:xfrm>
            <a:off x="4542188" y="942449"/>
            <a:ext cx="6681323" cy="1470249"/>
          </a:xfrm>
        </p:spPr>
        <p:txBody>
          <a:bodyPr>
            <a:normAutofit/>
          </a:bodyPr>
          <a:lstStyle/>
          <a:p>
            <a:r>
              <a:rPr lang="en-US" altLang="en-US" b="1"/>
              <a:t>Maurits Cornelis (</a:t>
            </a:r>
            <a:r>
              <a:rPr lang="en-US" b="1"/>
              <a:t>M C) Escher (1898-1972)</a:t>
            </a:r>
          </a:p>
        </p:txBody>
      </p:sp>
      <p:cxnSp>
        <p:nvCxnSpPr>
          <p:cNvPr id="17" name="Straight Connector 16">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47043" y="2773885"/>
            <a:ext cx="6676469" cy="3439993"/>
          </a:xfrm>
        </p:spPr>
        <p:txBody>
          <a:bodyPr>
            <a:normAutofit fontScale="92500" lnSpcReduction="10000"/>
          </a:bodyPr>
          <a:lstStyle/>
          <a:p>
            <a:r>
              <a:rPr lang="en-US" sz="1600" dirty="0"/>
              <a:t>Dutch artist, M.C. Escher, was a man studied and greatly appreciated by respected mathematicians, scientists and crystallographers yet he had no formal training in science or mathematics. </a:t>
            </a:r>
          </a:p>
          <a:p>
            <a:r>
              <a:rPr lang="en-US" sz="1600" dirty="0"/>
              <a:t>He was a humble man who considered himself neither an artist nor a  mathematician.  He wanted to be an architect like his father, but it was not to be. He was inspired by tessellations he saw at Alhambra and wanted to create them using human and animal shapes. </a:t>
            </a:r>
          </a:p>
          <a:p>
            <a:r>
              <a:rPr lang="en-US" sz="1600" dirty="0"/>
              <a:t>He is most famous for his so-called impossible structures, such as Ascending and Descending, Relativity, his Transformation Prints, such as Metamorphosis I, Metamorphosis II and Metamorphosis III, Sky &amp; Water I or Reptiles.  During his lifetime, M.C. Escher made 448 lithographs, woodcuts and wood engravings and over 2000 drawings and sketches. </a:t>
            </a:r>
            <a:r>
              <a:rPr lang="en-US" sz="1600" dirty="0">
                <a:hlinkClick r:id="rId2"/>
              </a:rPr>
              <a:t>https://www.mcescher.com/gallery/most-popular/</a:t>
            </a:r>
            <a:endParaRPr lang="en-US" sz="1600" dirty="0"/>
          </a:p>
          <a:p>
            <a:r>
              <a:rPr lang="en-US" sz="1600" dirty="0"/>
              <a:t>It is Escher’s work with tessellations that we will try to imitate today. </a:t>
            </a:r>
            <a:br>
              <a:rPr lang="en-US" sz="1600" dirty="0"/>
            </a:br>
            <a:r>
              <a:rPr lang="en-US" altLang="en-US" sz="1600" dirty="0"/>
              <a:t>Escher showed that not only triangles, squares and hexagons could be used for tessellations, but also irregular polygons could tessellate a plane.</a:t>
            </a:r>
          </a:p>
          <a:p>
            <a:endParaRPr lang="en-US" sz="1600" dirty="0"/>
          </a:p>
        </p:txBody>
      </p:sp>
    </p:spTree>
    <p:extLst>
      <p:ext uri="{BB962C8B-B14F-4D97-AF65-F5344CB8AC3E}">
        <p14:creationId xmlns:p14="http://schemas.microsoft.com/office/powerpoint/2010/main" val="148580737"/>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1624</Words>
  <Application>Microsoft Macintosh PowerPoint</Application>
  <PresentationFormat>Widescreen</PresentationFormat>
  <Paragraphs>111</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Calibri</vt:lpstr>
      <vt:lpstr>Tw Cen MT</vt:lpstr>
      <vt:lpstr>Tw Cen MT Condensed</vt:lpstr>
      <vt:lpstr>Wingdings</vt:lpstr>
      <vt:lpstr>Wingdings 3</vt:lpstr>
      <vt:lpstr>Integral</vt:lpstr>
      <vt:lpstr>  </vt:lpstr>
      <vt:lpstr>PowerPoint Presentation</vt:lpstr>
      <vt:lpstr>History of Tessellations</vt:lpstr>
      <vt:lpstr>The Alhambra</vt:lpstr>
      <vt:lpstr>PowerPoint Presentation</vt:lpstr>
      <vt:lpstr>PowerPoint Presentation</vt:lpstr>
      <vt:lpstr>  PINK WINKING CATS                       COWS</vt:lpstr>
      <vt:lpstr>QUILTS </vt:lpstr>
      <vt:lpstr>Maurits Cornelis (M C) Escher (1898-1972)</vt:lpstr>
      <vt:lpstr>Let’s make a Tessellation!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Elizabeth Prince</dc:creator>
  <cp:lastModifiedBy>Elizabeth Prince</cp:lastModifiedBy>
  <cp:revision>3</cp:revision>
  <dcterms:created xsi:type="dcterms:W3CDTF">2020-04-14T16:04:32Z</dcterms:created>
  <dcterms:modified xsi:type="dcterms:W3CDTF">2020-04-14T16:16:40Z</dcterms:modified>
</cp:coreProperties>
</file>