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0" r:id="rId6"/>
    <p:sldId id="269" r:id="rId7"/>
    <p:sldId id="261" r:id="rId8"/>
    <p:sldId id="270" r:id="rId9"/>
    <p:sldId id="262" r:id="rId10"/>
    <p:sldId id="263" r:id="rId11"/>
    <p:sldId id="264" r:id="rId12"/>
    <p:sldId id="271" r:id="rId13"/>
    <p:sldId id="265" r:id="rId14"/>
    <p:sldId id="266" r:id="rId15"/>
    <p:sldId id="267" r:id="rId16"/>
    <p:sldId id="275" r:id="rId17"/>
    <p:sldId id="276" r:id="rId18"/>
    <p:sldId id="277" r:id="rId19"/>
    <p:sldId id="278" r:id="rId20"/>
    <p:sldId id="279" r:id="rId21"/>
    <p:sldId id="280" r:id="rId22"/>
    <p:sldId id="282" r:id="rId23"/>
    <p:sldId id="281" r:id="rId24"/>
    <p:sldId id="283" r:id="rId25"/>
    <p:sldId id="284" r:id="rId26"/>
    <p:sldId id="285" r:id="rId27"/>
    <p:sldId id="286" r:id="rId28"/>
    <p:sldId id="272" r:id="rId29"/>
    <p:sldId id="273" r:id="rId30"/>
    <p:sldId id="274" r:id="rId31"/>
    <p:sldId id="25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1" autoAdjust="0"/>
    <p:restoredTop sz="86380" autoAdjust="0"/>
  </p:normalViewPr>
  <p:slideViewPr>
    <p:cSldViewPr>
      <p:cViewPr varScale="1">
        <p:scale>
          <a:sx n="75" d="100"/>
          <a:sy n="75" d="100"/>
        </p:scale>
        <p:origin x="-360" y="-102"/>
      </p:cViewPr>
      <p:guideLst>
        <p:guide orient="horz" pos="2160"/>
        <p:guide pos="2880"/>
      </p:guideLst>
    </p:cSldViewPr>
  </p:slideViewPr>
  <p:outlineViewPr>
    <p:cViewPr>
      <p:scale>
        <a:sx n="33" d="100"/>
        <a:sy n="33" d="100"/>
      </p:scale>
      <p:origin x="0" y="36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23F29B-477B-44E0-A78F-E9DDDFE37FC9}" type="datetimeFigureOut">
              <a:rPr lang="en-US" smtClean="0"/>
              <a:pPr/>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4329-90EF-4AA7-A2E1-0B257B53B9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23F29B-477B-44E0-A78F-E9DDDFE37FC9}" type="datetimeFigureOut">
              <a:rPr lang="en-US" smtClean="0"/>
              <a:pPr/>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4329-90EF-4AA7-A2E1-0B257B53B9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23F29B-477B-44E0-A78F-E9DDDFE37FC9}" type="datetimeFigureOut">
              <a:rPr lang="en-US" smtClean="0"/>
              <a:pPr/>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4329-90EF-4AA7-A2E1-0B257B53B9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23F29B-477B-44E0-A78F-E9DDDFE37FC9}" type="datetimeFigureOut">
              <a:rPr lang="en-US" smtClean="0"/>
              <a:pPr/>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4329-90EF-4AA7-A2E1-0B257B53B9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23F29B-477B-44E0-A78F-E9DDDFE37FC9}" type="datetimeFigureOut">
              <a:rPr lang="en-US" smtClean="0"/>
              <a:pPr/>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4329-90EF-4AA7-A2E1-0B257B53B9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23F29B-477B-44E0-A78F-E9DDDFE37FC9}" type="datetimeFigureOut">
              <a:rPr lang="en-US" smtClean="0"/>
              <a:pPr/>
              <a:t>9/19/2013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C4329-90EF-4AA7-A2E1-0B257B53B9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23F29B-477B-44E0-A78F-E9DDDFE37FC9}" type="datetimeFigureOut">
              <a:rPr lang="en-US" smtClean="0"/>
              <a:pPr/>
              <a:t>9/19/2013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3C4329-90EF-4AA7-A2E1-0B257B53B9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23F29B-477B-44E0-A78F-E9DDDFE37FC9}" type="datetimeFigureOut">
              <a:rPr lang="en-US" smtClean="0"/>
              <a:pPr/>
              <a:t>9/19/2013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C4329-90EF-4AA7-A2E1-0B257B53B9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3F29B-477B-44E0-A78F-E9DDDFE37FC9}" type="datetimeFigureOut">
              <a:rPr lang="en-US" smtClean="0"/>
              <a:pPr/>
              <a:t>9/19/2013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3C4329-90EF-4AA7-A2E1-0B257B53B9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23F29B-477B-44E0-A78F-E9DDDFE37FC9}" type="datetimeFigureOut">
              <a:rPr lang="en-US" smtClean="0"/>
              <a:pPr/>
              <a:t>9/19/2013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C4329-90EF-4AA7-A2E1-0B257B53B9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23F29B-477B-44E0-A78F-E9DDDFE37FC9}" type="datetimeFigureOut">
              <a:rPr lang="en-US" smtClean="0"/>
              <a:pPr/>
              <a:t>9/19/2013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C4329-90EF-4AA7-A2E1-0B257B53B9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3F29B-477B-44E0-A78F-E9DDDFE37FC9}" type="datetimeFigureOut">
              <a:rPr lang="en-US" smtClean="0"/>
              <a:pPr/>
              <a:t>9/19/2013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C4329-90EF-4AA7-A2E1-0B257B53B9A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frm=1&amp;source=images&amp;cd=&amp;cad=rja&amp;docid=X7ZkN4bQu90HjM&amp;tbnid=CZgFLTD7dBFJXM:&amp;ved=0CAUQjRw&amp;url=http://www.reelseo.com/tornado-outbreak-shows-speed-power-social-video/&amp;ei=6ugjUuvsIu2GyQHah4Ew&amp;psig=AFQjCNEpP0dR-jk07HLyRZmX8wjTPimEGQ&amp;ust=137817147632868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spc.noaa.gov/faq/tornado/ef-scale.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Arkansas" TargetMode="External"/><Relationship Id="rId7" Type="http://schemas.openxmlformats.org/officeDocument/2006/relationships/hyperlink" Target="http://en.wikipedia.org/wiki/Virginia" TargetMode="External"/><Relationship Id="rId2" Type="http://schemas.openxmlformats.org/officeDocument/2006/relationships/hyperlink" Target="http://en.wikipedia.org/wiki/Alabama" TargetMode="External"/><Relationship Id="rId1" Type="http://schemas.openxmlformats.org/officeDocument/2006/relationships/slideLayout" Target="../slideLayouts/slideLayout2.xml"/><Relationship Id="rId6" Type="http://schemas.openxmlformats.org/officeDocument/2006/relationships/hyperlink" Target="http://en.wikipedia.org/wiki/Tennessee" TargetMode="External"/><Relationship Id="rId5" Type="http://schemas.openxmlformats.org/officeDocument/2006/relationships/hyperlink" Target="http://en.wikipedia.org/wiki/Mississippi" TargetMode="External"/><Relationship Id="rId4" Type="http://schemas.openxmlformats.org/officeDocument/2006/relationships/hyperlink" Target="http://en.wikipedia.org/wiki/Georgia_(U.S._Stat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fema.gov/plan/prevent/rms/rmsp453.s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enchantedlearning.com/subjects/weather/tornado/glossary.shtml" TargetMode="External"/><Relationship Id="rId2" Type="http://schemas.openxmlformats.org/officeDocument/2006/relationships/hyperlink" Target="http://www.google.com/image" TargetMode="External"/><Relationship Id="rId1" Type="http://schemas.openxmlformats.org/officeDocument/2006/relationships/slideLayout" Target="../slideLayouts/slideLayout2.xml"/><Relationship Id="rId5" Type="http://schemas.openxmlformats.org/officeDocument/2006/relationships/hyperlink" Target="http://en.wikipedia.org/wiki/April_25%E2%80%9328,_2011_tornado_outbreak" TargetMode="External"/><Relationship Id="rId4" Type="http://schemas.openxmlformats.org/officeDocument/2006/relationships/hyperlink" Target="http://www.redcross.org/prepare/disaster/tornad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ytimg.com/vi/5ohIVzIZLuQ/0.jpg">
            <a:hlinkClick r:id="rId2"/>
          </p:cNvPr>
          <p:cNvPicPr>
            <a:picLocks noChangeAspect="1" noChangeArrowheads="1"/>
          </p:cNvPicPr>
          <p:nvPr/>
        </p:nvPicPr>
        <p:blipFill>
          <a:blip r:embed="rId3" cstate="print"/>
          <a:srcRect/>
          <a:stretch>
            <a:fillRect/>
          </a:stretch>
        </p:blipFill>
        <p:spPr bwMode="auto">
          <a:xfrm>
            <a:off x="0" y="0"/>
            <a:ext cx="9143997" cy="6858000"/>
          </a:xfrm>
          <a:prstGeom prst="rect">
            <a:avLst/>
          </a:prstGeom>
          <a:noFill/>
        </p:spPr>
      </p:pic>
      <p:sp>
        <p:nvSpPr>
          <p:cNvPr id="2" name="Title 1"/>
          <p:cNvSpPr>
            <a:spLocks noGrp="1"/>
          </p:cNvSpPr>
          <p:nvPr>
            <p:ph type="ctrTitle"/>
          </p:nvPr>
        </p:nvSpPr>
        <p:spPr/>
        <p:txBody>
          <a:bodyPr>
            <a:prstTxWarp prst="textArchUp">
              <a:avLst/>
            </a:prstTxWarp>
            <a:scene3d>
              <a:camera prst="orthographicFront">
                <a:rot lat="0" lon="0" rev="0"/>
              </a:camera>
              <a:lightRig rig="threePt" dir="t"/>
            </a:scene3d>
          </a:bodyPr>
          <a:lstStyle/>
          <a:p>
            <a:r>
              <a:rPr lang="en-US" dirty="0" smtClean="0"/>
              <a:t>Tornado Safety</a:t>
            </a:r>
            <a:endParaRPr lang="en-US" dirty="0"/>
          </a:p>
        </p:txBody>
      </p:sp>
      <p:sp>
        <p:nvSpPr>
          <p:cNvPr id="3" name="Subtitle 2"/>
          <p:cNvSpPr>
            <a:spLocks noGrp="1"/>
          </p:cNvSpPr>
          <p:nvPr>
            <p:ph type="subTitle" idx="1"/>
          </p:nvPr>
        </p:nvSpPr>
        <p:spPr>
          <a:xfrm>
            <a:off x="1371600" y="4953000"/>
            <a:ext cx="6400800" cy="1600200"/>
          </a:xfrm>
        </p:spPr>
        <p:txBody>
          <a:bodyPr/>
          <a:lstStyle/>
          <a:p>
            <a:r>
              <a:rPr lang="en-US" dirty="0" smtClean="0">
                <a:solidFill>
                  <a:schemeClr val="tx1"/>
                </a:solidFill>
              </a:rPr>
              <a:t>What will you do if a tornado is coming in your direction?</a:t>
            </a:r>
            <a:endParaRPr lang="en-US" dirty="0">
              <a:solidFill>
                <a:schemeClr val="tx1"/>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b="1" dirty="0" smtClean="0"/>
              <a:t>air pressure</a:t>
            </a:r>
            <a:r>
              <a:rPr lang="en-US" dirty="0" smtClean="0"/>
              <a:t/>
            </a:r>
            <a:br>
              <a:rPr lang="en-US" dirty="0" smtClean="0"/>
            </a:br>
            <a:r>
              <a:rPr lang="en-US" dirty="0" smtClean="0"/>
              <a:t>Air pressure is the weight of the column of air that extends from the ground (or water's surface) to the top of the atmosphere. Air pressure is also called barometric pressure; it is measured by a barometer. The air pressure is very low in a tornado.</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b="1" dirty="0" err="1" smtClean="0"/>
              <a:t>supercell</a:t>
            </a:r>
            <a:r>
              <a:rPr lang="en-US" dirty="0" smtClean="0"/>
              <a:t/>
            </a:r>
            <a:br>
              <a:rPr lang="en-US" dirty="0" smtClean="0"/>
            </a:br>
            <a:r>
              <a:rPr lang="en-US" dirty="0" smtClean="0"/>
              <a:t>A </a:t>
            </a:r>
            <a:r>
              <a:rPr lang="en-US" dirty="0" err="1" smtClean="0"/>
              <a:t>supercell</a:t>
            </a:r>
            <a:r>
              <a:rPr lang="en-US" dirty="0" smtClean="0"/>
              <a:t> is a dangerous type of thunderstorm that has a rotating updraft (called a </a:t>
            </a:r>
            <a:r>
              <a:rPr lang="en-US" dirty="0" err="1" smtClean="0"/>
              <a:t>mesocyclone</a:t>
            </a:r>
            <a:r>
              <a:rPr lang="en-US" dirty="0" smtClean="0"/>
              <a:t>). This type of storm can last for hours and may produce large hail, strong winds, lightning, flash floods, and </a:t>
            </a:r>
            <a:r>
              <a:rPr lang="en-US" smtClean="0"/>
              <a:t>tornadoes.</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per Cell.pn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p:txBody>
          <a:bodyPr/>
          <a:lstStyle/>
          <a:p>
            <a:r>
              <a:rPr lang="en-US" dirty="0" err="1" smtClean="0"/>
              <a:t>Supercell</a:t>
            </a:r>
            <a:r>
              <a:rPr lang="en-US" dirty="0" smtClean="0"/>
              <a:t> on Radar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a:bodyPr>
          <a:lstStyle/>
          <a:p>
            <a:r>
              <a:rPr lang="en-US" b="1" dirty="0" err="1" smtClean="0"/>
              <a:t>gustnado</a:t>
            </a:r>
            <a:r>
              <a:rPr lang="en-US" dirty="0" smtClean="0"/>
              <a:t/>
            </a:r>
            <a:br>
              <a:rPr lang="en-US" dirty="0" smtClean="0"/>
            </a:br>
            <a:r>
              <a:rPr lang="en-US" dirty="0" smtClean="0"/>
              <a:t>A </a:t>
            </a:r>
            <a:r>
              <a:rPr lang="en-US" dirty="0" err="1" smtClean="0"/>
              <a:t>gustnado</a:t>
            </a:r>
            <a:r>
              <a:rPr lang="en-US" dirty="0" smtClean="0"/>
              <a:t> is a weak eddy or whirlwind. Although it can do minor damage, a </a:t>
            </a:r>
            <a:r>
              <a:rPr lang="en-US" dirty="0" err="1" smtClean="0"/>
              <a:t>gustnado</a:t>
            </a:r>
            <a:r>
              <a:rPr lang="en-US" dirty="0" smtClean="0"/>
              <a:t> is not a tornado.</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EF-Scale</a:t>
            </a:r>
            <a:endParaRPr lang="en-US" dirty="0"/>
          </a:p>
        </p:txBody>
      </p:sp>
      <p:sp>
        <p:nvSpPr>
          <p:cNvPr id="3" name="Content Placeholder 2"/>
          <p:cNvSpPr>
            <a:spLocks noGrp="1"/>
          </p:cNvSpPr>
          <p:nvPr>
            <p:ph idx="1"/>
          </p:nvPr>
        </p:nvSpPr>
        <p:spPr/>
        <p:txBody>
          <a:bodyPr/>
          <a:lstStyle/>
          <a:p>
            <a:r>
              <a:rPr lang="en-US" dirty="0" smtClean="0"/>
              <a:t>The EF-scale (enhanced F-scale) classifies tornado wind speeds into five categories The </a:t>
            </a:r>
            <a:r>
              <a:rPr lang="en-US" dirty="0" smtClean="0">
                <a:hlinkClick r:id="rId2"/>
              </a:rPr>
              <a:t>Enhanced F Scale, the EF scale</a:t>
            </a:r>
            <a:r>
              <a:rPr lang="en-US" dirty="0" smtClean="0"/>
              <a:t> (replacing the older F scale) is now used to rate tornadoes. The original scale was named for Dr. Theodore Fujita, who developed the original F-scale in 1971. Wind speeds are at least 3-second gusts.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EF-Scale</a:t>
            </a:r>
            <a:endParaRPr lang="en-US" dirty="0"/>
          </a:p>
        </p:txBody>
      </p:sp>
      <p:sp>
        <p:nvSpPr>
          <p:cNvPr id="3" name="Content Placeholder 2"/>
          <p:cNvSpPr>
            <a:spLocks noGrp="1"/>
          </p:cNvSpPr>
          <p:nvPr>
            <p:ph idx="1"/>
          </p:nvPr>
        </p:nvSpPr>
        <p:spPr/>
        <p:txBody>
          <a:bodyPr/>
          <a:lstStyle/>
          <a:p>
            <a:r>
              <a:rPr lang="en-US" dirty="0" smtClean="0"/>
              <a:t>EF-0 -- Winds 65-85 </a:t>
            </a:r>
          </a:p>
          <a:p>
            <a:r>
              <a:rPr lang="en-US" dirty="0" smtClean="0"/>
              <a:t>EF-1 -- Winds 86-110 mph </a:t>
            </a:r>
          </a:p>
          <a:p>
            <a:r>
              <a:rPr lang="en-US" dirty="0" smtClean="0"/>
              <a:t>EF-2 -- Winds 111-135 mph </a:t>
            </a:r>
          </a:p>
          <a:p>
            <a:r>
              <a:rPr lang="en-US" dirty="0" smtClean="0"/>
              <a:t>EF-3 -- Winds 136-165 mph </a:t>
            </a:r>
          </a:p>
          <a:p>
            <a:r>
              <a:rPr lang="en-US" dirty="0" smtClean="0"/>
              <a:t>EF-4 -- Winds 166-200 mph </a:t>
            </a:r>
          </a:p>
          <a:p>
            <a:r>
              <a:rPr lang="en-US" dirty="0" smtClean="0"/>
              <a:t>EF-5 -- Winds over 200 mph.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F0_tornado_damage_example_(1).jpg"/>
          <p:cNvPicPr>
            <a:picLocks noGrp="1" noChangeAspect="1"/>
          </p:cNvPicPr>
          <p:nvPr>
            <p:ph idx="1"/>
          </p:nvPr>
        </p:nvPicPr>
        <p:blipFill>
          <a:blip r:embed="rId2" cstate="print"/>
          <a:stretch>
            <a:fillRect/>
          </a:stretch>
        </p:blipFill>
        <p:spPr>
          <a:xfrm>
            <a:off x="1" y="0"/>
            <a:ext cx="9144000" cy="6858000"/>
          </a:xfrm>
        </p:spPr>
      </p:pic>
      <p:sp>
        <p:nvSpPr>
          <p:cNvPr id="2" name="Title 1"/>
          <p:cNvSpPr>
            <a:spLocks noGrp="1"/>
          </p:cNvSpPr>
          <p:nvPr>
            <p:ph type="title"/>
          </p:nvPr>
        </p:nvSpPr>
        <p:spPr/>
        <p:txBody>
          <a:bodyPr/>
          <a:lstStyle/>
          <a:p>
            <a:r>
              <a:rPr lang="en-US" dirty="0" smtClean="0"/>
              <a:t>EF-0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0px-EF1_tornado_damage_example.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p:txBody>
          <a:bodyPr/>
          <a:lstStyle/>
          <a:p>
            <a:r>
              <a:rPr lang="en-US" dirty="0" smtClean="0">
                <a:solidFill>
                  <a:schemeClr val="bg1"/>
                </a:solidFill>
              </a:rPr>
              <a:t>EF-1</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F2_tornado_damage_example_(1).jpg"/>
          <p:cNvPicPr>
            <a:picLocks noGrp="1" noChangeAspect="1"/>
          </p:cNvPicPr>
          <p:nvPr>
            <p:ph idx="1"/>
          </p:nvPr>
        </p:nvPicPr>
        <p:blipFill>
          <a:blip r:embed="rId2" cstate="print"/>
          <a:stretch>
            <a:fillRect/>
          </a:stretch>
        </p:blipFill>
        <p:spPr>
          <a:xfrm>
            <a:off x="-26058" y="0"/>
            <a:ext cx="9170057" cy="6858000"/>
          </a:xfrm>
        </p:spPr>
      </p:pic>
      <p:sp>
        <p:nvSpPr>
          <p:cNvPr id="2" name="Title 1"/>
          <p:cNvSpPr>
            <a:spLocks noGrp="1"/>
          </p:cNvSpPr>
          <p:nvPr>
            <p:ph type="title"/>
          </p:nvPr>
        </p:nvSpPr>
        <p:spPr/>
        <p:txBody>
          <a:bodyPr/>
          <a:lstStyle/>
          <a:p>
            <a:r>
              <a:rPr lang="en-US" dirty="0" smtClean="0">
                <a:solidFill>
                  <a:schemeClr val="bg1"/>
                </a:solidFill>
              </a:rPr>
              <a:t>EF-2</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0px-EF3_tornado_damage_example.jpg"/>
          <p:cNvPicPr>
            <a:picLocks noGrp="1" noChangeAspect="1"/>
          </p:cNvPicPr>
          <p:nvPr>
            <p:ph idx="1"/>
          </p:nvPr>
        </p:nvPicPr>
        <p:blipFill>
          <a:blip r:embed="rId2" cstate="print"/>
          <a:stretch>
            <a:fillRect/>
          </a:stretch>
        </p:blipFill>
        <p:spPr>
          <a:xfrm>
            <a:off x="0" y="0"/>
            <a:ext cx="9143999" cy="6858000"/>
          </a:xfrm>
        </p:spPr>
      </p:pic>
      <p:sp>
        <p:nvSpPr>
          <p:cNvPr id="2" name="Title 1"/>
          <p:cNvSpPr>
            <a:spLocks noGrp="1"/>
          </p:cNvSpPr>
          <p:nvPr>
            <p:ph type="title"/>
          </p:nvPr>
        </p:nvSpPr>
        <p:spPr/>
        <p:txBody>
          <a:bodyPr/>
          <a:lstStyle/>
          <a:p>
            <a:r>
              <a:rPr lang="en-US" dirty="0" smtClean="0"/>
              <a:t>EF-3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Torndao Radar.jpg"/>
          <p:cNvPicPr>
            <a:picLocks noGrp="1" noChangeAspect="1"/>
          </p:cNvPicPr>
          <p:nvPr>
            <p:ph idx="1"/>
          </p:nvPr>
        </p:nvPicPr>
        <p:blipFill>
          <a:blip r:embed="rId2" cstate="print"/>
          <a:stretch>
            <a:fillRect/>
          </a:stretch>
        </p:blipFill>
        <p:spPr>
          <a:xfrm>
            <a:off x="0" y="-1"/>
            <a:ext cx="9144000" cy="6888231"/>
          </a:xfrm>
          <a:prstGeom prst="rect">
            <a:avLst/>
          </a:prstGeom>
          <a:ln w="88900" cap="sq" cmpd="thickThin">
            <a:solidFill>
              <a:srgbClr val="000000"/>
            </a:solidFill>
            <a:prstDash val="solid"/>
            <a:miter lim="800000"/>
          </a:ln>
          <a:effectLst>
            <a:innerShdw blurRad="76200">
              <a:srgbClr val="000000"/>
            </a:innerShdw>
          </a:effectLst>
        </p:spPr>
      </p:pic>
      <p:sp>
        <p:nvSpPr>
          <p:cNvPr id="14338" name="AutoShape 2" descr="http://3.bp.blogspot.com/-pc6eueJGXC8/TeMcyQSMPhI/AAAAAAAAAQg/WPTubebRKJE/s640/554076main_phil_campbell_radar_usgs_annotated.jpg"/>
          <p:cNvSpPr>
            <a:spLocks noChangeAspect="1" noChangeArrowheads="1"/>
          </p:cNvSpPr>
          <p:nvPr/>
        </p:nvSpPr>
        <p:spPr bwMode="auto">
          <a:xfrm>
            <a:off x="28575" y="-1943100"/>
            <a:ext cx="6096000" cy="4048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0px-EF4_tornado_damage_example.jpg"/>
          <p:cNvPicPr>
            <a:picLocks noGrp="1" noChangeAspect="1"/>
          </p:cNvPicPr>
          <p:nvPr>
            <p:ph idx="1"/>
          </p:nvPr>
        </p:nvPicPr>
        <p:blipFill>
          <a:blip r:embed="rId2" cstate="print"/>
          <a:stretch>
            <a:fillRect/>
          </a:stretch>
        </p:blipFill>
        <p:spPr>
          <a:xfrm>
            <a:off x="0" y="1"/>
            <a:ext cx="9144000" cy="6858000"/>
          </a:xfrm>
        </p:spPr>
      </p:pic>
      <p:sp>
        <p:nvSpPr>
          <p:cNvPr id="2" name="Title 1"/>
          <p:cNvSpPr>
            <a:spLocks noGrp="1"/>
          </p:cNvSpPr>
          <p:nvPr>
            <p:ph type="title"/>
          </p:nvPr>
        </p:nvSpPr>
        <p:spPr/>
        <p:txBody>
          <a:bodyPr/>
          <a:lstStyle/>
          <a:p>
            <a:r>
              <a:rPr lang="en-US" dirty="0" smtClean="0">
                <a:solidFill>
                  <a:schemeClr val="bg1"/>
                </a:solidFill>
              </a:rPr>
              <a:t>EF-4</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0px-Parkersburg_tornado_damage2.jpg"/>
          <p:cNvPicPr>
            <a:picLocks noGrp="1" noChangeAspect="1"/>
          </p:cNvPicPr>
          <p:nvPr>
            <p:ph idx="1"/>
          </p:nvPr>
        </p:nvPicPr>
        <p:blipFill>
          <a:blip r:embed="rId2" cstate="print"/>
          <a:stretch>
            <a:fillRect/>
          </a:stretch>
        </p:blipFill>
        <p:spPr>
          <a:xfrm>
            <a:off x="1" y="0"/>
            <a:ext cx="9144000" cy="6858000"/>
          </a:xfrm>
        </p:spPr>
      </p:pic>
      <p:sp>
        <p:nvSpPr>
          <p:cNvPr id="2" name="Title 1"/>
          <p:cNvSpPr>
            <a:spLocks noGrp="1"/>
          </p:cNvSpPr>
          <p:nvPr>
            <p:ph type="title"/>
          </p:nvPr>
        </p:nvSpPr>
        <p:spPr/>
        <p:txBody>
          <a:bodyPr/>
          <a:lstStyle/>
          <a:p>
            <a:r>
              <a:rPr lang="en-US" dirty="0" smtClean="0"/>
              <a:t>EF-5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00px-Apr_27_2011_tornado_outbreak_Southern_USA.jpg"/>
          <p:cNvPicPr>
            <a:picLocks noGrp="1" noChangeAspect="1"/>
          </p:cNvPicPr>
          <p:nvPr>
            <p:ph idx="1"/>
          </p:nvPr>
        </p:nvPicPr>
        <p:blipFill>
          <a:blip r:embed="rId2" cstate="print"/>
          <a:stretch>
            <a:fillRect/>
          </a:stretch>
        </p:blipFill>
        <p:spPr>
          <a:xfrm>
            <a:off x="0" y="0"/>
            <a:ext cx="9144000" cy="6848189"/>
          </a:xfrm>
        </p:spPr>
      </p:pic>
      <p:sp>
        <p:nvSpPr>
          <p:cNvPr id="2" name="Title 1"/>
          <p:cNvSpPr>
            <a:spLocks noGrp="1"/>
          </p:cNvSpPr>
          <p:nvPr>
            <p:ph type="title"/>
          </p:nvPr>
        </p:nvSpPr>
        <p:spPr/>
        <p:txBody>
          <a:bodyPr>
            <a:normAutofit/>
          </a:bodyPr>
          <a:lstStyle/>
          <a:p>
            <a:r>
              <a:rPr lang="en-US" sz="5400" b="1" dirty="0" smtClean="0">
                <a:solidFill>
                  <a:schemeClr val="bg1"/>
                </a:solidFill>
              </a:rPr>
              <a:t>April 27, 2011</a:t>
            </a:r>
            <a:endParaRPr lang="en-US" sz="5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Loved ones lost</a:t>
            </a:r>
            <a:endParaRPr lang="en-US" dirty="0"/>
          </a:p>
        </p:txBody>
      </p:sp>
      <p:sp>
        <p:nvSpPr>
          <p:cNvPr id="3" name="Content Placeholder 2"/>
          <p:cNvSpPr>
            <a:spLocks noGrp="1"/>
          </p:cNvSpPr>
          <p:nvPr>
            <p:ph idx="1"/>
          </p:nvPr>
        </p:nvSpPr>
        <p:spPr/>
        <p:txBody>
          <a:bodyPr/>
          <a:lstStyle/>
          <a:p>
            <a:endParaRPr lang="en-US" dirty="0" smtClean="0"/>
          </a:p>
          <a:p>
            <a:r>
              <a:rPr lang="en-US" dirty="0" smtClean="0"/>
              <a:t>Outbreak death </a:t>
            </a:r>
            <a:r>
              <a:rPr lang="en-US" dirty="0" err="1" smtClean="0"/>
              <a:t>tollState</a:t>
            </a:r>
            <a:r>
              <a:rPr lang="en-US" dirty="0" smtClean="0"/>
              <a:t>/</a:t>
            </a:r>
            <a:r>
              <a:rPr lang="en-US" dirty="0" err="1" smtClean="0"/>
              <a:t>ProvinceFatalities</a:t>
            </a:r>
            <a:endParaRPr lang="en-US" dirty="0" smtClean="0"/>
          </a:p>
          <a:p>
            <a:r>
              <a:rPr lang="en-US" dirty="0" smtClean="0">
                <a:hlinkClick r:id="rId2" tooltip="Alabama"/>
              </a:rPr>
              <a:t>Alabama</a:t>
            </a:r>
            <a:r>
              <a:rPr lang="en-US" dirty="0" smtClean="0"/>
              <a:t>238</a:t>
            </a:r>
            <a:r>
              <a:rPr lang="en-US" dirty="0" smtClean="0">
                <a:hlinkClick r:id="rId3" tooltip="Arkansas"/>
              </a:rPr>
              <a:t>Arkansas</a:t>
            </a:r>
            <a:r>
              <a:rPr lang="en-US" dirty="0" smtClean="0"/>
              <a:t>5</a:t>
            </a:r>
            <a:r>
              <a:rPr lang="en-US" dirty="0" smtClean="0">
                <a:hlinkClick r:id="rId4" tooltip="Georgia (U.S. State)"/>
              </a:rPr>
              <a:t>Georgia</a:t>
            </a:r>
            <a:r>
              <a:rPr lang="en-US" dirty="0" smtClean="0"/>
              <a:t>14</a:t>
            </a:r>
            <a:r>
              <a:rPr lang="en-US" dirty="0" smtClean="0">
                <a:hlinkClick r:id="rId5" tooltip="Mississippi"/>
              </a:rPr>
              <a:t>Mississippi</a:t>
            </a:r>
            <a:r>
              <a:rPr lang="en-US" dirty="0" smtClean="0"/>
              <a:t>31</a:t>
            </a:r>
            <a:r>
              <a:rPr lang="en-US" dirty="0" smtClean="0">
                <a:hlinkClick r:id="rId6" tooltip="Tennessee"/>
              </a:rPr>
              <a:t>Tennessee</a:t>
            </a:r>
            <a:r>
              <a:rPr lang="en-US" dirty="0" smtClean="0"/>
              <a:t>32</a:t>
            </a:r>
            <a:r>
              <a:rPr lang="en-US" dirty="0" smtClean="0">
                <a:hlinkClick r:id="rId7" tooltip="Virginia"/>
              </a:rPr>
              <a:t>Virginia</a:t>
            </a:r>
            <a:r>
              <a:rPr lang="en-US" dirty="0" smtClean="0"/>
              <a:t>4</a:t>
            </a:r>
          </a:p>
          <a:p>
            <a:endParaRPr lang="en-US" dirty="0" smtClean="0"/>
          </a:p>
          <a:p>
            <a:r>
              <a:rPr lang="en-US" dirty="0" smtClean="0"/>
              <a:t>Totals324Only tornado-related deaths are included</a:t>
            </a:r>
            <a:br>
              <a:rPr lang="en-US" dirty="0" smtClean="0"/>
            </a:br>
            <a:r>
              <a:rPr lang="en-US" dirty="0" smtClean="0"/>
              <a:t>(24 deaths were not caused by tornadoes)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tornadoes spawned</a:t>
            </a:r>
            <a:endParaRPr lang="en-US" dirty="0"/>
          </a:p>
        </p:txBody>
      </p:sp>
      <p:sp>
        <p:nvSpPr>
          <p:cNvPr id="3" name="Content Placeholder 2"/>
          <p:cNvSpPr>
            <a:spLocks noGrp="1"/>
          </p:cNvSpPr>
          <p:nvPr>
            <p:ph idx="1"/>
          </p:nvPr>
        </p:nvSpPr>
        <p:spPr/>
        <p:txBody>
          <a:bodyPr>
            <a:normAutofit/>
          </a:bodyPr>
          <a:lstStyle/>
          <a:p>
            <a:r>
              <a:rPr lang="en-US" b="1" dirty="0" smtClean="0"/>
              <a:t>Total Confirmed - 358</a:t>
            </a:r>
            <a:br>
              <a:rPr lang="en-US" b="1" dirty="0" smtClean="0"/>
            </a:br>
            <a:endParaRPr lang="en-US" b="1" dirty="0" smtClean="0"/>
          </a:p>
          <a:p>
            <a:r>
              <a:rPr lang="en-US" b="1" dirty="0" smtClean="0"/>
              <a:t>EF0 Confirmed - 128*</a:t>
            </a:r>
            <a:br>
              <a:rPr lang="en-US" b="1" dirty="0" smtClean="0"/>
            </a:br>
            <a:r>
              <a:rPr lang="en-US" b="1" dirty="0" smtClean="0"/>
              <a:t>EF1 Confirmed - 143</a:t>
            </a:r>
            <a:br>
              <a:rPr lang="en-US" b="1" dirty="0" smtClean="0"/>
            </a:br>
            <a:r>
              <a:rPr lang="en-US" b="1" dirty="0" smtClean="0"/>
              <a:t>EF2 Confirmed - 44</a:t>
            </a:r>
            <a:br>
              <a:rPr lang="en-US" b="1" dirty="0" smtClean="0"/>
            </a:br>
            <a:r>
              <a:rPr lang="en-US" b="1" dirty="0" smtClean="0"/>
              <a:t>EF3 Confirmed - 20</a:t>
            </a:r>
            <a:br>
              <a:rPr lang="en-US" b="1" dirty="0" smtClean="0"/>
            </a:br>
            <a:r>
              <a:rPr lang="en-US" b="1" dirty="0" smtClean="0"/>
              <a:t>EF4 Confirmed - 11</a:t>
            </a:r>
            <a:br>
              <a:rPr lang="en-US" b="1" dirty="0" smtClean="0"/>
            </a:br>
            <a:r>
              <a:rPr lang="en-US" b="1" dirty="0" smtClean="0"/>
              <a:t>EF5 Confirmed - 4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F 5 damage.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p:txBody>
          <a:bodyPr/>
          <a:lstStyle/>
          <a:p>
            <a:r>
              <a:rPr lang="en-US" dirty="0" smtClean="0"/>
              <a:t>Philadelphia, MS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00px-Phil_Campbell_tornado_damage2.jpg"/>
          <p:cNvPicPr>
            <a:picLocks noGrp="1" noChangeAspect="1"/>
          </p:cNvPicPr>
          <p:nvPr>
            <p:ph idx="1"/>
          </p:nvPr>
        </p:nvPicPr>
        <p:blipFill>
          <a:blip r:embed="rId2" cstate="print"/>
          <a:stretch>
            <a:fillRect/>
          </a:stretch>
        </p:blipFill>
        <p:spPr>
          <a:xfrm>
            <a:off x="0" y="0"/>
            <a:ext cx="9143999" cy="6858000"/>
          </a:xfrm>
        </p:spPr>
      </p:pic>
      <p:sp>
        <p:nvSpPr>
          <p:cNvPr id="2" name="Title 1"/>
          <p:cNvSpPr>
            <a:spLocks noGrp="1"/>
          </p:cNvSpPr>
          <p:nvPr>
            <p:ph type="title"/>
          </p:nvPr>
        </p:nvSpPr>
        <p:spPr/>
        <p:txBody>
          <a:bodyPr/>
          <a:lstStyle/>
          <a:p>
            <a:r>
              <a:rPr lang="en-US" dirty="0" smtClean="0"/>
              <a:t>Phil Campbell, AL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42711_StatewideMap.jpg"/>
          <p:cNvPicPr>
            <a:picLocks noGrp="1" noChangeAspect="1"/>
          </p:cNvPicPr>
          <p:nvPr>
            <p:ph idx="1"/>
          </p:nvPr>
        </p:nvPicPr>
        <p:blipFill>
          <a:blip r:embed="rId2" cstate="print"/>
          <a:stretch>
            <a:fillRect/>
          </a:stretch>
        </p:blipFill>
        <p:spPr>
          <a:xfrm>
            <a:off x="0" y="0"/>
            <a:ext cx="9143999" cy="6858000"/>
          </a:xfrm>
        </p:spPr>
      </p:pic>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prepare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During any storm, listen to local news or a NOAA Weather Radio to stay informed about tornado watches and warnings.</a:t>
            </a:r>
          </a:p>
          <a:p>
            <a:r>
              <a:rPr lang="en-US" dirty="0" smtClean="0"/>
              <a:t>Know your community's warning system. Communities have different ways of warning residents about tornados, with many having sirens intended for outdoor warning purposes.</a:t>
            </a:r>
          </a:p>
          <a:p>
            <a:r>
              <a:rPr lang="en-US" dirty="0" smtClean="0"/>
              <a:t>Pick a safe room in your home where household members and pets may gather during a tornado. This should be a basement, storm cellar or an interior room on the lowest floor with no windows.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prepare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Practice periodic tornado drills so that everyone knows what to do if a tornado is approaching.</a:t>
            </a:r>
          </a:p>
          <a:p>
            <a:r>
              <a:rPr lang="en-US" dirty="0" smtClean="0"/>
              <a:t>Consider having your safe room reinforced. Plans for reinforcing an interior room to provide better protection can be found on the </a:t>
            </a:r>
            <a:r>
              <a:rPr lang="en-US" dirty="0" smtClean="0">
                <a:hlinkClick r:id="rId2"/>
              </a:rPr>
              <a:t>FEMA</a:t>
            </a:r>
            <a:r>
              <a:rPr lang="en-US" dirty="0" smtClean="0"/>
              <a:t> web site. </a:t>
            </a:r>
          </a:p>
          <a:p>
            <a:r>
              <a:rPr lang="en-US" dirty="0" smtClean="0"/>
              <a:t>Prepare for high winds by removing diseased and damaged limbs from trees.</a:t>
            </a:r>
          </a:p>
          <a:p>
            <a:r>
              <a:rPr lang="en-US" dirty="0" smtClean="0"/>
              <a:t>Move or secure lawn furniture, trash cans, hanging plants or anything else that can be picked up by the wind and become a projectile.</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b="1" dirty="0" smtClean="0"/>
              <a:t>tornado</a:t>
            </a:r>
            <a:r>
              <a:rPr lang="en-US" dirty="0" smtClean="0"/>
              <a:t/>
            </a:r>
            <a:br>
              <a:rPr lang="en-US" dirty="0" smtClean="0"/>
            </a:br>
            <a:r>
              <a:rPr lang="en-US" dirty="0" smtClean="0"/>
              <a:t>A tornado is a column-like vortex of rapidly-rotating air in contact with the ground. Winds in the most extreme tornadoes can be over 300 mph (500 km/h). Most tornadoes are short-lived.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prepare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Watch for tornado danger signs: </a:t>
            </a:r>
          </a:p>
          <a:p>
            <a:r>
              <a:rPr lang="en-US" dirty="0" smtClean="0"/>
              <a:t>̶ Dark, often greenish clouds – a phenomenon caused by hail</a:t>
            </a:r>
          </a:p>
          <a:p>
            <a:r>
              <a:rPr lang="en-US" dirty="0" smtClean="0"/>
              <a:t>̶ Wall cloud – an isolated lowering of the base of a thunderstorm</a:t>
            </a:r>
          </a:p>
          <a:p>
            <a:r>
              <a:rPr lang="en-US" dirty="0" smtClean="0"/>
              <a:t>̶ Cloud of debris</a:t>
            </a:r>
          </a:p>
          <a:p>
            <a:r>
              <a:rPr lang="en-US" dirty="0" smtClean="0"/>
              <a:t>̶ Large hail</a:t>
            </a:r>
          </a:p>
          <a:p>
            <a:r>
              <a:rPr lang="en-US" dirty="0" smtClean="0"/>
              <a:t>̶ Funnel cloud – a visible rotating extension of the cloud base</a:t>
            </a:r>
          </a:p>
          <a:p>
            <a:r>
              <a:rPr lang="en-US" dirty="0" smtClean="0"/>
              <a:t>̶ Roaring noise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hlinkClick r:id="rId2"/>
              </a:rPr>
              <a:t>www.google.com/image</a:t>
            </a:r>
            <a:endParaRPr lang="en-US" dirty="0" smtClean="0"/>
          </a:p>
          <a:p>
            <a:r>
              <a:rPr lang="en-US" dirty="0" smtClean="0">
                <a:hlinkClick r:id="rId3"/>
              </a:rPr>
              <a:t>http://www.enchantedlearning.com/subjects/weather/tornado/glossary.shtml</a:t>
            </a:r>
            <a:endParaRPr lang="en-US" dirty="0" smtClean="0"/>
          </a:p>
          <a:p>
            <a:r>
              <a:rPr lang="en-US" dirty="0" smtClean="0">
                <a:hlinkClick r:id="rId4"/>
              </a:rPr>
              <a:t>http://www.redcross.org/prepare/disaster/tornado</a:t>
            </a:r>
            <a:endParaRPr lang="en-US" dirty="0" smtClean="0"/>
          </a:p>
          <a:p>
            <a:r>
              <a:rPr lang="en-US" dirty="0" smtClean="0">
                <a:hlinkClick r:id="rId5"/>
              </a:rPr>
              <a:t>http://en.wikipedia.org/wiki/April_25%E2%80%9328,_2011_tornado_outbreak</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uscaloosa-alabama-tornado.jpg"/>
          <p:cNvPicPr>
            <a:picLocks noGrp="1" noChangeAspect="1"/>
          </p:cNvPicPr>
          <p:nvPr>
            <p:ph idx="1"/>
          </p:nvPr>
        </p:nvPicPr>
        <p:blipFill>
          <a:blip r:embed="rId2" cstate="print"/>
          <a:stretch>
            <a:fillRect/>
          </a:stretch>
        </p:blipFill>
        <p:spPr>
          <a:xfrm>
            <a:off x="1" y="0"/>
            <a:ext cx="9144000" cy="6858000"/>
          </a:xfrm>
        </p:spPr>
      </p:pic>
      <p:sp>
        <p:nvSpPr>
          <p:cNvPr id="2" name="Title 1"/>
          <p:cNvSpPr>
            <a:spLocks noGrp="1"/>
          </p:cNvSpPr>
          <p:nvPr>
            <p:ph type="title"/>
          </p:nvPr>
        </p:nvSpPr>
        <p:spPr/>
        <p:txBody>
          <a:bodyPr/>
          <a:lstStyle/>
          <a:p>
            <a:r>
              <a:rPr lang="en-US" dirty="0" smtClean="0"/>
              <a:t>This is a tornado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Terminology</a:t>
            </a:r>
            <a:endParaRPr lang="en-US" dirty="0"/>
          </a:p>
        </p:txBody>
      </p:sp>
      <p:sp>
        <p:nvSpPr>
          <p:cNvPr id="3" name="Content Placeholder 2"/>
          <p:cNvSpPr>
            <a:spLocks noGrp="1"/>
          </p:cNvSpPr>
          <p:nvPr>
            <p:ph idx="1"/>
          </p:nvPr>
        </p:nvSpPr>
        <p:spPr/>
        <p:txBody>
          <a:bodyPr>
            <a:normAutofit lnSpcReduction="10000"/>
          </a:bodyPr>
          <a:lstStyle/>
          <a:p>
            <a:r>
              <a:rPr lang="en-US" b="1" dirty="0" smtClean="0"/>
              <a:t>funnel cloud</a:t>
            </a:r>
            <a:r>
              <a:rPr lang="en-US" dirty="0" smtClean="0"/>
              <a:t/>
            </a:r>
            <a:br>
              <a:rPr lang="en-US" dirty="0" smtClean="0"/>
            </a:br>
            <a:r>
              <a:rPr lang="en-US" dirty="0" smtClean="0"/>
              <a:t>A funnel cloud is a rotating column of wind that does not touch the ground. A funnel could </a:t>
            </a:r>
            <a:r>
              <a:rPr lang="en-US" dirty="0" smtClean="0"/>
              <a:t>turn </a:t>
            </a:r>
            <a:r>
              <a:rPr lang="en-US" dirty="0" smtClean="0"/>
              <a:t>into a tornado (a tornado </a:t>
            </a:r>
            <a:r>
              <a:rPr lang="en-US" dirty="0" smtClean="0"/>
              <a:t>touches the </a:t>
            </a:r>
            <a:r>
              <a:rPr lang="en-US" dirty="0" smtClean="0"/>
              <a:t>ground).</a:t>
            </a:r>
          </a:p>
          <a:p>
            <a:r>
              <a:rPr lang="en-US" b="1" dirty="0" smtClean="0"/>
              <a:t>anemometer</a:t>
            </a:r>
            <a:r>
              <a:rPr lang="en-US" dirty="0" smtClean="0"/>
              <a:t/>
            </a:r>
            <a:br>
              <a:rPr lang="en-US" dirty="0" smtClean="0"/>
            </a:br>
            <a:r>
              <a:rPr lang="en-US" dirty="0" smtClean="0"/>
              <a:t>An anemometer is a weather instrument that measures wind speed. Anemometers are destroyed in severe tornadoes.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unnel Cloud.jpg"/>
          <p:cNvPicPr>
            <a:picLocks noGrp="1" noChangeAspect="1"/>
          </p:cNvPicPr>
          <p:nvPr>
            <p:ph idx="1"/>
          </p:nvPr>
        </p:nvPicPr>
        <p:blipFill>
          <a:blip r:embed="rId2" cstate="print"/>
          <a:stretch>
            <a:fillRect/>
          </a:stretch>
        </p:blipFill>
        <p:spPr>
          <a:xfrm>
            <a:off x="0" y="0"/>
            <a:ext cx="9144000" cy="6792177"/>
          </a:xfrm>
        </p:spPr>
      </p:pic>
      <p:sp>
        <p:nvSpPr>
          <p:cNvPr id="2" name="Title 1"/>
          <p:cNvSpPr>
            <a:spLocks noGrp="1"/>
          </p:cNvSpPr>
          <p:nvPr>
            <p:ph type="title"/>
          </p:nvPr>
        </p:nvSpPr>
        <p:spPr/>
        <p:txBody>
          <a:bodyPr/>
          <a:lstStyle/>
          <a:p>
            <a:r>
              <a:rPr lang="en-US" dirty="0" smtClean="0">
                <a:solidFill>
                  <a:schemeClr val="bg1"/>
                </a:solidFill>
              </a:rPr>
              <a:t>This is a Funnel Cloud</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lnSpcReduction="10000"/>
          </a:bodyPr>
          <a:lstStyle/>
          <a:p>
            <a:r>
              <a:rPr lang="en-US" b="1" dirty="0" smtClean="0"/>
              <a:t>barometer</a:t>
            </a:r>
            <a:r>
              <a:rPr lang="en-US" dirty="0" smtClean="0"/>
              <a:t/>
            </a:r>
            <a:br>
              <a:rPr lang="en-US" dirty="0" smtClean="0"/>
            </a:br>
            <a:r>
              <a:rPr lang="en-US" dirty="0" smtClean="0"/>
              <a:t>A barometer is a device that measures air (barometric) pressure. It measures the weight per square inch of the column of air that extends from the instrument to the top of the atmosphere.</a:t>
            </a:r>
          </a:p>
          <a:p>
            <a:r>
              <a:rPr lang="en-US" b="1" dirty="0" smtClean="0"/>
              <a:t>updraft</a:t>
            </a:r>
            <a:r>
              <a:rPr lang="en-US" dirty="0" smtClean="0"/>
              <a:t/>
            </a:r>
            <a:br>
              <a:rPr lang="en-US" dirty="0" smtClean="0"/>
            </a:br>
            <a:r>
              <a:rPr lang="en-US" dirty="0" smtClean="0"/>
              <a:t>An updraft is a current of air that is flowing upwards.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rnado formation.jpg"/>
          <p:cNvPicPr>
            <a:picLocks noGrp="1" noChangeAspect="1"/>
          </p:cNvPicPr>
          <p:nvPr>
            <p:ph idx="1"/>
          </p:nvPr>
        </p:nvPicPr>
        <p:blipFill>
          <a:blip r:embed="rId2" cstate="print"/>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lnSpcReduction="10000"/>
          </a:bodyPr>
          <a:lstStyle/>
          <a:p>
            <a:r>
              <a:rPr lang="en-US" b="1" dirty="0" smtClean="0"/>
              <a:t>tornado watch</a:t>
            </a:r>
            <a:r>
              <a:rPr lang="en-US" dirty="0" smtClean="0"/>
              <a:t/>
            </a:r>
            <a:br>
              <a:rPr lang="en-US" dirty="0" smtClean="0"/>
            </a:br>
            <a:r>
              <a:rPr lang="en-US" dirty="0" smtClean="0"/>
              <a:t>A tornado watch means that a tornado may form in the area, because conditions are favorable for their formation.</a:t>
            </a:r>
          </a:p>
          <a:p>
            <a:r>
              <a:rPr lang="en-US" b="1" dirty="0" smtClean="0"/>
              <a:t>tornado warning</a:t>
            </a:r>
            <a:r>
              <a:rPr lang="en-US" dirty="0" smtClean="0"/>
              <a:t/>
            </a:r>
            <a:br>
              <a:rPr lang="en-US" dirty="0" smtClean="0"/>
            </a:br>
            <a:r>
              <a:rPr lang="en-US" dirty="0" smtClean="0"/>
              <a:t>A tornado warning means that a tornado is expected in the warning area soon. A tornado warning means that lives are in danger in that area, and that people should take cover!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2198</TotalTime>
  <Words>425</Words>
  <Application>Microsoft Office PowerPoint</Application>
  <PresentationFormat>On-screen Show (4:3)</PresentationFormat>
  <Paragraphs>71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Tornado Safety</vt:lpstr>
      <vt:lpstr>PowerPoint Presentation</vt:lpstr>
      <vt:lpstr>Terminology</vt:lpstr>
      <vt:lpstr>This is a tornado</vt:lpstr>
      <vt:lpstr> Terminology</vt:lpstr>
      <vt:lpstr>This is a Funnel Cloud</vt:lpstr>
      <vt:lpstr>Terminology</vt:lpstr>
      <vt:lpstr>PowerPoint Presentation</vt:lpstr>
      <vt:lpstr>Terminology</vt:lpstr>
      <vt:lpstr>Terminology</vt:lpstr>
      <vt:lpstr>Terminology</vt:lpstr>
      <vt:lpstr>Supercell on Radar</vt:lpstr>
      <vt:lpstr>Terminology</vt:lpstr>
      <vt:lpstr>EF-Scale</vt:lpstr>
      <vt:lpstr>EF-Scale</vt:lpstr>
      <vt:lpstr>EF-0</vt:lpstr>
      <vt:lpstr>EF-1</vt:lpstr>
      <vt:lpstr>EF-2</vt:lpstr>
      <vt:lpstr>EF-3</vt:lpstr>
      <vt:lpstr>EF-4</vt:lpstr>
      <vt:lpstr>EF-5</vt:lpstr>
      <vt:lpstr>April 27, 2011</vt:lpstr>
      <vt:lpstr>Loved ones lost</vt:lpstr>
      <vt:lpstr>Number of tornadoes spawned</vt:lpstr>
      <vt:lpstr>Philadelphia, MS</vt:lpstr>
      <vt:lpstr>Phil Campbell, AL</vt:lpstr>
      <vt:lpstr>PowerPoint Presentation</vt:lpstr>
      <vt:lpstr>How to prepare</vt:lpstr>
      <vt:lpstr>How to prepare cont.</vt:lpstr>
      <vt:lpstr>How to prepare cont.</vt:lpstr>
      <vt:lpstr>Sources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Tornado Safety</dc:title>
  <dc:creator>tc24fs@yahoo.com</dc:creator>
  <cp:lastModifiedBy>michael.purnell</cp:lastModifiedBy>
  <cp:revision>37</cp:revision>
  <dcterms:created xsi:type="dcterms:W3CDTF">2013-09-02T01:03:35Z</dcterms:created>
  <dcterms:modified xsi:type="dcterms:W3CDTF">2013-09-19T16:34:14Z</dcterms:modified>
</cp:coreProperties>
</file>