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54"/>
  </p:notesMasterIdLst>
  <p:handoutMasterIdLst>
    <p:handoutMasterId r:id="rId55"/>
  </p:handoutMasterIdLst>
  <p:sldIdLst>
    <p:sldId id="259" r:id="rId2"/>
    <p:sldId id="260" r:id="rId3"/>
    <p:sldId id="258" r:id="rId4"/>
    <p:sldId id="268" r:id="rId5"/>
    <p:sldId id="358" r:id="rId6"/>
    <p:sldId id="265" r:id="rId7"/>
    <p:sldId id="322" r:id="rId8"/>
    <p:sldId id="348" r:id="rId9"/>
    <p:sldId id="349" r:id="rId10"/>
    <p:sldId id="350" r:id="rId11"/>
    <p:sldId id="351" r:id="rId12"/>
    <p:sldId id="352" r:id="rId13"/>
    <p:sldId id="270" r:id="rId14"/>
    <p:sldId id="276" r:id="rId15"/>
    <p:sldId id="359" r:id="rId16"/>
    <p:sldId id="323" r:id="rId17"/>
    <p:sldId id="357" r:id="rId18"/>
    <p:sldId id="275" r:id="rId19"/>
    <p:sldId id="368" r:id="rId20"/>
    <p:sldId id="369" r:id="rId21"/>
    <p:sldId id="370" r:id="rId22"/>
    <p:sldId id="371" r:id="rId23"/>
    <p:sldId id="372" r:id="rId24"/>
    <p:sldId id="373" r:id="rId25"/>
    <p:sldId id="374" r:id="rId26"/>
    <p:sldId id="375" r:id="rId27"/>
    <p:sldId id="376" r:id="rId28"/>
    <p:sldId id="377" r:id="rId29"/>
    <p:sldId id="378" r:id="rId30"/>
    <p:sldId id="306" r:id="rId31"/>
    <p:sldId id="307" r:id="rId32"/>
    <p:sldId id="326" r:id="rId33"/>
    <p:sldId id="308" r:id="rId34"/>
    <p:sldId id="327" r:id="rId35"/>
    <p:sldId id="328" r:id="rId36"/>
    <p:sldId id="329" r:id="rId37"/>
    <p:sldId id="330" r:id="rId38"/>
    <p:sldId id="331" r:id="rId39"/>
    <p:sldId id="361" r:id="rId40"/>
    <p:sldId id="360" r:id="rId41"/>
    <p:sldId id="362" r:id="rId42"/>
    <p:sldId id="363" r:id="rId43"/>
    <p:sldId id="364" r:id="rId44"/>
    <p:sldId id="379" r:id="rId45"/>
    <p:sldId id="380" r:id="rId46"/>
    <p:sldId id="381" r:id="rId47"/>
    <p:sldId id="382" r:id="rId48"/>
    <p:sldId id="383" r:id="rId49"/>
    <p:sldId id="384" r:id="rId50"/>
    <p:sldId id="385" r:id="rId51"/>
    <p:sldId id="386" r:id="rId52"/>
    <p:sldId id="31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5261" autoAdjust="0"/>
  </p:normalViewPr>
  <p:slideViewPr>
    <p:cSldViewPr>
      <p:cViewPr>
        <p:scale>
          <a:sx n="100" d="100"/>
          <a:sy n="100" d="100"/>
        </p:scale>
        <p:origin x="-2624" y="-9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72"/>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10/11/12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39163881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10/11/12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3127922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166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10/11/12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10/11/12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5690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7" name="Picture 6"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10/11/12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1" name="Picture 10"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10/11/12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2" name="Picture 11"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10/11/12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10/11/12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userDrawn="1"/>
        </p:nvSpPr>
        <p:spPr>
          <a:xfrm>
            <a:off x="0" y="6553200"/>
            <a:ext cx="9144000" cy="6858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3.xml"/><Relationship Id="rId5" Type="http://schemas.openxmlformats.org/officeDocument/2006/relationships/slide" Target="slide13.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chives.gov/exhibits/featured_documents/emancipation_proclamat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llikensbend.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ps.gov/vick/index.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nps.gov/shil/historyculture/shiloh-history.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 y="4419600"/>
            <a:ext cx="89916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6: Civil War and Reconstruction, 1860- 1876</a:t>
            </a:r>
          </a:p>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dirty="0">
                <a:solidFill>
                  <a:srgbClr val="FF0000"/>
                </a:solidFill>
                <a:effectLst>
                  <a:outerShdw blurRad="38100" dist="38100" dir="2700000" algn="tl">
                    <a:srgbClr val="C0C0C0"/>
                  </a:outerShdw>
                </a:effectLst>
                <a:latin typeface="Arial" charset="0"/>
              </a:rPr>
              <a:t>© </a:t>
            </a:r>
            <a:r>
              <a:rPr lang="en-US" sz="1000" b="1" dirty="0" smtClean="0">
                <a:solidFill>
                  <a:srgbClr val="FF0000"/>
                </a:solidFill>
                <a:effectLst>
                  <a:outerShdw blurRad="38100" dist="38100" dir="2700000" algn="tl">
                    <a:srgbClr val="C0C0C0"/>
                  </a:outerShdw>
                </a:effectLst>
                <a:latin typeface="Arial" charset="0"/>
              </a:rPr>
              <a:t>2013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lstStyle/>
          <a:p>
            <a:r>
              <a:rPr lang="en-US" dirty="0" smtClean="0"/>
              <a:t>General Grant Occupies Oxford</a:t>
            </a:r>
            <a:endParaRPr lang="en-US" dirty="0"/>
          </a:p>
        </p:txBody>
      </p:sp>
      <p:sp>
        <p:nvSpPr>
          <p:cNvPr id="2" name="Content Placeholder 1"/>
          <p:cNvSpPr>
            <a:spLocks noGrp="1"/>
          </p:cNvSpPr>
          <p:nvPr>
            <p:ph idx="1"/>
          </p:nvPr>
        </p:nvSpPr>
        <p:spPr/>
        <p:txBody>
          <a:bodyPr>
            <a:normAutofit/>
          </a:bodyPr>
          <a:lstStyle/>
          <a:p>
            <a:r>
              <a:rPr lang="en-US" dirty="0" smtClean="0"/>
              <a:t>In 1862, Grant established an army supply depot at Holly Springs. </a:t>
            </a:r>
          </a:p>
          <a:p>
            <a:r>
              <a:rPr lang="en-US" dirty="0" smtClean="0"/>
              <a:t>Soon Grant would make his long march to Vicksburg. </a:t>
            </a:r>
          </a:p>
          <a:p>
            <a:r>
              <a:rPr lang="en-US" dirty="0" smtClean="0"/>
              <a:t>That December, Grant’s army moved south and occupied Oxford.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10</a:t>
            </a:fld>
            <a:endParaRPr lang="en-US" dirty="0"/>
          </a:p>
        </p:txBody>
      </p:sp>
    </p:spTree>
    <p:extLst>
      <p:ext uri="{BB962C8B-B14F-4D97-AF65-F5344CB8AC3E}">
        <p14:creationId xmlns:p14="http://schemas.microsoft.com/office/powerpoint/2010/main" val="2371838435"/>
      </p:ext>
    </p:extLst>
  </p:cSld>
  <p:clrMapOvr>
    <a:masterClrMapping/>
  </p:clrMapOvr>
  <p:transition xmlns:p14="http://schemas.microsoft.com/office/powerpoint/2010/mai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dirty="0" smtClean="0"/>
              <a:t>General Grant Occupies Oxford: Mrs. Grant Almost Captured at Holly Springs</a:t>
            </a:r>
            <a:endParaRPr lang="en-US" dirty="0"/>
          </a:p>
        </p:txBody>
      </p:sp>
      <p:sp>
        <p:nvSpPr>
          <p:cNvPr id="2" name="Content Placeholder 1"/>
          <p:cNvSpPr>
            <a:spLocks noGrp="1"/>
          </p:cNvSpPr>
          <p:nvPr>
            <p:ph idx="1"/>
          </p:nvPr>
        </p:nvSpPr>
        <p:spPr/>
        <p:txBody>
          <a:bodyPr>
            <a:normAutofit/>
          </a:bodyPr>
          <a:lstStyle/>
          <a:p>
            <a:r>
              <a:rPr lang="en-US" dirty="0" smtClean="0"/>
              <a:t>In December of 1862, Mrs. Grant and her son went to Holly Springs to spend Christmas with General Grant. </a:t>
            </a:r>
          </a:p>
          <a:p>
            <a:r>
              <a:rPr lang="en-US" dirty="0" smtClean="0"/>
              <a:t>On December 20</a:t>
            </a:r>
            <a:r>
              <a:rPr lang="en-US" baseline="30000" dirty="0" smtClean="0"/>
              <a:t>th</a:t>
            </a:r>
            <a:r>
              <a:rPr lang="en-US" dirty="0" smtClean="0"/>
              <a:t>, a Confederate cavalry unit came to kidnap Mrs. Grant. </a:t>
            </a:r>
          </a:p>
          <a:p>
            <a:r>
              <a:rPr lang="en-US" dirty="0" smtClean="0"/>
              <a:t>There was just enough warning to get her and her son out of Holly Springs before Confederate troops came in. </a:t>
            </a:r>
          </a:p>
          <a:p>
            <a:endParaRPr lang="en-US" dirty="0"/>
          </a:p>
        </p:txBody>
      </p:sp>
    </p:spTree>
    <p:extLst>
      <p:ext uri="{BB962C8B-B14F-4D97-AF65-F5344CB8AC3E}">
        <p14:creationId xmlns:p14="http://schemas.microsoft.com/office/powerpoint/2010/main" val="1950515587"/>
      </p:ext>
    </p:extLst>
  </p:cSld>
  <p:clrMapOvr>
    <a:masterClrMapping/>
  </p:clrMapOvr>
  <p:transition xmlns:p14="http://schemas.microsoft.com/office/powerpoint/2010/mai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smtClean="0"/>
              <a:t>General Grant Occupies Oxford: </a:t>
            </a:r>
            <a:br>
              <a:rPr lang="en-US" dirty="0" smtClean="0"/>
            </a:br>
            <a:r>
              <a:rPr lang="en-US" dirty="0" smtClean="0"/>
              <a:t>What Grant Learned at Oxford</a:t>
            </a:r>
            <a:endParaRPr lang="en-US" dirty="0"/>
          </a:p>
        </p:txBody>
      </p:sp>
      <p:sp>
        <p:nvSpPr>
          <p:cNvPr id="2" name="Content Placeholder 1"/>
          <p:cNvSpPr>
            <a:spLocks noGrp="1"/>
          </p:cNvSpPr>
          <p:nvPr>
            <p:ph idx="1"/>
          </p:nvPr>
        </p:nvSpPr>
        <p:spPr/>
        <p:txBody>
          <a:bodyPr>
            <a:normAutofit/>
          </a:bodyPr>
          <a:lstStyle/>
          <a:p>
            <a:r>
              <a:rPr lang="en-US" dirty="0" smtClean="0"/>
              <a:t>When he lost his supply base at Holly Springs, Grant sent his men out in a 15 mile radius to find food. </a:t>
            </a:r>
          </a:p>
          <a:p>
            <a:r>
              <a:rPr lang="en-US" dirty="0" smtClean="0"/>
              <a:t>He was amazed at the amount they brought back. </a:t>
            </a:r>
          </a:p>
          <a:p>
            <a:r>
              <a:rPr lang="en-US" dirty="0" smtClean="0"/>
              <a:t>He learned he could live off the land. This discovery shaped the future military campaigns of the Union. </a:t>
            </a:r>
            <a:endParaRPr lang="en-US" dirty="0"/>
          </a:p>
        </p:txBody>
      </p:sp>
    </p:spTree>
    <p:extLst>
      <p:ext uri="{BB962C8B-B14F-4D97-AF65-F5344CB8AC3E}">
        <p14:creationId xmlns:p14="http://schemas.microsoft.com/office/powerpoint/2010/main" val="1038168977"/>
      </p:ext>
    </p:extLst>
  </p:cSld>
  <p:clrMapOvr>
    <a:masterClrMapping/>
  </p:clrMapOvr>
  <p:transition xmlns:p14="http://schemas.microsoft.com/office/powerpoint/2010/mai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The Vicksburg Campaign</a:t>
            </a:r>
            <a:endParaRPr lang="en-US" dirty="0"/>
          </a:p>
        </p:txBody>
      </p:sp>
      <p:sp>
        <p:nvSpPr>
          <p:cNvPr id="3" name="Content Placeholder 2"/>
          <p:cNvSpPr>
            <a:spLocks noGrp="1"/>
          </p:cNvSpPr>
          <p:nvPr>
            <p:ph idx="1"/>
          </p:nvPr>
        </p:nvSpPr>
        <p:spPr/>
        <p:txBody>
          <a:bodyPr/>
          <a:lstStyle/>
          <a:p>
            <a:r>
              <a:rPr lang="en-US" dirty="0" smtClean="0"/>
              <a:t>Essential Question: How did the Vicksburg Campaign affect the Civil War? </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The Vicksburg Campaign</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a:t>
            </a:r>
          </a:p>
          <a:p>
            <a:pPr lvl="1"/>
            <a:r>
              <a:rPr lang="en-US" dirty="0" err="1" smtClean="0"/>
              <a:t>Grierson’s</a:t>
            </a:r>
            <a:r>
              <a:rPr lang="en-US" dirty="0" smtClean="0"/>
              <a:t> Raid</a:t>
            </a:r>
          </a:p>
          <a:p>
            <a:pPr lvl="1"/>
            <a:r>
              <a:rPr lang="en-US" dirty="0" smtClean="0"/>
              <a:t>siege</a:t>
            </a:r>
          </a:p>
          <a:p>
            <a:pPr lvl="1"/>
            <a:r>
              <a:rPr lang="en-US" dirty="0" smtClean="0"/>
              <a:t>Emancipation Proclamation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2: </a:t>
            </a:r>
            <a:r>
              <a:rPr lang="en-US" dirty="0" smtClean="0"/>
              <a:t>The Vicksburg Campaign</a:t>
            </a:r>
            <a:endParaRPr lang="en-US" dirty="0"/>
          </a:p>
        </p:txBody>
      </p:sp>
      <p:sp>
        <p:nvSpPr>
          <p:cNvPr id="3" name="Content Placeholder 2"/>
          <p:cNvSpPr>
            <a:spLocks noGrp="1"/>
          </p:cNvSpPr>
          <p:nvPr>
            <p:ph idx="1"/>
          </p:nvPr>
        </p:nvSpPr>
        <p:spPr>
          <a:xfrm>
            <a:off x="457200" y="1143000"/>
            <a:ext cx="8382000" cy="5334000"/>
          </a:xfrm>
        </p:spPr>
        <p:txBody>
          <a:bodyPr>
            <a:normAutofit/>
          </a:bodyPr>
          <a:lstStyle/>
          <a:p>
            <a:r>
              <a:rPr lang="en-US" dirty="0" smtClean="0"/>
              <a:t>January 29</a:t>
            </a:r>
            <a:r>
              <a:rPr lang="en-US" baseline="30000" dirty="0" smtClean="0"/>
              <a:t>th</a:t>
            </a:r>
            <a:r>
              <a:rPr lang="en-US" dirty="0" smtClean="0"/>
              <a:t>, 1863 - Grant established his headquarters north of Vicksburg. </a:t>
            </a:r>
          </a:p>
          <a:p>
            <a:r>
              <a:rPr lang="en-US" dirty="0" smtClean="0"/>
              <a:t>Grant ordered General Sherman to dig a canal between the two main channels of the river. </a:t>
            </a:r>
          </a:p>
          <a:p>
            <a:r>
              <a:rPr lang="en-US" dirty="0" smtClean="0"/>
              <a:t>Sherman’s attempt, like Farragut’s, failed. </a:t>
            </a:r>
          </a:p>
          <a:p>
            <a:r>
              <a:rPr lang="en-US" dirty="0" smtClean="0"/>
              <a:t>Grant was forced to abandon the idea. </a:t>
            </a:r>
            <a:endParaRPr lang="en-US" dirty="0"/>
          </a:p>
        </p:txBody>
      </p:sp>
      <p:sp>
        <p:nvSpPr>
          <p:cNvPr id="6" name="Slide Number Placeholder 5"/>
          <p:cNvSpPr>
            <a:spLocks noGrp="1"/>
          </p:cNvSpPr>
          <p:nvPr>
            <p:ph type="sldNum" sz="quarter" idx="12"/>
          </p:nvPr>
        </p:nvSpPr>
        <p:spPr/>
        <p:txBody>
          <a:bodyPr/>
          <a:lstStyle/>
          <a:p>
            <a:pPr algn="r"/>
            <a:fld id="{5B75B92E-C504-4F72-91D6-D83D77D1C380}" type="slidenum">
              <a:rPr lang="en-US" smtClean="0"/>
              <a:pPr algn="r"/>
              <a:t>15</a:t>
            </a:fld>
            <a:endParaRPr lang="en-US" dirty="0"/>
          </a:p>
        </p:txBody>
      </p:sp>
    </p:spTree>
    <p:extLst>
      <p:ext uri="{BB962C8B-B14F-4D97-AF65-F5344CB8AC3E}">
        <p14:creationId xmlns:p14="http://schemas.microsoft.com/office/powerpoint/2010/main" val="1234992638"/>
      </p:ext>
    </p:extLst>
  </p:cSld>
  <p:clrMapOvr>
    <a:masterClrMapping/>
  </p:clrMapOvr>
  <p:transition xmlns:p14="http://schemas.microsoft.com/office/powerpoint/2010/mai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Yazoo Pass Expedition</a:t>
            </a:r>
            <a:endParaRPr lang="en-US" dirty="0"/>
          </a:p>
        </p:txBody>
      </p:sp>
      <p:sp>
        <p:nvSpPr>
          <p:cNvPr id="6" name="Content Placeholder 5"/>
          <p:cNvSpPr>
            <a:spLocks noGrp="1"/>
          </p:cNvSpPr>
          <p:nvPr>
            <p:ph idx="1"/>
          </p:nvPr>
        </p:nvSpPr>
        <p:spPr>
          <a:xfrm>
            <a:off x="228600" y="1066800"/>
            <a:ext cx="8610600" cy="4953000"/>
          </a:xfrm>
        </p:spPr>
        <p:txBody>
          <a:bodyPr>
            <a:normAutofit fontScale="92500"/>
          </a:bodyPr>
          <a:lstStyle/>
          <a:p>
            <a:r>
              <a:rPr lang="en-US" dirty="0" smtClean="0"/>
              <a:t>Grant ordered his men to blow up the levee at Yazoo Pass. </a:t>
            </a:r>
          </a:p>
          <a:p>
            <a:r>
              <a:rPr lang="en-US" dirty="0" smtClean="0"/>
              <a:t>Grant reasoned that an explosion of so much water would fill an old channel that connected the Mississippi to Moon Lake, meaning he could transport his troops to get to the high ground above Vicksburg. </a:t>
            </a:r>
          </a:p>
          <a:p>
            <a:r>
              <a:rPr lang="en-US" dirty="0" smtClean="0"/>
              <a:t>Although the dynamite broke the levee on February 3, 1863, the Confederacy’s General Pemberton was able to block the invading Union troops. </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16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2162"/>
          </a:xfrm>
        </p:spPr>
        <p:txBody>
          <a:bodyPr/>
          <a:lstStyle/>
          <a:p>
            <a:r>
              <a:rPr lang="en-US" dirty="0" smtClean="0"/>
              <a:t>Grant’s Bold and Daring Maneuver </a:t>
            </a:r>
            <a:endParaRPr lang="en-US" dirty="0"/>
          </a:p>
        </p:txBody>
      </p:sp>
      <p:sp>
        <p:nvSpPr>
          <p:cNvPr id="2" name="Content Placeholder 1"/>
          <p:cNvSpPr>
            <a:spLocks noGrp="1"/>
          </p:cNvSpPr>
          <p:nvPr>
            <p:ph idx="1"/>
          </p:nvPr>
        </p:nvSpPr>
        <p:spPr>
          <a:xfrm>
            <a:off x="228600" y="990600"/>
            <a:ext cx="8763000" cy="5638800"/>
          </a:xfrm>
        </p:spPr>
        <p:txBody>
          <a:bodyPr>
            <a:normAutofit fontScale="77500" lnSpcReduction="20000"/>
          </a:bodyPr>
          <a:lstStyle/>
          <a:p>
            <a:r>
              <a:rPr lang="en-US" dirty="0" smtClean="0"/>
              <a:t>General Grant decided to march his troops down the Louisiana side of the Mississippi and to cross it south of Vicksburg. </a:t>
            </a:r>
          </a:p>
          <a:p>
            <a:r>
              <a:rPr lang="en-US" dirty="0" smtClean="0"/>
              <a:t>The land south of the city was less swampy. </a:t>
            </a:r>
          </a:p>
          <a:p>
            <a:r>
              <a:rPr lang="en-US" dirty="0" smtClean="0"/>
              <a:t>Grant believed he could use his troops to make attack on land. </a:t>
            </a:r>
          </a:p>
          <a:p>
            <a:r>
              <a:rPr lang="en-US" dirty="0" smtClean="0"/>
              <a:t>He would then need to have Admiral David Porter to run his ships past the Vicksburg batteries and meet Grant south of the city. </a:t>
            </a:r>
          </a:p>
          <a:p>
            <a:r>
              <a:rPr lang="en-US" dirty="0" smtClean="0"/>
              <a:t>When Grant told Sherman about his plan, he opposed it because it was so risky. </a:t>
            </a:r>
          </a:p>
          <a:p>
            <a:r>
              <a:rPr lang="en-US" dirty="0" smtClean="0"/>
              <a:t>The plan was also dangerous because it could cut the army off from its supply lines. </a:t>
            </a:r>
          </a:p>
          <a:p>
            <a:r>
              <a:rPr lang="en-US" dirty="0" smtClean="0"/>
              <a:t>Even with all the risks, Grant believed the prize of Vicksburg was even greater. </a:t>
            </a:r>
          </a:p>
          <a:p>
            <a:r>
              <a:rPr lang="en-US" dirty="0" smtClean="0"/>
              <a:t>He knew that if he could capture Vicksburg, trade and travel along the Mississippi would be open for Union troops.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17</a:t>
            </a:fld>
            <a:endParaRPr lang="en-US" dirty="0"/>
          </a:p>
        </p:txBody>
      </p:sp>
    </p:spTree>
    <p:extLst>
      <p:ext uri="{BB962C8B-B14F-4D97-AF65-F5344CB8AC3E}">
        <p14:creationId xmlns:p14="http://schemas.microsoft.com/office/powerpoint/2010/main" val="509234961"/>
      </p:ext>
    </p:extLst>
  </p:cSld>
  <p:clrMapOvr>
    <a:masterClrMapping/>
  </p:clrMapOvr>
  <p:transition xmlns:p14="http://schemas.microsoft.com/office/powerpoint/2010/mai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Grierson’s Raid, April 17 - May 2, 1863</a:t>
            </a:r>
            <a:endParaRPr lang="en-US" dirty="0"/>
          </a:p>
        </p:txBody>
      </p:sp>
      <p:sp>
        <p:nvSpPr>
          <p:cNvPr id="6" name="Content Placeholder 5"/>
          <p:cNvSpPr>
            <a:spLocks noGrp="1"/>
          </p:cNvSpPr>
          <p:nvPr>
            <p:ph idx="1"/>
          </p:nvPr>
        </p:nvSpPr>
        <p:spPr>
          <a:xfrm>
            <a:off x="381000" y="1295400"/>
            <a:ext cx="8229600" cy="4525963"/>
          </a:xfrm>
        </p:spPr>
        <p:txBody>
          <a:bodyPr>
            <a:normAutofit fontScale="92500" lnSpcReduction="20000"/>
          </a:bodyPr>
          <a:lstStyle/>
          <a:p>
            <a:r>
              <a:rPr lang="en-US" dirty="0" smtClean="0"/>
              <a:t>Grant’s maneuver was initiated on March 29, 1863.</a:t>
            </a:r>
          </a:p>
          <a:p>
            <a:r>
              <a:rPr lang="en-US" dirty="0" smtClean="0"/>
              <a:t>Grant created diversions to try to keep the attention off of his huge army as it migrated south. </a:t>
            </a:r>
          </a:p>
          <a:p>
            <a:r>
              <a:rPr lang="en-US" dirty="0" smtClean="0"/>
              <a:t>The most important of these distractions was a cavalry raid led by Colonel Grierson. </a:t>
            </a:r>
          </a:p>
          <a:p>
            <a:r>
              <a:rPr lang="en-US" dirty="0" smtClean="0"/>
              <a:t>The purpose was to cause part of the Confederate army to follow Grierson. </a:t>
            </a:r>
          </a:p>
          <a:p>
            <a:r>
              <a:rPr lang="en-US" dirty="0" smtClean="0"/>
              <a:t>They were also supposed to destroy railroad lines that connected to Vicksburg. </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Porter Runs the Guns of Vicksburg</a:t>
            </a:r>
            <a:endParaRPr lang="en-US" dirty="0"/>
          </a:p>
        </p:txBody>
      </p:sp>
      <p:sp>
        <p:nvSpPr>
          <p:cNvPr id="2" name="Content Placeholder 1"/>
          <p:cNvSpPr>
            <a:spLocks noGrp="1"/>
          </p:cNvSpPr>
          <p:nvPr>
            <p:ph idx="1"/>
          </p:nvPr>
        </p:nvSpPr>
        <p:spPr>
          <a:xfrm>
            <a:off x="304800" y="1219200"/>
            <a:ext cx="8382000" cy="4906963"/>
          </a:xfrm>
        </p:spPr>
        <p:txBody>
          <a:bodyPr>
            <a:noAutofit/>
          </a:bodyPr>
          <a:lstStyle/>
          <a:p>
            <a:r>
              <a:rPr lang="en-US" sz="3400" dirty="0" smtClean="0"/>
              <a:t>On April 16</a:t>
            </a:r>
            <a:r>
              <a:rPr lang="en-US" sz="3400" baseline="30000" dirty="0" smtClean="0"/>
              <a:t>th</a:t>
            </a:r>
            <a:r>
              <a:rPr lang="en-US" sz="3400" dirty="0" smtClean="0"/>
              <a:t>, 1863, Rear Admiral Porter and the 8 gunboats under his command passed the shore batteries at Vicksburg and met Grant. </a:t>
            </a:r>
          </a:p>
          <a:p>
            <a:r>
              <a:rPr lang="en-US" sz="3400" dirty="0" smtClean="0"/>
              <a:t>By the end of April, Grant had moved his entire army of 24,000 men to the appointed meeting place. </a:t>
            </a:r>
          </a:p>
          <a:p>
            <a:r>
              <a:rPr lang="en-US" sz="3400" dirty="0" smtClean="0"/>
              <a:t>In early May, General Sherman’s army joined Grant and the attack on Vicksburg began. </a:t>
            </a:r>
          </a:p>
        </p:txBody>
      </p:sp>
    </p:spTree>
  </p:cSld>
  <p:clrMapOvr>
    <a:masterClrMapping/>
  </p:clrMapOvr>
  <p:transition xmlns:p14="http://schemas.microsoft.com/office/powerpoint/2010/mai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667000" y="4114800"/>
            <a:ext cx="6477000" cy="10668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2743200" y="4114800"/>
            <a:ext cx="6400800" cy="1015663"/>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General Grant at Oxford</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The Vicksburg Campaign</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 action="ppaction://noaction"/>
              </a:rPr>
              <a:t>Reconstruction and Reunion, 1865- 1876</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Grant Closes in on Vicksburg</a:t>
            </a:r>
            <a:endParaRPr lang="en-US" dirty="0"/>
          </a:p>
        </p:txBody>
      </p:sp>
      <p:sp>
        <p:nvSpPr>
          <p:cNvPr id="2" name="Content Placeholder 1"/>
          <p:cNvSpPr>
            <a:spLocks noGrp="1"/>
          </p:cNvSpPr>
          <p:nvPr>
            <p:ph idx="1"/>
          </p:nvPr>
        </p:nvSpPr>
        <p:spPr>
          <a:xfrm>
            <a:off x="457200" y="1219200"/>
            <a:ext cx="8305800" cy="5059363"/>
          </a:xfrm>
        </p:spPr>
        <p:txBody>
          <a:bodyPr>
            <a:normAutofit/>
          </a:bodyPr>
          <a:lstStyle/>
          <a:p>
            <a:r>
              <a:rPr lang="en-US" dirty="0" smtClean="0"/>
              <a:t>Confederate President Jefferson Davis ordered 10,000 troops to reinforce Pemberton’s army. </a:t>
            </a:r>
          </a:p>
          <a:p>
            <a:r>
              <a:rPr lang="en-US" dirty="0" smtClean="0"/>
              <a:t>When Grant learned about this, he captured the city of Jackson to prevent the two forces from linking up.</a:t>
            </a:r>
          </a:p>
          <a:p>
            <a:r>
              <a:rPr lang="en-US" dirty="0" smtClean="0"/>
              <a:t>He burned several buildings and destroyed the railroads around </a:t>
            </a:r>
            <a:r>
              <a:rPr lang="en-US" dirty="0" smtClean="0"/>
              <a:t>Jackson. </a:t>
            </a:r>
            <a:r>
              <a:rPr lang="en-US" dirty="0"/>
              <a:t>T</a:t>
            </a:r>
            <a:r>
              <a:rPr lang="en-US" dirty="0" smtClean="0"/>
              <a:t>hen </a:t>
            </a:r>
            <a:r>
              <a:rPr lang="en-US" dirty="0" smtClean="0"/>
              <a:t>he began marching toward Vicksburg. </a:t>
            </a:r>
            <a:endParaRPr lang="en-US" dirty="0"/>
          </a:p>
        </p:txBody>
      </p:sp>
    </p:spTree>
  </p:cSld>
  <p:clrMapOvr>
    <a:masterClrMapping/>
  </p:clrMapOvr>
  <p:transition xmlns:p14="http://schemas.microsoft.com/office/powerpoint/2010/mai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smtClean="0"/>
              <a:t>Battle of Champion Hill, May 16, 1863</a:t>
            </a:r>
            <a:endParaRPr lang="en-US" dirty="0"/>
          </a:p>
        </p:txBody>
      </p:sp>
      <p:sp>
        <p:nvSpPr>
          <p:cNvPr id="2" name="Content Placeholder 1"/>
          <p:cNvSpPr>
            <a:spLocks noGrp="1"/>
          </p:cNvSpPr>
          <p:nvPr>
            <p:ph idx="1"/>
          </p:nvPr>
        </p:nvSpPr>
        <p:spPr>
          <a:xfrm>
            <a:off x="457200" y="1295400"/>
            <a:ext cx="8229600" cy="4830763"/>
          </a:xfrm>
        </p:spPr>
        <p:txBody>
          <a:bodyPr>
            <a:normAutofit fontScale="92500" lnSpcReduction="20000"/>
          </a:bodyPr>
          <a:lstStyle/>
          <a:p>
            <a:r>
              <a:rPr lang="en-US" dirty="0" smtClean="0"/>
              <a:t>The Confederate general was ordered to put his troops between Vicksburg and Jackson so they could try to stop them. </a:t>
            </a:r>
          </a:p>
          <a:p>
            <a:r>
              <a:rPr lang="en-US" dirty="0" smtClean="0"/>
              <a:t>As the troops were moving, they encountered the Union army. </a:t>
            </a:r>
          </a:p>
          <a:p>
            <a:r>
              <a:rPr lang="en-US" dirty="0" smtClean="0"/>
              <a:t>Eventually, the battle of Champion Hill was won by the Union, who chased the Confederate soldiers. </a:t>
            </a:r>
          </a:p>
          <a:p>
            <a:r>
              <a:rPr lang="en-US" dirty="0" smtClean="0"/>
              <a:t>General Pemberton made the mistake of withdrawing all of the citizens and military men into the walls of Vicksburg. </a:t>
            </a:r>
            <a:endParaRPr lang="en-US" dirty="0"/>
          </a:p>
        </p:txBody>
      </p:sp>
    </p:spTree>
  </p:cSld>
  <p:clrMapOvr>
    <a:masterClrMapping/>
  </p:clrMapOvr>
  <p:transition xmlns:p14="http://schemas.microsoft.com/office/powerpoint/2010/mai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Sherman Learned at Vicksburg</a:t>
            </a:r>
            <a:endParaRPr lang="en-US" dirty="0"/>
          </a:p>
        </p:txBody>
      </p:sp>
      <p:sp>
        <p:nvSpPr>
          <p:cNvPr id="2" name="Content Placeholder 1"/>
          <p:cNvSpPr>
            <a:spLocks noGrp="1"/>
          </p:cNvSpPr>
          <p:nvPr>
            <p:ph idx="1"/>
          </p:nvPr>
        </p:nvSpPr>
        <p:spPr/>
        <p:txBody>
          <a:bodyPr>
            <a:normAutofit/>
          </a:bodyPr>
          <a:lstStyle/>
          <a:p>
            <a:r>
              <a:rPr lang="en-US" dirty="0" smtClean="0"/>
              <a:t>While Grant and Sherman observed the Union soldiers surrounding Vicksburg, Sherman realized that this was the first positive assurance he’d had that the Union would win the war. </a:t>
            </a:r>
          </a:p>
          <a:p>
            <a:r>
              <a:rPr lang="en-US" dirty="0" smtClean="0"/>
              <a:t>Sherman learned that the men could live off the land, and he did so. </a:t>
            </a:r>
          </a:p>
          <a:p>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22</a:t>
            </a:fld>
            <a:endParaRPr lang="en-US" dirty="0"/>
          </a:p>
        </p:txBody>
      </p:sp>
    </p:spTree>
  </p:cSld>
  <p:clrMapOvr>
    <a:masterClrMapping/>
  </p:clrMapOvr>
  <p:transition xmlns:p14="http://schemas.microsoft.com/office/powerpoint/2010/mai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295400"/>
            <a:ext cx="4800600" cy="5029200"/>
          </a:xfrm>
        </p:spPr>
        <p:txBody>
          <a:bodyPr>
            <a:normAutofit/>
          </a:bodyPr>
          <a:lstStyle/>
          <a:p>
            <a:r>
              <a:rPr lang="en-US" dirty="0" smtClean="0"/>
              <a:t>Grant put his forces all around Vicksburg and prevented any goods or supplies from entering the city. </a:t>
            </a:r>
          </a:p>
          <a:p>
            <a:r>
              <a:rPr lang="en-US" dirty="0" smtClean="0"/>
              <a:t>Grant and his army waited 47 days for the city to use up all their supplies. </a:t>
            </a:r>
          </a:p>
          <a:p>
            <a:r>
              <a:rPr lang="en-US" dirty="0" smtClean="0"/>
              <a:t>On July 4th, 1863, Grant and Pemberton agreed on the terms of surrender. </a:t>
            </a:r>
            <a:endParaRPr lang="en-US" dirty="0"/>
          </a:p>
        </p:txBody>
      </p:sp>
      <p:pic>
        <p:nvPicPr>
          <p:cNvPr id="5" name="Content Placeholder 4" descr="seige of vicksburg.jpg"/>
          <p:cNvPicPr>
            <a:picLocks noGrp="1" noChangeAspect="1"/>
          </p:cNvPicPr>
          <p:nvPr>
            <p:ph sz="half" idx="2"/>
          </p:nvPr>
        </p:nvPicPr>
        <p:blipFill>
          <a:blip r:embed="rId2" cstate="print"/>
          <a:stretch>
            <a:fillRect/>
          </a:stretch>
        </p:blipFill>
        <p:spPr>
          <a:xfrm>
            <a:off x="5105400" y="1143000"/>
            <a:ext cx="3367499" cy="5236979"/>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533400" y="0"/>
            <a:ext cx="8229600" cy="1143000"/>
          </a:xfrm>
        </p:spPr>
        <p:txBody>
          <a:bodyPr>
            <a:normAutofit fontScale="90000"/>
          </a:bodyPr>
          <a:lstStyle/>
          <a:p>
            <a:r>
              <a:rPr lang="en-US" dirty="0" smtClean="0"/>
              <a:t>The Siege of Vicksburg, </a:t>
            </a:r>
            <a:br>
              <a:rPr lang="en-US" dirty="0" smtClean="0"/>
            </a:br>
            <a:r>
              <a:rPr lang="en-US" dirty="0" smtClean="0"/>
              <a:t>May 19- July 4, 1863</a:t>
            </a:r>
            <a:endParaRPr lang="en-US" dirty="0"/>
          </a:p>
        </p:txBody>
      </p:sp>
    </p:spTree>
  </p:cSld>
  <p:clrMapOvr>
    <a:masterClrMapping/>
  </p:clrMapOvr>
  <p:transition xmlns:p14="http://schemas.microsoft.com/office/powerpoint/2010/mai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dirty="0" smtClean="0"/>
              <a:t>Sherman’s March Through Mississippi, February 3 - March 4, 1864</a:t>
            </a:r>
            <a:endParaRPr lang="en-US" dirty="0"/>
          </a:p>
        </p:txBody>
      </p:sp>
      <p:sp>
        <p:nvSpPr>
          <p:cNvPr id="2" name="Content Placeholder 1"/>
          <p:cNvSpPr>
            <a:spLocks noGrp="1"/>
          </p:cNvSpPr>
          <p:nvPr>
            <p:ph idx="1"/>
          </p:nvPr>
        </p:nvSpPr>
        <p:spPr>
          <a:xfrm>
            <a:off x="304800" y="1371600"/>
            <a:ext cx="8686800" cy="5029200"/>
          </a:xfrm>
        </p:spPr>
        <p:txBody>
          <a:bodyPr>
            <a:normAutofit fontScale="85000" lnSpcReduction="20000"/>
          </a:bodyPr>
          <a:lstStyle/>
          <a:p>
            <a:r>
              <a:rPr lang="en-US" dirty="0" smtClean="0"/>
              <a:t>Union officers realized that the Confederate army was still a threat. </a:t>
            </a:r>
          </a:p>
          <a:p>
            <a:r>
              <a:rPr lang="en-US" dirty="0" smtClean="0"/>
              <a:t>Sherman was ordered to destroy the railroads to cut off the supply lines. </a:t>
            </a:r>
          </a:p>
          <a:p>
            <a:r>
              <a:rPr lang="en-US" dirty="0" smtClean="0"/>
              <a:t>By March 4, Sherman and his troops had made their way to Vicksburg. </a:t>
            </a:r>
          </a:p>
          <a:p>
            <a:r>
              <a:rPr lang="en-US" dirty="0" smtClean="0"/>
              <a:t>Along the way they burned supplies they could not carry and took food from the land. </a:t>
            </a:r>
          </a:p>
          <a:p>
            <a:r>
              <a:rPr lang="en-US" dirty="0" smtClean="0"/>
              <a:t>Their goal was to not only destroy the railroads, but to destroy any supplies the Confederates could possibly use. </a:t>
            </a:r>
          </a:p>
          <a:p>
            <a:r>
              <a:rPr lang="en-US" dirty="0" smtClean="0"/>
              <a:t>Sherman completed his mission and returned to Chattanooga. From there, he went on to make his famous march through Georgia.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24</a:t>
            </a:fld>
            <a:endParaRPr lang="en-US" dirty="0"/>
          </a:p>
        </p:txBody>
      </p:sp>
    </p:spTree>
  </p:cSld>
  <p:clrMapOvr>
    <a:masterClrMapping/>
  </p:clrMapOvr>
  <p:transition xmlns:p14="http://schemas.microsoft.com/office/powerpoint/2010/mai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t>The Day of Jubilee</a:t>
            </a:r>
            <a:endParaRPr lang="en-US" dirty="0"/>
          </a:p>
        </p:txBody>
      </p:sp>
      <p:sp>
        <p:nvSpPr>
          <p:cNvPr id="2" name="Content Placeholder 1"/>
          <p:cNvSpPr>
            <a:spLocks noGrp="1"/>
          </p:cNvSpPr>
          <p:nvPr>
            <p:ph idx="1"/>
          </p:nvPr>
        </p:nvSpPr>
        <p:spPr>
          <a:xfrm>
            <a:off x="457200" y="1219200"/>
            <a:ext cx="8229600" cy="4525963"/>
          </a:xfrm>
        </p:spPr>
        <p:txBody>
          <a:bodyPr>
            <a:normAutofit lnSpcReduction="10000"/>
          </a:bodyPr>
          <a:lstStyle/>
          <a:p>
            <a:r>
              <a:rPr lang="en-US" dirty="0" smtClean="0"/>
              <a:t>On January 1</a:t>
            </a:r>
            <a:r>
              <a:rPr lang="en-US" baseline="30000" dirty="0" smtClean="0"/>
              <a:t>st</a:t>
            </a:r>
            <a:r>
              <a:rPr lang="en-US" dirty="0" smtClean="0"/>
              <a:t>, 1863, President Lincoln instated the </a:t>
            </a:r>
            <a:r>
              <a:rPr lang="en-US" dirty="0" smtClean="0">
                <a:hlinkClick r:id="rId2"/>
              </a:rPr>
              <a:t>Emancipation Proclamation</a:t>
            </a:r>
            <a:r>
              <a:rPr lang="en-US" dirty="0" smtClean="0"/>
              <a:t>. </a:t>
            </a:r>
          </a:p>
          <a:p>
            <a:r>
              <a:rPr lang="en-US" dirty="0" smtClean="0"/>
              <a:t>This freed the slaves in all of the southern states. </a:t>
            </a:r>
          </a:p>
          <a:p>
            <a:r>
              <a:rPr lang="en-US" dirty="0" smtClean="0"/>
              <a:t>Although it was years before most slaves heard about this new freedom, this day was known as the Day of Jubilee. </a:t>
            </a:r>
          </a:p>
          <a:p>
            <a:r>
              <a:rPr lang="en-US" dirty="0" smtClean="0"/>
              <a:t>It was a very cheerful time for many slaves and abolitionists. </a:t>
            </a:r>
            <a:endParaRPr lang="en-US" dirty="0"/>
          </a:p>
        </p:txBody>
      </p:sp>
    </p:spTree>
  </p:cSld>
  <p:clrMapOvr>
    <a:masterClrMapping/>
  </p:clrMapOvr>
  <p:transition xmlns:p14="http://schemas.microsoft.com/office/powerpoint/2010/mai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68362"/>
          </a:xfrm>
        </p:spPr>
        <p:txBody>
          <a:bodyPr/>
          <a:lstStyle/>
          <a:p>
            <a:r>
              <a:rPr lang="en-US" dirty="0" smtClean="0"/>
              <a:t>Mississippi Black Troops</a:t>
            </a:r>
            <a:endParaRPr lang="en-US" dirty="0"/>
          </a:p>
        </p:txBody>
      </p:sp>
      <p:sp>
        <p:nvSpPr>
          <p:cNvPr id="2" name="Content Placeholder 1"/>
          <p:cNvSpPr>
            <a:spLocks noGrp="1"/>
          </p:cNvSpPr>
          <p:nvPr>
            <p:ph idx="1"/>
          </p:nvPr>
        </p:nvSpPr>
        <p:spPr>
          <a:xfrm>
            <a:off x="457200" y="1143000"/>
            <a:ext cx="8229600" cy="4983163"/>
          </a:xfrm>
        </p:spPr>
        <p:txBody>
          <a:bodyPr>
            <a:normAutofit/>
          </a:bodyPr>
          <a:lstStyle/>
          <a:p>
            <a:r>
              <a:rPr lang="en-US" dirty="0" smtClean="0"/>
              <a:t>In the latter half of 1862, many slaves were out of work because agriculture was interrupted by the war. </a:t>
            </a:r>
          </a:p>
          <a:p>
            <a:r>
              <a:rPr lang="en-US" dirty="0" smtClean="0"/>
              <a:t>They began to follow the federal troops who gave them food and clothing. </a:t>
            </a:r>
          </a:p>
          <a:p>
            <a:r>
              <a:rPr lang="en-US" dirty="0" smtClean="0"/>
              <a:t>Over 17,000  former slaves joined the Union military during that time. </a:t>
            </a:r>
          </a:p>
          <a:p>
            <a:r>
              <a:rPr lang="en-US" dirty="0" smtClean="0"/>
              <a:t>At the </a:t>
            </a:r>
            <a:r>
              <a:rPr lang="en-US" dirty="0" smtClean="0">
                <a:hlinkClick r:id="rId2"/>
              </a:rPr>
              <a:t>Battle of Milliken’s Bend</a:t>
            </a:r>
            <a:r>
              <a:rPr lang="en-US" dirty="0" smtClean="0"/>
              <a:t>, the troops showed their bravery and courage. </a:t>
            </a:r>
            <a:endParaRPr lang="en-US" dirty="0"/>
          </a:p>
        </p:txBody>
      </p:sp>
    </p:spTree>
  </p:cSld>
  <p:clrMapOvr>
    <a:masterClrMapping/>
  </p:clrMapOvr>
  <p:transition xmlns:p14="http://schemas.microsoft.com/office/powerpoint/2010/mai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dirty="0" smtClean="0"/>
              <a:t>Mississippi Black Troops: </a:t>
            </a:r>
            <a:br>
              <a:rPr lang="en-US" dirty="0" smtClean="0"/>
            </a:br>
            <a:r>
              <a:rPr lang="en-US" dirty="0" smtClean="0"/>
              <a:t>The 3</a:t>
            </a:r>
            <a:r>
              <a:rPr lang="en-US" baseline="30000" dirty="0" smtClean="0"/>
              <a:t>rd</a:t>
            </a:r>
            <a:r>
              <a:rPr lang="en-US" dirty="0" smtClean="0"/>
              <a:t> United States Colored Calvary</a:t>
            </a:r>
            <a:endParaRPr lang="en-US" dirty="0"/>
          </a:p>
        </p:txBody>
      </p:sp>
      <p:sp>
        <p:nvSpPr>
          <p:cNvPr id="2" name="Content Placeholder 1"/>
          <p:cNvSpPr>
            <a:spLocks noGrp="1"/>
          </p:cNvSpPr>
          <p:nvPr>
            <p:ph idx="1"/>
          </p:nvPr>
        </p:nvSpPr>
        <p:spPr/>
        <p:txBody>
          <a:bodyPr>
            <a:normAutofit/>
          </a:bodyPr>
          <a:lstStyle/>
          <a:p>
            <a:r>
              <a:rPr lang="en-US" dirty="0" smtClean="0"/>
              <a:t>This was one of many units formed by the 186,000 blacks who joined the Union army and navy. </a:t>
            </a:r>
          </a:p>
          <a:p>
            <a:r>
              <a:rPr lang="en-US" dirty="0" smtClean="0"/>
              <a:t>This unit fought Confederate forces in May of 1864. </a:t>
            </a:r>
          </a:p>
          <a:p>
            <a:r>
              <a:rPr lang="en-US" dirty="0" smtClean="0"/>
              <a:t>About 136,000 of these men were former slaves. </a:t>
            </a:r>
            <a:endParaRPr lang="en-US" dirty="0"/>
          </a:p>
        </p:txBody>
      </p:sp>
    </p:spTree>
  </p:cSld>
  <p:clrMapOvr>
    <a:masterClrMapping/>
  </p:clrMapOvr>
  <p:transition xmlns:p14="http://schemas.microsoft.com/office/powerpoint/2010/mai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Mississippi Black Troops: </a:t>
            </a:r>
            <a:br>
              <a:rPr lang="en-US" dirty="0" smtClean="0"/>
            </a:br>
            <a:r>
              <a:rPr lang="en-US" dirty="0" smtClean="0"/>
              <a:t>Wilson Brown, Congressional Medal of Honor Winner</a:t>
            </a:r>
            <a:endParaRPr lang="en-US" dirty="0"/>
          </a:p>
        </p:txBody>
      </p:sp>
      <p:sp>
        <p:nvSpPr>
          <p:cNvPr id="2" name="Content Placeholder 1"/>
          <p:cNvSpPr>
            <a:spLocks noGrp="1"/>
          </p:cNvSpPr>
          <p:nvPr>
            <p:ph idx="1"/>
          </p:nvPr>
        </p:nvSpPr>
        <p:spPr>
          <a:xfrm>
            <a:off x="228600" y="1981200"/>
            <a:ext cx="8686800" cy="4724400"/>
          </a:xfrm>
        </p:spPr>
        <p:txBody>
          <a:bodyPr>
            <a:noAutofit/>
          </a:bodyPr>
          <a:lstStyle/>
          <a:p>
            <a:r>
              <a:rPr lang="en-US" sz="3000" dirty="0" smtClean="0"/>
              <a:t>When David Farragut was in Mississippi in 1862, Wilson Brown boarded his ship and joined the navy. </a:t>
            </a:r>
          </a:p>
          <a:p>
            <a:r>
              <a:rPr lang="en-US" sz="3000" dirty="0" smtClean="0"/>
              <a:t>He was sent to New Jersey to train, and eventually he ended up under the command of Farragut. </a:t>
            </a:r>
          </a:p>
          <a:p>
            <a:r>
              <a:rPr lang="en-US" sz="3000" dirty="0" smtClean="0"/>
              <a:t>He received the Congressional Medal of Honor on August 4, 1864 for the courage he displayed by putting his personal safety at risk during the Battle of Mobile Bay. </a:t>
            </a:r>
            <a:endParaRPr lang="en-US" sz="3000" dirty="0"/>
          </a:p>
        </p:txBody>
      </p:sp>
      <p:sp>
        <p:nvSpPr>
          <p:cNvPr id="6" name="Slide Number Placeholder 5"/>
          <p:cNvSpPr>
            <a:spLocks noGrp="1"/>
          </p:cNvSpPr>
          <p:nvPr>
            <p:ph type="sldNum" sz="quarter" idx="12"/>
          </p:nvPr>
        </p:nvSpPr>
        <p:spPr/>
        <p:txBody>
          <a:bodyPr/>
          <a:lstStyle/>
          <a:p>
            <a:pPr algn="r"/>
            <a:fld id="{5B75B92E-C504-4F72-91D6-D83D77D1C380}" type="slidenum">
              <a:rPr lang="en-US" smtClean="0"/>
              <a:pPr algn="r"/>
              <a:t>28</a:t>
            </a:fld>
            <a:endParaRPr lang="en-US" dirty="0"/>
          </a:p>
        </p:txBody>
      </p:sp>
    </p:spTree>
  </p:cSld>
  <p:clrMapOvr>
    <a:masterClrMapping/>
  </p:clrMapOvr>
  <p:transition xmlns:p14="http://schemas.microsoft.com/office/powerpoint/2010/mai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762000"/>
            <a:ext cx="4495800" cy="5791200"/>
          </a:xfrm>
        </p:spPr>
        <p:txBody>
          <a:bodyPr>
            <a:normAutofit fontScale="92500"/>
          </a:bodyPr>
          <a:lstStyle/>
          <a:p>
            <a:r>
              <a:rPr lang="en-US" dirty="0" smtClean="0"/>
              <a:t>When the Confederates surrendered Vicksburg, their morale went down significantly. </a:t>
            </a:r>
          </a:p>
          <a:p>
            <a:r>
              <a:rPr lang="en-US" dirty="0" smtClean="0"/>
              <a:t>At the </a:t>
            </a:r>
            <a:r>
              <a:rPr lang="en-US" dirty="0" smtClean="0"/>
              <a:t>same time, </a:t>
            </a:r>
            <a:r>
              <a:rPr lang="en-US" dirty="0" smtClean="0"/>
              <a:t>one of the </a:t>
            </a:r>
            <a:r>
              <a:rPr lang="en-US" dirty="0"/>
              <a:t>S</a:t>
            </a:r>
            <a:r>
              <a:rPr lang="en-US" dirty="0" smtClean="0"/>
              <a:t>outh’s most prominent </a:t>
            </a:r>
            <a:r>
              <a:rPr lang="en-US" dirty="0" smtClean="0"/>
              <a:t>generals</a:t>
            </a:r>
            <a:r>
              <a:rPr lang="en-US" dirty="0" smtClean="0"/>
              <a:t>, Robert E. Lee, lost a major battle. </a:t>
            </a:r>
          </a:p>
          <a:p>
            <a:r>
              <a:rPr lang="en-US" dirty="0" smtClean="0"/>
              <a:t>These two losses were devastating to the Southern morale. </a:t>
            </a:r>
          </a:p>
          <a:p>
            <a:r>
              <a:rPr lang="en-US" dirty="0" smtClean="0"/>
              <a:t>The war ended in 1865 with the Union as the victor. </a:t>
            </a:r>
          </a:p>
          <a:p>
            <a:endParaRPr lang="en-US" dirty="0"/>
          </a:p>
        </p:txBody>
      </p:sp>
      <p:pic>
        <p:nvPicPr>
          <p:cNvPr id="5" name="Content Placeholder 4" descr="Civil War in Mississippi.jpg"/>
          <p:cNvPicPr>
            <a:picLocks noGrp="1" noChangeAspect="1"/>
          </p:cNvPicPr>
          <p:nvPr>
            <p:ph sz="half" idx="2"/>
          </p:nvPr>
        </p:nvPicPr>
        <p:blipFill>
          <a:blip r:embed="rId3" cstate="print"/>
          <a:stretch>
            <a:fillRect/>
          </a:stretch>
        </p:blipFill>
        <p:spPr>
          <a:xfrm>
            <a:off x="4724400" y="838200"/>
            <a:ext cx="4038600" cy="5623368"/>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533400" y="0"/>
            <a:ext cx="8229600" cy="792162"/>
          </a:xfrm>
        </p:spPr>
        <p:txBody>
          <a:bodyPr/>
          <a:lstStyle/>
          <a:p>
            <a:r>
              <a:rPr lang="en-US" dirty="0" smtClean="0"/>
              <a:t>The War Ends</a:t>
            </a:r>
            <a:endParaRPr lang="en-US" dirty="0"/>
          </a:p>
        </p:txBody>
      </p:sp>
    </p:spTree>
  </p:cSld>
  <p:clrMapOvr>
    <a:masterClrMapping/>
  </p:clrMapOvr>
  <p:transition xmlns:p14="http://schemas.microsoft.com/office/powerpoint/2010/mai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Section 1: </a:t>
            </a:r>
            <a:r>
              <a:rPr lang="en-US" dirty="0" smtClean="0"/>
              <a:t>General Grant at Oxford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 How did strategies change as battles were fought during the Civil War?</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Reconstruction and Reunion, 1865- 1876</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525963"/>
          </a:xfrm>
        </p:spPr>
        <p:txBody>
          <a:bodyPr/>
          <a:lstStyle/>
          <a:p>
            <a:r>
              <a:rPr lang="en-US" dirty="0" smtClean="0"/>
              <a:t>Essential Question: How was Reconstruction accomplished in Mississippi? </a:t>
            </a:r>
          </a:p>
          <a:p>
            <a:pPr>
              <a:buNone/>
            </a:pPr>
            <a:endParaRPr lang="en-US" dirty="0" smtClean="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Section 3: Reconstruction and Reunion, 1865- 1876</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What terms do I need to know? </a:t>
            </a:r>
          </a:p>
          <a:p>
            <a:pPr lvl="1"/>
            <a:r>
              <a:rPr lang="en-US" dirty="0" smtClean="0"/>
              <a:t>Reconstruction</a:t>
            </a:r>
          </a:p>
          <a:p>
            <a:pPr lvl="1"/>
            <a:r>
              <a:rPr lang="en-US" dirty="0" smtClean="0"/>
              <a:t>disfranchise</a:t>
            </a:r>
          </a:p>
          <a:p>
            <a:pPr lvl="1"/>
            <a:r>
              <a:rPr lang="en-US" dirty="0" smtClean="0"/>
              <a:t>amnesty</a:t>
            </a:r>
          </a:p>
          <a:p>
            <a:pPr lvl="1"/>
            <a:r>
              <a:rPr lang="en-US" dirty="0" smtClean="0"/>
              <a:t>freedmen</a:t>
            </a:r>
          </a:p>
          <a:p>
            <a:pPr lvl="1"/>
            <a:r>
              <a:rPr lang="en-US" dirty="0" smtClean="0"/>
              <a:t>black codes</a:t>
            </a:r>
          </a:p>
          <a:p>
            <a:pPr lvl="1"/>
            <a:r>
              <a:rPr lang="en-US" dirty="0" smtClean="0"/>
              <a:t>impeachment</a:t>
            </a:r>
          </a:p>
          <a:p>
            <a:pPr lvl="1"/>
            <a:r>
              <a:rPr lang="en-US" dirty="0" smtClean="0"/>
              <a:t>scalawag</a:t>
            </a:r>
          </a:p>
          <a:p>
            <a:pPr lvl="1"/>
            <a:r>
              <a:rPr lang="en-US" dirty="0" smtClean="0"/>
              <a:t>carpetbagger</a:t>
            </a:r>
          </a:p>
          <a:p>
            <a:pPr lvl="1"/>
            <a:r>
              <a:rPr lang="en-US" dirty="0" smtClean="0"/>
              <a:t>Mississippi Constitution of 1868</a:t>
            </a:r>
          </a:p>
          <a:p>
            <a:pPr lvl="1"/>
            <a:r>
              <a:rPr lang="en-US" dirty="0" smtClean="0"/>
              <a:t>Ku Klux Klan</a:t>
            </a:r>
          </a:p>
          <a:p>
            <a:pPr lvl="1"/>
            <a:r>
              <a:rPr lang="en-US" dirty="0" smtClean="0"/>
              <a:t>Mississippi Plan</a:t>
            </a:r>
          </a:p>
          <a:p>
            <a:pPr lvl="1"/>
            <a:r>
              <a:rPr lang="en-US" dirty="0" smtClean="0"/>
              <a:t>shoestring district</a:t>
            </a:r>
          </a:p>
          <a:p>
            <a:pPr lvl="1"/>
            <a:r>
              <a:rPr lang="en-US" dirty="0" smtClean="0"/>
              <a:t>redeemers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31</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Reconstruction and Reunion, 1865- 1876</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There were two phases of reconstruction in Mississippi:</a:t>
            </a:r>
          </a:p>
          <a:p>
            <a:pPr lvl="1"/>
            <a:r>
              <a:rPr lang="en-US" dirty="0" smtClean="0"/>
              <a:t>Presidential: policies implemented by President Lincoln and Vice President Andrew Johnson. </a:t>
            </a:r>
          </a:p>
          <a:p>
            <a:pPr lvl="1"/>
            <a:r>
              <a:rPr lang="en-US" dirty="0" smtClean="0"/>
              <a:t>Congressional: Congress took over when the southern states wouldn’t obey the president</a:t>
            </a:r>
          </a:p>
          <a:p>
            <a:r>
              <a:rPr lang="en-US" dirty="0" smtClean="0"/>
              <a:t>Whites discouraged racial equality and implemented policies to segregate whites and blacks in the South.</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32</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Presidential Reconstruction, </a:t>
            </a:r>
            <a:br>
              <a:rPr lang="en-US" dirty="0" smtClean="0"/>
            </a:br>
            <a:r>
              <a:rPr lang="en-US" dirty="0" smtClean="0"/>
              <a:t>1865- 1867</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Reconstruction began in 1863. </a:t>
            </a:r>
          </a:p>
          <a:p>
            <a:r>
              <a:rPr lang="en-US" dirty="0" smtClean="0"/>
              <a:t>Lincoln planned to issue amnesty to any Confederate soldier who would pledge allegiance to the United States. </a:t>
            </a:r>
          </a:p>
          <a:p>
            <a:r>
              <a:rPr lang="en-US" dirty="0" smtClean="0"/>
              <a:t>According to the plan, if 10</a:t>
            </a:r>
            <a:r>
              <a:rPr lang="en-US" dirty="0" smtClean="0"/>
              <a:t>% of </a:t>
            </a:r>
            <a:r>
              <a:rPr lang="en-US" dirty="0" smtClean="0"/>
              <a:t>the voters took the oath and created a state government, the state would be able to vote again. </a:t>
            </a:r>
          </a:p>
          <a:p>
            <a:r>
              <a:rPr lang="en-US" dirty="0" smtClean="0"/>
              <a:t>Lincoln was assassinated before he was able to complete his plan.</a:t>
            </a:r>
          </a:p>
          <a:p>
            <a:r>
              <a:rPr lang="en-US" dirty="0" smtClean="0"/>
              <a:t>Former vice president Andrew Johnson took over his plan. He made a few minor changes, and began on May 29, 1865. </a:t>
            </a:r>
            <a:endParaRPr lang="en-US" dirty="0"/>
          </a:p>
        </p:txBody>
      </p:sp>
      <p:sp>
        <p:nvSpPr>
          <p:cNvPr id="4" name="Slide Number Placeholder 3"/>
          <p:cNvSpPr>
            <a:spLocks noGrp="1"/>
          </p:cNvSpPr>
          <p:nvPr>
            <p:ph type="sldNum" sz="quarter" idx="12"/>
          </p:nvPr>
        </p:nvSpPr>
        <p:spPr/>
        <p:txBody>
          <a:bodyPr/>
          <a:lstStyle/>
          <a:p>
            <a:pPr algn="r"/>
            <a:fld id="{5B75B92E-C504-4F72-91D6-D83D77D1C380}" type="slidenum">
              <a:rPr lang="en-US" smtClean="0"/>
              <a:pPr algn="r"/>
              <a:t>33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Governor William L. Sharkey</a:t>
            </a:r>
            <a:endParaRPr lang="en-US" dirty="0"/>
          </a:p>
        </p:txBody>
      </p:sp>
      <p:sp>
        <p:nvSpPr>
          <p:cNvPr id="6" name="Content Placeholder 5"/>
          <p:cNvSpPr>
            <a:spLocks noGrp="1"/>
          </p:cNvSpPr>
          <p:nvPr>
            <p:ph idx="1"/>
          </p:nvPr>
        </p:nvSpPr>
        <p:spPr>
          <a:xfrm>
            <a:off x="457200" y="1295400"/>
            <a:ext cx="8229600" cy="4525963"/>
          </a:xfrm>
        </p:spPr>
        <p:txBody>
          <a:bodyPr>
            <a:normAutofit fontScale="85000" lnSpcReduction="10000"/>
          </a:bodyPr>
          <a:lstStyle/>
          <a:p>
            <a:r>
              <a:rPr lang="en-US" dirty="0" smtClean="0"/>
              <a:t>President Johnson wanted to make Reconstruction as easy and quick as possible. </a:t>
            </a:r>
          </a:p>
          <a:p>
            <a:r>
              <a:rPr lang="en-US" dirty="0" smtClean="0"/>
              <a:t>William L. Sharkey was appointed provisional governor for Mississippi. </a:t>
            </a:r>
          </a:p>
          <a:p>
            <a:r>
              <a:rPr lang="en-US" dirty="0" smtClean="0"/>
              <a:t>Sharkey was in favor of the Union during the Civil War. </a:t>
            </a:r>
          </a:p>
          <a:p>
            <a:r>
              <a:rPr lang="en-US" dirty="0" smtClean="0"/>
              <a:t>Sharkey was supposed to hold a constitutional convention to get rid of the Secession Ordinance and give rights of citizenship to former slaves (freedmen).</a:t>
            </a:r>
          </a:p>
          <a:p>
            <a:r>
              <a:rPr lang="en-US" dirty="0" smtClean="0"/>
              <a:t>At the convention, the secession was nullified, but the issue of former </a:t>
            </a:r>
            <a:r>
              <a:rPr lang="en-US" dirty="0" smtClean="0"/>
              <a:t>slaves’ </a:t>
            </a:r>
            <a:r>
              <a:rPr lang="en-US" dirty="0" smtClean="0"/>
              <a:t>rights were left to the new legislature.  </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14400"/>
            <a:ext cx="4800600" cy="5791200"/>
          </a:xfrm>
        </p:spPr>
        <p:txBody>
          <a:bodyPr>
            <a:normAutofit fontScale="85000" lnSpcReduction="20000"/>
          </a:bodyPr>
          <a:lstStyle/>
          <a:p>
            <a:r>
              <a:rPr lang="en-US" dirty="0" smtClean="0"/>
              <a:t>Now that all of the slaves were free, Mississippi, along with the rest of the nation, had to establish what freedmen were. </a:t>
            </a:r>
          </a:p>
          <a:p>
            <a:r>
              <a:rPr lang="en-US" dirty="0" smtClean="0"/>
              <a:t>Eventually, the Mississippi Legislature came up with the Black Codes, a set of laws that regulated the lives of freedmen. </a:t>
            </a:r>
          </a:p>
          <a:p>
            <a:r>
              <a:rPr lang="en-US" dirty="0" smtClean="0"/>
              <a:t>Slave marriages were legalized and children from those marriages were legalized, but there were still very few rights.</a:t>
            </a:r>
          </a:p>
          <a:p>
            <a:r>
              <a:rPr lang="en-US" dirty="0" smtClean="0"/>
              <a:t>Mississippi refused to ratify the 13</a:t>
            </a:r>
            <a:r>
              <a:rPr lang="en-US" baseline="30000" dirty="0" smtClean="0"/>
              <a:t>th</a:t>
            </a:r>
            <a:r>
              <a:rPr lang="en-US" dirty="0" smtClean="0"/>
              <a:t> Amendment, which abolished slavery. </a:t>
            </a:r>
          </a:p>
          <a:p>
            <a:r>
              <a:rPr lang="en-US" dirty="0" smtClean="0"/>
              <a:t>The federal government realized that Mississippi was not going to cooperate. </a:t>
            </a:r>
            <a:endParaRPr lang="en-US" dirty="0"/>
          </a:p>
        </p:txBody>
      </p:sp>
      <p:pic>
        <p:nvPicPr>
          <p:cNvPr id="7" name="Content Placeholder 6" descr="Black Codes.jpg"/>
          <p:cNvPicPr>
            <a:picLocks noGrp="1" noChangeAspect="1"/>
          </p:cNvPicPr>
          <p:nvPr>
            <p:ph sz="half" idx="2"/>
          </p:nvPr>
        </p:nvPicPr>
        <p:blipFill>
          <a:blip r:embed="rId3" cstate="print"/>
          <a:stretch>
            <a:fillRect/>
          </a:stretch>
        </p:blipFill>
        <p:spPr>
          <a:xfrm>
            <a:off x="5029200" y="1295400"/>
            <a:ext cx="3949185" cy="38862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792162"/>
          </a:xfrm>
        </p:spPr>
        <p:txBody>
          <a:bodyPr>
            <a:normAutofit/>
          </a:bodyPr>
          <a:lstStyle/>
          <a:p>
            <a:r>
              <a:rPr lang="en-US" dirty="0" smtClean="0"/>
              <a:t>The Black Codes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Impeachment of President Andrew Johnson</a:t>
            </a:r>
            <a:endParaRPr lang="en-US" dirty="0"/>
          </a:p>
        </p:txBody>
      </p:sp>
      <p:sp>
        <p:nvSpPr>
          <p:cNvPr id="6" name="Content Placeholder 5"/>
          <p:cNvSpPr>
            <a:spLocks noGrp="1"/>
          </p:cNvSpPr>
          <p:nvPr>
            <p:ph idx="1"/>
          </p:nvPr>
        </p:nvSpPr>
        <p:spPr/>
        <p:txBody>
          <a:bodyPr>
            <a:normAutofit/>
          </a:bodyPr>
          <a:lstStyle/>
          <a:p>
            <a:r>
              <a:rPr lang="en-US" dirty="0" smtClean="0"/>
              <a:t>Other states also refused to ratify the 13</a:t>
            </a:r>
            <a:r>
              <a:rPr lang="en-US" baseline="30000" dirty="0" smtClean="0"/>
              <a:t>th</a:t>
            </a:r>
            <a:r>
              <a:rPr lang="en-US" dirty="0" smtClean="0"/>
              <a:t> Amendment, so Congress passed the Reconstruction Acts. </a:t>
            </a:r>
          </a:p>
          <a:p>
            <a:r>
              <a:rPr lang="en-US" dirty="0" smtClean="0"/>
              <a:t>These transferred the ability to reconstruct the south to Congress. </a:t>
            </a:r>
          </a:p>
          <a:p>
            <a:r>
              <a:rPr lang="en-US" dirty="0" smtClean="0"/>
              <a:t>When President Johnson tried to block the Acts, Congress impeached him. </a:t>
            </a:r>
          </a:p>
          <a:p>
            <a:r>
              <a:rPr lang="en-US" dirty="0" smtClean="0"/>
              <a:t>He was not removed from office.</a:t>
            </a:r>
          </a:p>
          <a:p>
            <a:pPr marL="0" indent="0">
              <a:buNone/>
            </a:pPr>
            <a:endParaRPr lang="en-US" dirty="0" smtClean="0"/>
          </a:p>
          <a:p>
            <a:endParaRPr lang="en-US" dirty="0"/>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36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Congressional Reconstruction, </a:t>
            </a:r>
            <a:br>
              <a:rPr lang="en-US" dirty="0" smtClean="0"/>
            </a:br>
            <a:r>
              <a:rPr lang="en-US" dirty="0" smtClean="0"/>
              <a:t>1867- 1875</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The South was divided into five military districts. </a:t>
            </a:r>
          </a:p>
          <a:p>
            <a:r>
              <a:rPr lang="en-US" dirty="0" smtClean="0"/>
              <a:t>Each district was under the command of a military governor.</a:t>
            </a:r>
          </a:p>
          <a:p>
            <a:r>
              <a:rPr lang="en-US" dirty="0" smtClean="0"/>
              <a:t>Mississippi was in the Fourth District. </a:t>
            </a:r>
          </a:p>
          <a:p>
            <a:r>
              <a:rPr lang="en-US" dirty="0" smtClean="0"/>
              <a:t>The military governor could remove any public official that he believed was disloyal to the United States. </a:t>
            </a:r>
          </a:p>
          <a:p>
            <a:r>
              <a:rPr lang="en-US" dirty="0" smtClean="0"/>
              <a:t>There were three types of “loyal” men during this time:</a:t>
            </a:r>
          </a:p>
          <a:p>
            <a:pPr lvl="1"/>
            <a:r>
              <a:rPr lang="en-US" dirty="0" smtClean="0"/>
              <a:t>Scalawags</a:t>
            </a:r>
          </a:p>
          <a:p>
            <a:pPr lvl="1"/>
            <a:r>
              <a:rPr lang="en-US" dirty="0" smtClean="0"/>
              <a:t>Carpetbaggers</a:t>
            </a:r>
          </a:p>
          <a:p>
            <a:pPr lvl="1"/>
            <a:r>
              <a:rPr lang="en-US" dirty="0" smtClean="0"/>
              <a:t>Blacks</a:t>
            </a:r>
          </a:p>
          <a:p>
            <a:endParaRPr lang="en-US" dirty="0"/>
          </a:p>
        </p:txBody>
      </p:sp>
      <p:sp>
        <p:nvSpPr>
          <p:cNvPr id="4" name="Slide Number Placeholder 3"/>
          <p:cNvSpPr>
            <a:spLocks noGrp="1"/>
          </p:cNvSpPr>
          <p:nvPr>
            <p:ph type="sldNum" sz="quarter" idx="12"/>
          </p:nvPr>
        </p:nvSpPr>
        <p:spPr/>
        <p:txBody>
          <a:bodyPr/>
          <a:lstStyle/>
          <a:p>
            <a:pPr algn="r"/>
            <a:fld id="{5B75B92E-C504-4F72-91D6-D83D77D1C380}" type="slidenum">
              <a:rPr lang="en-US" smtClean="0"/>
              <a:pPr algn="r"/>
              <a:t>37</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Congressional Reconstruction, </a:t>
            </a:r>
            <a:br>
              <a:rPr lang="en-US" dirty="0" smtClean="0"/>
            </a:br>
            <a:r>
              <a:rPr lang="en-US" dirty="0" smtClean="0"/>
              <a:t>1867- 1875: Scalawags</a:t>
            </a:r>
            <a:endParaRPr lang="en-US" dirty="0"/>
          </a:p>
        </p:txBody>
      </p:sp>
      <p:sp>
        <p:nvSpPr>
          <p:cNvPr id="6" name="Content Placeholder 5"/>
          <p:cNvSpPr>
            <a:spLocks noGrp="1"/>
          </p:cNvSpPr>
          <p:nvPr>
            <p:ph idx="1"/>
          </p:nvPr>
        </p:nvSpPr>
        <p:spPr>
          <a:xfrm>
            <a:off x="457200" y="2057400"/>
            <a:ext cx="8229600" cy="4525963"/>
          </a:xfrm>
        </p:spPr>
        <p:txBody>
          <a:bodyPr>
            <a:normAutofit/>
          </a:bodyPr>
          <a:lstStyle/>
          <a:p>
            <a:r>
              <a:rPr lang="en-US" dirty="0" smtClean="0"/>
              <a:t>Scalawags were white Republicans who wanted citizenship for former slaves. </a:t>
            </a:r>
          </a:p>
          <a:p>
            <a:r>
              <a:rPr lang="en-US" dirty="0" smtClean="0"/>
              <a:t>In the South, a “scalawag” was synonymous with hate, anger, and frustration to those who opposed racial equality. </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Congressional Reconstruction, </a:t>
            </a:r>
            <a:br>
              <a:rPr lang="en-US" dirty="0" smtClean="0"/>
            </a:br>
            <a:r>
              <a:rPr lang="en-US" dirty="0" smtClean="0"/>
              <a:t>1867- 1875: Carpetbaggers</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Carpetbaggers were northerners who moved to the South during or after the war. </a:t>
            </a:r>
          </a:p>
          <a:p>
            <a:r>
              <a:rPr lang="en-US" dirty="0" smtClean="0"/>
              <a:t>These people were viewed as taking advantage of the people in the south and their poor economic condition. </a:t>
            </a:r>
          </a:p>
          <a:p>
            <a:endParaRPr lang="en-US" dirty="0"/>
          </a:p>
        </p:txBody>
      </p:sp>
      <p:sp>
        <p:nvSpPr>
          <p:cNvPr id="4" name="Slide Number Placeholder 3"/>
          <p:cNvSpPr>
            <a:spLocks noGrp="1"/>
          </p:cNvSpPr>
          <p:nvPr>
            <p:ph type="sldNum" sz="quarter" idx="12"/>
          </p:nvPr>
        </p:nvSpPr>
        <p:spPr>
          <a:prstGeom prst="rect">
            <a:avLst/>
          </a:prstGeom>
        </p:spPr>
        <p:txBody>
          <a:bodyPr/>
          <a:lstStyle/>
          <a:p>
            <a:pPr algn="r"/>
            <a:fld id="{5B75B92E-C504-4F72-91D6-D83D77D1C380}" type="slidenum">
              <a:rPr lang="en-US" smtClean="0"/>
              <a:pPr algn="r"/>
              <a:t>39</a:t>
            </a:fld>
            <a:endParaRPr lang="en-US" dirty="0"/>
          </a:p>
        </p:txBody>
      </p:sp>
    </p:spTree>
    <p:extLst>
      <p:ext uri="{BB962C8B-B14F-4D97-AF65-F5344CB8AC3E}">
        <p14:creationId xmlns:p14="http://schemas.microsoft.com/office/powerpoint/2010/main" val="2285218424"/>
      </p:ext>
    </p:extLst>
  </p:cSld>
  <p:clrMapOvr>
    <a:masterClrMapping/>
  </p:clrMapOvr>
  <p:transition xmlns:p14="http://schemas.microsoft.com/office/powerpoint/2010/mai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General Grant at Oxford</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 </a:t>
            </a:r>
          </a:p>
          <a:p>
            <a:pPr lvl="1"/>
            <a:r>
              <a:rPr lang="en-US" dirty="0" smtClean="0"/>
              <a:t>bivouac</a:t>
            </a:r>
          </a:p>
          <a:p>
            <a:pPr lvl="1"/>
            <a:r>
              <a:rPr lang="en-US" dirty="0" smtClean="0"/>
              <a:t>casualties</a:t>
            </a:r>
          </a:p>
          <a:p>
            <a:pPr lvl="1"/>
            <a:r>
              <a:rPr lang="en-US" dirty="0" smtClean="0"/>
              <a:t>battery</a:t>
            </a:r>
          </a:p>
          <a:p>
            <a:pPr lvl="1"/>
            <a:r>
              <a:rPr lang="en-US" dirty="0" smtClean="0"/>
              <a:t>forage </a:t>
            </a:r>
          </a:p>
          <a:p>
            <a:pPr lvl="1"/>
            <a:endParaRPr lang="en-US" dirty="0"/>
          </a:p>
        </p:txBody>
      </p:sp>
      <p:sp>
        <p:nvSpPr>
          <p:cNvPr id="5" name="Slide Number Placeholder 4"/>
          <p:cNvSpPr>
            <a:spLocks noGrp="1"/>
          </p:cNvSpPr>
          <p:nvPr>
            <p:ph type="sldNum" sz="quarter" idx="12"/>
          </p:nvPr>
        </p:nvSpPr>
        <p:spPr>
          <a:prstGeom prst="rect">
            <a:avLst/>
          </a:prstGeom>
        </p:spPr>
        <p:txBody>
          <a:bodyPr/>
          <a:lstStyle/>
          <a:p>
            <a:pPr algn="r"/>
            <a:fld id="{5B75B92E-C504-4F72-91D6-D83D77D1C380}" type="slidenum">
              <a:rPr lang="en-US" sz="1200" smtClean="0"/>
              <a:pPr algn="r"/>
              <a:t>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Congressional Reconstruction, </a:t>
            </a:r>
            <a:br>
              <a:rPr lang="en-US" dirty="0" smtClean="0"/>
            </a:br>
            <a:r>
              <a:rPr lang="en-US" dirty="0" smtClean="0"/>
              <a:t>1867- 1875: Blacks</a:t>
            </a:r>
            <a:endParaRPr lang="en-US" dirty="0"/>
          </a:p>
        </p:txBody>
      </p:sp>
      <p:sp>
        <p:nvSpPr>
          <p:cNvPr id="2" name="Content Placeholder 1"/>
          <p:cNvSpPr>
            <a:spLocks noGrp="1"/>
          </p:cNvSpPr>
          <p:nvPr>
            <p:ph idx="1"/>
          </p:nvPr>
        </p:nvSpPr>
        <p:spPr/>
        <p:txBody>
          <a:bodyPr>
            <a:normAutofit/>
          </a:bodyPr>
          <a:lstStyle/>
          <a:p>
            <a:r>
              <a:rPr lang="en-US" dirty="0" smtClean="0"/>
              <a:t>Only a few black officials were illiterate in Mississippi, so most elected black officials were able to do their jobs. </a:t>
            </a:r>
          </a:p>
          <a:p>
            <a:r>
              <a:rPr lang="en-US" dirty="0" smtClean="0"/>
              <a:t>Most were hard-working, honest men. </a:t>
            </a:r>
          </a:p>
          <a:p>
            <a:r>
              <a:rPr lang="en-US" dirty="0" smtClean="0"/>
              <a:t>Some white men made their jobs difficult by refusing to cooperate with black officials. </a:t>
            </a:r>
            <a:endParaRPr lang="en-US" dirty="0"/>
          </a:p>
        </p:txBody>
      </p:sp>
    </p:spTree>
    <p:extLst>
      <p:ext uri="{BB962C8B-B14F-4D97-AF65-F5344CB8AC3E}">
        <p14:creationId xmlns:p14="http://schemas.microsoft.com/office/powerpoint/2010/main" val="3563164465"/>
      </p:ext>
    </p:extLst>
  </p:cSld>
  <p:clrMapOvr>
    <a:masterClrMapping/>
  </p:clrMapOvr>
  <p:transition xmlns:p14="http://schemas.microsoft.com/office/powerpoint/2010/mai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219200"/>
            <a:ext cx="5562600" cy="6172200"/>
          </a:xfrm>
        </p:spPr>
        <p:txBody>
          <a:bodyPr>
            <a:noAutofit/>
          </a:bodyPr>
          <a:lstStyle/>
          <a:p>
            <a:r>
              <a:rPr lang="en-US" sz="2400" dirty="0" smtClean="0"/>
              <a:t>The new constitution of Mississippi was required to give blacks equal rights and protection by the law. </a:t>
            </a:r>
          </a:p>
          <a:p>
            <a:r>
              <a:rPr lang="en-US" sz="2400" dirty="0" smtClean="0"/>
              <a:t>The Mississippi legislature ratified the 13</a:t>
            </a:r>
            <a:r>
              <a:rPr lang="en-US" sz="2400" baseline="30000" dirty="0" smtClean="0"/>
              <a:t>th</a:t>
            </a:r>
            <a:r>
              <a:rPr lang="en-US" sz="2400" dirty="0" smtClean="0"/>
              <a:t> and 14</a:t>
            </a:r>
            <a:r>
              <a:rPr lang="en-US" sz="2400" baseline="30000" dirty="0" smtClean="0"/>
              <a:t>th</a:t>
            </a:r>
            <a:r>
              <a:rPr lang="en-US" sz="2400" dirty="0" smtClean="0"/>
              <a:t> Amendments when 36 black men were elected to the legislature. </a:t>
            </a:r>
          </a:p>
          <a:p>
            <a:r>
              <a:rPr lang="en-US" sz="2400" dirty="0" smtClean="0"/>
              <a:t>After Mississippi performed the tasks necessary to return to the Union, Congress allowed Mississippi to rejoin the Union. </a:t>
            </a:r>
          </a:p>
          <a:p>
            <a:r>
              <a:rPr lang="en-US" sz="2400" dirty="0" smtClean="0"/>
              <a:t>Mississippi returned to the Union on February 23, 1870.</a:t>
            </a:r>
          </a:p>
        </p:txBody>
      </p:sp>
      <p:pic>
        <p:nvPicPr>
          <p:cNvPr id="5" name="Content Placeholder 4" descr="Reconstruction Amendments.jpg"/>
          <p:cNvPicPr>
            <a:picLocks noGrp="1" noChangeAspect="1"/>
          </p:cNvPicPr>
          <p:nvPr>
            <p:ph sz="half" idx="2"/>
          </p:nvPr>
        </p:nvPicPr>
        <p:blipFill>
          <a:blip r:embed="rId2" cstate="print"/>
          <a:stretch>
            <a:fillRect/>
          </a:stretch>
        </p:blipFill>
        <p:spPr>
          <a:xfrm>
            <a:off x="5715000" y="1295400"/>
            <a:ext cx="3226731" cy="4525963"/>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57200" y="0"/>
            <a:ext cx="8229600" cy="1143000"/>
          </a:xfrm>
        </p:spPr>
        <p:txBody>
          <a:bodyPr>
            <a:normAutofit fontScale="90000"/>
          </a:bodyPr>
          <a:lstStyle/>
          <a:p>
            <a:r>
              <a:rPr lang="en-US" dirty="0" smtClean="0"/>
              <a:t>Readmission of Mississippi, </a:t>
            </a:r>
            <a:br>
              <a:rPr lang="en-US" dirty="0" smtClean="0"/>
            </a:br>
            <a:r>
              <a:rPr lang="en-US" dirty="0" smtClean="0"/>
              <a:t>February 23, 1870</a:t>
            </a:r>
            <a:endParaRPr lang="en-US" dirty="0"/>
          </a:p>
        </p:txBody>
      </p:sp>
    </p:spTree>
    <p:extLst>
      <p:ext uri="{BB962C8B-B14F-4D97-AF65-F5344CB8AC3E}">
        <p14:creationId xmlns:p14="http://schemas.microsoft.com/office/powerpoint/2010/main" val="3136737287"/>
      </p:ext>
    </p:extLst>
  </p:cSld>
  <p:clrMapOvr>
    <a:masterClrMapping/>
  </p:clrMapOvr>
  <p:transition xmlns:p14="http://schemas.microsoft.com/office/powerpoint/2010/mai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lstStyle/>
          <a:p>
            <a:r>
              <a:rPr lang="en-US" dirty="0" smtClean="0"/>
              <a:t>Ambrose Henderson Letter</a:t>
            </a:r>
            <a:endParaRPr lang="en-US" dirty="0"/>
          </a:p>
        </p:txBody>
      </p:sp>
      <p:sp>
        <p:nvSpPr>
          <p:cNvPr id="2" name="Content Placeholder 1"/>
          <p:cNvSpPr>
            <a:spLocks noGrp="1"/>
          </p:cNvSpPr>
          <p:nvPr>
            <p:ph idx="1"/>
          </p:nvPr>
        </p:nvSpPr>
        <p:spPr/>
        <p:txBody>
          <a:bodyPr>
            <a:normAutofit/>
          </a:bodyPr>
          <a:lstStyle/>
          <a:p>
            <a:r>
              <a:rPr lang="en-US" dirty="0" smtClean="0"/>
              <a:t>Few whites could accept the radical changes that were sweeping the nation. </a:t>
            </a:r>
          </a:p>
          <a:p>
            <a:r>
              <a:rPr lang="en-US" dirty="0" smtClean="0"/>
              <a:t>The Ambrose Henderson letter reveals the complex relationship between the former slave and his former owner. He describes him as his friend and is recommending him for a job as Circuit Judge.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42</a:t>
            </a:fld>
            <a:endParaRPr lang="en-US" dirty="0"/>
          </a:p>
        </p:txBody>
      </p:sp>
    </p:spTree>
    <p:extLst>
      <p:ext uri="{BB962C8B-B14F-4D97-AF65-F5344CB8AC3E}">
        <p14:creationId xmlns:p14="http://schemas.microsoft.com/office/powerpoint/2010/main" val="2988320351"/>
      </p:ext>
    </p:extLst>
  </p:cSld>
  <p:clrMapOvr>
    <a:masterClrMapping/>
  </p:clrMapOvr>
  <p:transition xmlns:p14="http://schemas.microsoft.com/office/powerpoint/2010/mai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Mississippi Public School System</a:t>
            </a:r>
            <a:endParaRPr lang="en-US" dirty="0"/>
          </a:p>
        </p:txBody>
      </p:sp>
      <p:sp>
        <p:nvSpPr>
          <p:cNvPr id="2" name="Content Placeholder 1"/>
          <p:cNvSpPr>
            <a:spLocks noGrp="1"/>
          </p:cNvSpPr>
          <p:nvPr>
            <p:ph idx="1"/>
          </p:nvPr>
        </p:nvSpPr>
        <p:spPr/>
        <p:txBody>
          <a:bodyPr>
            <a:normAutofit lnSpcReduction="10000"/>
          </a:bodyPr>
          <a:lstStyle/>
          <a:p>
            <a:r>
              <a:rPr lang="en-US" dirty="0" smtClean="0"/>
              <a:t>Probably one of the most important achievements of Reconstruction was the establishment of a public school system. </a:t>
            </a:r>
          </a:p>
          <a:p>
            <a:r>
              <a:rPr lang="en-US" dirty="0" smtClean="0"/>
              <a:t>Blacks responded well to the idea of public </a:t>
            </a:r>
            <a:r>
              <a:rPr lang="en-US" dirty="0" smtClean="0"/>
              <a:t>schooling; </a:t>
            </a:r>
            <a:r>
              <a:rPr lang="en-US" dirty="0" smtClean="0"/>
              <a:t>however, only a few local whites would teach in black schools. </a:t>
            </a:r>
          </a:p>
          <a:p>
            <a:r>
              <a:rPr lang="en-US" dirty="0" smtClean="0"/>
              <a:t>Since very few blacks were qualified to teach, most teachers in black schools were Northerners. </a:t>
            </a:r>
          </a:p>
          <a:p>
            <a:endParaRPr lang="en-US" dirty="0"/>
          </a:p>
        </p:txBody>
      </p:sp>
    </p:spTree>
    <p:extLst>
      <p:ext uri="{BB962C8B-B14F-4D97-AF65-F5344CB8AC3E}">
        <p14:creationId xmlns:p14="http://schemas.microsoft.com/office/powerpoint/2010/main" val="2106730146"/>
      </p:ext>
    </p:extLst>
  </p:cSld>
  <p:clrMapOvr>
    <a:masterClrMapping/>
  </p:clrMapOvr>
  <p:transition xmlns:p14="http://schemas.microsoft.com/office/powerpoint/2010/mai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68362"/>
          </a:xfrm>
        </p:spPr>
        <p:txBody>
          <a:bodyPr>
            <a:normAutofit/>
          </a:bodyPr>
          <a:lstStyle/>
          <a:p>
            <a:r>
              <a:rPr lang="en-US" dirty="0" smtClean="0"/>
              <a:t>Ku Klux Klan</a:t>
            </a:r>
            <a:endParaRPr lang="en-US" dirty="0"/>
          </a:p>
        </p:txBody>
      </p:sp>
      <p:sp>
        <p:nvSpPr>
          <p:cNvPr id="2" name="Content Placeholder 1"/>
          <p:cNvSpPr>
            <a:spLocks noGrp="1"/>
          </p:cNvSpPr>
          <p:nvPr>
            <p:ph idx="1"/>
          </p:nvPr>
        </p:nvSpPr>
        <p:spPr>
          <a:xfrm>
            <a:off x="152400" y="838200"/>
            <a:ext cx="8839200" cy="5867400"/>
          </a:xfrm>
        </p:spPr>
        <p:txBody>
          <a:bodyPr>
            <a:noAutofit/>
          </a:bodyPr>
          <a:lstStyle/>
          <a:p>
            <a:pPr marL="0" indent="0"/>
            <a:r>
              <a:rPr lang="en-US" sz="2500" dirty="0" smtClean="0"/>
              <a:t>The idea of black schools enraged some white Mississippians. </a:t>
            </a:r>
          </a:p>
          <a:p>
            <a:pPr marL="0" indent="0"/>
            <a:r>
              <a:rPr lang="en-US" sz="2500" dirty="0" smtClean="0"/>
              <a:t>Terrorist groups formed to discourage blacks and northern teachers from going to school. </a:t>
            </a:r>
          </a:p>
          <a:p>
            <a:pPr marL="0" indent="0"/>
            <a:r>
              <a:rPr lang="en-US" sz="2500" dirty="0" smtClean="0"/>
              <a:t>The most famous of these terrorist groups was the Ku Klux Klan. </a:t>
            </a:r>
          </a:p>
          <a:p>
            <a:pPr marL="0" indent="0"/>
            <a:r>
              <a:rPr lang="en-US" sz="2500" dirty="0" smtClean="0"/>
              <a:t>When their first tactics did not work, the Klan resorted to violence. </a:t>
            </a:r>
          </a:p>
          <a:p>
            <a:pPr marL="0" indent="0"/>
            <a:r>
              <a:rPr lang="en-US" sz="2500" dirty="0" smtClean="0"/>
              <a:t>Black schools and churches were burned. </a:t>
            </a:r>
          </a:p>
          <a:p>
            <a:pPr marL="0" indent="0"/>
            <a:r>
              <a:rPr lang="en-US" sz="2500" dirty="0" smtClean="0"/>
              <a:t>Parents of children who attended the black school were sometimes beaten or killed along with the teachers who taught there. </a:t>
            </a:r>
          </a:p>
          <a:p>
            <a:pPr marL="0" indent="0"/>
            <a:r>
              <a:rPr lang="en-US" sz="2500" dirty="0" smtClean="0"/>
              <a:t>Strict laws were passed causing the imprisonment of several Klan leaders.</a:t>
            </a:r>
          </a:p>
          <a:p>
            <a:pPr marL="0" indent="0"/>
            <a:r>
              <a:rPr lang="en-US" sz="2500" dirty="0" smtClean="0"/>
              <a:t>Activity died down until the election of 1875. </a:t>
            </a:r>
            <a:endParaRPr lang="en-US" sz="2500" dirty="0"/>
          </a:p>
        </p:txBody>
      </p:sp>
    </p:spTree>
  </p:cSld>
  <p:clrMapOvr>
    <a:masterClrMapping/>
  </p:clrMapOvr>
  <p:transition xmlns:p14="http://schemas.microsoft.com/office/powerpoint/2010/mai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Administration of </a:t>
            </a:r>
            <a:r>
              <a:rPr lang="en-US" dirty="0" err="1" smtClean="0"/>
              <a:t>Adelbert</a:t>
            </a:r>
            <a:r>
              <a:rPr lang="en-US" dirty="0" smtClean="0"/>
              <a:t> Ames, 1874- 1876</a:t>
            </a:r>
            <a:endParaRPr lang="en-US" dirty="0"/>
          </a:p>
        </p:txBody>
      </p:sp>
      <p:sp>
        <p:nvSpPr>
          <p:cNvPr id="2" name="Content Placeholder 1"/>
          <p:cNvSpPr>
            <a:spLocks noGrp="1"/>
          </p:cNvSpPr>
          <p:nvPr>
            <p:ph idx="1"/>
          </p:nvPr>
        </p:nvSpPr>
        <p:spPr/>
        <p:txBody>
          <a:bodyPr>
            <a:normAutofit fontScale="92500"/>
          </a:bodyPr>
          <a:lstStyle/>
          <a:p>
            <a:r>
              <a:rPr lang="en-US" dirty="0" err="1" smtClean="0"/>
              <a:t>Adelbert</a:t>
            </a:r>
            <a:r>
              <a:rPr lang="en-US" dirty="0" smtClean="0"/>
              <a:t> Ames, a former Union general, was elected governor in 1873. </a:t>
            </a:r>
          </a:p>
          <a:p>
            <a:r>
              <a:rPr lang="en-US" dirty="0" smtClean="0"/>
              <a:t>He was a moderate who wanted to reduce taxes and decrease racial tension. </a:t>
            </a:r>
          </a:p>
          <a:p>
            <a:r>
              <a:rPr lang="en-US" dirty="0" smtClean="0"/>
              <a:t>A large number of black officials were elected that year also. </a:t>
            </a:r>
          </a:p>
          <a:p>
            <a:r>
              <a:rPr lang="en-US" dirty="0" smtClean="0"/>
              <a:t>Very soon, white Mississippians considered the Republican Party the black man’s party and the Democratic Party the white man’s party. </a:t>
            </a:r>
            <a:endParaRPr lang="en-US" dirty="0"/>
          </a:p>
        </p:txBody>
      </p:sp>
    </p:spTree>
  </p:cSld>
  <p:clrMapOvr>
    <a:masterClrMapping/>
  </p:clrMapOvr>
  <p:transition xmlns:p14="http://schemas.microsoft.com/office/powerpoint/2010/mai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68362"/>
          </a:xfrm>
        </p:spPr>
        <p:txBody>
          <a:bodyPr/>
          <a:lstStyle/>
          <a:p>
            <a:r>
              <a:rPr lang="en-US" dirty="0" smtClean="0"/>
              <a:t>The Vicksburg Riot</a:t>
            </a:r>
            <a:endParaRPr lang="en-US" dirty="0"/>
          </a:p>
        </p:txBody>
      </p:sp>
      <p:sp>
        <p:nvSpPr>
          <p:cNvPr id="2" name="Content Placeholder 1"/>
          <p:cNvSpPr>
            <a:spLocks noGrp="1"/>
          </p:cNvSpPr>
          <p:nvPr>
            <p:ph idx="1"/>
          </p:nvPr>
        </p:nvSpPr>
        <p:spPr>
          <a:xfrm>
            <a:off x="457200" y="1219200"/>
            <a:ext cx="8229600" cy="4906963"/>
          </a:xfrm>
        </p:spPr>
        <p:txBody>
          <a:bodyPr>
            <a:normAutofit/>
          </a:bodyPr>
          <a:lstStyle/>
          <a:p>
            <a:r>
              <a:rPr lang="en-US" dirty="0" smtClean="0"/>
              <a:t>In 1874, racial skirmishes were frequent, but by summer time, it was almost uncontrollable. </a:t>
            </a:r>
          </a:p>
          <a:p>
            <a:r>
              <a:rPr lang="en-US" dirty="0" smtClean="0"/>
              <a:t>Highly exaggerated reports of a riot spread across the state.</a:t>
            </a:r>
          </a:p>
          <a:p>
            <a:r>
              <a:rPr lang="en-US" dirty="0" smtClean="0"/>
              <a:t>Governor Ames was heavily criticized for his handling of the Vicksburg Riot. Many white voters lost faith in him.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46</a:t>
            </a:fld>
            <a:endParaRPr lang="en-US" dirty="0"/>
          </a:p>
        </p:txBody>
      </p:sp>
    </p:spTree>
  </p:cSld>
  <p:clrMapOvr>
    <a:masterClrMapping/>
  </p:clrMapOvr>
  <p:transition xmlns:p14="http://schemas.microsoft.com/office/powerpoint/2010/mai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44562"/>
          </a:xfrm>
        </p:spPr>
        <p:txBody>
          <a:bodyPr/>
          <a:lstStyle/>
          <a:p>
            <a:r>
              <a:rPr lang="en-US" dirty="0" smtClean="0"/>
              <a:t>The “Revolution of 1875”</a:t>
            </a:r>
            <a:endParaRPr lang="en-US" dirty="0"/>
          </a:p>
        </p:txBody>
      </p:sp>
      <p:sp>
        <p:nvSpPr>
          <p:cNvPr id="2" name="Content Placeholder 1"/>
          <p:cNvSpPr>
            <a:spLocks noGrp="1"/>
          </p:cNvSpPr>
          <p:nvPr>
            <p:ph idx="1"/>
          </p:nvPr>
        </p:nvSpPr>
        <p:spPr>
          <a:xfrm>
            <a:off x="457200" y="1066800"/>
            <a:ext cx="8305800" cy="5410200"/>
          </a:xfrm>
        </p:spPr>
        <p:txBody>
          <a:bodyPr>
            <a:normAutofit fontScale="92500" lnSpcReduction="10000"/>
          </a:bodyPr>
          <a:lstStyle/>
          <a:p>
            <a:r>
              <a:rPr lang="en-US" dirty="0" smtClean="0"/>
              <a:t>The “Revolution of 1875” was actually the election of 1875. It was so chaotic and riotous that it was called a revolution. </a:t>
            </a:r>
          </a:p>
          <a:p>
            <a:r>
              <a:rPr lang="en-US" dirty="0" smtClean="0"/>
              <a:t>Governor Ames sent out troops from the state militia to keep the peace, but that failed because most of the troops were black. </a:t>
            </a:r>
          </a:p>
          <a:p>
            <a:r>
              <a:rPr lang="en-US" dirty="0" smtClean="0"/>
              <a:t>To avoid an all out war, Ames agreed to break up the militia. In response, the Democratic Party said that they would try to keep their party members from further violence. </a:t>
            </a:r>
          </a:p>
          <a:p>
            <a:r>
              <a:rPr lang="en-US" dirty="0" smtClean="0"/>
              <a:t>It did not discourage whites from trying to intimidate the black voters.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47</a:t>
            </a:fld>
            <a:endParaRPr lang="en-US" dirty="0"/>
          </a:p>
        </p:txBody>
      </p:sp>
    </p:spTree>
  </p:cSld>
  <p:clrMapOvr>
    <a:masterClrMapping/>
  </p:clrMapOvr>
  <p:transition xmlns:p14="http://schemas.microsoft.com/office/powerpoint/2010/mai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68362"/>
          </a:xfrm>
        </p:spPr>
        <p:txBody>
          <a:bodyPr/>
          <a:lstStyle/>
          <a:p>
            <a:r>
              <a:rPr lang="en-US" dirty="0" smtClean="0"/>
              <a:t>The Mississippi Plan</a:t>
            </a:r>
            <a:endParaRPr lang="en-US" dirty="0"/>
          </a:p>
        </p:txBody>
      </p:sp>
      <p:sp>
        <p:nvSpPr>
          <p:cNvPr id="2" name="Content Placeholder 1"/>
          <p:cNvSpPr>
            <a:spLocks noGrp="1"/>
          </p:cNvSpPr>
          <p:nvPr>
            <p:ph idx="1"/>
          </p:nvPr>
        </p:nvSpPr>
        <p:spPr>
          <a:xfrm>
            <a:off x="381000" y="990600"/>
            <a:ext cx="8458200" cy="5486400"/>
          </a:xfrm>
        </p:spPr>
        <p:txBody>
          <a:bodyPr>
            <a:normAutofit/>
          </a:bodyPr>
          <a:lstStyle/>
          <a:p>
            <a:r>
              <a:rPr lang="en-US" dirty="0" smtClean="0"/>
              <a:t>This plan was devised by the Democratic Party. It was created to guarantee a victory for them in the fall election. </a:t>
            </a:r>
          </a:p>
          <a:p>
            <a:r>
              <a:rPr lang="en-US" dirty="0" smtClean="0"/>
              <a:t>The plan worked and as a result, the Democratic party took over the House of Representatives and the Senate.</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48</a:t>
            </a:fld>
            <a:endParaRPr lang="en-US" dirty="0"/>
          </a:p>
        </p:txBody>
      </p:sp>
    </p:spTree>
  </p:cSld>
  <p:clrMapOvr>
    <a:masterClrMapping/>
  </p:clrMapOvr>
  <p:transition xmlns:p14="http://schemas.microsoft.com/office/powerpoint/2010/mai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68362"/>
          </a:xfrm>
        </p:spPr>
        <p:txBody>
          <a:bodyPr>
            <a:normAutofit fontScale="90000"/>
          </a:bodyPr>
          <a:lstStyle/>
          <a:p>
            <a:r>
              <a:rPr lang="en-US" dirty="0" smtClean="0"/>
              <a:t>Impeachment of Republican Officials</a:t>
            </a:r>
            <a:endParaRPr lang="en-US" dirty="0"/>
          </a:p>
        </p:txBody>
      </p:sp>
      <p:sp>
        <p:nvSpPr>
          <p:cNvPr id="2" name="Content Placeholder 1"/>
          <p:cNvSpPr>
            <a:spLocks noGrp="1"/>
          </p:cNvSpPr>
          <p:nvPr>
            <p:ph idx="1"/>
          </p:nvPr>
        </p:nvSpPr>
        <p:spPr>
          <a:xfrm>
            <a:off x="152400" y="914400"/>
            <a:ext cx="8686800" cy="4495800"/>
          </a:xfrm>
        </p:spPr>
        <p:txBody>
          <a:bodyPr>
            <a:noAutofit/>
          </a:bodyPr>
          <a:lstStyle/>
          <a:p>
            <a:r>
              <a:rPr lang="en-US" dirty="0" smtClean="0"/>
              <a:t>The Democratic Party controlled two thirds of the vote in the Senate. </a:t>
            </a:r>
          </a:p>
          <a:p>
            <a:r>
              <a:rPr lang="en-US" dirty="0" smtClean="0"/>
              <a:t>This gave them the ability to impeach any Republican senator they felt was corrupt. </a:t>
            </a:r>
          </a:p>
          <a:p>
            <a:r>
              <a:rPr lang="en-US" dirty="0" smtClean="0"/>
              <a:t>After impeaching a few black officials, they brought up charges on Governor Ames. </a:t>
            </a:r>
          </a:p>
          <a:p>
            <a:r>
              <a:rPr lang="en-US" dirty="0" smtClean="0"/>
              <a:t>The charges were very political as he hadn’t done anything illegal. </a:t>
            </a:r>
          </a:p>
          <a:p>
            <a:r>
              <a:rPr lang="en-US" dirty="0" smtClean="0"/>
              <a:t>Ames resigned in 1876 and John M. Stone became governor.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49</a:t>
            </a:fld>
            <a:endParaRPr lang="en-US" dirty="0"/>
          </a:p>
        </p:txBody>
      </p:sp>
    </p:spTree>
  </p:cSld>
  <p:clrMapOvr>
    <a:masterClrMapping/>
  </p:clrMapOvr>
  <p:transition xmlns:p14="http://schemas.microsoft.com/office/powerpoint/2010/mai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Section 1: General Grant at Oxford</a:t>
            </a:r>
            <a:endParaRPr lang="en-US" dirty="0"/>
          </a:p>
        </p:txBody>
      </p:sp>
      <p:sp>
        <p:nvSpPr>
          <p:cNvPr id="3" name="Content Placeholder 2"/>
          <p:cNvSpPr>
            <a:spLocks noGrp="1"/>
          </p:cNvSpPr>
          <p:nvPr>
            <p:ph idx="1"/>
          </p:nvPr>
        </p:nvSpPr>
        <p:spPr>
          <a:xfrm>
            <a:off x="228600" y="990600"/>
            <a:ext cx="8534400" cy="5867400"/>
          </a:xfrm>
        </p:spPr>
        <p:txBody>
          <a:bodyPr>
            <a:normAutofit/>
          </a:bodyPr>
          <a:lstStyle/>
          <a:p>
            <a:r>
              <a:rPr lang="en-US" dirty="0" smtClean="0"/>
              <a:t>The objective of the Vicksburg campaign was to capture the city and gain control of the Mississippi River. </a:t>
            </a:r>
          </a:p>
          <a:p>
            <a:r>
              <a:rPr lang="en-US" dirty="0" smtClean="0"/>
              <a:t>During this time, soldiers under Ulysses S. Grant were marching toward Vicksburg. They eventually established a post at Holly Springs. </a:t>
            </a:r>
          </a:p>
          <a:p>
            <a:r>
              <a:rPr lang="en-US" dirty="0" smtClean="0"/>
              <a:t>Grant couldn’t move toward Vicksburg anymore, so he decided to move down the river and take Vicksburg by naval assault. </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lgn="r"/>
            <a:fld id="{5B75B92E-C504-4F72-91D6-D83D77D1C380}" type="slidenum">
              <a:rPr lang="en-US" smtClean="0"/>
              <a:pPr algn="r"/>
              <a:t>5</a:t>
            </a:fld>
            <a:endParaRPr lang="en-US" dirty="0"/>
          </a:p>
        </p:txBody>
      </p:sp>
      <p:sp>
        <p:nvSpPr>
          <p:cNvPr id="5" name="TextBox 4"/>
          <p:cNvSpPr txBox="1"/>
          <p:nvPr/>
        </p:nvSpPr>
        <p:spPr>
          <a:xfrm>
            <a:off x="4572000" y="5867400"/>
            <a:ext cx="3429000" cy="369332"/>
          </a:xfrm>
          <a:prstGeom prst="rect">
            <a:avLst/>
          </a:prstGeom>
          <a:noFill/>
        </p:spPr>
        <p:txBody>
          <a:bodyPr wrap="square" rtlCol="0">
            <a:spAutoFit/>
          </a:bodyPr>
          <a:lstStyle/>
          <a:p>
            <a:r>
              <a:rPr lang="en-US" dirty="0" smtClean="0">
                <a:hlinkClick r:id="rId2"/>
              </a:rPr>
              <a:t>Vicksburg National Military Park</a:t>
            </a:r>
            <a:endParaRPr lang="en-US" dirty="0"/>
          </a:p>
        </p:txBody>
      </p:sp>
    </p:spTree>
    <p:extLst>
      <p:ext uri="{BB962C8B-B14F-4D97-AF65-F5344CB8AC3E}">
        <p14:creationId xmlns:p14="http://schemas.microsoft.com/office/powerpoint/2010/main" val="1369414355"/>
      </p:ext>
    </p:extLst>
  </p:cSld>
  <p:clrMapOvr>
    <a:masterClrMapping/>
  </p:clrMapOvr>
  <p:transition xmlns:p14="http://schemas.microsoft.com/office/powerpoint/2010/mai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The Shoestring District</a:t>
            </a:r>
            <a:endParaRPr lang="en-US" dirty="0"/>
          </a:p>
        </p:txBody>
      </p:sp>
      <p:sp>
        <p:nvSpPr>
          <p:cNvPr id="2" name="Content Placeholder 1"/>
          <p:cNvSpPr>
            <a:spLocks noGrp="1"/>
          </p:cNvSpPr>
          <p:nvPr>
            <p:ph idx="1"/>
          </p:nvPr>
        </p:nvSpPr>
        <p:spPr>
          <a:xfrm>
            <a:off x="381000" y="1143000"/>
            <a:ext cx="8534400" cy="5486400"/>
          </a:xfrm>
        </p:spPr>
        <p:txBody>
          <a:bodyPr>
            <a:normAutofit/>
          </a:bodyPr>
          <a:lstStyle/>
          <a:p>
            <a:r>
              <a:rPr lang="en-US" dirty="0" smtClean="0"/>
              <a:t>After the election of 1875, the Democratic Party controlled nearly everything. </a:t>
            </a:r>
          </a:p>
          <a:p>
            <a:r>
              <a:rPr lang="en-US" dirty="0" smtClean="0"/>
              <a:t>To minimize the impact of black voters, a district was created which was mostly black, but left the rest of the state with majority white districts. </a:t>
            </a:r>
          </a:p>
          <a:p>
            <a:r>
              <a:rPr lang="en-US" dirty="0" smtClean="0"/>
              <a:t>It was spread over a long expanse along the western edge of the Mississippi border. </a:t>
            </a:r>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50</a:t>
            </a:fld>
            <a:endParaRPr lang="en-US" dirty="0"/>
          </a:p>
        </p:txBody>
      </p:sp>
    </p:spTree>
  </p:cSld>
  <p:clrMapOvr>
    <a:masterClrMapping/>
  </p:clrMapOvr>
  <p:transition xmlns:p14="http://schemas.microsoft.com/office/powerpoint/2010/mai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68362"/>
          </a:xfrm>
        </p:spPr>
        <p:txBody>
          <a:bodyPr/>
          <a:lstStyle/>
          <a:p>
            <a:r>
              <a:rPr lang="en-US" dirty="0" smtClean="0"/>
              <a:t>Redemption of Mississippi</a:t>
            </a:r>
            <a:endParaRPr lang="en-US" dirty="0"/>
          </a:p>
        </p:txBody>
      </p:sp>
      <p:sp>
        <p:nvSpPr>
          <p:cNvPr id="2" name="Content Placeholder 1"/>
          <p:cNvSpPr>
            <a:spLocks noGrp="1"/>
          </p:cNvSpPr>
          <p:nvPr>
            <p:ph idx="1"/>
          </p:nvPr>
        </p:nvSpPr>
        <p:spPr>
          <a:xfrm>
            <a:off x="457200" y="1143000"/>
            <a:ext cx="8229600" cy="4525963"/>
          </a:xfrm>
        </p:spPr>
        <p:txBody>
          <a:bodyPr>
            <a:normAutofit fontScale="92500" lnSpcReduction="20000"/>
          </a:bodyPr>
          <a:lstStyle/>
          <a:p>
            <a:r>
              <a:rPr lang="en-US" dirty="0" smtClean="0"/>
              <a:t>The Democrats who planned the election of 1875 were called the Redeemers. </a:t>
            </a:r>
          </a:p>
          <a:p>
            <a:r>
              <a:rPr lang="en-US" dirty="0" smtClean="0"/>
              <a:t>Many accusations made about the Republican party by the Democrats cannot be supported by facts. </a:t>
            </a:r>
          </a:p>
          <a:p>
            <a:r>
              <a:rPr lang="en-US" dirty="0" smtClean="0"/>
              <a:t>No one was ready for the freedom of 4 million slaves. </a:t>
            </a:r>
          </a:p>
          <a:p>
            <a:r>
              <a:rPr lang="en-US" dirty="0" smtClean="0"/>
              <a:t>There were political battles between southerners and northerners and between whites and blacks. </a:t>
            </a:r>
          </a:p>
          <a:p>
            <a:r>
              <a:rPr lang="en-US" dirty="0" smtClean="0"/>
              <a:t>The “Bourbon Era” of the Democrats followed that chaotic time after the Civil War. </a:t>
            </a:r>
            <a:endParaRPr lang="en-US" dirty="0"/>
          </a:p>
        </p:txBody>
      </p:sp>
    </p:spTree>
  </p:cSld>
  <p:clrMapOvr>
    <a:masterClrMapping/>
  </p:clrMapOvr>
  <p:transition xmlns:p14="http://schemas.microsoft.com/office/powerpoint/2010/mai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00800" y="6096000"/>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5" name="TextBox 4"/>
          <p:cNvSpPr txBox="1"/>
          <p:nvPr/>
        </p:nvSpPr>
        <p:spPr>
          <a:xfrm>
            <a:off x="533400" y="42672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allstarecho on Wikimedia Commons; Slide 2: Public Domain Wikimedia Commons; Image Credits slide: Thomas R. Machnitzki on Wikimedia Commons; all others copyright Clairmont Press or </a:t>
            </a:r>
            <a:r>
              <a:rPr lang="en-US" sz="1200" smtClean="0">
                <a:solidFill>
                  <a:schemeClr val="bg1"/>
                </a:solidFill>
              </a:rPr>
              <a:t>public domain. </a:t>
            </a:r>
            <a:endParaRPr lang="en-US" sz="1200"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fontScale="90000"/>
          </a:bodyPr>
          <a:lstStyle/>
          <a:p>
            <a:r>
              <a:rPr lang="en-US" dirty="0" smtClean="0"/>
              <a:t>General Grant at Oxford: </a:t>
            </a:r>
            <a:br>
              <a:rPr lang="en-US" dirty="0" smtClean="0"/>
            </a:br>
            <a:r>
              <a:rPr lang="en-US" dirty="0" smtClean="0"/>
              <a:t>Battle of Shiloh, April 6-7, 1862</a:t>
            </a:r>
            <a:endParaRPr lang="en-US" dirty="0"/>
          </a:p>
        </p:txBody>
      </p:sp>
      <p:sp>
        <p:nvSpPr>
          <p:cNvPr id="3" name="Content Placeholder 2"/>
          <p:cNvSpPr>
            <a:spLocks noGrp="1"/>
          </p:cNvSpPr>
          <p:nvPr>
            <p:ph idx="1"/>
          </p:nvPr>
        </p:nvSpPr>
        <p:spPr>
          <a:xfrm>
            <a:off x="228600" y="1219201"/>
            <a:ext cx="8763000" cy="4495799"/>
          </a:xfrm>
        </p:spPr>
        <p:txBody>
          <a:bodyPr>
            <a:noAutofit/>
          </a:bodyPr>
          <a:lstStyle/>
          <a:p>
            <a:r>
              <a:rPr lang="en-US" sz="2800" dirty="0" smtClean="0"/>
              <a:t>Confederate soldiers were ordered to protect the railroad intersection known as the “Crossroads of the South.”</a:t>
            </a:r>
          </a:p>
          <a:p>
            <a:r>
              <a:rPr lang="en-US" sz="2800" dirty="0" smtClean="0"/>
              <a:t>In April of 1862, Grant met the Confederate army at Shiloh. </a:t>
            </a:r>
          </a:p>
          <a:p>
            <a:r>
              <a:rPr lang="en-US" sz="2800" dirty="0" smtClean="0"/>
              <a:t>The </a:t>
            </a:r>
            <a:r>
              <a:rPr lang="en-US" sz="2800" dirty="0" smtClean="0">
                <a:hlinkClick r:id="rId3"/>
              </a:rPr>
              <a:t>Battle of Shiloh</a:t>
            </a:r>
            <a:r>
              <a:rPr lang="en-US" sz="2800" dirty="0" smtClean="0"/>
              <a:t> was one of the bloodiest battles of the Civil War. </a:t>
            </a:r>
          </a:p>
          <a:p>
            <a:r>
              <a:rPr lang="en-US" sz="2800" dirty="0" smtClean="0"/>
              <a:t>On April 7</a:t>
            </a:r>
            <a:r>
              <a:rPr lang="en-US" sz="2800" baseline="30000" dirty="0" smtClean="0"/>
              <a:t>th</a:t>
            </a:r>
            <a:r>
              <a:rPr lang="en-US" sz="2800" dirty="0" smtClean="0"/>
              <a:t>, the battle changed and General Grant’s army, who had been reinforced overnight, won the battle. </a:t>
            </a:r>
          </a:p>
          <a:p>
            <a:r>
              <a:rPr lang="en-US" sz="2800" dirty="0" smtClean="0"/>
              <a:t>On each side, there were over 11,000 casualties.  </a:t>
            </a:r>
            <a:endParaRPr lang="en-US" sz="2800" dirty="0"/>
          </a:p>
        </p:txBody>
      </p:sp>
      <p:sp>
        <p:nvSpPr>
          <p:cNvPr id="6" name="Slide Number Placeholder 5"/>
          <p:cNvSpPr>
            <a:spLocks noGrp="1"/>
          </p:cNvSpPr>
          <p:nvPr>
            <p:ph type="sldNum" sz="quarter" idx="12"/>
          </p:nvPr>
        </p:nvSpPr>
        <p:spPr/>
        <p:txBody>
          <a:bodyPr/>
          <a:lstStyle/>
          <a:p>
            <a:pPr algn="r"/>
            <a:fld id="{5B75B92E-C504-4F72-91D6-D83D77D1C380}" type="slidenum">
              <a:rPr lang="en-US" smtClean="0"/>
              <a:pPr algn="r"/>
              <a:t>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Importance of Vicksburg</a:t>
            </a:r>
            <a:endParaRPr lang="en-US" dirty="0"/>
          </a:p>
        </p:txBody>
      </p:sp>
      <p:sp>
        <p:nvSpPr>
          <p:cNvPr id="2" name="Content Placeholder 1"/>
          <p:cNvSpPr>
            <a:spLocks noGrp="1"/>
          </p:cNvSpPr>
          <p:nvPr>
            <p:ph idx="1"/>
          </p:nvPr>
        </p:nvSpPr>
        <p:spPr>
          <a:xfrm>
            <a:off x="457200" y="1143000"/>
            <a:ext cx="8229600" cy="5334000"/>
          </a:xfrm>
        </p:spPr>
        <p:txBody>
          <a:bodyPr>
            <a:normAutofit/>
          </a:bodyPr>
          <a:lstStyle/>
          <a:p>
            <a:r>
              <a:rPr lang="en-US" dirty="0" smtClean="0"/>
              <a:t>Grant resumed the march toward Vicksburg. He was determined to reopen trade on the Mississippi River. </a:t>
            </a:r>
          </a:p>
          <a:p>
            <a:r>
              <a:rPr lang="en-US" dirty="0" smtClean="0"/>
              <a:t>Vicksburg’s location on a high bluff allowed complete control over who was able to travel along the river. </a:t>
            </a:r>
          </a:p>
          <a:p>
            <a:r>
              <a:rPr lang="en-US" dirty="0" smtClean="0"/>
              <a:t>The Confederates used their shore batteries to control the river. </a:t>
            </a:r>
          </a:p>
          <a:p>
            <a:r>
              <a:rPr lang="en-US" dirty="0" smtClean="0"/>
              <a:t>Vicksburg’s capture was very important to the Union military. </a:t>
            </a:r>
            <a:endParaRPr lang="en-US" dirty="0"/>
          </a:p>
        </p:txBody>
      </p:sp>
      <p:sp>
        <p:nvSpPr>
          <p:cNvPr id="6" name="Slide Number Placeholder 5"/>
          <p:cNvSpPr>
            <a:spLocks noGrp="1"/>
          </p:cNvSpPr>
          <p:nvPr>
            <p:ph type="sldNum" sz="quarter" idx="12"/>
          </p:nvPr>
        </p:nvSpPr>
        <p:spPr/>
        <p:txBody>
          <a:bodyPr/>
          <a:lstStyle/>
          <a:p>
            <a:pPr algn="r"/>
            <a:fld id="{5B75B92E-C504-4F72-91D6-D83D77D1C380}" type="slidenum">
              <a:rPr lang="en-US" smtClean="0"/>
              <a:pPr algn="r"/>
              <a:t>7</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dirty="0" smtClean="0"/>
              <a:t>Farragut Fails to Capture Vicksburg</a:t>
            </a:r>
            <a:endParaRPr lang="en-US" dirty="0"/>
          </a:p>
        </p:txBody>
      </p:sp>
      <p:sp>
        <p:nvSpPr>
          <p:cNvPr id="2" name="Content Placeholder 1"/>
          <p:cNvSpPr>
            <a:spLocks noGrp="1"/>
          </p:cNvSpPr>
          <p:nvPr>
            <p:ph idx="1"/>
          </p:nvPr>
        </p:nvSpPr>
        <p:spPr>
          <a:xfrm>
            <a:off x="304800" y="914400"/>
            <a:ext cx="8686800" cy="5486400"/>
          </a:xfrm>
        </p:spPr>
        <p:txBody>
          <a:bodyPr>
            <a:normAutofit fontScale="92500" lnSpcReduction="20000"/>
          </a:bodyPr>
          <a:lstStyle/>
          <a:p>
            <a:r>
              <a:rPr lang="en-US" dirty="0" smtClean="0"/>
              <a:t>David Farragut captured New Orleans in 1862. </a:t>
            </a:r>
          </a:p>
          <a:p>
            <a:r>
              <a:rPr lang="en-US" dirty="0" smtClean="0"/>
              <a:t>He sailed his fleet up the Mississippi River. </a:t>
            </a:r>
          </a:p>
          <a:p>
            <a:r>
              <a:rPr lang="en-US" dirty="0" smtClean="0"/>
              <a:t>He began an attack on Vicksburg that lasted almost 2 months. </a:t>
            </a:r>
          </a:p>
          <a:p>
            <a:r>
              <a:rPr lang="en-US" dirty="0" smtClean="0"/>
              <a:t>Eventually he passed Vicksburg where he was joined by federal gunboats. The two combined their forces and attacked the city. </a:t>
            </a:r>
          </a:p>
          <a:p>
            <a:r>
              <a:rPr lang="en-US" dirty="0" smtClean="0"/>
              <a:t>Farragut eventually realized that he wouldn’t be able to take control of the city.</a:t>
            </a:r>
          </a:p>
          <a:p>
            <a:r>
              <a:rPr lang="en-US" dirty="0" smtClean="0"/>
              <a:t>He tried to dig a canal around the city, but even that attempt failed. </a:t>
            </a:r>
          </a:p>
          <a:p>
            <a:r>
              <a:rPr lang="en-US" dirty="0" smtClean="0"/>
              <a:t>Soon, Farragut was forced to forget his attacks and move back down the river. </a:t>
            </a:r>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8</a:t>
            </a:fld>
            <a:endParaRPr lang="en-US" dirty="0"/>
          </a:p>
        </p:txBody>
      </p:sp>
    </p:spTree>
    <p:extLst>
      <p:ext uri="{BB962C8B-B14F-4D97-AF65-F5344CB8AC3E}">
        <p14:creationId xmlns:p14="http://schemas.microsoft.com/office/powerpoint/2010/main" val="2465829772"/>
      </p:ext>
    </p:extLst>
  </p:cSld>
  <p:clrMapOvr>
    <a:masterClrMapping/>
  </p:clrMapOvr>
  <p:transition xmlns:p14="http://schemas.microsoft.com/office/powerpoint/2010/mai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Pemberton Placed in Command of Vicksburg</a:t>
            </a:r>
            <a:endParaRPr lang="en-US" dirty="0"/>
          </a:p>
        </p:txBody>
      </p:sp>
      <p:sp>
        <p:nvSpPr>
          <p:cNvPr id="2" name="Content Placeholder 1"/>
          <p:cNvSpPr>
            <a:spLocks noGrp="1"/>
          </p:cNvSpPr>
          <p:nvPr>
            <p:ph idx="1"/>
          </p:nvPr>
        </p:nvSpPr>
        <p:spPr/>
        <p:txBody>
          <a:bodyPr/>
          <a:lstStyle/>
          <a:p>
            <a:r>
              <a:rPr lang="en-US" dirty="0" smtClean="0"/>
              <a:t>October 14</a:t>
            </a:r>
            <a:r>
              <a:rPr lang="en-US" baseline="30000" dirty="0" smtClean="0"/>
              <a:t>th</a:t>
            </a:r>
            <a:r>
              <a:rPr lang="en-US" dirty="0" smtClean="0"/>
              <a:t>, 1862: Confederate General John C. Pemberton was ordered to hold Vicksburg at all costs. </a:t>
            </a:r>
          </a:p>
          <a:p>
            <a:r>
              <a:rPr lang="en-US" dirty="0" smtClean="0"/>
              <a:t>He was given a hopeless assignment and to make things worse, he would soon meet the Union army. </a:t>
            </a: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9</a:t>
            </a:fld>
            <a:endParaRPr lang="en-US" dirty="0"/>
          </a:p>
        </p:txBody>
      </p:sp>
    </p:spTree>
    <p:extLst>
      <p:ext uri="{BB962C8B-B14F-4D97-AF65-F5344CB8AC3E}">
        <p14:creationId xmlns:p14="http://schemas.microsoft.com/office/powerpoint/2010/main" val="3293454791"/>
      </p:ext>
    </p:extLst>
  </p:cSld>
  <p:clrMapOvr>
    <a:masterClrMapping/>
  </p:clrMapOvr>
  <p:transition xmlns:p14="http://schemas.microsoft.com/office/powerpoint/2010/mai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5880</TotalTime>
  <Words>3233</Words>
  <Application>Microsoft Macintosh PowerPoint</Application>
  <PresentationFormat>On-screen Show (4:3)</PresentationFormat>
  <Paragraphs>295</Paragraphs>
  <Slides>52</Slides>
  <Notes>21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Section 1: General Grant at Oxford</vt:lpstr>
      <vt:lpstr>Section 1: General Grant at Oxford</vt:lpstr>
      <vt:lpstr>Section 1: General Grant at Oxford</vt:lpstr>
      <vt:lpstr>General Grant at Oxford:  Battle of Shiloh, April 6-7, 1862</vt:lpstr>
      <vt:lpstr>The Importance of Vicksburg</vt:lpstr>
      <vt:lpstr>Farragut Fails to Capture Vicksburg</vt:lpstr>
      <vt:lpstr>Pemberton Placed in Command of Vicksburg</vt:lpstr>
      <vt:lpstr>General Grant Occupies Oxford</vt:lpstr>
      <vt:lpstr>General Grant Occupies Oxford: Mrs. Grant Almost Captured at Holly Springs</vt:lpstr>
      <vt:lpstr>General Grant Occupies Oxford:  What Grant Learned at Oxford</vt:lpstr>
      <vt:lpstr>Section 2: The Vicksburg Campaign</vt:lpstr>
      <vt:lpstr>Section 2: The Vicksburg Campaign</vt:lpstr>
      <vt:lpstr>Section 2: The Vicksburg Campaign</vt:lpstr>
      <vt:lpstr>Yazoo Pass Expedition</vt:lpstr>
      <vt:lpstr>Grant’s Bold and Daring Maneuver </vt:lpstr>
      <vt:lpstr>Grierson’s Raid, April 17 - May 2, 1863</vt:lpstr>
      <vt:lpstr>Porter Runs the Guns of Vicksburg</vt:lpstr>
      <vt:lpstr>Grant Closes in on Vicksburg</vt:lpstr>
      <vt:lpstr>Battle of Champion Hill, May 16, 1863</vt:lpstr>
      <vt:lpstr>What Sherman Learned at Vicksburg</vt:lpstr>
      <vt:lpstr>The Siege of Vicksburg,  May 19- July 4, 1863</vt:lpstr>
      <vt:lpstr>Sherman’s March Through Mississippi, February 3 - March 4, 1864</vt:lpstr>
      <vt:lpstr>The Day of Jubilee</vt:lpstr>
      <vt:lpstr>Mississippi Black Troops</vt:lpstr>
      <vt:lpstr>Mississippi Black Troops:  The 3rd United States Colored Calvary</vt:lpstr>
      <vt:lpstr>Mississippi Black Troops:  Wilson Brown, Congressional Medal of Honor Winner</vt:lpstr>
      <vt:lpstr>The War Ends</vt:lpstr>
      <vt:lpstr>Section 3: Reconstruction and Reunion, 1865- 1876</vt:lpstr>
      <vt:lpstr>Section 3: Reconstruction and Reunion, 1865- 1876</vt:lpstr>
      <vt:lpstr>Section 3: Reconstruction and Reunion, 1865- 1876</vt:lpstr>
      <vt:lpstr>Presidential Reconstruction,  1865- 1867</vt:lpstr>
      <vt:lpstr>Governor William L. Sharkey</vt:lpstr>
      <vt:lpstr>The Black Codes</vt:lpstr>
      <vt:lpstr>Impeachment of President Andrew Johnson</vt:lpstr>
      <vt:lpstr>Congressional Reconstruction,  1867- 1875</vt:lpstr>
      <vt:lpstr>Congressional Reconstruction,  1867- 1875: Scalawags</vt:lpstr>
      <vt:lpstr>Congressional Reconstruction,  1867- 1875: Carpetbaggers</vt:lpstr>
      <vt:lpstr>Congressional Reconstruction,  1867- 1875: Blacks</vt:lpstr>
      <vt:lpstr>Readmission of Mississippi,  February 23, 1870</vt:lpstr>
      <vt:lpstr>Ambrose Henderson Letter</vt:lpstr>
      <vt:lpstr>Mississippi Public School System</vt:lpstr>
      <vt:lpstr>Ku Klux Klan</vt:lpstr>
      <vt:lpstr>Administration of Adelbert Ames, 1874- 1876</vt:lpstr>
      <vt:lpstr>The Vicksburg Riot</vt:lpstr>
      <vt:lpstr>The “Revolution of 1875”</vt:lpstr>
      <vt:lpstr>The Mississippi Plan</vt:lpstr>
      <vt:lpstr>Impeachment of Republican Officials</vt:lpstr>
      <vt:lpstr>The Shoestring District</vt:lpstr>
      <vt:lpstr>Redemption of Mississippi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Tommy Lankford</cp:lastModifiedBy>
  <cp:revision>586</cp:revision>
  <dcterms:created xsi:type="dcterms:W3CDTF">2010-06-02T19:20:05Z</dcterms:created>
  <dcterms:modified xsi:type="dcterms:W3CDTF">2012-10-11T14:01:53Z</dcterms:modified>
</cp:coreProperties>
</file>