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32" r:id="rId2"/>
  </p:sldMasterIdLst>
  <p:notesMasterIdLst>
    <p:notesMasterId r:id="rId55"/>
  </p:notesMasterIdLst>
  <p:handoutMasterIdLst>
    <p:handoutMasterId r:id="rId56"/>
  </p:handoutMasterIdLst>
  <p:sldIdLst>
    <p:sldId id="1173" r:id="rId3"/>
    <p:sldId id="2516" r:id="rId4"/>
    <p:sldId id="2519" r:id="rId5"/>
    <p:sldId id="2322" r:id="rId6"/>
    <p:sldId id="2323" r:id="rId7"/>
    <p:sldId id="2324" r:id="rId8"/>
    <p:sldId id="2595" r:id="rId9"/>
    <p:sldId id="1889" r:id="rId10"/>
    <p:sldId id="837" r:id="rId11"/>
    <p:sldId id="855" r:id="rId12"/>
    <p:sldId id="2520" r:id="rId13"/>
    <p:sldId id="844" r:id="rId14"/>
    <p:sldId id="845" r:id="rId15"/>
    <p:sldId id="846" r:id="rId16"/>
    <p:sldId id="2479" r:id="rId17"/>
    <p:sldId id="2460" r:id="rId18"/>
    <p:sldId id="869" r:id="rId19"/>
    <p:sldId id="870" r:id="rId20"/>
    <p:sldId id="873" r:id="rId21"/>
    <p:sldId id="874" r:id="rId22"/>
    <p:sldId id="875" r:id="rId23"/>
    <p:sldId id="880" r:id="rId24"/>
    <p:sldId id="881" r:id="rId25"/>
    <p:sldId id="876" r:id="rId26"/>
    <p:sldId id="878" r:id="rId27"/>
    <p:sldId id="2526" r:id="rId28"/>
    <p:sldId id="1181" r:id="rId29"/>
    <p:sldId id="776" r:id="rId30"/>
    <p:sldId id="790" r:id="rId31"/>
    <p:sldId id="2594" r:id="rId32"/>
    <p:sldId id="2593" r:id="rId33"/>
    <p:sldId id="2598" r:id="rId34"/>
    <p:sldId id="2440" r:id="rId35"/>
    <p:sldId id="550" r:id="rId36"/>
    <p:sldId id="570" r:id="rId37"/>
    <p:sldId id="571" r:id="rId38"/>
    <p:sldId id="572" r:id="rId39"/>
    <p:sldId id="573" r:id="rId40"/>
    <p:sldId id="2523" r:id="rId41"/>
    <p:sldId id="2524" r:id="rId42"/>
    <p:sldId id="2481" r:id="rId43"/>
    <p:sldId id="2525" r:id="rId44"/>
    <p:sldId id="2509" r:id="rId45"/>
    <p:sldId id="991" r:id="rId46"/>
    <p:sldId id="2403" r:id="rId47"/>
    <p:sldId id="2425" r:id="rId48"/>
    <p:sldId id="2513" r:id="rId49"/>
    <p:sldId id="2514" r:id="rId50"/>
    <p:sldId id="2597" r:id="rId51"/>
    <p:sldId id="2596" r:id="rId52"/>
    <p:sldId id="2476" r:id="rId53"/>
    <p:sldId id="331" r:id="rId54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19B7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3" autoAdjust="0"/>
    <p:restoredTop sz="94662" autoAdjust="0"/>
  </p:normalViewPr>
  <p:slideViewPr>
    <p:cSldViewPr>
      <p:cViewPr varScale="1">
        <p:scale>
          <a:sx n="77" d="100"/>
          <a:sy n="77" d="100"/>
        </p:scale>
        <p:origin x="972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1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A0BB574-0895-477B-BED4-3459E7A07FD7}" type="datetimeFigureOut">
              <a:rPr lang="en-US" smtClean="0"/>
              <a:t>9/5/2019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8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8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6AD2E2F-E2A0-472B-80A9-7B9DFB552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9212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3671BEA-E66E-4BEC-BAB5-D10B40ECB992}" type="datetimeFigureOut">
              <a:rPr lang="en-US" smtClean="0"/>
              <a:t>9/5/2019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8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34DB253-6A32-4472-B248-683C8EB82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7654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4DB253-6A32-4472-B248-683C8EB8249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8590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4DB253-6A32-4472-B248-683C8EB82496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5654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4DB253-6A32-4472-B248-683C8EB82496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533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4DB253-6A32-4472-B248-683C8EB82496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555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4DB253-6A32-4472-B248-683C8EB8249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1596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4DB253-6A32-4472-B248-683C8EB8249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645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4DB253-6A32-4472-B248-683C8EB8249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8346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4DB253-6A32-4472-B248-683C8EB8249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290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4DB253-6A32-4472-B248-683C8EB8249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9989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4DB253-6A32-4472-B248-683C8EB8249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4360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4DB253-6A32-4472-B248-683C8EB82496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008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4DB253-6A32-4472-B248-683C8EB82496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7395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47AEF8-DC55-45A2-9219-DFF809632D0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1D6FDA-F995-40C7-A10B-A90A4264F80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724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0781ED-E70E-438B-BE30-F549D51CE47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49284A-85FC-4F08-AFA5-3D281249E66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915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F16D1A-CB5D-4278-A995-32CFFDA7B57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F4F3D2-1386-4ECC-AB4B-1C628FF00E6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1388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47AEF8-DC55-45A2-9219-DFF809632D0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1D6FDA-F995-40C7-A10B-A90A4264F80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3709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364AFE-49B0-4807-BEA0-0DB444CCE73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0CFB12-6182-47CC-AB05-FAD0B03D4FE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152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48DABA-2BED-4D6B-A249-8D66CB993CB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9D4D4-1061-45B7-A027-95B8C9BCDA4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6946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C136FB-D546-46A9-A85C-2555804D796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97D37C-7C86-49EB-80D8-46F1EF49427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385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9A4D3B-A258-4E4B-BDD8-58143CD2C55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7984C3-8708-49A8-AB05-440C4377A1E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7519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8794D7-B9D7-4DCC-B734-285CD3CF7C6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8D59C1-A101-4CAA-8A04-92B7B7995E8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5912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AF4423-63DB-40E9-96E4-D2E6549C0CA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3ECFFD-E139-469A-B436-B38A8852D2A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2844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2A4BE3-79E4-419E-8AC1-F6836A18082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4C5DB6-6FF2-4434-A0F4-82E2519971B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9738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364AFE-49B0-4807-BEA0-0DB444CCE73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0CFB12-6182-47CC-AB05-FAD0B03D4FE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0536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524D19-CD38-4092-8BF0-2DC66353739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D1EB74-9BCD-45E5-8F32-3293357D219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914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0781ED-E70E-438B-BE30-F549D51CE47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49284A-85FC-4F08-AFA5-3D281249E66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8897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F16D1A-CB5D-4278-A995-32CFFDA7B57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F4F3D2-1386-4ECC-AB4B-1C628FF00E6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324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48DABA-2BED-4D6B-A249-8D66CB993CB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9D4D4-1061-45B7-A027-95B8C9BCDA4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962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C136FB-D546-46A9-A85C-2555804D796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97D37C-7C86-49EB-80D8-46F1EF49427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722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9A4D3B-A258-4E4B-BDD8-58143CD2C55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7984C3-8708-49A8-AB05-440C4377A1E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1152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8794D7-B9D7-4DCC-B734-285CD3CF7C6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8D59C1-A101-4CAA-8A04-92B7B7995E8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821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AF4423-63DB-40E9-96E4-D2E6549C0CA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3ECFFD-E139-469A-B436-B38A8852D2A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060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2A4BE3-79E4-419E-8AC1-F6836A18082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4C5DB6-6FF2-4434-A0F4-82E2519971B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682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524D19-CD38-4092-8BF0-2DC66353739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D1EB74-9BCD-45E5-8F32-3293357D219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4419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C5E72BF-2A65-4755-A9E0-B24D0B7BFDE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9E74ECC-20A5-421B-A5A2-15F5BC23209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949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C5E72BF-2A65-4755-A9E0-B24D0B7BFDE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9E74ECC-20A5-421B-A5A2-15F5BC23209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648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7179" y="3063619"/>
            <a:ext cx="3238481" cy="175432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600" b="1" i="1" dirty="0">
                <a:latin typeface="Script MT Bold" panose="03040602040607080904" pitchFamily="66" charset="0"/>
              </a:rPr>
              <a:t>Practice writing “q” in cursive </a:t>
            </a:r>
            <a:r>
              <a:rPr lang="en-US" sz="3600" b="1" i="1" dirty="0" smtClean="0">
                <a:latin typeface="Script MT Bold" panose="03040602040607080904" pitchFamily="66" charset="0"/>
              </a:rPr>
              <a:t>if </a:t>
            </a:r>
            <a:r>
              <a:rPr lang="en-US" sz="3600" b="1" i="1" dirty="0">
                <a:latin typeface="Script MT Bold" panose="03040602040607080904" pitchFamily="66" charset="0"/>
              </a:rPr>
              <a:t>finished.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838200" y="157399"/>
            <a:ext cx="7090845" cy="9144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76200">
            <a:solidFill>
              <a:srgbClr val="92D050"/>
            </a:solidFill>
          </a:ln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2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Wednesday, September 4, 2019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00800" y="6341082"/>
            <a:ext cx="23622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7:55 – 8:30</a:t>
            </a:r>
            <a:endParaRPr lang="en-US" sz="3200" dirty="0">
              <a:solidFill>
                <a:prstClr val="black"/>
              </a:solidFill>
              <a:cs typeface="Arial" charset="0"/>
            </a:endParaRPr>
          </a:p>
        </p:txBody>
      </p:sp>
      <p:pic>
        <p:nvPicPr>
          <p:cNvPr id="1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1" t="16811" r="41862" b="5089"/>
          <a:stretch/>
        </p:blipFill>
        <p:spPr bwMode="auto">
          <a:xfrm>
            <a:off x="1211250" y="4722264"/>
            <a:ext cx="159667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29147DF-EF71-4848-BA92-A46169813E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167" t="14445" r="34219" b="11482"/>
          <a:stretch/>
        </p:blipFill>
        <p:spPr>
          <a:xfrm>
            <a:off x="4876800" y="1219200"/>
            <a:ext cx="3805194" cy="5015158"/>
          </a:xfrm>
          <a:prstGeom prst="rect">
            <a:avLst/>
          </a:prstGeom>
        </p:spPr>
      </p:pic>
      <p:pic>
        <p:nvPicPr>
          <p:cNvPr id="7" name="Content Placeholder 4"/>
          <p:cNvPicPr>
            <a:picLocks noChangeAspect="1"/>
          </p:cNvPicPr>
          <p:nvPr/>
        </p:nvPicPr>
        <p:blipFill rotWithShape="1">
          <a:blip r:embed="rId4"/>
          <a:srcRect l="32111" t="13469" r="33164" b="12452"/>
          <a:stretch/>
        </p:blipFill>
        <p:spPr bwMode="auto">
          <a:xfrm>
            <a:off x="3692830" y="3940782"/>
            <a:ext cx="20574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66800" y="1304362"/>
            <a:ext cx="4191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Complete reading passage first, then begin math handout.</a:t>
            </a:r>
            <a:endParaRPr lang="en-US" sz="32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28573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8229600" cy="2620962"/>
          </a:xfrm>
          <a:solidFill>
            <a:srgbClr val="0070C0"/>
          </a:solidFill>
        </p:spPr>
        <p:txBody>
          <a:bodyPr/>
          <a:lstStyle/>
          <a:p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Gather at the Carpet with your MM Student Response book…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928255" y="2743200"/>
            <a:ext cx="7606145" cy="3382963"/>
          </a:xfrm>
        </p:spPr>
        <p:txBody>
          <a:bodyPr/>
          <a:lstStyle/>
          <a:p>
            <a:r>
              <a:rPr lang="en-US" sz="4800" b="1" dirty="0"/>
              <a:t>Are we still the best?</a:t>
            </a: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581400"/>
            <a:ext cx="4191000" cy="3018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1587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410200" y="4088208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Illustrator:  James </a:t>
            </a:r>
            <a:r>
              <a:rPr lang="en-US" dirty="0" err="1"/>
              <a:t>Ransome</a:t>
            </a:r>
            <a:r>
              <a:rPr lang="en-US" dirty="0"/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15636" y="1972429"/>
            <a:ext cx="3941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Author:  Elizabeth Fitzgerald Howard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18448" y="181953"/>
            <a:ext cx="845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What do you remember about Aunt Flossie’s Hats (and Crab Cakes Later) </a:t>
            </a:r>
            <a:r>
              <a:rPr lang="en-US" sz="3200" dirty="0">
                <a:solidFill>
                  <a:srgbClr val="FF0000"/>
                </a:solidFill>
              </a:rPr>
              <a:t>- Turn to your Partner</a:t>
            </a:r>
            <a:r>
              <a:rPr lang="en-US" sz="3200" dirty="0"/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441715"/>
            <a:ext cx="4014148" cy="5103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Image result for Elizabeth Fitzgerald Howar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7172" y="2354460"/>
            <a:ext cx="1138856" cy="163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599" y="4500563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1295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6181867" y="54275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Read page 20-27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80999" y="5181600"/>
            <a:ext cx="84582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What did you see in your mind as you listened to this part of the story? </a:t>
            </a:r>
            <a:r>
              <a:rPr lang="en-US" sz="3200" dirty="0">
                <a:solidFill>
                  <a:srgbClr val="FF0000"/>
                </a:solidFill>
              </a:rPr>
              <a:t> - Turn to Your Partner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304800" y="450303"/>
            <a:ext cx="5105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Today I will reread one of the hat stories and I want you to visualize what is happening in the story.</a:t>
            </a:r>
          </a:p>
          <a:p>
            <a:endParaRPr lang="en-US" sz="3200" dirty="0"/>
          </a:p>
          <a:p>
            <a:r>
              <a:rPr lang="en-US" sz="3200" dirty="0"/>
              <a:t>After you talk to your partner about what you visualized, you will draw and write about their mental images.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6567" y="1105338"/>
            <a:ext cx="2971800" cy="3777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2880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Making Meaning Response Book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Turn to page 4 of your Student Response book</a:t>
            </a:r>
          </a:p>
          <a:p>
            <a:r>
              <a:rPr lang="en-US" dirty="0"/>
              <a:t>You will draw a picture of something you visualized clearly as you listened to her story</a:t>
            </a:r>
          </a:p>
          <a:p>
            <a:r>
              <a:rPr lang="en-US" dirty="0"/>
              <a:t>Write two sentences that describe what your picture shows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038600"/>
            <a:ext cx="1636713" cy="2083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5782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6181867" y="54275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Reread page 20-27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4800" y="4491275"/>
            <a:ext cx="845820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 will reread the story one more time.  I want you to listen for any details you might want to add to your drawings. – we will share your drawings tomorrow.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4800" y="450303"/>
            <a:ext cx="51054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Close your eyes and think about your mental image.</a:t>
            </a:r>
          </a:p>
          <a:p>
            <a:endParaRPr lang="en-US" sz="3200" dirty="0"/>
          </a:p>
          <a:p>
            <a:r>
              <a:rPr lang="en-US" sz="3200" dirty="0"/>
              <a:t>Open your eyes and look at your drawing.</a:t>
            </a:r>
          </a:p>
          <a:p>
            <a:endParaRPr lang="en-US" sz="3200" dirty="0"/>
          </a:p>
          <a:p>
            <a:r>
              <a:rPr lang="en-US" sz="3200" dirty="0"/>
              <a:t>Does your drawing reflect what you saw in your mind?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219" y="937103"/>
            <a:ext cx="1827900" cy="2323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3489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67000" y="240786"/>
            <a:ext cx="608649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Independent Daily Reading &amp; Teacher Conferences</a:t>
            </a:r>
          </a:p>
        </p:txBody>
      </p:sp>
      <p:sp>
        <p:nvSpPr>
          <p:cNvPr id="2" name="AutoShape 2" descr="Image result for flashlight clip a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9052" y="2715261"/>
            <a:ext cx="2481992" cy="2300899"/>
          </a:xfrm>
          <a:prstGeom prst="rect">
            <a:avLst/>
          </a:prstGeom>
        </p:spPr>
      </p:pic>
      <p:sp>
        <p:nvSpPr>
          <p:cNvPr id="6" name="Subtitle 5"/>
          <p:cNvSpPr txBox="1">
            <a:spLocks/>
          </p:cNvSpPr>
          <p:nvPr/>
        </p:nvSpPr>
        <p:spPr bwMode="auto">
          <a:xfrm>
            <a:off x="155575" y="334456"/>
            <a:ext cx="2330173" cy="5228144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Computers </a:t>
            </a:r>
            <a:r>
              <a:rPr lang="en-US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  <a:r>
              <a:rPr lang="en-US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Classworks</a:t>
            </a:r>
            <a:r>
              <a:rPr lang="en-US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en-US" b="1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*Epic</a:t>
            </a:r>
            <a:r>
              <a:rPr lang="en-US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en-US" b="1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1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400" b="1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*Amiyah 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- 1</a:t>
            </a:r>
            <a:endParaRPr lang="en-US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1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Landon</a:t>
            </a:r>
            <a:r>
              <a:rPr lang="en-US" sz="2400" b="1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- 2</a:t>
            </a:r>
            <a:endParaRPr lang="en-US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1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400" b="1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</a:t>
            </a:r>
            <a:r>
              <a:rPr lang="en-US" sz="2400" b="1" i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Jearon</a:t>
            </a:r>
            <a:r>
              <a:rPr lang="en-US" sz="2400" b="1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- 3</a:t>
            </a:r>
            <a:endParaRPr lang="en-US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1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400" b="1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*Adalyn 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- 4</a:t>
            </a:r>
            <a:endParaRPr lang="en-US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1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400" b="1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</a:t>
            </a:r>
            <a:r>
              <a:rPr lang="en-US" sz="2400" b="1" i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Khamani</a:t>
            </a:r>
            <a:r>
              <a:rPr lang="en-US" sz="2400" b="1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- 5</a:t>
            </a:r>
            <a:endParaRPr lang="en-US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1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400" b="1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*Lexi 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- 6</a:t>
            </a:r>
          </a:p>
          <a:p>
            <a:pPr marL="0" lvl="1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Jaiden - 7</a:t>
            </a:r>
            <a:endParaRPr lang="en-US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1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400" b="1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</a:t>
            </a:r>
            <a:r>
              <a:rPr lang="en-US" sz="2400" b="1" i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Brena</a:t>
            </a:r>
            <a:r>
              <a:rPr lang="en-US" sz="2400" b="1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- 8</a:t>
            </a:r>
            <a:endParaRPr lang="en-US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1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400" b="1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*Carleen 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- 9</a:t>
            </a:r>
            <a:endParaRPr lang="en-US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1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Paisleigh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TC</a:t>
            </a:r>
            <a:endParaRPr lang="en-US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b="1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5C0BD4-289E-4686-9C4B-50AF1A541B88}"/>
              </a:ext>
            </a:extLst>
          </p:cNvPr>
          <p:cNvSpPr/>
          <p:nvPr/>
        </p:nvSpPr>
        <p:spPr>
          <a:xfrm>
            <a:off x="170371" y="5416885"/>
            <a:ext cx="59404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 others Independent Novel for Book Challenge! </a:t>
            </a:r>
            <a:r>
              <a:rPr lang="en-US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</a:t>
            </a:r>
            <a:endParaRPr lang="en-US" sz="3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5112E1-8EA5-4712-9BCD-DE0AE2AB22AD}"/>
              </a:ext>
            </a:extLst>
          </p:cNvPr>
          <p:cNvSpPr txBox="1"/>
          <p:nvPr/>
        </p:nvSpPr>
        <p:spPr>
          <a:xfrm>
            <a:off x="6385648" y="6096000"/>
            <a:ext cx="25282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9:55 - 10:25</a:t>
            </a:r>
            <a:endParaRPr lang="en-US" sz="320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F132DFD-7134-475F-A684-340ADCAF8EA1}"/>
              </a:ext>
            </a:extLst>
          </p:cNvPr>
          <p:cNvSpPr/>
          <p:nvPr/>
        </p:nvSpPr>
        <p:spPr>
          <a:xfrm>
            <a:off x="2971800" y="2711549"/>
            <a:ext cx="1981200" cy="2308324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marL="0" lvl="1">
              <a:defRPr/>
            </a:pPr>
            <a:r>
              <a:rPr lang="en-US" sz="24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Mrs. Roby:</a:t>
            </a:r>
          </a:p>
          <a:p>
            <a:pPr marL="0" lvl="1">
              <a:defRPr/>
            </a:pPr>
            <a:r>
              <a:rPr lang="en-US" sz="24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LLI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1">
              <a:defRPr/>
            </a:pPr>
            <a:r>
              <a:rPr lang="en-US" sz="2400" dirty="0"/>
              <a:t>Emma</a:t>
            </a:r>
          </a:p>
          <a:p>
            <a:pPr marL="0" lvl="1">
              <a:defRPr/>
            </a:pPr>
            <a:r>
              <a:rPr lang="en-US" sz="2400" dirty="0" err="1"/>
              <a:t>Caydance</a:t>
            </a:r>
            <a:endParaRPr lang="en-US" sz="2400" dirty="0"/>
          </a:p>
          <a:p>
            <a:pPr marL="0" lvl="1">
              <a:defRPr/>
            </a:pPr>
            <a:r>
              <a:rPr lang="en-US" sz="2400" dirty="0"/>
              <a:t>Kaylee</a:t>
            </a:r>
          </a:p>
          <a:p>
            <a:pPr marL="0" lvl="1">
              <a:defRPr/>
            </a:pPr>
            <a:r>
              <a:rPr lang="en-US" sz="2400" dirty="0"/>
              <a:t>Jordyn</a:t>
            </a:r>
          </a:p>
        </p:txBody>
      </p:sp>
    </p:spTree>
    <p:extLst>
      <p:ext uri="{BB962C8B-B14F-4D97-AF65-F5344CB8AC3E}">
        <p14:creationId xmlns:p14="http://schemas.microsoft.com/office/powerpoint/2010/main" val="803381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1770773"/>
            <a:ext cx="6553200" cy="4267200"/>
          </a:xfrm>
        </p:spPr>
        <p:txBody>
          <a:bodyPr/>
          <a:lstStyle/>
          <a:p>
            <a:r>
              <a:rPr lang="en-US" sz="96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Vocabulary &amp; Grammar Time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85648" y="6096000"/>
            <a:ext cx="25282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10:25 – 10:40</a:t>
            </a:r>
            <a:endParaRPr lang="en-US" sz="320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" name="AutoShape 2" descr="Image result for clock 8:3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3" name="Picture 5" descr="Image result for vocabulary gramma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960" y="990433"/>
            <a:ext cx="1307857" cy="862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960" y="4724400"/>
            <a:ext cx="1752600" cy="1760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9426" y="347881"/>
            <a:ext cx="2650347" cy="148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457200" y="274638"/>
            <a:ext cx="4267200" cy="715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Snack Time </a:t>
            </a:r>
          </a:p>
        </p:txBody>
      </p:sp>
    </p:spTree>
    <p:extLst>
      <p:ext uri="{BB962C8B-B14F-4D97-AF65-F5344CB8AC3E}">
        <p14:creationId xmlns:p14="http://schemas.microsoft.com/office/powerpoint/2010/main" val="1106102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057400"/>
            <a:ext cx="8077200" cy="4038600"/>
          </a:xfrm>
        </p:spPr>
        <p:txBody>
          <a:bodyPr/>
          <a:lstStyle/>
          <a:p>
            <a:r>
              <a:rPr lang="en-US" dirty="0"/>
              <a:t>When people get a piece of dirt in their eye, they flutter their eyelashes, or move them rapidly up and down, to get rid of the dirt.</a:t>
            </a:r>
          </a:p>
          <a:p>
            <a:r>
              <a:rPr lang="en-US" dirty="0"/>
              <a:t>Let’s act that out.</a:t>
            </a:r>
          </a:p>
          <a:p>
            <a:r>
              <a:rPr lang="en-US" dirty="0"/>
              <a:t>What did you see your classmate do when he/she fluttered his/her eyelash? </a:t>
            </a:r>
          </a:p>
          <a:p>
            <a:pPr marL="0" indent="0">
              <a:buNone/>
            </a:pPr>
            <a:r>
              <a:rPr lang="en-US" dirty="0"/>
              <a:t>	When my classmate fluttered his/her eyelash, he/she…</a:t>
            </a:r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457200" y="274638"/>
            <a:ext cx="8229600" cy="1782762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5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flutter – </a:t>
            </a:r>
            <a:r>
              <a:rPr lang="en-US" sz="4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wave or flap rapidly</a:t>
            </a:r>
          </a:p>
        </p:txBody>
      </p:sp>
    </p:spTree>
    <p:extLst>
      <p:ext uri="{BB962C8B-B14F-4D97-AF65-F5344CB8AC3E}">
        <p14:creationId xmlns:p14="http://schemas.microsoft.com/office/powerpoint/2010/main" val="1319027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17638"/>
            <a:ext cx="5867400" cy="5364162"/>
          </a:xfrm>
        </p:spPr>
        <p:txBody>
          <a:bodyPr/>
          <a:lstStyle/>
          <a:p>
            <a:r>
              <a:rPr lang="en-US" dirty="0"/>
              <a:t>Butterflies and insects flutter their wings.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Things such as flags, curtains, and clothes on a clothesline can also flutter, or flap rapidly.</a:t>
            </a:r>
          </a:p>
          <a:p>
            <a:endParaRPr lang="en-US" dirty="0"/>
          </a:p>
          <a:p>
            <a:r>
              <a:rPr lang="en-US" dirty="0"/>
              <a:t>When might the clothes on a clothesline flutter?  - </a:t>
            </a:r>
            <a:r>
              <a:rPr lang="en-US" dirty="0">
                <a:solidFill>
                  <a:srgbClr val="FF0000"/>
                </a:solidFill>
              </a:rPr>
              <a:t>Turn to your Partner</a:t>
            </a:r>
            <a:endParaRPr lang="en-US" dirty="0"/>
          </a:p>
          <a:p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solidFill>
            <a:schemeClr val="accent6"/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Things that flutter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355" y="1295400"/>
            <a:ext cx="267652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929" y="3124200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667" y="4988257"/>
            <a:ext cx="2628900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8003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85800"/>
            <a:ext cx="86868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4400" dirty="0"/>
              <a:t>What’s the new word we are learning that means “wave or flap rapidly”?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457200" y="3276600"/>
            <a:ext cx="8229600" cy="114300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8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flutter</a:t>
            </a:r>
          </a:p>
        </p:txBody>
      </p:sp>
    </p:spTree>
    <p:extLst>
      <p:ext uri="{BB962C8B-B14F-4D97-AF65-F5344CB8AC3E}">
        <p14:creationId xmlns:p14="http://schemas.microsoft.com/office/powerpoint/2010/main" val="104071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249AA66-6DFF-44CF-BD8C-463E0ED339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167" t="14445" r="34219" b="11482"/>
          <a:stretch/>
        </p:blipFill>
        <p:spPr>
          <a:xfrm>
            <a:off x="304800" y="114300"/>
            <a:ext cx="5029982" cy="6629400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1B1CB5-3EDC-4555-A91E-7CAB777A4F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49263" t="33505" r="46108" b="50034"/>
          <a:stretch/>
        </p:blipFill>
        <p:spPr>
          <a:xfrm>
            <a:off x="6019800" y="1447800"/>
            <a:ext cx="2057400" cy="4114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561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610600" cy="1935162"/>
          </a:xfrm>
          <a:solidFill>
            <a:schemeClr val="accent6">
              <a:lumMod val="75000"/>
            </a:schemeClr>
          </a:solidFill>
        </p:spPr>
        <p:txBody>
          <a:bodyPr/>
          <a:lstStyle/>
          <a:p>
            <a:r>
              <a:rPr lang="en-US" sz="5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clutch</a:t>
            </a: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grab or hold onto something tightly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074" y="2514600"/>
            <a:ext cx="8229600" cy="35814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		</a:t>
            </a:r>
          </a:p>
          <a:p>
            <a:r>
              <a:rPr lang="en-US" dirty="0"/>
              <a:t>When have you clutched something or seen someone clutching something?  </a:t>
            </a:r>
          </a:p>
          <a:p>
            <a:pPr marL="0" indent="0">
              <a:buNone/>
            </a:pPr>
            <a:r>
              <a:rPr lang="en-US" dirty="0"/>
              <a:t>		</a:t>
            </a:r>
            <a:r>
              <a:rPr lang="en-US" b="1" dirty="0"/>
              <a:t>I clutched…</a:t>
            </a:r>
          </a:p>
          <a:p>
            <a:r>
              <a:rPr lang="en-US" dirty="0"/>
              <a:t>What did it look like when you clutched it?</a:t>
            </a:r>
          </a:p>
        </p:txBody>
      </p:sp>
    </p:spTree>
    <p:extLst>
      <p:ext uri="{BB962C8B-B14F-4D97-AF65-F5344CB8AC3E}">
        <p14:creationId xmlns:p14="http://schemas.microsoft.com/office/powerpoint/2010/main" val="244076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85800"/>
            <a:ext cx="86868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4400" dirty="0"/>
              <a:t>What’s the new word we are learning that means “grab or hold onto something tightly”?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457200" y="3810000"/>
            <a:ext cx="8229600" cy="1143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8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clutch</a:t>
            </a:r>
          </a:p>
        </p:txBody>
      </p:sp>
    </p:spTree>
    <p:extLst>
      <p:ext uri="{BB962C8B-B14F-4D97-AF65-F5344CB8AC3E}">
        <p14:creationId xmlns:p14="http://schemas.microsoft.com/office/powerpoint/2010/main" val="2759522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1066800"/>
            <a:ext cx="3886200" cy="1295400"/>
          </a:xfrm>
          <a:solidFill>
            <a:srgbClr val="FFFF00"/>
          </a:solidFill>
        </p:spPr>
        <p:txBody>
          <a:bodyPr/>
          <a:lstStyle/>
          <a:p>
            <a:r>
              <a:rPr lang="en-US" sz="5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dodge</a:t>
            </a: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381000" y="3276600"/>
            <a:ext cx="8458200" cy="2667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Let’s use Context Clues to figure out what is the meaning of the word.</a:t>
            </a:r>
          </a:p>
        </p:txBody>
      </p:sp>
    </p:spTree>
    <p:extLst>
      <p:ext uri="{BB962C8B-B14F-4D97-AF65-F5344CB8AC3E}">
        <p14:creationId xmlns:p14="http://schemas.microsoft.com/office/powerpoint/2010/main" val="1881277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  <a:solidFill>
            <a:schemeClr val="accent3">
              <a:lumMod val="75000"/>
            </a:schemeClr>
          </a:solidFill>
        </p:spPr>
        <p:txBody>
          <a:bodyPr/>
          <a:lstStyle/>
          <a:p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Using Context Clues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74" t="23747" r="22365" b="17452"/>
          <a:stretch/>
        </p:blipFill>
        <p:spPr bwMode="auto">
          <a:xfrm>
            <a:off x="481894" y="1524000"/>
            <a:ext cx="8077982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3895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01000" cy="1401762"/>
          </a:xfrm>
          <a:solidFill>
            <a:srgbClr val="FFFF00"/>
          </a:solidFill>
        </p:spPr>
        <p:txBody>
          <a:bodyPr/>
          <a:lstStyle/>
          <a:p>
            <a:r>
              <a:rPr lang="en-US" sz="5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dodge</a:t>
            </a: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move quickly to avoid something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2586" y="2133600"/>
            <a:ext cx="8030227" cy="3276600"/>
          </a:xfrm>
        </p:spPr>
        <p:txBody>
          <a:bodyPr/>
          <a:lstStyle/>
          <a:p>
            <a:r>
              <a:rPr lang="en-US" dirty="0"/>
              <a:t>When have you dodged something or seen someone dodge something?  </a:t>
            </a:r>
            <a:r>
              <a:rPr lang="en-US" dirty="0">
                <a:solidFill>
                  <a:srgbClr val="FF0000"/>
                </a:solidFill>
              </a:rPr>
              <a:t>Turn to your Partner</a:t>
            </a:r>
            <a:endParaRPr lang="en-US" dirty="0"/>
          </a:p>
          <a:p>
            <a:endParaRPr lang="en-US" dirty="0"/>
          </a:p>
          <a:p>
            <a:r>
              <a:rPr lang="en-US" dirty="0"/>
              <a:t>I dodged…or I saw…dodge</a:t>
            </a:r>
            <a:r>
              <a:rPr lang="en-US" dirty="0" smtClean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7277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85800"/>
            <a:ext cx="86868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4400" dirty="0"/>
              <a:t>What’s the new word we are learning that means “move quickly to avoid someone or something”?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391236" y="3505200"/>
            <a:ext cx="8229600" cy="1143000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8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dodge</a:t>
            </a:r>
          </a:p>
        </p:txBody>
      </p:sp>
    </p:spTree>
    <p:extLst>
      <p:ext uri="{BB962C8B-B14F-4D97-AF65-F5344CB8AC3E}">
        <p14:creationId xmlns:p14="http://schemas.microsoft.com/office/powerpoint/2010/main" val="3184625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C1A98-70C3-4803-B587-60D8FD024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 For Books Coin Drive Update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BC1B7E1-735A-4023-8BB9-462922CABA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00" r="42000"/>
          <a:stretch/>
        </p:blipFill>
        <p:spPr>
          <a:xfrm>
            <a:off x="457200" y="2209800"/>
            <a:ext cx="3276600" cy="3276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69EDEFB-A2BF-448C-880A-9073A9941FC0}"/>
              </a:ext>
            </a:extLst>
          </p:cNvPr>
          <p:cNvSpPr txBox="1"/>
          <p:nvPr/>
        </p:nvSpPr>
        <p:spPr>
          <a:xfrm>
            <a:off x="4222812" y="2070080"/>
            <a:ext cx="4495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/>
              <a:t>Classroom Goal…</a:t>
            </a:r>
          </a:p>
          <a:p>
            <a:r>
              <a:rPr lang="en-US" sz="7200" dirty="0"/>
              <a:t>$100</a:t>
            </a:r>
          </a:p>
        </p:txBody>
      </p:sp>
    </p:spTree>
    <p:extLst>
      <p:ext uri="{BB962C8B-B14F-4D97-AF65-F5344CB8AC3E}">
        <p14:creationId xmlns:p14="http://schemas.microsoft.com/office/powerpoint/2010/main" val="3625174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1143000"/>
          </a:xfrm>
          <a:solidFill>
            <a:srgbClr val="00CC00"/>
          </a:solidFill>
        </p:spPr>
        <p:txBody>
          <a:bodyPr/>
          <a:lstStyle/>
          <a:p>
            <a:pPr eaLnBrk="1" hangingPunct="1"/>
            <a:r>
              <a:rPr lang="en-US" altLang="en-US" sz="6600" dirty="0"/>
              <a:t>Out of Classroom!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838200" y="2667000"/>
            <a:ext cx="7391400" cy="10668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6000" dirty="0"/>
              <a:t>Recess 10:40 – 11:05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934795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715000" y="6096000"/>
            <a:ext cx="32766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11:05-11:35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894" y="1226351"/>
            <a:ext cx="7630212" cy="2020887"/>
          </a:xfrm>
        </p:spPr>
        <p:txBody>
          <a:bodyPr/>
          <a:lstStyle/>
          <a:p>
            <a:pPr>
              <a:defRPr/>
            </a:pPr>
            <a:r>
              <a:rPr lang="en-US" sz="8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SCIENCE TIME</a:t>
            </a:r>
          </a:p>
        </p:txBody>
      </p:sp>
      <p:sp>
        <p:nvSpPr>
          <p:cNvPr id="99335" name="AutoShape 10" descr="data:image/jpeg;base64,/9j/4AAQSkZJRgABAQAAAQABAAD/2wCEAAkGBhQSERUUEhQUFRUVGBsYFhgXGRgeHhoYGCAXHBscGBgcHCYeGBwjGRsZIC8gIycpLSwvFx49NzAqNSYsLCkBCQoKDgwOGg8PGiskHyQsLS00Ly0sKSwsNDAsKS0sLCkqLC8sLSosLjQpLCksLCwsLy8pLCksLCwsLCwpLCwsLP/AABEIAMMBAwMBIgACEQEDEQH/xAAbAAACAwEBAQAAAAAAAAAAAAAABQMEBgIBB//EAEgQAAICAAQEAwQECgcIAgMAAAECAxEABBIhBSIxQQYTUTJhcYEUI5GSBxUzQlJTYnKh0hYkc4OxstE0Q2OCk6LB8BfhNVTC/8QAGQEBAAMBAQAAAAAAAAAAAAAAAAECAwQF/8QAMREAAgIABAIIBQUBAQAAAAAAAAECEQMSITFBUQQTUmFxkbHwgaHB0eEUIjJC0mIF/9oADAMBAAIRAxEAPwD7jgwYMAGDBgwAk4/4qTKvGjo7a1LWumlAeKOyCwJ55U2UHa/msyv4Q0YJ9TKWegm8QDtyBgCZOQAuN2q96va9FmeExSSpK8atJGrKhYXpDFSavYElV367YxH9NYn0RtkF0uShDmMC1aFZFVWUBykxII7+TY7DADX/AOSYNAk8uby22Rvq7ZtJIXRr1gltMYJFFnXfcHFfMfhKCRMxy7eYBJy6006lOZ0qWu91y8jEhSBsN96Vf0vhlCSHLRLqMTsfM0IHiOYZPMnVPrAPIXSKK6itHa8MfDnH48zOIZMpCGKPqeowSGAdqjI1GNtZBazbarHfADvhHixZ5TFoYFWdC1xgBkaUBdJfWxKxk2oI/jT/ABWj4dErB1jjDAFQwVQQCSSAauixJr1OOZOIUSNEpruEJHyOIbS3LRi5bFvBil+M/wDhzfcOD8Zj9XL9w4jMi3VS5F3BhP8A0lRgfKjllI25F2v01khbHcXY9MRNn53qw8Q7hIyzfJ3Gn/sOKPFgt2OqnyHuPGYDqaxiMtx1JA3mRZt6Om9bFWJOlQdJVQS1Dp1OGGV8PiJkM6RzawiEsNRjZQxAUvZZL27HvvZqscZTTlFbFsXAngyyzVMdvxqAGjNCD6GRP9ccjj2XPSeH/qJ/riaOBV9lQPgAMeZiRFUlyoUdS3TGf6nuM6O4s7G3sujfBgf8DifGM4pxeBwQq5df25VU/dj0liavqNjVjFODiyrGFyy5qZ121x6kQ7nqnMi7UN4+2LR6QnwFG/wYU5ebMKilgJLAJVtKyLdbEqfLdhuNtI9+LmU4kkhKi1ce0jCmHv0nqP2hYPY42jOMtiKLWDBgxcgMGDBgAwYMGADBgwYAMGDBgAwYMGADBgwYAMGDCtfE2W0sxmjUI7xtqYKQyGRSKO/+7cj1CkjADTHlYWt4myou8xDsoc86+y2nSevQ60r99fUWSeJsquq8xCNIUt9YuwetPfvqWvXUPUYAZVj2sLYPEmVcqEzELFyVTS6nURWwo79R9o9cMsAGDBhK0gzLEE/UAkAX+WYe0SO8YO1dG3vlrVWc1FWyUrJpeLlwfIXWAN5CDo266a5pT7l27agcRcPy/nIksvmMWAYJINIX+6BIB/eLH34Y7KOwAHwAA/wFYzee8dRg6cvFLmSDuYwAgrr9YxAY/u3jgxMfS26XkWS4I0yrQodBijxSZgYkVtHmyaS3cAK7UL21Np0j971rEfAuPJmkLKrIymnjcUyn3+oPY/HuCMW3aKXXGdD6a1odLVe41L29ReM4tJ3uClPlEMnkh3oprYamYoyshjYFrKm7IB2OjpscJP6SKXsfSM0YiSKjCIpFqS5ABBAJFsKFnYYbcQzq5RUjgy5ZnJ0rGmlbFXqYCl293b0BIotwPMT6WzTBwWW4VbQqL3JIB1MPS7v8+sayxG9tEwL4/FWdzLFMtAq1+cSCAfe+4HzXftqwwj8HNLzZzMSSseqqdKAegU2PmApONJBl1RQqKFUdABQ+zEmMrJFmS8NZaIckKbdyNR+Ra6+WLPEM6sMTSMDSC6HX0AHzrFrFbiWRWaJ426OK+HoR8DR+WIBkIvHk5ehAjKWoDUykHflLEUzWK2FA7GjhjF4ry0xCZhTC4O2vYBv2JR0IPfbGOOSZHaKRN4xzc50nSWbWLN6SjCwov1WiMd5dmWthpYW0VLV6NNHbcWF37Uet7bftT105P38zs6mElobD+mKQSeVI5kFin0lSLO/mWADQ31L1HbuXv44i/SP3X/lx81yXG/IoMgkhAOuKQDSNJAPkaySpog6CSDuAb6brgXEVOkI4eCQXA99K9qI97ABK96DA+zZ3w5yum13GeNHCiklF+f4GH44i/SP3X/lwfjiL9I/df+XF3Bjf93P35nPcOT8/wZriHjuKKdoTFMSrBC4Eemz9GHd9VA5mEHl/ONXpOKuR/CNGy6pIpEAK2w0sAj+WEcjUGpnfSAASK3oY00nDImJZooySbJKKSTyGya63HH/00/RFRLwPLhlYQQhlNqRGlg0q2DW3Kqjbso9MWMxBJ+ENEYmSCZIxGjliYiV1iZlDKsh9pI7FX7W+nHU/4RYEL+ZFOvlg+bYjOgjz6U1IdRPkPWmxutkWaew8Dy6LpSCFV9BGgG11sB+033j649i4JAq6VghC1VCNAK5z0r1d/vt6nAGcH4RVGvzIZI/LZhJZQ6VVp1F6WJLnyXNLY29rcYu5bxvG8oi8qZW1Kj6hHUbuZAqsVkN3oO6agLF12bQcFgQaUgiVfRUQDYsRsB6sx/5m9Tj3L8HgjACQxKFqgqKKosRVDaizH4sfU4AuYMGDABgwYMAGMtN4BheZ5CTpaORK2J1TSvMzHVamizKoK7B3BsHGpxnfFfFJIjGFcxIyyFpAqnnXR5cdvyLqBc79fLoEE4AgP4O8vp065iNIHMytzAQqX5kNsVhjFG12NAXiaDwJArK2qY6CCgZ7o/VljZGpi7RIWLE7g1Vm0mY8eZkVWXa1CMy6GD1piYh0IIj8zWwWmavKbrvTnwp4lkzUkgZVCoKtNWksHkUkalDDYDY//ZAMv4AyySpKuvUnl9SpvyliRLtSRXlKbUgkk2a2DuTh6kk6pN/SRwPkA1DFlmA6msc+cPUfaMQ0nuWi5LYTcSynMkUbyhn3Y+bJyxrWo+11NhR72vfSRiHiXhKOYRjXIqx9AGJ2oABdRIWq7DEicVVElzMhJVjSBdzoU6UAHfUxLb9PM914u5LLJGZCHZjI5c6muiQBSj81QABWPPxqk64HRh42LB5ot2Zfj2VBdMmGkMQXzZdTsS4JKohJ3C2GY1XRfXHfKi9lVR7gAB/ADDXjnh6LMsH8xopVFB0YXW5ph3Fk+nU4oZbwTHqDZid5wNwjGlv3qDv/AO9ceD07/wA2fS8RPPUVw9a4G2H0jInatvie+CoS7T5kWElKrH+0IxRevQnYfA40kOTRGZlVVZ92IG569fmSfmfXHSuoFAqANgBWKzcZhEhjMiBxWxNdelE7H5Y9aEVhwUFskl5HNlnNtpXxLjNQs7AYocQ47FDEJGYFW2TSQdR/ZN10BN3QrFHPcXhmmbJMH51ILjTVlddDfUeXe9JXar7YXzZNDlJ4YlnLQvqsoLZyST5dVsaI5aajYvUNVwo8zw+K525lWFEPTW6j7CzKf+ysejxLP+llT/ep/OMZkSKvKoAI25mZSP8AlEkKj7uPTJW58ogdbnYH7Rnaxz23v9f8nZkiuC+X+jTJ4pzC7vEjD9k9veyPIB86w84RxyPMg6DzLWpT1W7rpsRsdwSNj3BxggiOLVHZh3jmSWvkFlYfaPjjUeG8xFBl9ckgXWxP1ihGpTpr2mZwCCQbPtbUKA0hm/t7+S+viZYkE9ILXu+1v6DDjfh9MwLHJIBSuPnQYdwCT7xZo7kHGS8K8plSVTGykjUvMGU1361sKIFCjYTpjdZTjcMq6kkWrI3NdPcaOOsxNBIul2iYejFSP442jOisOsw3TT8D5sQVA1gNpU0U5zY2YqbPY9Luuvpht4Ly7P58N0o0SI4A5ZQTThaAB5VJXvRHrhjxPguVMsYVSQ5Id0lSkobFtZJo9OX0+AL3h0eWgXTE0ajqecEk9NyT6be7tibUdVxLYknNUosvcNzRkiVmGliKYejKSGHwDAjFnCbI56NJpU1ppepVOoVZ5XHX1Ct8ZDhj+MYv1kf3l/1x6EZppM5OrlyLGDFbOqXiZY30M6MEcb0SDTD1okHGIHh7OojDLrFBaxgrHJTO6JMC+sghl81oXLFQ7BWDXQU3KH0DBj5q+Qz4m8kMxVjK5cE+SFdp33tCpYu0Z9qxsKoWfosWZVtQVlbSdLUQabY0fQ0Rt7xgCXBjwG+mPcAGDBgwAYMGDABjI8c41xCOWVYYFaNShWTQ7WsmgbKhLMyETagB0aI11vXYMAYGbjvEWDhsqGoAhBHIEa4JiyMXI1gyhBQHeiQTQ4yXEc9C6pDlx5JkoH6PJGtXGOWJbaLXqkcs+wKb1dY+g4MAIPDWZmzMLHOQqHWQgAxsoI0qbVXJY0Sy3Q6Hr7RscYycaQtpjiDtSIdC7O5CqenZiD8AcN8K82NeZjXtEpkI/abkT/t877BjOdJNsvGclomdw8IhVQojSlAAtVuhtua3xBKMusqRGNNbhio8sVS9bNUO9etH0wyOMH4V/rGekmJvTb2ryKRqJVQ0MnPRXX1AArYdMcEIKSbfAu8SfNmwmycCKWdIlVRZJVQAB3JIoY7HDYv1Uf3F/wBMYbjitn+InLa2REVh7GkqKUynTICuYVj5QBqqdiOlmxwCR8rn2hkeMLMzUNTuzFQREobop8pGJBA9jve1+p031qyOtnzZpuJ/R4E1NHHvso0ruaJ9NhQJJ7AHCfh+XiecHMZZEaUXHsdJoE1oOwNC7IBPcLtdnMAZjOhOqxdR25dLNXxdowf3DibjyE5jK1+mf8UP+Ctiyw4UotatX4aWgsfFTbUmuG5JxczxvH9GhjIogmhYFik6roU7m9xt09e+O8LMmmRKaSINoVjSEtQJNCwQL6EX0JAOJ+I8T0HRGA0hF0eiA3zP7tjSjdqPQAkJsygbeUmU/tezfuj9kfEgn34zjht6s2w4SnsZkcB0kDz4I6oBfpQAAHYLob7MXcn4bkfaN8tJ8JtXT4RXhzHmANgKHoBX8BjiWGKQ26KSOjVzAj0b2lPwOI/TQOx4eKluvIWZrwnmDX1MTb9RI+3T9Nio+OhvhjYZfg0axCJ7lAveWmO5Jq66C6FdABhdHn5Ytxc6d1JAkA/ZY0JPg1HrzE7GPiPiGRWEkWhoKpiQQQ4PMsh6wkDTWpetg1tiVgO8qOHFnOLuQ5ynCool0oigWTXXr8cTfRl/RX7BiPIZ5ZkDrfoQdip7hh2P/wBVYIOLOM2q0KOcpatkX0Zf0V+wY4mWNBbBFBIAvSNzsB8ScT4+feKcxLnM19FiJWrpZFVk1JqPm0rByK5av84WpG2L4cMzKuTRrc3AhkglUIQHKMRXsuCpHp+UEf3cNfoqfor9gx814HnGi86I6KTnoS7K+WcMUghsqAVXW2k8pejdDH08Y7sOOW4lczepkfGPgds43mJKqMsLxohTbUyToOcGwp83cU3sCqs3Q/8AjVjIT5sSqUNFIVBV2OZJESklYo6lW15tdG6vG9wY1KmFT8FyiJ081Sz0NRhBCqJJpSqguWALSjowP1a7nEsf4ONIpZwAdGv6oW2g5duuvqWh3JB2eu1na4MAKfDHAvoeXWHWHCliCF0gBiTQFk7X1JJPrhtgwYAMGDBgAwYMZ6bxvArlSstB2QtpGkaHSIt1vT5rql1fU1QJAGhwYzT+P8vy6RKxbyzsvsiUQaC1nYEzxja6N7UCccxeNw+T+kJC+rXChia7DT+SV3RXLDTMrbKT2oHYAafBjKJ42b6THA0HM5jGzS3cnmHZXhXZUQsQxQ0DQNC9XgAwuyqXLM93bKg+CKD/AJmfDHCrghuLWR+UZ5Pk7My/9hXHP0h/tJRQ8a8RaLKsqAl5SIhQ1aQ+xZhrQ6QDRIaxqBxD4Gy3l5JXsnzLkosxAHRRzqCvKBdjrZs9cIvHZ87MiNQSUjCKRGGp8wdBIdLlWoyxIobUe2NnxZ1jy0hcx6VjazMeSqr6xj+ae/xxg1lw0uZK1ZlfwfrI8+ZlcSLdWr1IAzMzELmLtwo0jSNgNHXET/8A5P6lo1JzCq5ijskLFI0izWfaoqC46Wm2JvwdunmZgDyg5WAlU17L5a1QPIEBPLp3o79sMeDQrPm3nKi47KGuhk5b+PlIoP7+N3+2U2+Cr6FLtIk8Kgs80hq2P2amkY/4r9mOOI5us3qIJEKco9ZGpVX3FjKBf7OLHhUhYG9FO/wAHp8MK8hGzyCRjsS7kX+cOUbfGSUf8gwcbnJ/D38LJgs1RGax6VJO7MSzn1Y/+AAAPQADthbmJepJoevuw0zHTCjMw6gVPQgg/A7YpI93AVLQyuYmM51vek7qlnSAelr0ZiOpN10GOY2EH1kYCldyAAAyjcggbHboexwSAw0svKQALN6WrurdN+tXY7jFjI5MzsKB8oEFmINNW4Vf0rIFkbVfc49pvBjhaVVFtH4mnHHYo9mcX0obn+HT54mz06JrmhkQSBTqW1YShQaVk1KC3ZWsEWBZG2OE4fHIedFb3kb/AG9cOUjFjYY8WGbjVGfSFhNVT98jO+F855M+iRogJE1Wrgr1JStl0kDWmmtgse5xqMzxyCNdTSpXuIJJPYKtkn4DGdhULLw7+zdD79KhR/Fj9uLPEMuMxnViIuNBzjaiAAzD3hmaEEdwrDucVnFzlb5X5aHkXCKqn5/gbZTxHl5FJWRduoa1P3WonGK8DZhTm5Zn0qGBIYxJHuzHux1q2kAFRQOx70NDmsusGdiZAFWQBWUAAbnTddLJ8v7nxxDwrNrDlJ5SQblaiWQWxCLsz7e1exxGRxi2uNe/kM0G6p+f4EPCJkbONI5ZEZZ2ZpUh5fM0LoLCtBsGtIOoKLJ6nc8G4xE2XhLSx2Y0Jtluyou9+uPk+WgdmMaqqM5WLUtqaGnUkkKjS8LSTM1LQPkSCzVY+q+E8sVycCPTNGgjY+pjtSd/Ui8dWVp7+0QnCtn5/gl4l4jhgCFyxEmogopcaUrUxKg0qg7nEA8YZclFUyOzhWASN2OltXMQBYUaTZ7beuGOc4XFLXmIrUGUX+i9Bh8wBih/Q/Kb/ULu2rq3a9uvs7nk9nfpjQoyhkPwi5WVVovrZI28sKWOqQR0grZmBkQHt17K1S5Tx5lnV2tgqlaIVjqV9OlgAL3LVpq9umLa+EcqAQIVAIUUCwrRo0laPKw8tOYUeRd9seHwflOX+rx0vQAEDYAC1Bo0FFX07YAu8J4omZhWaIko91YroSD/ABB+OLmK3D+HRwJoiXStk1ubLEliSSSSSSSScWcAGDBgwBms945ihzDQujmpBGCgBN6YHdiNuVRPENrY21DbCPPeMMkU8xcmXkTVNGrrENm0SGTVrNAvoJ6tqAOnaxs34LCXMjRozFle2ANOg0q4B2VgtDUKNAemPn+emzzRaTkcuG+jiVSMqW0OFkpQGLDWnLHoO58wkbcpAkzfE+FrpP0SQCJjIgRYwGVBI/m+2NgMkw0mmqNRpogYuN4wyQRoXypIJclIkRgfozPHHa2GD+Xl1ZQVFBRR2xTzMUxLlsij6GmnjByznzX15pAz6WC2IRHSOrM3mAjfce5rM5jXLKeHq4ZXWNWy1m/6+VsVr+sIh16jX1x6asAXYfF+QAXRlXK8jagsJCsmlxZ8yy0eu9ro2BZ2w24P4jGbkKoZkIBDFfJ0BhvpGoeYSVIawunfre2M5n85m40lJykEcapLpZcuQUCrnRGbLFT/ALPlwRp3GZUbUL3mU4bGpWQQxpJo0khVsAnUV1AXWok164hqyU6K/FI3jglcTS2kbsNovzVJ/V+7CvhXhWSFrGZkC3si1Vdr1WOnoMOuPj+qz/2T/wCU4st0OOPpMVodGH0icU0q17l9j5/waJ5+KMxU6Ud5Cxj0GwFWIF4mKyUrNXmbkFtthjW+JtX0SbQWDBCRojWVtuoWJuVyRYo+uMf+D5FGZYgLZiIGmCdOrBtix0otVsw1N1BA2xqPG2n6BmNZjClCD5iu60SBzLHzn5YjF/ml4GCM/wCF5CkGae3A8uIKClKGMSgaW/ONkWO3zxpfDMAWGx+czf8AbyD5UoxleCbQZg2p1TQIQHYkFRFYZDyp8uoO+Nh4fH9Vh96Bvvb/APnG3SNFLvl6L8mcN14Gei4h5cUsK7O0pRRfYsy9t6pdN+rDDFcqI5dA6JDGPiS02o/EkXhZw7h+rijtpsIJDqPrrsLXpbs392MO+IKFzAN7yR0B/ZsT9v1n8D6YSksyS4q/kbYH8gmSxhfLDhqnTEbxA4NWenDEyifHaJeLz5PFLPZpoRywvJ7xVfwtv4Yzay6s6ozz6R3LuWirF6Lbc9O+FeQ4izxqxicEizWmv4sD9ox7xHOnyivlyLr5LPl7KQdZ9vtGHPxAxeMlVnJjRlbv1RSy76p8kP0I9Zvt5gZjfw0L94euLvhi5JZZiPaAr/nLN/kEY+WFcEzOMxP5TboUSgoC6woF817RiIbDrq6YY8EzphgkkMblSzEG0qlAQD276r6d++E2lBrjovqzy1Bt8Oe68Cvx7MaswxX/AHSkj96NWe/+o0a/HC3xDmTBkoIiKTSZHLCMo1nZDdspMjpzBehO946bzPJI0MXnYIp5d21anPtXRkoem2KWUmR8xJmgCscPM0kRUsUiBSIOrk67XzNWmt0Sruzo2o1/z9Py2QsOT5a9697HHgvhzNnQT5WqC/NKzFmkKiSPWNuZRI8ylT7J0jerx9E4CPqR+9J/nfGV8F5l2eeVlaRiVRiIkQggBiSxcXqvVpGwJPrjQ8FzreRH9TIbF2PL3sk93vviqlc3ZdYbrh5oc4MVos2xIBikX3nRQ+xyf4YyUXjTNKoMuWougddKy+0/l6YzynmAMhJ29jtRxsnZRqtzbYMYDMeNc4CGWEEaWDL5ctRsWhAEjMq6mQM4OhqN3tWJc/47zKqdOVOtVLOCspC/7PpF6QGLCSSt19j15cSQbrBjiJ9Sg0RYBoiiL9Qehx3gAwYMGADBirJxSJWKNIisNNgkDd70jfuaO3Xp6jGLyPg99AEubDrC/NUsu3PAzh21jcokgOobCXfUSzMBvscCVSasX6WL+zHznKcEdmKfTkkZEUurSTL5yqUXnOq1RTFJTperXbdTqs8M8IeXIshzcbOumYSB2DOmvLtLI3NVOscik7jn+OANrLxSFWKtLEGUWyl1BA62QTY23xPBmFdQyMrKehUgg/AjbGLz/AxJJmF+kQhc06yL9abAIhAqPoxJTZr/ADhhvwXLrlonRcxGzNPIwc8zMSdRVlVhcijlpeyg1ZOBKGfHv9ln/spP8rYsYVZ93kyruJYnjeJmBWNuZSpNg+Yeo747knmEqx2DqDHUIWKjTWzN5uxN7euOPpFutDVQXaXz+xi89qyXEBNIZTHqNyTTMQyuAWZY0U6impIkWurnp30fjzPacqYlYiSciNNMgjfcjUyEgltI3IAvTfTriTjPhlsxzF4ll06VlER1KuoMQLcjevTufU4z+R/B5MQvmShAq6QAWk0qjcqgPylXT2iRqINEkE4qpRlUpcCHDlJfP7F/IZSuHs/NRl88atPsB1IKleqeWLF70fSsPvDrf1aMfogp9wlf4gA/PC3IcGzQLI0sQgOpRHoseXuAoAI0DTsBqNYiTguai1LC4ptr1AXtQY2pKPQAJXUDV16FNYsWno7vUYuEsKSpqWnAm8MnVPmH7ajXzkl/8KuPPEbsczAIgGdFkcqe6kVymwAx0lRe3NvtinkZX4fI6zkvHIFKFQAEKgKVXURqHfqW70bIVrwEtLJJmGWg3LH+4PT1GwN9CS1WACdJ6SeJwrTyoyi604+2dZbMBlDKbB6H/wB6EHauxBxOpGDOcJOovCQrn2lN6X95r2W/aAPvB2qg2dCnTIDE3YPsD+6/st8Ab9QMTGakd8ZqXiMNsckYhGYFXYr1sf44gPE0OynWfSPnPz03XzrFy+25aL4TcXluAzN7DDRGP+EeaV67mREoDstH84gNYuEtKQZhpjG/l2CW/tCNtN/mAkGtyRtir4vUhsu5BKK/OAL6NG3s9+VH279O+KRmnNJe+45cedqkR8RUw5WGN9mZtcm/StUjC/QNpX4YjzbFYctl+jMFdx7yRpBHvka/7s49zEwzeaUKCYwK3scl3IxBFgMQqD1r0OOc3xNVzsrSEDyl5B3LaU00OrD6yQn0BB2rGitVe+svi9Ecm91tt9znichVm8oOVykTUUCltdUWAOxNtqo94T1wigjA4dIXu8zmCJS8Uf5NL13Ztk0oxDmzbCgBVaaLw8XyUyOqvJOpOmSwNXtIHI3HPzmuhY4QcH8GyPIPMiEaK8hkLAMJGZ4zKvln2o5aJDmiAoFV1opQ4vavj7ZambLw3lXjy6CQMHa3dWfVpZiSVUjbSOwHQYt8DH9Wh/sk/wAox7nH0RORsFRiK7UD0xNkYtMSL+iqj7ABiuA23Jsu9CfBgwY6ioYMGDABgwYMAGDBgwBmuI+C1nlmaRuWTUVoAlWkhWBuoI2REIruWvBB4GjWKeMuxWYKp2QUiM7gHbna3a2ayRXpjS4MAY7Nfg0hkdyZXAcuaCx7M7ZphR03pH0mQaTsdK33v3/43j1FvOeyp1UqUXaVprK1RUSN7B7CrokHYYMAZKP8HEABtmLEsS2lLttF6aXlFrYA6aqGIcp+DWOIxMkj6oXVlsLZCeXpVmonfy1BPQg7KCFK7PBgBNDwow8PMAOplhZb7Fipuh2Go7DsKxeil1Rhl3tQRfexYxbOFfAz9Qi/q7j/AOkSn/8AOOXpK0TLIq+GM+2YiE7EguNJjFaVKMwtdtVsKNE+mGqzKWKhgWFEixYB6WOoxiuAcYbL5lsqVXymmlAYkjTQLAVVVQH3vdvqZ3iiWTMhQeTUzJuWVRtW9E0Bv7hvQGOVokYY8JrHEEwdVZdwwDD4EWP4YkxUky0/EpSz9aJNAxPsO217+vTr9mM+/iTOSZgxRSV5ZsswpSAAGVlMWu9Z/NIsCwfTd5/Iu9mOUo3YEKV+yr6e/GazXgB5pVkmzLMw7qpUharTGQ9ICaJ2JNY9BYmDWxrmhWxN4R8Rs8ckbiWaSAkSMNBBYsRpSyCarqQLo7Dpi7kvEjSytG2WkUBbpgNR3A3U0K+Zxi+E8fMMpjykWpcsD5rsQDPEBys7Mg8sl9ekXvRJJC82z8F+I2zkTu+gMrgAKGHIyo6llYkg8xHUg6fjXPj4UrzrY0UoRTco3ffVfAsploQbGTo9bEcXX7cW1zpGwhlA+CfzYu4Mc+pjmj2fUp/Tz+pl+xP5sQ5uQSoUkgkZT1BC/Ig67BB3BG4xPxDJNIFCyvHpcMdFcwH5pvsfd6b2LBt4bajNHs+oqyKrCCI8vKL6nlJPxYuSfmcRT5SN5PMbLyltvSiVqiV10SKHX0HoMOsGJzSu7Fx7PqU/p5/Uy/Yn82D6ef1Mv2J/Njp5pPOVRGDGVJaTUNmBFKF6mxZvEWf4usUkUZVmaZiBprYCrY2egsdPf6Yiic0ez6lLinFRJl5gqObDR3yEBzyUac0QTVYafjA/qZvsT+fEE+TRQFUBNcqsa/ObUrEn1J018MUOL5vOJmj5SM8IhtVAWml+usMTvsBEa1L179MdmAtG0yrlHs+o0m4g+h9EMhcIxQNpAZgCQpIY1ZoYyU3ibiQ9iAOPKZgWy86a30zHTp1No0ssY5yuvWa7EXxxbiLKp+jKrAqXTYgjyXZlD+Z1M2lRQ5dr1A4t5/iecV3EeXDKHAQ7bppJvV5g9p6X2eS7IbHSjJtPZCh+KcT81107bqCIH00n00l1OvZn0ZZd2I+sBAxDPx3idDRAxKaiU8thdRZjQrOTUodhG50aSppTucXpOPcRVRqyqamICBQTuULkN9Z+lyarAGknewMSPxviIO2TU/lNtQG4W0F66069tfe9lGJIDgnHM6+YjSaECJka3WKVaIaUKWMlaAVVOWi1t0ANhZLxjMs1mWeNVGZaVvLBijEbZhVQERnnGmNrYgVGKsyUW+U4nxBmYvl1AWB2VQRTy1CYxrLWtkyjTXLp3JsYizGZ4iYZ3WMB6j8lAq23MwcnUzUWTSaN6em5F4A0vD5naKNpF0uyKXX9FiAWHyNjBiaEtpGqg1DVXS+9e68eYAkwYMGADBgwYAMGDBgAwsyXLLOn7SuP3XUD/Oj4Z4XZ1dM0cnZgYm+fMhPwIZR/aYyxo3BkoxPieEJnHZwCmqGVgehjoxyD5mu3fGg4YhEM+WfrGHA26qwJ/wDN12DAdsL/ABtlblT/AIkMq/OOpV+1hhi83JBmh3RVlrurDex3pifnWPPfMuNODLWXhHpGg+xRjvLebrk8zRoseVpu6rfXe3XpWK/hyfXlYmu+WrHfSSLHuNXhlgAx5gLDp64r57iEcK6pGCj39+9AdSa9PTEA+acU8GpLrJbTIFnZyQSGMbBVU2QfL0qRtXUb7AY1XgXgS5ZZgnQso3UAkgaybAFi5DXz3xW4t4nvnWKNAQU8ydSToO5tVFhPia9awjzXG55aHnSqSL0qfL5O2nT0J6bjbHbi4uaFVR0uE5Laj6dj3HzPKeIpYpSyzSOlg+XKwJK2b2KgxkjURv8AmjH0mWMMpU3RBBokGjtsRuPiMcjjRjODhud45dwASSAALJPQAdST2xTBiykAttMcSgWxJNDYe8k9K+zGH494kebryR2uhDq3DMNLSlenqFv09xYo34CEHN6DziHj6ONqSN5FutYICkjstjfbvsPkQS84RxdcxHrQMKNEN1Bx8yEIN6AgYmRSVail6mrUK3FDc1VdsbbwRk9MbuL0uVC36INN9B1PuHSqFYlpVaNcTCUY2aXGYLtJnZpECn6PFpTUaXzCGq2o0LMik12GNDmswI0Z26IpY/AC8Y3w7G+YjdBYV3ZsxJ3JJI0Lt3A1X6PfddVDnNOrM75cOAHAaVgpsbLoIB7i5RXwxDxbKZxpg0EqJEAlqQu5DMXsmMnddIFEd+nXE3CcuolfQAqRKkCAdBpGpq93Mi/3eG2PRwlUSjMrFw/iQQAzRhgOtqQaQgDmhJHPRLEsSRew5TG3DeJ0486M6+5aigqIDTpiG9LLZFWZAQFqhrsGNSDJJw/idKrTRUCpvVzcrg6WKxLqtBuRpvpXU4mXh3ECkGqdBINQnK6QCGeMgqDGQWWISAbAWwu8afBgDFLw7ipsebGug8pY2G+qAvZLI81mvWTdLsNPNd4fkuIpKrSSxyJuXWwL+rjA01Fa1KGNXvqv9nGowYAMGDBgAwYMeE4A9wY81Dbfr0wBsAe4MGPLwB7ivxCAvGwWtVWt9NS7rf8AzAYsYMAZTxNMrR5afss0Zb3K1hwf8DibwpHqyhhfrGzxN8Qb/hf8MQ+LMsBl8zH2ZDOnxQq0gHzAb+8b0xW4VxpIHzLyagjCOcUpJ+tALGgLoM4F+7HnTg06LjTwo4ETRA/kpHUbVS6mqh2AIKj9334d4yfDx5M8slnSZ2Vt6ADhWBo/tWT88aPiGeEMZcq71WyLqbc1sMZLkSeTcOjeRJWW3jvQ1nbUKPQ0dvXGA47xUyy6yaFkIdjoVa3CmxqPUk9NJO/Lp+kYRZjwhEWZkZ4yxJIUgrbdaUja/dti8XT1NcKUYu2YWKHmoe0wIB2qQsaLsO9MDe/Q9fSQMXOhdRde0Y1Ww9wPs9SbI9OuNvF4Ng/3hll/tJGr7q0p29Rhvlsqka6Y1VF9FAA+wYh5N9/E2l0hf1RleAeE5Cyy5nSNJtYwBdmvbffbYcoPYWe2Nfj3HmIbs5ZScnbPn/i7jmvMtGRccA1DmUAyGxqbUQCATpr3HrdYUIpMgAZ/MvfUTTNpUkX1IAAHTbXdbbaDjHheUzl1XWHYsarcFg4Bv2SDt0qhd7kCxw3wY2nTI2hD1VGLMwGwVnIFKBtQHrv3xommtduR1wnCEVqL+D8COZcWulFvzGBvVe4QMNuhNkXWo0a9rewwhFCqAFUAADsB0xTik8uRIUhIj0FtYoKpB9mutnr8+/NS/i/E3kk+jZb2z+Uk7Rr33G9/DfehR3WknZzTm5u2K/FfHWldMrl/znCyPQIsHZL/AH61HfuPUi1xaWTKRrFlvo8aBToVmOshBbEBtmPc9SbxWihihzNDaLJxlmO1mRwOtdSQUoDugAqgMT8JyJnmE82zy06p10QIQVW+xZ9J94DdLYYRhndE4eJ1cs1J+Ow44VFmFiQMIyxGpiSwOpt2sBaBs9sW9U/6MX3n/lxdwY9FRpVZR4ibvKhVxP6UYJBFoWWvqypujYs8407C+uM42U4oG9t3UXv/AFcOAZXUhAAqFvo6ow1gjUxuhsNxgxZGbdsxWjimx1Pu1BT9F2AWDSZKFaCTPr0EtYTTQ61Gy3FPJSKpjRQtJry+ulCagGLbuZA5FiipAJ3Ix9AwYkgw0icVdVQg3rRteqFeQGAhXKMDrsSF9I0myASCBj3hf42DZfztRHmfXCsuvKRDfMrMSobzSukAnYEjYncYMAGDBgwBT4zlpJMvKkL+XIyMqPuNLEGjY3HxG4xjpfCebeTmzACWhWIzyuFCsG0EOhMh5dQkJBvaqGN7jJcS/B3FNO8xcq7vrsKuoc2TOz9QQMsQD285vmBS4rwSdIMokRDGGAQkpJoAZXyutg4plUxRzKWHMATtzHFbL+Hc0WDR5uPlmQzETS2DH9HBRjX1tJHJHzizYNi2GLuR/BdCgTWyvoKGjGK5GhY7MzVqEQBo0bOw6Y94b+DRImQtKHCFDvEoL6dH5Q2de6Arfs23W9gIcl4UzWlFmzZOlq5cxmLYaoy4ZgV1sVEg6CtXQGzjnLeGs8JFaSYSjVBuJHbS0TxGR6fZSY0lQ6TzGToATXeR/BYiDmmLEEEMI1UqQcodS7nSxGWG4ofWGgAAMPvCXhgZGExq2u2BuiPZREFgs25CAkihZ6DpgBk+bcEjyZDXcGPf37veIM1xKRUZhBJaqSLMdWATvT39mGODFWnzNFOK/qvn9zN5PiM+aQasu8TKQyOSNOoeoam0sCVNA7McVJcy34xy0ibJNHJE4bYhktiCP0gwC9e3fqNfhJxXgw81J1QuUbUygkG6A1rRAZqAtT7QUd1F4ywnW9stiTjKVxjS5a/UhTJh5c3H01iMg+8qaPyIH2YmybztlSANE4DKpkBrUtgE9yNuvfruMdNlC4kmgkp5YwqlgCqlbo6aBuzuDdV06grE43mMttmoy6j/AHi6f4mgh+Yj9ynHEypc4J4gMjGKdfKnXqvQN1NpuewurPeiwF4d4R5qCDPLyPUi7qwsOncalNNVgHt6gggERcN448b+Rm9n/Mk7P2FmgLuhe1kgEKSA0Ab8R4lHAmuVtK2BdE7npsATizhNk/FMEjeW+qKT9XMuk7dOux92+HOJaIAnGf4l4peIgDKzHcDUwAHyI1A/wxoceYq03sbYU4Rdzjm+LRT/ABif1M32L/Ng/GJ/UzfYv82LuDAjPHs+pmuMeJGLfR4Ek89h3C2q1uepAPTc9LB3JVWm4MEy6+WscrSUGc0mo3e5GskLd11+JJJLsQLqL6RqIClqFkCyAT1oEk17zhH4gzFOIoAPpM406h1SPe2J7dDXw76QMSM0ez6iKLJxy5iRlSUwK5ee9J1SgsdBNgaFLMas+16aa0/DM23NIYZiZTY2XZBsgHN6cxHq7Y5y3DUVVysYHloAZveD0U9rc2T+yCKGoYe468GD/kVc49n1KP4yP6mb7E/nwfjI/qZvsT+fF7Bjpp8yM8ez6iLj/iCSGON0iI1OVbzA5CgK7biIOxLFQgoHdxsTSlB/TnMmT8gqInmxPYc/WxPlkZwwH5NRJI/qyxP0q8bp3AFkgD1OOMrCiqBGFVdyAoAHMSSRW25JN97xYze5hsv48zEr6FhCkNCG0iRmUMcqzMQUACskzAD2hQNda5yv4RMwwUnK7EyDYSWdMcTrQr9JypO5Gg2F5tO9SIAkgAFjbEDqaAs+poAX6AY7wIM54d49mJZSk8KoNLEMvmdVMex1KOofb9w+u2jwYMAGDBgwAYMGDABgwYMAeFwO436Y9xg/FHA8w+cDrEZYj1AcLY+poXpPTTNynStzBg2ocrj8V5y5PrRTQCNDqPJJpAMlaCCddtv6/LAGkwYzf0DP/RtHmx+f5mrzLNabLaANHs2FT90t3xzmMnxLmKTZcWGoFTQJ9nfRZq/nQ9+ANNgxmRlOJCz5uXPNYBBoDmJFiMEgcqgddrvseFi4iTKjGMjyWEcgIQGQkaLIUsp06tRC10qupAdzZAhi8RCsd2U+y/xA9lv2h8w1VjmHPgnS4KP00t3/AHW6OPhv6gdMIfxNxG2/rQorIF3FglCEP5Ktm0n3aWO+ul1LwBl0uAwPUEWD8jjGeFGepKYlzvhWJzqjuFxuCmwB/dFafeUKk+uFXEYp1QpmY/pEXaRPaXarutjV7MumidTkEjGjHCin5GRlH6D26/KzqX5NQ9MeyTTKd4tY7GNxfzV9IHyJxyywJLYtZjMjxuE6YM1pliN+UzDmWuveyAOpUmqJBZQdDBNEQByedi09RHJIrIQemlgbUV6Xfri3xTIZWazKjwsdy5Rk3HdmI8tiOxJJHYjCKHhq5Q63WLNwud3RAWBJ22BPMfdyuemljUmdSW5I6ynjiPVonARvVGDofgVJ+zf34ap4iyxusxAaNGpE2Pod9j7seN4dyxFGCMg9QVG/xGF3EfBEDU0f1LL00+xt2KE1VdhQxAGf4/y3/wCxD/1E/wBcVjxSOSZPLzkOmmXy1aMl3atJB1XYo7Ab4T8NhjDmOePKOALEkRBJPoYgCbIs2Ntu94aDLQKQYsozMCCKj0Uex1SaRt7sWUJcECjxjLTwMMxJmyY0NlaC70QAFHKxv16de2I+GZabWXDE5qUAyWo0wptQcn2TVHyxuaHQAuH78PkmAExVE2OhOY2DYJkIFdjyqCCNmwwyuUSNdKKFUdh6nqT6k9z3xth9GrWRrPpMp1dady+xRyvCnjFCZtyWYlEssepJr5e4ADoMTfRJf1x+4n+mLuDHXlRl1j7vJfYpfRJf1x+4n+mD6JL+uP3E/wBMXcGGVe2x1j7vJfYz/HvD8s7RFZiPLRgd2Gp2eBgxVSAaRJV3/WfHCLIeBs3GkajMBVQqAqyTUpXyfrVBO7EI48o8g8z43vcGLGZhcr4Nzq6LzOyuWB8yYlRqhYnfaQsEkSmAAEvVjqL8N4CzQUBM0/RQ4Ms3OAMrY1Nq028c7XpP5bpucb3BgCtw3LtHDGjsXZEVWYkksQACSTuSTveLODBgAwYMGADBgwYAMGDBgAwYMGADBgwYAMGDBgAwYMGADBgwYAMQSZKMmyiE+pUX9tYMGAI5OExN1Rf/AH4Y9/FkVV5aEe8A/wCODBiKQLCIAKAoegx1gwYkBgwYMAGDBgwAYMGDABgwYMAGDBgwAYMGDABgwYMAf//Z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/>
              </a:solidFill>
            </a:endParaRPr>
          </a:p>
        </p:txBody>
      </p:sp>
      <p:pic>
        <p:nvPicPr>
          <p:cNvPr id="99338" name="Picture 7" descr="http://www.moreheadplanetarium.org/elements/news_icons/Just_Spla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819400"/>
            <a:ext cx="1828800" cy="1754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0E5245F-05A2-4AF5-80D7-801B8EABA037}"/>
              </a:ext>
            </a:extLst>
          </p:cNvPr>
          <p:cNvSpPr txBox="1"/>
          <p:nvPr/>
        </p:nvSpPr>
        <p:spPr>
          <a:xfrm>
            <a:off x="914400" y="4823271"/>
            <a:ext cx="7315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Science L.3.4.1 – obtain data from informational text to explain how changes in habitats can be beneficial or harmful to the organisms that live there.</a:t>
            </a:r>
          </a:p>
          <a:p>
            <a:r>
              <a:rPr lang="en-US" dirty="0"/>
              <a:t>Science L.3.4.2 – ask questions to predict how natural or man-made changes in a habitat cause plants and animals to respond in different ways, including hibernating, migrating, responding to light, death, or extinction.</a:t>
            </a:r>
          </a:p>
        </p:txBody>
      </p:sp>
    </p:spTree>
    <p:extLst>
      <p:ext uri="{BB962C8B-B14F-4D97-AF65-F5344CB8AC3E}">
        <p14:creationId xmlns:p14="http://schemas.microsoft.com/office/powerpoint/2010/main" val="42547815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38600" y="2130425"/>
            <a:ext cx="4419600" cy="2517775"/>
          </a:xfrm>
        </p:spPr>
        <p:txBody>
          <a:bodyPr>
            <a:noAutofit/>
          </a:bodyPr>
          <a:lstStyle/>
          <a:p>
            <a:r>
              <a:rPr lang="en-US" sz="9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Turtle Hurdles</a:t>
            </a:r>
          </a:p>
        </p:txBody>
      </p:sp>
      <p:pic>
        <p:nvPicPr>
          <p:cNvPr id="4" name="Picture 3" descr="C:\Users\Karla\Pictures\2014-07-31\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9" y="685800"/>
            <a:ext cx="3130741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40743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7594845-8885-4E8C-A6AC-4FDFB91742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1059" t="8419" r="31059" b="5717"/>
          <a:stretch/>
        </p:blipFill>
        <p:spPr>
          <a:xfrm>
            <a:off x="19235" y="416511"/>
            <a:ext cx="4482353" cy="5715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7D0CC11-1F11-4D2B-A40E-02A2E0267D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666" t="9382" r="31667" b="5840"/>
          <a:stretch/>
        </p:blipFill>
        <p:spPr>
          <a:xfrm>
            <a:off x="4538708" y="416511"/>
            <a:ext cx="4484037" cy="583188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7F013A5-F26A-43A5-9023-0DD4B0157B5B}"/>
              </a:ext>
            </a:extLst>
          </p:cNvPr>
          <p:cNvSpPr/>
          <p:nvPr/>
        </p:nvSpPr>
        <p:spPr>
          <a:xfrm>
            <a:off x="4633548" y="3358718"/>
            <a:ext cx="2134674" cy="2819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919AAB-4AE8-48E0-A3C8-0ABCCE58D3EB}"/>
              </a:ext>
            </a:extLst>
          </p:cNvPr>
          <p:cNvSpPr/>
          <p:nvPr/>
        </p:nvSpPr>
        <p:spPr>
          <a:xfrm>
            <a:off x="6781538" y="3358718"/>
            <a:ext cx="2134674" cy="2819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4B7D8A9-C312-4CC7-8BA3-035A392A69F3}"/>
              </a:ext>
            </a:extLst>
          </p:cNvPr>
          <p:cNvSpPr txBox="1">
            <a:spLocks/>
          </p:cNvSpPr>
          <p:nvPr/>
        </p:nvSpPr>
        <p:spPr bwMode="auto">
          <a:xfrm>
            <a:off x="1828800" y="6096000"/>
            <a:ext cx="5715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en-US" b="1" i="1"/>
              <a:t>Reading Homework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1352220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381000"/>
            <a:ext cx="5287962" cy="5287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1264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8352" y="274638"/>
            <a:ext cx="7068448" cy="1143000"/>
          </a:xfrm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Explain – Turtle Hurdles!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(focus – changes in habitat)  </a:t>
            </a:r>
          </a:p>
        </p:txBody>
      </p:sp>
      <p:pic>
        <p:nvPicPr>
          <p:cNvPr id="28675" name="Picture 3" descr="C:\Users\Karla\Pictures\2014-07-31\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2400"/>
            <a:ext cx="1066800" cy="1402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Sheep in a Jeep (Paperback) (Nancy E. Shaw) - image 1 of 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914400" y="5105400"/>
            <a:ext cx="7315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Science L.3.4.1 – obtain data from informational text to explain how changes in habitats can be beneficial or harmful to the organisms that live there.</a:t>
            </a:r>
          </a:p>
          <a:p>
            <a:r>
              <a:rPr lang="en-US" dirty="0"/>
              <a:t>Science L.3.4.2 – ask questions to predict how natural or man-made changes in a habitat cause plants and animals to respond in different ways, including hibernating, migrating, responding to light, death, or extinction.</a:t>
            </a:r>
          </a:p>
        </p:txBody>
      </p:sp>
      <p:sp>
        <p:nvSpPr>
          <p:cNvPr id="6" name="AutoShape 2" descr="Image result for turtle turtle watch out book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5638" y="1212077"/>
            <a:ext cx="1553695" cy="15536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22153" y="1331031"/>
            <a:ext cx="518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Add to I Wonder/I Learned Chart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54728" y="2059571"/>
            <a:ext cx="593588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Classroom Anchor chart that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lists 3 facts about sea turtles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Lists 3 ways sea turtles are harmed by humans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reason endangered sea turtles should be helped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question you still have about sea turtles</a:t>
            </a:r>
          </a:p>
        </p:txBody>
      </p:sp>
    </p:spTree>
    <p:extLst>
      <p:ext uri="{BB962C8B-B14F-4D97-AF65-F5344CB8AC3E}">
        <p14:creationId xmlns:p14="http://schemas.microsoft.com/office/powerpoint/2010/main" val="29236399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484" t="15152" r="21589" b="12452"/>
          <a:stretch/>
        </p:blipFill>
        <p:spPr>
          <a:xfrm>
            <a:off x="429016" y="289252"/>
            <a:ext cx="8257784" cy="6340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3413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53400" cy="3535362"/>
          </a:xfrm>
        </p:spPr>
        <p:txBody>
          <a:bodyPr/>
          <a:lstStyle/>
          <a:p>
            <a:pPr>
              <a:defRPr/>
            </a:pPr>
            <a:r>
              <a:rPr lang="en-US" sz="9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Math Fluency &amp; Focus Lesson!</a:t>
            </a:r>
          </a:p>
        </p:txBody>
      </p:sp>
      <p:pic>
        <p:nvPicPr>
          <p:cNvPr id="121859" name="Picture 3" descr="C:\Users\karla.thompson\AppData\Local\Microsoft\Windows\Temporary Internet Files\Content.IE5\PLYT37E4\MC900281219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8268" y="3505200"/>
            <a:ext cx="1581932" cy="1592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248400" y="5873816"/>
            <a:ext cx="2590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cs typeface="Arial" charset="0"/>
              </a:rPr>
              <a:t>11:35 – 11:55</a:t>
            </a:r>
          </a:p>
        </p:txBody>
      </p:sp>
    </p:spTree>
    <p:extLst>
      <p:ext uri="{BB962C8B-B14F-4D97-AF65-F5344CB8AC3E}">
        <p14:creationId xmlns:p14="http://schemas.microsoft.com/office/powerpoint/2010/main" val="25482034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400800" cy="1143000"/>
          </a:xfrm>
          <a:solidFill>
            <a:schemeClr val="accent6">
              <a:lumMod val="75000"/>
            </a:schemeClr>
          </a:solidFill>
        </p:spPr>
        <p:txBody>
          <a:bodyPr/>
          <a:lstStyle/>
          <a:p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Group Counting!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155574" y="1425054"/>
            <a:ext cx="8759825" cy="4366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Count to 18 forward and backward </a:t>
            </a:r>
            <a:r>
              <a:rPr lang="en-US" sz="2400" dirty="0">
                <a:solidFill>
                  <a:srgbClr val="0070C0"/>
                </a:solidFill>
              </a:rPr>
              <a:t>(watch my fingers so you know if I’m going up or down; a closed hand means stop)</a:t>
            </a:r>
          </a:p>
          <a:p>
            <a:pPr lvl="1"/>
            <a:r>
              <a:rPr lang="en-US" dirty="0"/>
              <a:t>Whisper, whisper then speak number (whisper -1, whisper-2, speak-3)</a:t>
            </a:r>
          </a:p>
          <a:p>
            <a:pPr lvl="1"/>
            <a:r>
              <a:rPr lang="en-US" dirty="0"/>
              <a:t>Think every number we just whispered, then speak the next one (think-1, think-2, speak-3)</a:t>
            </a:r>
          </a:p>
          <a:p>
            <a:pPr lvl="1"/>
            <a:r>
              <a:rPr lang="en-US" dirty="0"/>
              <a:t>What did we just count by? Turn and talk to your Partner</a:t>
            </a:r>
          </a:p>
          <a:p>
            <a:pPr lvl="1"/>
            <a:r>
              <a:rPr lang="en-US" dirty="0"/>
              <a:t>Now let’s count by threes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61939"/>
            <a:ext cx="1685925" cy="963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2150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54"/>
          <a:stretch/>
        </p:blipFill>
        <p:spPr bwMode="auto">
          <a:xfrm>
            <a:off x="1295400" y="1807651"/>
            <a:ext cx="3525620" cy="1891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400800" cy="1143000"/>
          </a:xfrm>
          <a:solidFill>
            <a:schemeClr val="bg1">
              <a:lumMod val="50000"/>
            </a:schemeClr>
          </a:solidFill>
        </p:spPr>
        <p:txBody>
          <a:bodyPr/>
          <a:lstStyle/>
          <a:p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Add to multiply!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217919" y="3914891"/>
            <a:ext cx="8926081" cy="2638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How many groups are circled?</a:t>
            </a:r>
          </a:p>
          <a:p>
            <a:pPr marL="0" indent="0">
              <a:buNone/>
            </a:pPr>
            <a:r>
              <a:rPr lang="en-US" dirty="0"/>
              <a:t>How many are in each group?</a:t>
            </a:r>
          </a:p>
          <a:p>
            <a:pPr marL="0" indent="0">
              <a:buNone/>
            </a:pPr>
            <a:r>
              <a:rPr lang="en-US" dirty="0"/>
              <a:t>Write it as an addition sentence?</a:t>
            </a:r>
          </a:p>
          <a:p>
            <a:pPr marL="0" indent="0">
              <a:buNone/>
            </a:pPr>
            <a:r>
              <a:rPr lang="en-US" dirty="0"/>
              <a:t>Write a multiplication sentence for 3 fives equals 15.</a:t>
            </a:r>
          </a:p>
        </p:txBody>
      </p:sp>
      <p:sp>
        <p:nvSpPr>
          <p:cNvPr id="9" name="Oval 8"/>
          <p:cNvSpPr/>
          <p:nvPr/>
        </p:nvSpPr>
        <p:spPr>
          <a:xfrm rot="16200000">
            <a:off x="2569715" y="238803"/>
            <a:ext cx="672191" cy="3830422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98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29"/>
          <a:stretch/>
        </p:blipFill>
        <p:spPr bwMode="auto">
          <a:xfrm>
            <a:off x="7053695" y="1157792"/>
            <a:ext cx="1666010" cy="14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0"/>
          <p:cNvSpPr/>
          <p:nvPr/>
        </p:nvSpPr>
        <p:spPr>
          <a:xfrm rot="16200000">
            <a:off x="2722116" y="838318"/>
            <a:ext cx="672191" cy="3830422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 rot="16200000">
            <a:off x="2722115" y="1448103"/>
            <a:ext cx="672191" cy="3830422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602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107" y="1765686"/>
            <a:ext cx="3505201" cy="2204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400800" cy="1143000"/>
          </a:xfrm>
          <a:solidFill>
            <a:schemeClr val="bg1">
              <a:lumMod val="50000"/>
            </a:schemeClr>
          </a:solidFill>
        </p:spPr>
        <p:txBody>
          <a:bodyPr/>
          <a:lstStyle/>
          <a:p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Add to multiply!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217919" y="3914891"/>
            <a:ext cx="8926081" cy="2638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How many groups are circled?</a:t>
            </a:r>
          </a:p>
          <a:p>
            <a:pPr marL="0" indent="0">
              <a:buNone/>
            </a:pPr>
            <a:r>
              <a:rPr lang="en-US" dirty="0"/>
              <a:t>How many are in each group?</a:t>
            </a:r>
          </a:p>
          <a:p>
            <a:pPr marL="0" indent="0">
              <a:buNone/>
            </a:pPr>
            <a:r>
              <a:rPr lang="en-US" dirty="0"/>
              <a:t>Write this as an addition sentence?</a:t>
            </a:r>
          </a:p>
          <a:p>
            <a:pPr marL="0" indent="0">
              <a:buNone/>
            </a:pPr>
            <a:r>
              <a:rPr lang="en-US" dirty="0"/>
              <a:t>Write a multiplication sentence for 3 fours equals 12.</a:t>
            </a:r>
          </a:p>
        </p:txBody>
      </p:sp>
      <p:sp>
        <p:nvSpPr>
          <p:cNvPr id="9" name="Oval 8"/>
          <p:cNvSpPr/>
          <p:nvPr/>
        </p:nvSpPr>
        <p:spPr>
          <a:xfrm rot="16200000">
            <a:off x="2569715" y="238803"/>
            <a:ext cx="672191" cy="3830422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 rot="16200000">
            <a:off x="2699096" y="952816"/>
            <a:ext cx="672191" cy="3830422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 rot="16200000">
            <a:off x="2699096" y="1649976"/>
            <a:ext cx="672191" cy="3830422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utoShape 2" descr="Image result for array 3x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77"/>
          <a:stretch/>
        </p:blipFill>
        <p:spPr bwMode="auto">
          <a:xfrm>
            <a:off x="6248400" y="1780601"/>
            <a:ext cx="2143125" cy="1927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4788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7 groups of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31" r="50000"/>
          <a:stretch/>
        </p:blipFill>
        <p:spPr bwMode="auto">
          <a:xfrm>
            <a:off x="685800" y="1952109"/>
            <a:ext cx="5181599" cy="168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400800" cy="1143000"/>
          </a:xfrm>
          <a:solidFill>
            <a:schemeClr val="bg1">
              <a:lumMod val="50000"/>
            </a:schemeClr>
          </a:solidFill>
        </p:spPr>
        <p:txBody>
          <a:bodyPr/>
          <a:lstStyle/>
          <a:p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Add to multiply!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75140" y="3903517"/>
            <a:ext cx="8926081" cy="2638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How many groups are circled?</a:t>
            </a:r>
          </a:p>
          <a:p>
            <a:pPr marL="0" indent="0">
              <a:buNone/>
            </a:pPr>
            <a:r>
              <a:rPr lang="en-US" dirty="0"/>
              <a:t>How many are in each group?</a:t>
            </a:r>
          </a:p>
          <a:p>
            <a:pPr marL="0" indent="0">
              <a:buNone/>
            </a:pPr>
            <a:r>
              <a:rPr lang="en-US" dirty="0"/>
              <a:t>Write this as an addition sentence?</a:t>
            </a:r>
          </a:p>
          <a:p>
            <a:pPr marL="0" indent="0">
              <a:buNone/>
            </a:pPr>
            <a:r>
              <a:rPr lang="en-US" dirty="0"/>
              <a:t>Write a multiplication sentence for 7 twos equals 14.</a:t>
            </a:r>
          </a:p>
        </p:txBody>
      </p:sp>
      <p:sp>
        <p:nvSpPr>
          <p:cNvPr id="9" name="Oval 8"/>
          <p:cNvSpPr/>
          <p:nvPr/>
        </p:nvSpPr>
        <p:spPr>
          <a:xfrm>
            <a:off x="838201" y="1979671"/>
            <a:ext cx="748390" cy="1411532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1597984" y="1979671"/>
            <a:ext cx="748390" cy="1411532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346374" y="1979671"/>
            <a:ext cx="748390" cy="1411532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036895" y="2008710"/>
            <a:ext cx="748390" cy="1411532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657600" y="2008710"/>
            <a:ext cx="748390" cy="1411532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4405990" y="1979671"/>
            <a:ext cx="748390" cy="1411532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5119009" y="2008710"/>
            <a:ext cx="748390" cy="1411532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29"/>
          <a:stretch/>
        </p:blipFill>
        <p:spPr bwMode="auto">
          <a:xfrm>
            <a:off x="6781800" y="1752600"/>
            <a:ext cx="1666010" cy="14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4870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75000"/>
            </a:schemeClr>
          </a:solidFill>
        </p:spPr>
        <p:txBody>
          <a:bodyPr/>
          <a:lstStyle/>
          <a:p>
            <a:r>
              <a:rPr lang="en-US" dirty="0"/>
              <a:t>Application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Robbie sees that a carton of eggs shows an array with 2 rows of 6 eggs.  What is the total number of eggs in the carton?  Use the RDW process to show your solution.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9969" y="3657600"/>
            <a:ext cx="59817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 </a:t>
            </a:r>
            <a:r>
              <a:rPr lang="en-US" sz="2400" b="1" dirty="0">
                <a:solidFill>
                  <a:srgbClr val="FF0000"/>
                </a:solidFill>
              </a:rPr>
              <a:t>RDW = Read, Draw, Write</a:t>
            </a:r>
          </a:p>
          <a:p>
            <a:pPr marL="457200" indent="-457200">
              <a:buAutoNum type="arabicPeriod"/>
            </a:pPr>
            <a:r>
              <a:rPr lang="en-US" sz="2400" b="1" dirty="0"/>
              <a:t>Read the problem</a:t>
            </a:r>
          </a:p>
          <a:p>
            <a:pPr marL="457200" indent="-457200">
              <a:buAutoNum type="arabicPeriod"/>
            </a:pPr>
            <a:r>
              <a:rPr lang="en-US" sz="2400" b="1" dirty="0"/>
              <a:t>Draw and label items</a:t>
            </a:r>
          </a:p>
          <a:p>
            <a:pPr marL="457200" indent="-457200">
              <a:buAutoNum type="arabicPeriod"/>
            </a:pPr>
            <a:r>
              <a:rPr lang="en-US" sz="2400" b="1" dirty="0"/>
              <a:t>Write an equation.</a:t>
            </a:r>
          </a:p>
          <a:p>
            <a:pPr marL="457200" indent="-457200">
              <a:buAutoNum type="arabicPeriod"/>
            </a:pPr>
            <a:r>
              <a:rPr lang="en-US" sz="2400" b="1" dirty="0"/>
              <a:t>Write a word sentence (statement).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276600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7710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4D1687D-C40D-4D7F-94B0-E473CB54E8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875" y="311459"/>
            <a:ext cx="6928654" cy="6463683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885BAA-21CE-49B5-89EB-A5AF832A4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255" y="82858"/>
            <a:ext cx="7687490" cy="291483"/>
          </a:xfrm>
          <a:solidFill>
            <a:srgbClr val="FFFF00"/>
          </a:solidFill>
        </p:spPr>
        <p:txBody>
          <a:bodyPr/>
          <a:lstStyle/>
          <a:p>
            <a:r>
              <a:rPr lang="en-US" dirty="0"/>
              <a:t>Strategies Review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98A1256-D07D-4DBC-86EC-F4E2751FEE1C}"/>
              </a:ext>
            </a:extLst>
          </p:cNvPr>
          <p:cNvSpPr/>
          <p:nvPr/>
        </p:nvSpPr>
        <p:spPr>
          <a:xfrm>
            <a:off x="4604551" y="3429000"/>
            <a:ext cx="3355574" cy="3346142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531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0" y="1600200"/>
            <a:ext cx="3200400" cy="3048000"/>
          </a:xfrm>
        </p:spPr>
        <p:txBody>
          <a:bodyPr/>
          <a:lstStyle/>
          <a:p>
            <a:r>
              <a:rPr lang="en-US" sz="3200" b="1" i="1" dirty="0"/>
              <a:t>Math Homework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5A212E-4D5E-45B7-92C6-102A213A42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667" t="10000" r="30833" b="7037"/>
          <a:stretch/>
        </p:blipFill>
        <p:spPr>
          <a:xfrm>
            <a:off x="253754" y="152399"/>
            <a:ext cx="5232646" cy="651173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9C4E941-9F80-480A-8223-314DE683DC8F}"/>
              </a:ext>
            </a:extLst>
          </p:cNvPr>
          <p:cNvSpPr/>
          <p:nvPr/>
        </p:nvSpPr>
        <p:spPr>
          <a:xfrm>
            <a:off x="2895600" y="304800"/>
            <a:ext cx="2438400" cy="6248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020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B9264-2F31-4AE7-8A91-12EB02AAE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02F09AB-EF7F-438B-9F0A-547A58369E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4386513" cy="61722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25A1C0-ECDA-4F84-8074-6BA897ED38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854" y="152400"/>
            <a:ext cx="4513659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7320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5086" y="94695"/>
            <a:ext cx="8229600" cy="1143000"/>
          </a:xfrm>
        </p:spPr>
        <p:txBody>
          <a:bodyPr/>
          <a:lstStyle/>
          <a:p>
            <a:r>
              <a:rPr lang="en-US" dirty="0"/>
              <a:t>Independent Practice Choices: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E7238C-7E51-43DE-AA1C-9DC85DE62D1B}"/>
              </a:ext>
            </a:extLst>
          </p:cNvPr>
          <p:cNvSpPr txBox="1"/>
          <p:nvPr/>
        </p:nvSpPr>
        <p:spPr>
          <a:xfrm>
            <a:off x="4267200" y="990600"/>
            <a:ext cx="464820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800" dirty="0"/>
              <a:t>Create a report:</a:t>
            </a:r>
          </a:p>
          <a:p>
            <a:pPr marL="800100" lvl="1" indent="-342900">
              <a:buAutoNum type="arabicPeriod"/>
            </a:pPr>
            <a:r>
              <a:rPr lang="en-US" sz="2000" dirty="0"/>
              <a:t>Read about a few new arctic animals.</a:t>
            </a:r>
          </a:p>
          <a:p>
            <a:pPr marL="800100" lvl="1" indent="-342900">
              <a:buAutoNum type="arabicPeriod"/>
            </a:pPr>
            <a:r>
              <a:rPr lang="en-US" sz="2000" dirty="0"/>
              <a:t>Draw representations of animals in equal groups.  Give a reason in a complete sentence as to why those animals formed those groups.</a:t>
            </a:r>
          </a:p>
          <a:p>
            <a:pPr marL="800100" lvl="1" indent="-342900">
              <a:buAutoNum type="arabicPeriod"/>
            </a:pPr>
            <a:r>
              <a:rPr lang="en-US" sz="2000" dirty="0"/>
              <a:t>Use a multiplication equation to show the total number of animals in all of your groups.</a:t>
            </a:r>
          </a:p>
          <a:p>
            <a:pPr marL="342900" indent="-342900">
              <a:buAutoNum type="arabicPeriod"/>
            </a:pPr>
            <a:r>
              <a:rPr lang="en-US" sz="2800" dirty="0"/>
              <a:t>Workbook page – </a:t>
            </a:r>
            <a:r>
              <a:rPr lang="en-US" sz="2000" dirty="0"/>
              <a:t>page 11 and 12 odd </a:t>
            </a:r>
            <a:r>
              <a:rPr lang="en-US" sz="2000" dirty="0" smtClean="0"/>
              <a:t>numbers</a:t>
            </a:r>
          </a:p>
          <a:p>
            <a:pPr marL="342900" indent="-342900">
              <a:buAutoNum type="arabicPeriod"/>
            </a:pPr>
            <a:r>
              <a:rPr lang="en-US" sz="2800" dirty="0" smtClean="0"/>
              <a:t>Fluency Practice –</a:t>
            </a:r>
          </a:p>
          <a:p>
            <a:pPr marL="800100" lvl="1" indent="-342900">
              <a:buAutoNum type="arabicPeriod"/>
            </a:pPr>
            <a:r>
              <a:rPr lang="en-US" sz="2000" dirty="0" smtClean="0"/>
              <a:t>Kicking It practice page with dry erase marker</a:t>
            </a:r>
          </a:p>
          <a:p>
            <a:pPr marL="800100" lvl="1" indent="-342900">
              <a:buAutoNum type="arabicPeriod"/>
            </a:pPr>
            <a:r>
              <a:rPr lang="en-US" sz="2000" dirty="0" err="1" smtClean="0"/>
              <a:t>Kaboom</a:t>
            </a:r>
            <a:r>
              <a:rPr lang="en-US" sz="2000" dirty="0" smtClean="0"/>
              <a:t> – practice game</a:t>
            </a:r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6336BF-D6CA-4037-8532-04111EF6FF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500" t="11481" r="32500" b="4074"/>
          <a:stretch/>
        </p:blipFill>
        <p:spPr>
          <a:xfrm>
            <a:off x="76200" y="1321445"/>
            <a:ext cx="1909011" cy="2590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3614528-70D5-41C9-B47A-184B115B0A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500" t="12963" r="32500" b="4074"/>
          <a:stretch/>
        </p:blipFill>
        <p:spPr>
          <a:xfrm>
            <a:off x="1030705" y="1828800"/>
            <a:ext cx="1943100" cy="2590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2071CF-F72E-44C5-A06B-758F1EDD16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522" t="9025" r="32500" b="7037"/>
          <a:stretch/>
        </p:blipFill>
        <p:spPr>
          <a:xfrm>
            <a:off x="1929467" y="2362200"/>
            <a:ext cx="2088676" cy="28194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E3C0986-D774-4194-9289-A59C8FDEA35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522" t="9025" r="32500" b="7037"/>
          <a:stretch/>
        </p:blipFill>
        <p:spPr>
          <a:xfrm>
            <a:off x="101731" y="3748898"/>
            <a:ext cx="2088677" cy="28194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05D3A71-8417-4571-A5F4-F144D4E076C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522" t="10000" r="32500" b="7037"/>
          <a:stretch/>
        </p:blipFill>
        <p:spPr>
          <a:xfrm>
            <a:off x="1574955" y="4088754"/>
            <a:ext cx="2018519" cy="2693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5167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083E6-36A8-4A1F-BEBB-7283FF17C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D72E9E8-58EC-4144-A827-8CF057F408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955"/>
            <a:ext cx="4483224" cy="627006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7DEAEC-11A4-412A-AB28-5E7FAB81E8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963" y="272419"/>
            <a:ext cx="4565148" cy="627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0092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85800"/>
          </a:xfrm>
          <a:solidFill>
            <a:schemeClr val="accent3"/>
          </a:solidFill>
        </p:spPr>
        <p:txBody>
          <a:bodyPr/>
          <a:lstStyle/>
          <a:p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Small Group Rotations 1 &amp; 2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228600" y="1032875"/>
            <a:ext cx="8458200" cy="2971800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Rotation #1 - 11:55 – 12:15</a:t>
            </a:r>
          </a:p>
          <a:p>
            <a:r>
              <a:rPr lang="en-US" sz="2400" b="1" dirty="0"/>
              <a:t>Group 1 – Computers (TC, A, B, C, D):  Epic</a:t>
            </a:r>
          </a:p>
          <a:p>
            <a:r>
              <a:rPr lang="en-US" sz="2400" b="1" dirty="0"/>
              <a:t>Group 2 – Mrs. Roby: p 11 &amp; 12 even numbers</a:t>
            </a:r>
          </a:p>
          <a:p>
            <a:r>
              <a:rPr lang="en-US" sz="2400" b="1" dirty="0"/>
              <a:t>Group 3 – Computers (E, F, G, H, I): Imagine Math</a:t>
            </a:r>
          </a:p>
          <a:p>
            <a:r>
              <a:rPr lang="en-US" sz="2400" b="1" dirty="0"/>
              <a:t>Group 4 – Mrs. Thompson: Complete a Number Line</a:t>
            </a:r>
          </a:p>
          <a:p>
            <a:r>
              <a:rPr lang="en-US" sz="2400" b="1" dirty="0"/>
              <a:t>Group 5 – Independent Practice: 3 choices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28600" y="4087659"/>
            <a:ext cx="8458200" cy="2667000"/>
          </a:xfrm>
          <a:solidFill>
            <a:srgbClr val="92D050"/>
          </a:solidFill>
        </p:spPr>
        <p:txBody>
          <a:bodyPr/>
          <a:lstStyle/>
          <a:p>
            <a:pPr marL="457200" lvl="1" indent="0">
              <a:buNone/>
            </a:pPr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Rotation #2 - 12:15 – 12:35</a:t>
            </a:r>
          </a:p>
          <a:p>
            <a:r>
              <a:rPr lang="en-US" sz="2400" b="1" dirty="0"/>
              <a:t>Group 5 – Computers (TC, A, B, C, D): Epic</a:t>
            </a:r>
          </a:p>
          <a:p>
            <a:r>
              <a:rPr lang="en-US" sz="2400" b="1" dirty="0"/>
              <a:t>Group 1 – Mrs. Roby: p 11 &amp; 12 even numbers</a:t>
            </a:r>
          </a:p>
          <a:p>
            <a:r>
              <a:rPr lang="en-US" sz="2400" b="1" dirty="0"/>
              <a:t>Group 2 – Computers (E, F, G, H, I): Imagine Math</a:t>
            </a:r>
          </a:p>
          <a:p>
            <a:r>
              <a:rPr lang="en-US" sz="2400" b="1" dirty="0"/>
              <a:t>Group 3 – Mrs. Thompson: Complete a Number Line</a:t>
            </a:r>
          </a:p>
          <a:p>
            <a:r>
              <a:rPr lang="en-US" sz="2400" b="1" dirty="0"/>
              <a:t>Group 4 – Independent Practice: 3 choices</a:t>
            </a:r>
          </a:p>
        </p:txBody>
      </p:sp>
    </p:spTree>
    <p:extLst>
      <p:ext uri="{BB962C8B-B14F-4D97-AF65-F5344CB8AC3E}">
        <p14:creationId xmlns:p14="http://schemas.microsoft.com/office/powerpoint/2010/main" val="3898871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uiExpand="1" build="p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1143000"/>
          </a:xfrm>
          <a:solidFill>
            <a:srgbClr val="00CC00"/>
          </a:solidFill>
        </p:spPr>
        <p:txBody>
          <a:bodyPr/>
          <a:lstStyle/>
          <a:p>
            <a:pPr eaLnBrk="1" hangingPunct="1"/>
            <a:r>
              <a:rPr lang="en-US" altLang="en-US" sz="6600" dirty="0"/>
              <a:t>Out of Classroom!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2311167"/>
            <a:ext cx="7633063" cy="1117834"/>
          </a:xfrm>
          <a:solidFill>
            <a:schemeClr val="accent4">
              <a:lumMod val="60000"/>
              <a:lumOff val="40000"/>
            </a:schemeClr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6000" dirty="0"/>
              <a:t>Lunch 12:35 – 1:05</a:t>
            </a:r>
          </a:p>
        </p:txBody>
      </p:sp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100" y="4800600"/>
            <a:ext cx="2438400" cy="1413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09819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371600"/>
            <a:ext cx="6252152" cy="2895600"/>
          </a:xfrm>
        </p:spPr>
        <p:txBody>
          <a:bodyPr/>
          <a:lstStyle/>
          <a:p>
            <a:r>
              <a:rPr lang="en-US" sz="96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Restroom Break</a:t>
            </a:r>
          </a:p>
        </p:txBody>
      </p:sp>
      <p:sp>
        <p:nvSpPr>
          <p:cNvPr id="3" name="AutoShape 2" descr="Image result for clock 9:2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7" y="4267200"/>
            <a:ext cx="214312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01556" y="5869574"/>
            <a:ext cx="2590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 1:05 – 1:10</a:t>
            </a:r>
            <a:endParaRPr lang="en-US" sz="3200" dirty="0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4185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1143000"/>
          </a:xfrm>
          <a:solidFill>
            <a:srgbClr val="00CC00"/>
          </a:solidFill>
        </p:spPr>
        <p:txBody>
          <a:bodyPr/>
          <a:lstStyle/>
          <a:p>
            <a:pPr eaLnBrk="1" hangingPunct="1"/>
            <a:r>
              <a:rPr lang="en-US" altLang="en-US" sz="6600" dirty="0"/>
              <a:t>Out of Classroom!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360241"/>
            <a:ext cx="1447800" cy="1456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873690" y="2759504"/>
            <a:ext cx="7396619" cy="898633"/>
          </a:xfrm>
          <a:solidFill>
            <a:schemeClr val="accent4">
              <a:lumMod val="60000"/>
              <a:lumOff val="40000"/>
            </a:schemeClr>
          </a:solidFill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6000" dirty="0"/>
              <a:t>Activity 1:10 – 1:55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5600" dirty="0"/>
          </a:p>
        </p:txBody>
      </p:sp>
    </p:spTree>
    <p:extLst>
      <p:ext uri="{BB962C8B-B14F-4D97-AF65-F5344CB8AC3E}">
        <p14:creationId xmlns:p14="http://schemas.microsoft.com/office/powerpoint/2010/main" val="349988016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5781" y="934230"/>
            <a:ext cx="8382000" cy="2971800"/>
          </a:xfrm>
          <a:solidFill>
            <a:srgbClr val="FFFF00"/>
          </a:solidFill>
        </p:spPr>
        <p:txBody>
          <a:bodyPr/>
          <a:lstStyle/>
          <a:p>
            <a:pPr marL="457200" lvl="1" indent="0">
              <a:buNone/>
            </a:pPr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Rotation #3 - 1:55 – 2:15</a:t>
            </a:r>
          </a:p>
          <a:p>
            <a:r>
              <a:rPr lang="en-US" sz="2400" dirty="0"/>
              <a:t>Group 4 – Computers (TC, A, B, C, D): Epic</a:t>
            </a:r>
          </a:p>
          <a:p>
            <a:r>
              <a:rPr lang="en-US" sz="2400" dirty="0"/>
              <a:t>Group 5 – Mrs. Roby:</a:t>
            </a:r>
            <a:r>
              <a:rPr lang="en-US" sz="2400" b="1" dirty="0"/>
              <a:t> p 11 &amp; 12 even numbers</a:t>
            </a:r>
            <a:endParaRPr lang="en-US" sz="2400" dirty="0"/>
          </a:p>
          <a:p>
            <a:r>
              <a:rPr lang="en-US" sz="2400" dirty="0"/>
              <a:t>Group 1 – Computers (E, F, G, H, I):</a:t>
            </a:r>
            <a:r>
              <a:rPr lang="en-US" sz="2400" b="1" dirty="0"/>
              <a:t> Imagine Math</a:t>
            </a:r>
            <a:endParaRPr lang="en-US" sz="2400" dirty="0"/>
          </a:p>
          <a:p>
            <a:r>
              <a:rPr lang="en-US" sz="2400" dirty="0"/>
              <a:t>Group 2 – Mrs. Thompson:</a:t>
            </a:r>
            <a:r>
              <a:rPr lang="en-US" sz="2400" b="1" dirty="0"/>
              <a:t> Complete a Number Line</a:t>
            </a:r>
            <a:endParaRPr lang="en-US" sz="2400" dirty="0"/>
          </a:p>
          <a:p>
            <a:r>
              <a:rPr lang="en-US" sz="2400" dirty="0"/>
              <a:t>Group 3 – Independent Practice</a:t>
            </a:r>
            <a:r>
              <a:rPr lang="en-US" sz="2400" b="1" dirty="0"/>
              <a:t>: 3 choices</a:t>
            </a:r>
            <a:endParaRPr lang="en-US" sz="24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1981" y="228600"/>
            <a:ext cx="8229600" cy="609600"/>
          </a:xfrm>
          <a:solidFill>
            <a:schemeClr val="accent3"/>
          </a:solidFill>
        </p:spPr>
        <p:txBody>
          <a:bodyPr/>
          <a:lstStyle/>
          <a:p>
            <a:r>
              <a:rPr lang="en-US" dirty="0"/>
              <a:t>Small Group Rotations 3 &amp; 4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416490" y="3711462"/>
            <a:ext cx="8300581" cy="29519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Rotation #4 - 2:15 – 2:35</a:t>
            </a:r>
          </a:p>
          <a:p>
            <a:r>
              <a:rPr lang="en-US" sz="2400" dirty="0"/>
              <a:t>Group 3 – Computers (TC, A, B, C, D): Epic</a:t>
            </a:r>
          </a:p>
          <a:p>
            <a:r>
              <a:rPr lang="en-US" sz="2400" dirty="0"/>
              <a:t>Group 4 – Mrs. Roby:</a:t>
            </a:r>
            <a:r>
              <a:rPr lang="en-US" sz="2400" b="1" dirty="0"/>
              <a:t> p 11 &amp; 12 even numbers</a:t>
            </a:r>
            <a:endParaRPr lang="en-US" sz="2400" dirty="0"/>
          </a:p>
          <a:p>
            <a:r>
              <a:rPr lang="en-US" sz="2400" dirty="0"/>
              <a:t>Group 5 – Computers (E, F, G, H, I):</a:t>
            </a:r>
            <a:r>
              <a:rPr lang="en-US" sz="2400" b="1" dirty="0"/>
              <a:t> Imagine Math</a:t>
            </a:r>
            <a:endParaRPr lang="en-US" sz="2400" dirty="0"/>
          </a:p>
          <a:p>
            <a:r>
              <a:rPr lang="en-US" sz="2400" dirty="0"/>
              <a:t>Group 1 – Mrs. Thompson:</a:t>
            </a:r>
            <a:r>
              <a:rPr lang="en-US" sz="2400" b="1" dirty="0"/>
              <a:t> Complete a Number Line</a:t>
            </a:r>
            <a:endParaRPr lang="en-US" sz="2400" dirty="0"/>
          </a:p>
          <a:p>
            <a:r>
              <a:rPr lang="en-US" sz="2400" dirty="0"/>
              <a:t>Group 2 – Independent Practice:</a:t>
            </a:r>
            <a:r>
              <a:rPr lang="en-US" sz="2400" b="1" dirty="0"/>
              <a:t> 3 choices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62337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382000" cy="3048000"/>
          </a:xfrm>
          <a:solidFill>
            <a:srgbClr val="B319B7"/>
          </a:solidFill>
        </p:spPr>
        <p:txBody>
          <a:bodyPr/>
          <a:lstStyle/>
          <a:p>
            <a:pPr marL="457200" lvl="1" indent="0">
              <a:buNone/>
            </a:pPr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Rotation #5 - 2:35 – 2:55</a:t>
            </a:r>
          </a:p>
          <a:p>
            <a:r>
              <a:rPr lang="en-US" sz="2400" dirty="0"/>
              <a:t>Group 2 – Computers (TC, A, B, C, D): Epic</a:t>
            </a:r>
          </a:p>
          <a:p>
            <a:r>
              <a:rPr lang="en-US" sz="2400" dirty="0"/>
              <a:t>Group 3 – Mrs. Roby:</a:t>
            </a:r>
            <a:r>
              <a:rPr lang="en-US" sz="2400" b="1" dirty="0"/>
              <a:t> p 11 &amp; 12 even numbers</a:t>
            </a:r>
            <a:endParaRPr lang="en-US" sz="2400" dirty="0"/>
          </a:p>
          <a:p>
            <a:r>
              <a:rPr lang="en-US" sz="2400" dirty="0"/>
              <a:t>Group 4 – Computers (E, F, G, H, I):</a:t>
            </a:r>
            <a:r>
              <a:rPr lang="en-US" sz="2400" b="1" dirty="0"/>
              <a:t> Imagine Math</a:t>
            </a:r>
            <a:endParaRPr lang="en-US" sz="2400" dirty="0"/>
          </a:p>
          <a:p>
            <a:r>
              <a:rPr lang="en-US" sz="2400" dirty="0"/>
              <a:t>Group 5 – Mrs. Thompson:</a:t>
            </a:r>
            <a:r>
              <a:rPr lang="en-US" sz="2400" b="1" dirty="0"/>
              <a:t> Complete a Number Line</a:t>
            </a:r>
            <a:endParaRPr lang="en-US" sz="2400" dirty="0"/>
          </a:p>
          <a:p>
            <a:r>
              <a:rPr lang="en-US" sz="2400" dirty="0"/>
              <a:t>Group 1 – Independent Practice</a:t>
            </a:r>
            <a:r>
              <a:rPr lang="en-US" sz="2400" b="1" dirty="0"/>
              <a:t>: 3 choices</a:t>
            </a:r>
            <a:endParaRPr lang="en-US" sz="24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r>
              <a:rPr lang="en-US" dirty="0"/>
              <a:t>Small Group Rotation 5</a:t>
            </a:r>
          </a:p>
        </p:txBody>
      </p:sp>
    </p:spTree>
    <p:extLst>
      <p:ext uri="{BB962C8B-B14F-4D97-AF65-F5344CB8AC3E}">
        <p14:creationId xmlns:p14="http://schemas.microsoft.com/office/powerpoint/2010/main" val="1376708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r>
              <a:rPr lang="en-US" dirty="0" smtClean="0"/>
              <a:t>Finish Morning Work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2111" t="13469" r="33164" b="12452"/>
          <a:stretch/>
        </p:blipFill>
        <p:spPr>
          <a:xfrm>
            <a:off x="228600" y="1143000"/>
            <a:ext cx="4104362" cy="54724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1875" t="14000" r="33750" b="13000"/>
          <a:stretch/>
        </p:blipFill>
        <p:spPr>
          <a:xfrm>
            <a:off x="4586614" y="1052883"/>
            <a:ext cx="41910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903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7315200" cy="3581400"/>
          </a:xfrm>
        </p:spPr>
        <p:txBody>
          <a:bodyPr/>
          <a:lstStyle/>
          <a:p>
            <a:r>
              <a:rPr lang="en-US" sz="96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CHOMP TIME</a:t>
            </a:r>
            <a:r>
              <a:rPr lang="en-US" sz="20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0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F.A.S.T.  Groups</a:t>
            </a:r>
            <a:r>
              <a:rPr lang="en-US" sz="96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96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8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Focused Academic Support Time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810000"/>
            <a:ext cx="2057400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2" descr="Image result for boy scouts clip a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422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5400" y="2209800"/>
            <a:ext cx="3429000" cy="2392362"/>
          </a:xfrm>
        </p:spPr>
        <p:txBody>
          <a:bodyPr/>
          <a:lstStyle/>
          <a:p>
            <a:r>
              <a:rPr lang="en-US" dirty="0" smtClean="0"/>
              <a:t>Morning Work Check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2111" t="15152" r="33164" b="47808"/>
          <a:stretch/>
        </p:blipFill>
        <p:spPr>
          <a:xfrm rot="5400000">
            <a:off x="-609600" y="1373797"/>
            <a:ext cx="64008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98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371600"/>
            <a:ext cx="6252152" cy="2895600"/>
          </a:xfrm>
        </p:spPr>
        <p:txBody>
          <a:bodyPr/>
          <a:lstStyle/>
          <a:p>
            <a:r>
              <a:rPr lang="en-US" sz="96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Restroom Break</a:t>
            </a:r>
          </a:p>
        </p:txBody>
      </p:sp>
      <p:sp>
        <p:nvSpPr>
          <p:cNvPr id="3" name="AutoShape 2" descr="Image result for clock 9:2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7" y="4267200"/>
            <a:ext cx="214312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01556" y="5869574"/>
            <a:ext cx="2590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 3:10 – 3:15</a:t>
            </a:r>
            <a:endParaRPr lang="en-US" sz="3200" dirty="0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318237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7030A0"/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3:10 – 3:15	Wrap Up!</a:t>
            </a:r>
          </a:p>
        </p:txBody>
      </p:sp>
      <p:sp>
        <p:nvSpPr>
          <p:cNvPr id="138243" name="Content Placeholder 2"/>
          <p:cNvSpPr>
            <a:spLocks noGrp="1"/>
          </p:cNvSpPr>
          <p:nvPr>
            <p:ph idx="1"/>
          </p:nvPr>
        </p:nvSpPr>
        <p:spPr>
          <a:xfrm>
            <a:off x="381000" y="1600200"/>
            <a:ext cx="8534400" cy="4525963"/>
          </a:xfrm>
        </p:spPr>
        <p:txBody>
          <a:bodyPr/>
          <a:lstStyle/>
          <a:p>
            <a:pPr eaLnBrk="1" hangingPunct="1"/>
            <a:r>
              <a:rPr lang="en-US" altLang="en-US" dirty="0"/>
              <a:t>Pair-Up back to back and share one thing you learned in class today with your partner</a:t>
            </a:r>
          </a:p>
          <a:p>
            <a:pPr eaLnBrk="1" hangingPunct="1"/>
            <a:r>
              <a:rPr lang="en-US" altLang="en-US" dirty="0"/>
              <a:t>Pack-Up</a:t>
            </a:r>
          </a:p>
          <a:p>
            <a:pPr eaLnBrk="1" hangingPunct="1">
              <a:defRPr/>
            </a:pPr>
            <a:r>
              <a:rPr lang="en-US" dirty="0"/>
              <a:t>Office will announce:</a:t>
            </a:r>
          </a:p>
          <a:p>
            <a:pPr marL="0" indent="0" eaLnBrk="1" hangingPunct="1">
              <a:buNone/>
              <a:defRPr/>
            </a:pPr>
            <a:r>
              <a:rPr lang="en-US" dirty="0"/>
              <a:t>	Car Riders – Leave </a:t>
            </a:r>
            <a:r>
              <a:rPr lang="en-US"/>
              <a:t>around 3:20</a:t>
            </a:r>
            <a:endParaRPr lang="en-US" dirty="0"/>
          </a:p>
          <a:p>
            <a:pPr marL="0" indent="0" eaLnBrk="1" hangingPunct="1">
              <a:buNone/>
              <a:defRPr/>
            </a:pPr>
            <a:r>
              <a:rPr lang="en-US" dirty="0"/>
              <a:t>	Bus Riders – (listen to intercom for dismissal)</a:t>
            </a:r>
            <a:endParaRPr lang="en-US" altLang="en-US" dirty="0"/>
          </a:p>
        </p:txBody>
      </p:sp>
      <p:pic>
        <p:nvPicPr>
          <p:cNvPr id="138244" name="Picture 2" descr="Listening, speaking — what's the difference?  ionpsych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667000"/>
            <a:ext cx="2133600" cy="1196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245" name="Picture 4" descr="Child Who Goes To School With A Backpack Royalty Free Cliparts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2" y="3863446"/>
            <a:ext cx="1219282" cy="1524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958094"/>
            <a:ext cx="1383779" cy="1383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970273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993077" y="6412978"/>
            <a:ext cx="2966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How much time has elapsed?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24200" y="6062213"/>
            <a:ext cx="32766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2:30 – 3:20</a:t>
            </a:r>
          </a:p>
        </p:txBody>
      </p:sp>
    </p:spTree>
    <p:extLst>
      <p:ext uri="{BB962C8B-B14F-4D97-AF65-F5344CB8AC3E}">
        <p14:creationId xmlns:p14="http://schemas.microsoft.com/office/powerpoint/2010/main" val="36716407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229600" cy="792162"/>
          </a:xfrm>
          <a:solidFill>
            <a:schemeClr val="accent3">
              <a:lumMod val="75000"/>
            </a:schemeClr>
          </a:solidFill>
        </p:spPr>
        <p:txBody>
          <a:bodyPr/>
          <a:lstStyle/>
          <a:p>
            <a:r>
              <a:rPr lang="en-US" dirty="0"/>
              <a:t>F.A.S.T. Designations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248400" y="6196614"/>
            <a:ext cx="23622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8:40 – 9:10 </a:t>
            </a:r>
            <a:endParaRPr lang="en-US" sz="320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" name="AutoShape 2" descr="Image result for quietl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ABD29755-B54A-4966-B2CE-096F275E0A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6997657"/>
              </p:ext>
            </p:extLst>
          </p:nvPr>
        </p:nvGraphicFramePr>
        <p:xfrm>
          <a:off x="1066801" y="1136616"/>
          <a:ext cx="7391400" cy="365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69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05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500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638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81940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>
                          <a:solidFill>
                            <a:srgbClr val="7030A0"/>
                          </a:solidFill>
                        </a:rPr>
                        <a:t>Computers –</a:t>
                      </a:r>
                    </a:p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>
                          <a:solidFill>
                            <a:srgbClr val="FFFF00"/>
                          </a:solidFill>
                        </a:rPr>
                        <a:t>EPIC</a:t>
                      </a:r>
                      <a:r>
                        <a:rPr lang="en-US" baseline="0" dirty="0" smtClean="0">
                          <a:solidFill>
                            <a:srgbClr val="7030A0"/>
                          </a:solidFill>
                        </a:rPr>
                        <a:t>:</a:t>
                      </a:r>
                      <a:endParaRPr lang="en-US" baseline="0" dirty="0">
                        <a:solidFill>
                          <a:srgbClr val="7030A0"/>
                        </a:solidFill>
                      </a:endParaRPr>
                    </a:p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Amiyah</a:t>
                      </a:r>
                      <a:r>
                        <a:rPr lang="en-US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- 1</a:t>
                      </a:r>
                      <a:endParaRPr lang="en-US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Khamani</a:t>
                      </a:r>
                      <a:r>
                        <a:rPr lang="en-US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- 2</a:t>
                      </a:r>
                      <a:endParaRPr lang="en-US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Cayli</a:t>
                      </a:r>
                      <a:r>
                        <a:rPr lang="en-US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- 3</a:t>
                      </a:r>
                      <a:endParaRPr lang="en-US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Brena</a:t>
                      </a:r>
                      <a:r>
                        <a:rPr lang="en-US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- 4</a:t>
                      </a:r>
                      <a:endParaRPr lang="en-US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Jearon</a:t>
                      </a:r>
                      <a:r>
                        <a:rPr lang="en-US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– 5</a:t>
                      </a:r>
                    </a:p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Cohen - 6</a:t>
                      </a:r>
                      <a:endParaRPr lang="en-US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Jaylie - 7</a:t>
                      </a:r>
                      <a:endParaRPr lang="en-US" baseline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Erin - 8</a:t>
                      </a:r>
                      <a:endParaRPr lang="en-US" baseline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Noah - 9</a:t>
                      </a:r>
                      <a:endParaRPr lang="en-US" baseline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Elin - TC</a:t>
                      </a:r>
                      <a:endParaRPr lang="en-US" baseline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Mrs.</a:t>
                      </a:r>
                      <a:r>
                        <a:rPr lang="en-US" baseline="0" dirty="0"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Roby:</a:t>
                      </a:r>
                    </a:p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LLI</a:t>
                      </a:r>
                    </a:p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Kaylah</a:t>
                      </a:r>
                    </a:p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Macon</a:t>
                      </a:r>
                    </a:p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Carleen</a:t>
                      </a:r>
                    </a:p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Adalyn</a:t>
                      </a:r>
                      <a:endParaRPr lang="en-US" baseline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Mrs.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 Thompson:</a:t>
                      </a:r>
                    </a:p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LLI</a:t>
                      </a:r>
                    </a:p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>
                          <a:solidFill>
                            <a:schemeClr val="bg1"/>
                          </a:solidFill>
                        </a:rPr>
                        <a:t>Landon</a:t>
                      </a:r>
                    </a:p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err="1" smtClean="0">
                          <a:solidFill>
                            <a:schemeClr val="bg1"/>
                          </a:solidFill>
                        </a:rPr>
                        <a:t>Paisleigh</a:t>
                      </a:r>
                      <a:endParaRPr lang="en-US" baseline="0" dirty="0" smtClean="0">
                        <a:solidFill>
                          <a:schemeClr val="bg1"/>
                        </a:solidFill>
                      </a:endParaRPr>
                    </a:p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>
                          <a:solidFill>
                            <a:schemeClr val="bg1"/>
                          </a:solidFill>
                        </a:rPr>
                        <a:t>Jaiden</a:t>
                      </a:r>
                      <a:endParaRPr lang="en-US" baseline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>
                          <a:solidFill>
                            <a:srgbClr val="FF0000"/>
                          </a:solidFill>
                        </a:rPr>
                        <a:t>Paired Partners Complete passage:</a:t>
                      </a:r>
                    </a:p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>
                          <a:solidFill>
                            <a:schemeClr val="bg1"/>
                          </a:solidFill>
                        </a:rPr>
                        <a:t>Katelynn &amp; </a:t>
                      </a:r>
                      <a:r>
                        <a:rPr lang="en-US" baseline="0" dirty="0" err="1">
                          <a:solidFill>
                            <a:schemeClr val="bg1"/>
                          </a:solidFill>
                        </a:rPr>
                        <a:t>Caydance</a:t>
                      </a:r>
                      <a:endParaRPr lang="en-US" baseline="0" dirty="0">
                        <a:solidFill>
                          <a:schemeClr val="bg1"/>
                        </a:solidFill>
                      </a:endParaRPr>
                    </a:p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>
                          <a:solidFill>
                            <a:schemeClr val="bg1"/>
                          </a:solidFill>
                        </a:rPr>
                        <a:t>Jordyn </a:t>
                      </a:r>
                      <a:r>
                        <a:rPr lang="en-US" baseline="0" dirty="0">
                          <a:solidFill>
                            <a:schemeClr val="bg1"/>
                          </a:solidFill>
                        </a:rPr>
                        <a:t>&amp; Emma</a:t>
                      </a:r>
                    </a:p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>
                          <a:solidFill>
                            <a:schemeClr val="bg1"/>
                          </a:solidFill>
                        </a:rPr>
                        <a:t>Kaylee &amp; Aiden</a:t>
                      </a:r>
                    </a:p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>
                          <a:solidFill>
                            <a:schemeClr val="bg1"/>
                          </a:solidFill>
                        </a:rPr>
                        <a:t>McKenzie &amp; Lexi</a:t>
                      </a:r>
                      <a:endParaRPr lang="en-US" baseline="0" dirty="0">
                        <a:solidFill>
                          <a:schemeClr val="bg1"/>
                        </a:solidFill>
                      </a:endParaRPr>
                    </a:p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aseline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C6A6CA11-DB58-401E-B3DD-7CD8B8414F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4460941"/>
            <a:ext cx="2895600" cy="20496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8125" t="14000" r="26875" b="6999"/>
          <a:stretch/>
        </p:blipFill>
        <p:spPr>
          <a:xfrm>
            <a:off x="5305816" y="3359563"/>
            <a:ext cx="3276600" cy="2488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001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125" t="14000" r="26875" b="6999"/>
          <a:stretch/>
        </p:blipFill>
        <p:spPr>
          <a:xfrm>
            <a:off x="421710" y="244367"/>
            <a:ext cx="8188890" cy="6220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49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371600"/>
            <a:ext cx="6252152" cy="2895600"/>
          </a:xfrm>
        </p:spPr>
        <p:txBody>
          <a:bodyPr/>
          <a:lstStyle/>
          <a:p>
            <a:r>
              <a:rPr lang="en-US" sz="96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Restroom Break</a:t>
            </a:r>
          </a:p>
        </p:txBody>
      </p:sp>
      <p:sp>
        <p:nvSpPr>
          <p:cNvPr id="3" name="AutoShape 2" descr="Image result for clock 9:2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7" y="4267200"/>
            <a:ext cx="214312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01556" y="5869574"/>
            <a:ext cx="2590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 9:10 – 9:20</a:t>
            </a:r>
            <a:endParaRPr lang="en-US" sz="3200" dirty="0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7633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17598" y="3982240"/>
            <a:ext cx="784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Objective:  RL.3.7  Use information gained from illustrations, other visual elements, and the words in a text to demonstrate understanding of the text.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2301" y="228600"/>
            <a:ext cx="7315200" cy="2667000"/>
          </a:xfrm>
        </p:spPr>
        <p:txBody>
          <a:bodyPr/>
          <a:lstStyle/>
          <a:p>
            <a:r>
              <a:rPr lang="en-US" sz="96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Reading Time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43756" y="2362200"/>
            <a:ext cx="784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Objective:  RL.3.3 Describe characters in a story and explain how their actions contribute to the sequence of events.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1246" y="3058910"/>
            <a:ext cx="7848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Objective:  RL.3.5  Refer to parts of stories and poems when writing or speaking about a text, using terms such as chapter, scene, and stanza; describe how each successive part builds on earlier sections.</a:t>
            </a:r>
          </a:p>
        </p:txBody>
      </p:sp>
      <p:sp>
        <p:nvSpPr>
          <p:cNvPr id="3" name="AutoShape 2" descr="Image result for clock 9:3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663" y="4689975"/>
            <a:ext cx="2352675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AC6205B-3DDF-43D8-ABA8-89DD7D2EF190}"/>
              </a:ext>
            </a:extLst>
          </p:cNvPr>
          <p:cNvSpPr txBox="1"/>
          <p:nvPr/>
        </p:nvSpPr>
        <p:spPr>
          <a:xfrm>
            <a:off x="6001556" y="5869574"/>
            <a:ext cx="2590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 9:20 – 9:55</a:t>
            </a:r>
            <a:endParaRPr lang="en-US" sz="3200" dirty="0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7509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47503</TotalTime>
  <Words>1706</Words>
  <Application>Microsoft Office PowerPoint</Application>
  <PresentationFormat>On-screen Show (4:3)</PresentationFormat>
  <Paragraphs>240</Paragraphs>
  <Slides>52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52</vt:i4>
      </vt:variant>
    </vt:vector>
  </HeadingPairs>
  <TitlesOfParts>
    <vt:vector size="58" baseType="lpstr">
      <vt:lpstr>Arial</vt:lpstr>
      <vt:lpstr>Calibri</vt:lpstr>
      <vt:lpstr>Script MT Bold</vt:lpstr>
      <vt:lpstr>Wingdings</vt:lpstr>
      <vt:lpstr>1_Office Theme</vt:lpstr>
      <vt:lpstr>5_Office Theme</vt:lpstr>
      <vt:lpstr>PowerPoint Presentation</vt:lpstr>
      <vt:lpstr>PowerPoint Presentation</vt:lpstr>
      <vt:lpstr>PowerPoint Presentation</vt:lpstr>
      <vt:lpstr>Math Homework </vt:lpstr>
      <vt:lpstr>CHOMP TIME F.A.S.T.  Groups Focused Academic Support Time</vt:lpstr>
      <vt:lpstr>F.A.S.T. Designations</vt:lpstr>
      <vt:lpstr>PowerPoint Presentation</vt:lpstr>
      <vt:lpstr>Restroom Break</vt:lpstr>
      <vt:lpstr>Reading Time</vt:lpstr>
      <vt:lpstr>Gather at the Carpet with your MM Student Response book…</vt:lpstr>
      <vt:lpstr>PowerPoint Presentation</vt:lpstr>
      <vt:lpstr>PowerPoint Presentation</vt:lpstr>
      <vt:lpstr>Making Meaning Response Book</vt:lpstr>
      <vt:lpstr>PowerPoint Presentation</vt:lpstr>
      <vt:lpstr>PowerPoint Presentation</vt:lpstr>
      <vt:lpstr>Vocabulary &amp; Grammar Time</vt:lpstr>
      <vt:lpstr>PowerPoint Presentation</vt:lpstr>
      <vt:lpstr>PowerPoint Presentation</vt:lpstr>
      <vt:lpstr>PowerPoint Presentation</vt:lpstr>
      <vt:lpstr>clutch – grab or hold onto something tightly</vt:lpstr>
      <vt:lpstr>PowerPoint Presentation</vt:lpstr>
      <vt:lpstr>dodge </vt:lpstr>
      <vt:lpstr>Using Context Clues</vt:lpstr>
      <vt:lpstr>dodge – move quickly to avoid something</vt:lpstr>
      <vt:lpstr>PowerPoint Presentation</vt:lpstr>
      <vt:lpstr>All For Books Coin Drive Update</vt:lpstr>
      <vt:lpstr>Out of Classroom!</vt:lpstr>
      <vt:lpstr>SCIENCE TIME</vt:lpstr>
      <vt:lpstr>Turtle Hurdles</vt:lpstr>
      <vt:lpstr>PowerPoint Presentation</vt:lpstr>
      <vt:lpstr>Explain – Turtle Hurdles! (focus – changes in habitat)  </vt:lpstr>
      <vt:lpstr>PowerPoint Presentation</vt:lpstr>
      <vt:lpstr>Math Fluency &amp; Focus Lesson!</vt:lpstr>
      <vt:lpstr>Group Counting!</vt:lpstr>
      <vt:lpstr>Add to multiply!</vt:lpstr>
      <vt:lpstr>Add to multiply!</vt:lpstr>
      <vt:lpstr>Add to multiply!</vt:lpstr>
      <vt:lpstr>Application Problem</vt:lpstr>
      <vt:lpstr>Strategies Review</vt:lpstr>
      <vt:lpstr>PowerPoint Presentation</vt:lpstr>
      <vt:lpstr>Independent Practice Choices:</vt:lpstr>
      <vt:lpstr>PowerPoint Presentation</vt:lpstr>
      <vt:lpstr>Small Group Rotations 1 &amp; 2</vt:lpstr>
      <vt:lpstr>Out of Classroom!</vt:lpstr>
      <vt:lpstr>Restroom Break</vt:lpstr>
      <vt:lpstr>Out of Classroom!</vt:lpstr>
      <vt:lpstr>Small Group Rotations 3 &amp; 4</vt:lpstr>
      <vt:lpstr>Small Group Rotation 5</vt:lpstr>
      <vt:lpstr>Finish Morning Work</vt:lpstr>
      <vt:lpstr>Morning Work Check</vt:lpstr>
      <vt:lpstr>Restroom Break</vt:lpstr>
      <vt:lpstr>3:10 – 3:15 Wrap Up!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Karla</dc:creator>
  <cp:lastModifiedBy>Karla Thompson</cp:lastModifiedBy>
  <cp:revision>1504</cp:revision>
  <cp:lastPrinted>2019-09-04T12:31:09Z</cp:lastPrinted>
  <dcterms:created xsi:type="dcterms:W3CDTF">2014-06-10T16:20:56Z</dcterms:created>
  <dcterms:modified xsi:type="dcterms:W3CDTF">2019-09-05T12:00:32Z</dcterms:modified>
</cp:coreProperties>
</file>