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6" r:id="rId2"/>
    <p:sldId id="297" r:id="rId3"/>
    <p:sldId id="316" r:id="rId4"/>
    <p:sldId id="318" r:id="rId5"/>
    <p:sldId id="319" r:id="rId6"/>
    <p:sldId id="320" r:id="rId7"/>
    <p:sldId id="321" r:id="rId8"/>
    <p:sldId id="322" r:id="rId9"/>
    <p:sldId id="325" r:id="rId10"/>
    <p:sldId id="324" r:id="rId11"/>
    <p:sldId id="315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3300"/>
    <a:srgbClr val="006600"/>
    <a:srgbClr val="FF0066"/>
    <a:srgbClr val="0066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4671" autoAdjust="0"/>
  </p:normalViewPr>
  <p:slideViewPr>
    <p:cSldViewPr>
      <p:cViewPr>
        <p:scale>
          <a:sx n="66" d="100"/>
          <a:sy n="66" d="100"/>
        </p:scale>
        <p:origin x="-1092" y="-15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gif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5849"/>
            <a:ext cx="2670048" cy="11704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2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Declarative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US" sz="4300" b="1" u="sng" dirty="0" smtClean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</a:p>
          <a:p>
            <a:endParaRPr lang="en-US" b="1" dirty="0">
              <a:latin typeface="Comic Sans MS" pitchFamily="66" charset="0"/>
            </a:endParaRPr>
          </a:p>
          <a:p>
            <a:pPr algn="just"/>
            <a:r>
              <a:rPr lang="en-US" sz="3400" b="1" dirty="0" smtClean="0">
                <a:latin typeface="Comic Sans MS" pitchFamily="66" charset="0"/>
              </a:rPr>
              <a:t>A </a:t>
            </a:r>
            <a:r>
              <a:rPr lang="en-US" sz="3400" b="1" dirty="0">
                <a:latin typeface="Comic Sans MS" pitchFamily="66" charset="0"/>
              </a:rPr>
              <a:t>sentence in </a:t>
            </a:r>
            <a:r>
              <a:rPr lang="en-US" sz="3400" b="1" dirty="0" smtClean="0">
                <a:latin typeface="Comic Sans MS" pitchFamily="66" charset="0"/>
              </a:rPr>
              <a:t>the </a:t>
            </a:r>
            <a:r>
              <a:rPr lang="en-US" sz="3400" b="1" dirty="0">
                <a:latin typeface="Comic Sans MS" pitchFamily="66" charset="0"/>
              </a:rPr>
              <a:t>form of a statement.  In a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latin typeface="Comic Sans MS" pitchFamily="66" charset="0"/>
              </a:rPr>
              <a:t>, the subject normally precedes the verb.  A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>
                <a:latin typeface="Comic Sans MS" pitchFamily="66" charset="0"/>
              </a:rPr>
              <a:t>ends with a </a:t>
            </a:r>
            <a:r>
              <a:rPr lang="en-US" sz="3400" b="1" dirty="0">
                <a:solidFill>
                  <a:srgbClr val="C00000"/>
                </a:solidFill>
                <a:latin typeface="Comic Sans MS" pitchFamily="66" charset="0"/>
              </a:rPr>
              <a:t>period</a:t>
            </a:r>
            <a:r>
              <a:rPr lang="en-US" sz="3400" b="1" dirty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95400"/>
            <a:ext cx="790269" cy="1038463"/>
          </a:xfrm>
          <a:prstGeom prst="rect">
            <a:avLst/>
          </a:prstGeom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20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rgbClr val="CC00FF"/>
                </a:solidFill>
                <a:latin typeface="Comic Sans MS" pitchFamily="66" charset="0"/>
              </a:rPr>
              <a:t>I </a:t>
            </a:r>
            <a:r>
              <a:rPr lang="en-US" sz="3200" b="1" dirty="0">
                <a:solidFill>
                  <a:srgbClr val="CC00FF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b="1" dirty="0">
                <a:solidFill>
                  <a:srgbClr val="CC00FF"/>
                </a:solidFill>
                <a:latin typeface="Broadway" pitchFamily="82" charset="0"/>
              </a:rPr>
              <a:t>, </a:t>
            </a:r>
            <a:r>
              <a:rPr lang="en-US" sz="3200" b="1" dirty="0">
                <a:solidFill>
                  <a:srgbClr val="CC00FF"/>
                </a:solidFill>
                <a:latin typeface="Comic Sans MS" pitchFamily="66" charset="0"/>
              </a:rPr>
              <a:t>so I followed a boisterous group of students into my first class - math with Mrs</a:t>
            </a:r>
            <a:r>
              <a:rPr lang="en-US" sz="3200" b="1" dirty="0">
                <a:solidFill>
                  <a:srgbClr val="CC00FF"/>
                </a:solidFill>
                <a:latin typeface="Broadway" pitchFamily="82" charset="0"/>
              </a:rPr>
              <a:t>. </a:t>
            </a:r>
            <a:r>
              <a:rPr lang="en-US" sz="3200" b="1" dirty="0">
                <a:solidFill>
                  <a:srgbClr val="CC00FF"/>
                </a:solidFill>
                <a:latin typeface="Comic Sans MS" pitchFamily="66" charset="0"/>
              </a:rPr>
              <a:t>Scary L</a:t>
            </a:r>
            <a:r>
              <a:rPr lang="en-US" sz="3200" b="1" dirty="0">
                <a:solidFill>
                  <a:srgbClr val="CC00FF"/>
                </a:solidFill>
                <a:latin typeface="Broadway" pitchFamily="82" charset="0"/>
              </a:rPr>
              <a:t>.</a:t>
            </a:r>
            <a:r>
              <a:rPr lang="en-US" sz="3200" b="1" dirty="0">
                <a:solidFill>
                  <a:srgbClr val="CC00FF"/>
                </a:solidFill>
                <a:latin typeface="Comic Sans MS" pitchFamily="66" charset="0"/>
              </a:rPr>
              <a:t> Smith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2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8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latin typeface="Comic Sans MS" pitchFamily="66" charset="0"/>
              </a:rPr>
              <a:t>eerie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</a:p>
          <a:p>
            <a:endParaRPr lang="en-US" sz="32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	strange </a:t>
            </a:r>
            <a:r>
              <a:rPr lang="en-US" sz="3200" dirty="0">
                <a:latin typeface="Comic Sans MS" pitchFamily="66" charset="0"/>
              </a:rPr>
              <a:t>and frightening</a:t>
            </a: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2393" y="2159000"/>
            <a:ext cx="2503714" cy="4089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latin typeface="Comic Sans MS" pitchFamily="66" charset="0"/>
              </a:rPr>
              <a:t>boisterous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</a:p>
          <a:p>
            <a:endParaRPr lang="en-US" sz="32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	noisy</a:t>
            </a:r>
            <a:r>
              <a:rPr lang="en-US" sz="3200" dirty="0">
                <a:latin typeface="Comic Sans MS" pitchFamily="66" charset="0"/>
              </a:rPr>
              <a:t>, energetic, and 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       cheerful</a:t>
            </a:r>
            <a:r>
              <a:rPr lang="en-US" sz="3200">
                <a:latin typeface="Comic Sans MS" pitchFamily="66" charset="0"/>
              </a:rPr>
              <a:t>; </a:t>
            </a:r>
            <a:r>
              <a:rPr lang="en-US" sz="3200" smtClean="0">
                <a:latin typeface="Comic Sans MS" pitchFamily="66" charset="0"/>
              </a:rPr>
              <a:t>rowdy</a:t>
            </a:r>
            <a:endParaRPr lang="en-U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599" y="2934325"/>
            <a:ext cx="3177435" cy="390668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09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 I had a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eerie</a:t>
            </a:r>
            <a:r>
              <a:rPr lang="en-US" sz="4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feeling it was time to go to class so </a:t>
            </a:r>
            <a:r>
              <a:rPr lang="en-US" sz="440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followed a</a:t>
            </a:r>
            <a:r>
              <a:rPr lang="en-US" sz="4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boisterous</a:t>
            </a:r>
            <a:r>
              <a:rPr lang="en-US" sz="4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group of students into my first class math with </a:t>
            </a:r>
            <a:r>
              <a:rPr lang="en-US" sz="4400" dirty="0" err="1" smtClean="0">
                <a:solidFill>
                  <a:schemeClr val="tx1"/>
                </a:solidFill>
                <a:latin typeface="Comic Sans MS" pitchFamily="66" charset="0"/>
              </a:rPr>
              <a:t>mrs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scary l smith</a:t>
            </a:r>
            <a:endParaRPr lang="en-US" sz="4400" dirty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endParaRPr lang="en-US" sz="2800" b="1" dirty="0" smtClean="0"/>
          </a:p>
          <a:p>
            <a:pPr marL="533400" indent="-533400" eaLnBrk="1" hangingPunct="1"/>
            <a:endParaRPr lang="en-US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Sentence Identification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– Compound, Complex, Simple, Compound/Complex</a:t>
            </a:r>
          </a:p>
          <a:p>
            <a:pPr marL="533400" indent="-533400" eaLnBrk="1" hangingPunct="1"/>
            <a:endParaRPr lang="en-US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" y="128016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52578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I 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had </a:t>
            </a:r>
            <a:r>
              <a:rPr lang="en-US" sz="3800" b="1" dirty="0" smtClean="0">
                <a:solidFill>
                  <a:srgbClr val="C00000"/>
                </a:solidFill>
                <a:latin typeface="Comic Sans MS" pitchFamily="66" charset="0"/>
              </a:rPr>
              <a:t>an </a:t>
            </a:r>
            <a:r>
              <a:rPr lang="en-US" sz="3800" b="1" dirty="0" smtClean="0">
                <a:solidFill>
                  <a:srgbClr val="0070C0"/>
                </a:solidFill>
                <a:latin typeface="Comic Sans MS" pitchFamily="66" charset="0"/>
              </a:rPr>
              <a:t>eerie 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feeling it was time to go to 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class</a:t>
            </a:r>
            <a:r>
              <a:rPr lang="en-US" sz="3800" b="1" dirty="0" smtClean="0">
                <a:solidFill>
                  <a:srgbClr val="C00000"/>
                </a:solidFill>
                <a:latin typeface="Broadway" pitchFamily="82" charset="0"/>
              </a:rPr>
              <a:t>, 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so </a:t>
            </a:r>
            <a:r>
              <a:rPr lang="en-US" sz="3800" b="1" dirty="0" smtClean="0">
                <a:solidFill>
                  <a:srgbClr val="7030A0"/>
                </a:solidFill>
                <a:latin typeface="Comic Sans MS" pitchFamily="66" charset="0"/>
              </a:rPr>
              <a:t>I</a:t>
            </a:r>
            <a:r>
              <a:rPr lang="en-US" sz="3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followed a </a:t>
            </a:r>
            <a:r>
              <a:rPr lang="en-US" sz="3800" b="1" dirty="0">
                <a:solidFill>
                  <a:srgbClr val="0070C0"/>
                </a:solidFill>
                <a:latin typeface="Comic Sans MS" pitchFamily="66" charset="0"/>
              </a:rPr>
              <a:t>boisterous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 group of students into my first 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class </a:t>
            </a:r>
            <a:r>
              <a:rPr lang="en-US" sz="3800" b="1" dirty="0" smtClean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800" dirty="0">
                <a:solidFill>
                  <a:schemeClr val="tx1"/>
                </a:solidFill>
                <a:latin typeface="Comic Sans MS" pitchFamily="66" charset="0"/>
              </a:rPr>
              <a:t>math with </a:t>
            </a:r>
            <a:r>
              <a:rPr lang="en-US" sz="3800" b="1" dirty="0" smtClean="0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rs</a:t>
            </a:r>
            <a:r>
              <a:rPr lang="en-US" sz="3800" b="1" dirty="0" smtClean="0">
                <a:solidFill>
                  <a:srgbClr val="C00000"/>
                </a:solidFill>
                <a:latin typeface="Broadway" pitchFamily="82" charset="0"/>
              </a:rPr>
              <a:t>. </a:t>
            </a:r>
            <a:r>
              <a:rPr lang="en-US" sz="3800" b="1" dirty="0" smtClean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cary </a:t>
            </a:r>
            <a:r>
              <a:rPr lang="en-US" sz="3800" b="1" dirty="0" smtClean="0">
                <a:solidFill>
                  <a:srgbClr val="7030A0"/>
                </a:solidFill>
                <a:latin typeface="Comic Sans MS" pitchFamily="66" charset="0"/>
              </a:rPr>
              <a:t>L</a:t>
            </a:r>
            <a:r>
              <a:rPr lang="en-US" sz="380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en-US" sz="3800" dirty="0" smtClean="0">
                <a:solidFill>
                  <a:schemeClr val="tx1"/>
                </a:solidFill>
                <a:latin typeface="Comic Sans MS" pitchFamily="66" charset="0"/>
              </a:rPr>
              <a:t>mith</a:t>
            </a:r>
            <a:r>
              <a:rPr lang="en-US" sz="380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endParaRPr lang="en-US" sz="3800" b="1" dirty="0">
              <a:solidFill>
                <a:srgbClr val="C00000"/>
              </a:solidFill>
              <a:latin typeface="Broadway" pitchFamily="82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Compound 			         Declarative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65148" y="1752600"/>
            <a:ext cx="1143000" cy="4571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Article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02579" y="2209799"/>
            <a:ext cx="0" cy="60960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495183" y="1767839"/>
            <a:ext cx="1828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648200" y="2325624"/>
            <a:ext cx="0" cy="12999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581400" y="1716024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Comic Sans MS" pitchFamily="66" charset="0"/>
              </a:rPr>
              <a:t>Run-on Sentence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5715000"/>
            <a:ext cx="1346200" cy="10096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83" y="5443806"/>
            <a:ext cx="627993" cy="825222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4602843" y="5257800"/>
            <a:ext cx="1981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Non-restrictive Clause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274786" y="6008317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419600" y="5562600"/>
            <a:ext cx="0" cy="44571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717143" y="4953000"/>
            <a:ext cx="7257" cy="30480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77000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	I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had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erie feeling it was time to go to class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so I followed a boisterous group of students into my first class - math with Mrs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Scary L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Smith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23384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Articles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         </a:t>
            </a:r>
            <a:r>
              <a:rPr 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Articles:  “</a:t>
            </a:r>
            <a:r>
              <a:rPr lang="en-US" sz="3600" b="1" u="sng" dirty="0" smtClean="0">
                <a:solidFill>
                  <a:srgbClr val="FFC000"/>
                </a:solidFill>
                <a:latin typeface="Comic Sans MS" pitchFamily="66" charset="0"/>
              </a:rPr>
              <a:t>A</a:t>
            </a:r>
            <a:r>
              <a:rPr 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” versus “</a:t>
            </a:r>
            <a:r>
              <a:rPr lang="en-US" sz="3600" b="1" u="sng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2400" b="1" dirty="0" smtClean="0">
                <a:solidFill>
                  <a:srgbClr val="FFC000"/>
                </a:solidFill>
                <a:latin typeface="Comic Sans MS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” goes before words that begin with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consonants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sz="2400" b="1" dirty="0" smtClean="0">
                <a:solidFill>
                  <a:srgbClr val="FFC000"/>
                </a:solidFill>
                <a:latin typeface="Comic Sans MS" pitchFamily="66" charset="0"/>
              </a:rPr>
              <a:t> a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at    </a:t>
            </a:r>
            <a:r>
              <a:rPr lang="en-US" sz="2400" b="1" dirty="0" smtClean="0">
                <a:solidFill>
                  <a:srgbClr val="FFC000"/>
                </a:solidFill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og    </a:t>
            </a:r>
            <a:r>
              <a:rPr lang="en-US" sz="2400" b="1" dirty="0" smtClean="0">
                <a:solidFill>
                  <a:srgbClr val="FFC000"/>
                </a:solidFill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urple onion    </a:t>
            </a:r>
            <a:r>
              <a:rPr lang="en-US" sz="2400" b="1" dirty="0" smtClean="0">
                <a:solidFill>
                  <a:srgbClr val="FFC000"/>
                </a:solidFill>
                <a:latin typeface="Comic Sans MS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uffalo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” goes before words that begin with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vowels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pricot   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gg   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o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rbit   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an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u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prising</a:t>
            </a: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9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1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so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followed a boisterous group of students into my first class - math with </a:t>
            </a:r>
            <a:r>
              <a:rPr lang="en-US" sz="3200" b="1" dirty="0">
                <a:solidFill>
                  <a:srgbClr val="008000"/>
                </a:solidFill>
                <a:latin typeface="Comic Sans MS" pitchFamily="66" charset="0"/>
              </a:rPr>
              <a:t>M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rs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 </a:t>
            </a:r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cary </a:t>
            </a:r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L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mith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Capitalization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u="sng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r>
              <a:rPr lang="en-US" sz="9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8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8800" b="1" dirty="0" smtClean="0">
                <a:solidFill>
                  <a:schemeClr val="tx1"/>
                </a:solidFill>
                <a:latin typeface="Comic Sans MS" pitchFamily="66" charset="0"/>
              </a:rPr>
              <a:t>Writing a word with its </a:t>
            </a:r>
            <a:r>
              <a:rPr lang="en-US" sz="8800" b="1" dirty="0" smtClean="0">
                <a:solidFill>
                  <a:srgbClr val="7030A0"/>
                </a:solidFill>
                <a:latin typeface="Comic Sans MS" pitchFamily="66" charset="0"/>
              </a:rPr>
              <a:t>first letter </a:t>
            </a:r>
            <a:r>
              <a:rPr lang="en-US" sz="8800" b="1" dirty="0" smtClean="0">
                <a:solidFill>
                  <a:schemeClr val="tx1"/>
                </a:solidFill>
                <a:latin typeface="Comic Sans MS" pitchFamily="66" charset="0"/>
              </a:rPr>
              <a:t>as a capital letter (upper-case letter) and the remaining letters in lower case.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800" dirty="0" smtClean="0">
                <a:solidFill>
                  <a:schemeClr val="tx1"/>
                </a:solidFill>
                <a:latin typeface="Comic Sans MS" pitchFamily="66" charset="0"/>
              </a:rPr>
              <a:t>Capitalize the word “</a:t>
            </a:r>
            <a:r>
              <a:rPr lang="en-US" sz="8800" b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smtClean="0">
                <a:solidFill>
                  <a:schemeClr val="tx1"/>
                </a:solidFill>
                <a:latin typeface="Comic Sans MS" pitchFamily="66" charset="0"/>
              </a:rPr>
              <a:t>”</a:t>
            </a:r>
            <a:r>
              <a:rPr lang="en-US" sz="8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8800" dirty="0" smtClean="0">
                <a:solidFill>
                  <a:schemeClr val="tx1"/>
                </a:solidFill>
                <a:latin typeface="Comic Sans MS" pitchFamily="66" charset="0"/>
              </a:rPr>
              <a:t>when referring to oneself in the first person.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800" dirty="0" smtClean="0">
                <a:solidFill>
                  <a:schemeClr val="tx1"/>
                </a:solidFill>
                <a:latin typeface="Comic Sans MS" pitchFamily="66" charset="0"/>
              </a:rPr>
              <a:t>Capitalize</a:t>
            </a:r>
            <a:r>
              <a:rPr lang="en-US" sz="8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800" b="1" dirty="0" smtClean="0">
                <a:solidFill>
                  <a:srgbClr val="7030A0"/>
                </a:solidFill>
                <a:latin typeface="Comic Sans MS" pitchFamily="66" charset="0"/>
              </a:rPr>
              <a:t>proper names</a:t>
            </a:r>
            <a:r>
              <a:rPr lang="en-US" sz="88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800" dirty="0">
                <a:latin typeface="Comic Sans MS" panose="030F0702030302020204" pitchFamily="66" charset="0"/>
              </a:rPr>
              <a:t>Capitalize a </a:t>
            </a:r>
            <a:r>
              <a:rPr lang="en-US" sz="8800" b="1" dirty="0">
                <a:solidFill>
                  <a:srgbClr val="008000"/>
                </a:solidFill>
                <a:latin typeface="Comic Sans MS" panose="030F0702030302020204" pitchFamily="66" charset="0"/>
              </a:rPr>
              <a:t>person's title </a:t>
            </a:r>
            <a:r>
              <a:rPr lang="en-US" sz="8800" dirty="0">
                <a:latin typeface="Comic Sans MS" panose="030F0702030302020204" pitchFamily="66" charset="0"/>
              </a:rPr>
              <a:t>when it precedes the name</a:t>
            </a:r>
            <a:r>
              <a:rPr lang="en-US" sz="8800" dirty="0" smtClean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94574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2013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83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98488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Run-on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002060"/>
                </a:solidFill>
                <a:latin typeface="Comic Sans MS" pitchFamily="66" charset="0"/>
              </a:rPr>
              <a:t>Run-on Sentence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run-on sentence </a:t>
            </a:r>
            <a:r>
              <a:rPr lang="en-US" sz="2400" dirty="0" smtClean="0">
                <a:latin typeface="Comic Sans MS" pitchFamily="66" charset="0"/>
              </a:rPr>
              <a:t>is a sentence in which two or more </a:t>
            </a:r>
            <a:r>
              <a:rPr lang="en-US" sz="2400" b="1" u="sng" dirty="0" smtClean="0">
                <a:solidFill>
                  <a:srgbClr val="008000"/>
                </a:solidFill>
                <a:latin typeface="Comic Sans MS" pitchFamily="66" charset="0"/>
              </a:rPr>
              <a:t>independent clauses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with more than one complete idea are joined without appropriate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punctuation</a:t>
            </a:r>
            <a:r>
              <a:rPr lang="en-US" sz="2400" dirty="0" smtClean="0">
                <a:latin typeface="Comic Sans MS" pitchFamily="66" charset="0"/>
              </a:rPr>
              <a:t> or a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conjunction</a:t>
            </a:r>
            <a:r>
              <a:rPr lang="en-US" sz="2400" dirty="0" smtClean="0">
                <a:latin typeface="Comic Sans MS" pitchFamily="66" charset="0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1" y="1600200"/>
            <a:ext cx="1276349" cy="9572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200" b="1" u="sng" dirty="0" smtClean="0">
                <a:solidFill>
                  <a:srgbClr val="008000"/>
                </a:solidFill>
                <a:latin typeface="Comic Sans MS" pitchFamily="66" charset="0"/>
              </a:rPr>
              <a:t>I 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omic Sans MS" pitchFamily="66" charset="0"/>
              </a:rPr>
              <a:t>so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I followed a boisterous group of students into my first class - math with Mrs</a:t>
            </a:r>
            <a:r>
              <a:rPr lang="en-US" sz="3200" b="1" u="sng" dirty="0">
                <a:solidFill>
                  <a:srgbClr val="008000"/>
                </a:solidFill>
                <a:latin typeface="Broadway" pitchFamily="82" charset="0"/>
              </a:rPr>
              <a:t>. 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Scary L</a:t>
            </a:r>
            <a:r>
              <a:rPr lang="en-US" sz="3200" b="1" u="sng" dirty="0">
                <a:solidFill>
                  <a:srgbClr val="008000"/>
                </a:solidFill>
                <a:latin typeface="Broadway" pitchFamily="82" charset="0"/>
              </a:rPr>
              <a:t>.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 Smith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2464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Non-restrictive clause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587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8000"/>
                </a:solidFill>
                <a:latin typeface="Comic Sans MS" pitchFamily="66" charset="0"/>
              </a:rPr>
              <a:t>Non-restrictive Clause</a:t>
            </a:r>
          </a:p>
          <a:p>
            <a:pPr algn="just"/>
            <a:r>
              <a:rPr lang="en-US" sz="2700" dirty="0">
                <a:latin typeface="Comic Sans MS" pitchFamily="66" charset="0"/>
              </a:rPr>
              <a:t>A</a:t>
            </a:r>
            <a:r>
              <a:rPr lang="en-US" sz="2700" dirty="0" smtClean="0">
                <a:latin typeface="Comic Sans MS" pitchFamily="66" charset="0"/>
              </a:rPr>
              <a:t> </a:t>
            </a:r>
            <a:r>
              <a:rPr lang="en-US" sz="2700" dirty="0">
                <a:latin typeface="Comic Sans MS" pitchFamily="66" charset="0"/>
              </a:rPr>
              <a:t>relative clause that describes or supplements but is not essential in establishing </a:t>
            </a:r>
            <a:r>
              <a:rPr lang="en-US" sz="2700" dirty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2700" dirty="0" smtClean="0">
                <a:solidFill>
                  <a:schemeClr val="tx1"/>
                </a:solidFill>
                <a:latin typeface="Comic Sans MS" pitchFamily="66" charset="0"/>
              </a:rPr>
              <a:t>identity </a:t>
            </a:r>
            <a:r>
              <a:rPr lang="en-US" sz="2700" dirty="0" smtClean="0">
                <a:latin typeface="Comic Sans MS" pitchFamily="66" charset="0"/>
              </a:rPr>
              <a:t>of </a:t>
            </a:r>
            <a:r>
              <a:rPr lang="en-US" sz="2700" dirty="0">
                <a:latin typeface="Comic Sans MS" pitchFamily="66" charset="0"/>
              </a:rPr>
              <a:t>the antecedent and is usually </a:t>
            </a:r>
            <a:r>
              <a:rPr lang="en-US" sz="2700" dirty="0" smtClean="0">
                <a:latin typeface="Comic Sans MS" pitchFamily="66" charset="0"/>
              </a:rPr>
              <a:t>set off </a:t>
            </a:r>
            <a:r>
              <a:rPr lang="en-US" sz="2700" dirty="0">
                <a:latin typeface="Comic Sans MS" pitchFamily="66" charset="0"/>
              </a:rPr>
              <a:t>by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commas</a:t>
            </a:r>
            <a:r>
              <a:rPr lang="en-US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Comic Sans MS" pitchFamily="66" charset="0"/>
              </a:rPr>
              <a:t>or</a:t>
            </a:r>
            <a:r>
              <a:rPr lang="en-US" sz="2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dashes</a:t>
            </a:r>
            <a:r>
              <a:rPr lang="en-US" sz="2700" dirty="0" smtClean="0">
                <a:latin typeface="Comic Sans MS" pitchFamily="66" charset="0"/>
              </a:rPr>
              <a:t> </a:t>
            </a:r>
            <a:r>
              <a:rPr lang="en-US" sz="2700" dirty="0">
                <a:latin typeface="Comic Sans MS" pitchFamily="66" charset="0"/>
              </a:rPr>
              <a:t>in </a:t>
            </a:r>
            <a:r>
              <a:rPr lang="en-US" sz="2700" dirty="0" smtClean="0">
                <a:latin typeface="Comic Sans MS" pitchFamily="66" charset="0"/>
              </a:rPr>
              <a:t>English. Also </a:t>
            </a:r>
            <a:r>
              <a:rPr lang="en-US" sz="2700" dirty="0">
                <a:latin typeface="Comic Sans MS" pitchFamily="66" charset="0"/>
              </a:rPr>
              <a:t>called </a:t>
            </a:r>
            <a:r>
              <a:rPr lang="en-US" sz="2700" b="1" dirty="0">
                <a:solidFill>
                  <a:srgbClr val="008000"/>
                </a:solidFill>
                <a:latin typeface="Comic Sans MS" pitchFamily="66" charset="0"/>
              </a:rPr>
              <a:t>descriptive </a:t>
            </a:r>
            <a:r>
              <a:rPr lang="en-US" sz="2700" b="1" dirty="0" smtClean="0">
                <a:solidFill>
                  <a:srgbClr val="008000"/>
                </a:solidFill>
                <a:latin typeface="Comic Sans MS" pitchFamily="66" charset="0"/>
              </a:rPr>
              <a:t>clause</a:t>
            </a:r>
            <a:r>
              <a:rPr lang="en-US" sz="2700" b="1" dirty="0" smtClean="0">
                <a:solidFill>
                  <a:schemeClr val="accent4"/>
                </a:solidFill>
                <a:latin typeface="Comic Sans MS" pitchFamily="66" charset="0"/>
              </a:rPr>
              <a:t>.</a:t>
            </a:r>
            <a:endParaRPr lang="en-US" sz="27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so I followed a boisterous group of students into my first class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math with Mrs</a:t>
            </a:r>
            <a:r>
              <a:rPr lang="en-US" sz="3200" b="1" u="sng" dirty="0">
                <a:solidFill>
                  <a:srgbClr val="008000"/>
                </a:solidFill>
                <a:latin typeface="Broadway" pitchFamily="82" charset="0"/>
              </a:rPr>
              <a:t>. 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Scary L</a:t>
            </a:r>
            <a:r>
              <a:rPr lang="en-US" sz="3200" b="1" u="sng" dirty="0">
                <a:solidFill>
                  <a:srgbClr val="008000"/>
                </a:solidFill>
                <a:latin typeface="Broadway" pitchFamily="82" charset="0"/>
              </a:rPr>
              <a:t>.</a:t>
            </a:r>
            <a:r>
              <a:rPr lang="en-US" sz="3200" b="1" u="sng" dirty="0">
                <a:solidFill>
                  <a:srgbClr val="008000"/>
                </a:solidFill>
                <a:latin typeface="Comic Sans MS" pitchFamily="66" charset="0"/>
              </a:rPr>
              <a:t> Smith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0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6"/>
            <a:ext cx="2667000" cy="1015663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  <a:endParaRPr 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End Punctuation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.  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period is a full stop.  It marks the end of a sentence.  It marks the end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of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an idea or a thought.  It marks the end of an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action.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question mark is, naturally, a mark which shows the sentence is a question.  A question mark is required at the end of an interrogative sentence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!	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Exclamation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marks are used in exclamatory sentences, and sometimes in imperative sentences.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91" y="17795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I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so I followed a boisterous group of students into my first class - math with Mrs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Scary L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Smith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3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280481"/>
            <a:ext cx="2667000" cy="93871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Compound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Compound Sentence</a:t>
            </a: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A compound sentence contains </a:t>
            </a:r>
            <a:r>
              <a:rPr lang="en-US" sz="2800" b="1" u="sng" dirty="0" smtClean="0">
                <a:solidFill>
                  <a:srgbClr val="0070C0"/>
                </a:solidFill>
                <a:latin typeface="Comic Sans MS" pitchFamily="66" charset="0"/>
              </a:rPr>
              <a:t>two independent clauses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joined by a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coordinator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or a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semi-colon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 The coordinators are as follows: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for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and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nor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but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or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yet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800" b="1" i="1" dirty="0" smtClean="0">
                <a:solidFill>
                  <a:srgbClr val="7030A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 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Coordinators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are preceded by a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comma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466850"/>
            <a:ext cx="1295400" cy="971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391" y="17033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sz="3200" b="1" u="sng" dirty="0" smtClean="0">
                <a:solidFill>
                  <a:srgbClr val="0070C0"/>
                </a:solidFill>
                <a:latin typeface="Comic Sans MS" pitchFamily="66" charset="0"/>
              </a:rPr>
              <a:t>I </a:t>
            </a:r>
            <a:r>
              <a:rPr lang="en-US" sz="3200" b="1" u="sng" dirty="0">
                <a:solidFill>
                  <a:srgbClr val="0070C0"/>
                </a:solidFill>
                <a:latin typeface="Comic Sans MS" pitchFamily="66" charset="0"/>
              </a:rPr>
              <a:t>had an eerie feeling it was time to go to class</a:t>
            </a:r>
            <a:r>
              <a:rPr lang="en-US" sz="3200" b="1" dirty="0">
                <a:solidFill>
                  <a:srgbClr val="FF0000"/>
                </a:solidFill>
                <a:latin typeface="Broadway" pitchFamily="82" charset="0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 </a:t>
            </a:r>
            <a:r>
              <a:rPr lang="en-US" sz="3200" b="1" i="1" dirty="0">
                <a:solidFill>
                  <a:srgbClr val="7030A0"/>
                </a:solidFill>
                <a:latin typeface="Comic Sans MS" pitchFamily="66" charset="0"/>
              </a:rPr>
              <a:t>so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u="sng" dirty="0">
                <a:solidFill>
                  <a:srgbClr val="0070C0"/>
                </a:solidFill>
                <a:latin typeface="Comic Sans MS" pitchFamily="66" charset="0"/>
              </a:rPr>
              <a:t>I followed a boisterous group of students into my first class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- math with Mrs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Scary L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Smith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4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438</Words>
  <Application>Microsoft Office PowerPoint</Application>
  <PresentationFormat>On-screen Show (4:3)</PresentationFormat>
  <Paragraphs>124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165</cp:revision>
  <dcterms:created xsi:type="dcterms:W3CDTF">2012-06-18T00:40:39Z</dcterms:created>
  <dcterms:modified xsi:type="dcterms:W3CDTF">2014-07-05T15:09:20Z</dcterms:modified>
</cp:coreProperties>
</file>