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2" r:id="rId3"/>
    <p:sldId id="301" r:id="rId4"/>
    <p:sldId id="299" r:id="rId5"/>
    <p:sldId id="300" r:id="rId6"/>
    <p:sldId id="298" r:id="rId7"/>
    <p:sldId id="295" r:id="rId8"/>
    <p:sldId id="258" r:id="rId9"/>
    <p:sldId id="259" r:id="rId10"/>
    <p:sldId id="261" r:id="rId11"/>
    <p:sldId id="262" r:id="rId12"/>
    <p:sldId id="263" r:id="rId13"/>
    <p:sldId id="265" r:id="rId14"/>
    <p:sldId id="264" r:id="rId15"/>
    <p:sldId id="266" r:id="rId16"/>
    <p:sldId id="267" r:id="rId17"/>
    <p:sldId id="268" r:id="rId18"/>
    <p:sldId id="269" r:id="rId19"/>
    <p:sldId id="270" r:id="rId20"/>
    <p:sldId id="271" r:id="rId21"/>
    <p:sldId id="272" r:id="rId22"/>
    <p:sldId id="278" r:id="rId23"/>
    <p:sldId id="273" r:id="rId24"/>
    <p:sldId id="274" r:id="rId25"/>
    <p:sldId id="275" r:id="rId26"/>
    <p:sldId id="276" r:id="rId27"/>
    <p:sldId id="277"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6" r:id="rId45"/>
    <p:sldId id="2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CB"/>
    <a:srgbClr val="CC0000"/>
    <a:srgbClr val="FF9900"/>
    <a:srgbClr val="FCDE04"/>
    <a:srgbClr val="A50021"/>
    <a:srgbClr val="FFFFCC"/>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nchor="ct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81DD9C2-A426-4D51-BE68-A04310B20BB8}"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73F5-0243-470E-ABCA-C5C02D17B4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2207747" y="1332379"/>
            <a:ext cx="6482858" cy="144000"/>
            <a:chOff x="2214546" y="1427612"/>
            <a:chExt cx="6482858" cy="144000"/>
          </a:xfrm>
        </p:grpSpPr>
        <p:sp>
          <p:nvSpPr>
            <p:cNvPr id="8" name="Chevron 7"/>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9" name="Rectangle 8"/>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1DD9C2-A426-4D51-BE68-A04310B20BB8}"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73F5-0243-470E-ABCA-C5C02D17B4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1DD9C2-A426-4D51-BE68-A04310B20BB8}"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73F5-0243-470E-ABCA-C5C02D17B4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23"/>
          <p:cNvGrpSpPr/>
          <p:nvPr/>
        </p:nvGrpSpPr>
        <p:grpSpPr>
          <a:xfrm>
            <a:off x="2207747" y="1332379"/>
            <a:ext cx="6482858" cy="144000"/>
            <a:chOff x="2214546" y="1427612"/>
            <a:chExt cx="6482858" cy="144000"/>
          </a:xfrm>
        </p:grpSpPr>
        <p:sp>
          <p:nvSpPr>
            <p:cNvPr id="10" name="Chevron 9"/>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23" name="Rectangle 22"/>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1DD9C2-A426-4D51-BE68-A04310B20BB8}"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73F5-0243-470E-ABCA-C5C02D17B4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1DD9C2-A426-4D51-BE68-A04310B20BB8}"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73F5-0243-470E-ABCA-C5C02D17B4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2207747" y="1332379"/>
            <a:ext cx="6482858" cy="144000"/>
            <a:chOff x="2214546" y="1427612"/>
            <a:chExt cx="6482858" cy="144000"/>
          </a:xfrm>
        </p:grpSpPr>
        <p:sp>
          <p:nvSpPr>
            <p:cNvPr id="9" name="Chevron 8"/>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0" name="Rectangle 9"/>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1DD9C2-A426-4D51-BE68-A04310B20BB8}"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E73F5-0243-470E-ABCA-C5C02D17B4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207747" y="1332379"/>
            <a:ext cx="6482858" cy="144000"/>
            <a:chOff x="2214546" y="1427612"/>
            <a:chExt cx="6482858" cy="144000"/>
          </a:xfrm>
        </p:grpSpPr>
        <p:sp>
          <p:nvSpPr>
            <p:cNvPr id="11" name="Chevron 10"/>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2" name="Rectangle 11"/>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1DD9C2-A426-4D51-BE68-A04310B20BB8}" type="datetimeFigureOut">
              <a:rPr lang="en-US" smtClean="0"/>
              <a:pPr/>
              <a:t>8/21/2013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E73F5-0243-470E-ABCA-C5C02D17B4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2207747" y="1332379"/>
            <a:ext cx="6482858" cy="144000"/>
            <a:chOff x="2214546" y="1427612"/>
            <a:chExt cx="6482858" cy="144000"/>
          </a:xfrm>
        </p:grpSpPr>
        <p:sp>
          <p:nvSpPr>
            <p:cNvPr id="7" name="Chevron 6"/>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8" name="Rectangle 7"/>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1DD9C2-A426-4D51-BE68-A04310B20BB8}" type="datetimeFigureOut">
              <a:rPr lang="en-US" smtClean="0"/>
              <a:pPr/>
              <a:t>8/21/2013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E73F5-0243-470E-ABCA-C5C02D17B4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DD9C2-A426-4D51-BE68-A04310B20BB8}" type="datetimeFigureOut">
              <a:rPr lang="en-US" smtClean="0"/>
              <a:pPr/>
              <a:t>8/21/2013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E73F5-0243-470E-ABCA-C5C02D17B4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nchor="ctr">
            <a:normAutofit/>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1DD9C2-A426-4D51-BE68-A04310B20BB8}"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E73F5-0243-470E-ABCA-C5C02D17B4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nchor="ctr">
            <a:normAutofit/>
          </a:bodyPr>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1DD9C2-A426-4D51-BE68-A04310B20BB8}"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E73F5-0243-470E-ABCA-C5C02D17B4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3"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marL="0" algn="ctr" rtl="0" eaLnBrk="1" latinLnBrk="0" hangingPunct="1"/>
            <a:endParaRPr kumimoji="0" lang="zh-CN" altLang="en-US" kern="1200">
              <a:solidFill>
                <a:schemeClr val="lt1"/>
              </a:solidFill>
              <a:latin typeface="+mn-lt"/>
              <a:ea typeface="+mn-ea"/>
              <a:cs typeface="+mn-cs"/>
            </a:endParaRPr>
          </a:p>
        </p:txBody>
      </p:sp>
      <p:grpSp>
        <p:nvGrpSpPr>
          <p:cNvPr id="8" name="Group 17"/>
          <p:cNvGrpSpPr/>
          <p:nvPr/>
        </p:nvGrpSpPr>
        <p:grpSpPr>
          <a:xfrm>
            <a:off x="0" y="6570024"/>
            <a:ext cx="9144000" cy="288000"/>
            <a:chOff x="0" y="6353387"/>
            <a:chExt cx="9144000" cy="361763"/>
          </a:xfrm>
        </p:grpSpPr>
        <p:grpSp>
          <p:nvGrpSpPr>
            <p:cNvPr id="9" name="Group 16"/>
            <p:cNvGrpSpPr/>
            <p:nvPr/>
          </p:nvGrpSpPr>
          <p:grpSpPr>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grpSp>
          <p:nvGrpSpPr>
            <p:cNvPr id="15" name="Group 15"/>
            <p:cNvGrpSpPr/>
            <p:nvPr/>
          </p:nvGrpSpPr>
          <p:grpSpPr>
            <a:xfrm>
              <a:off x="8640700" y="6354583"/>
              <a:ext cx="503300" cy="360567"/>
              <a:chOff x="8640700" y="6354583"/>
              <a:chExt cx="503300" cy="360567"/>
            </a:xfrm>
          </p:grpSpPr>
          <p:sp>
            <p:nvSpPr>
              <p:cNvPr id="12" name="Chevron 11"/>
              <p:cNvSpPr/>
              <p:nvPr userDrawn="1"/>
            </p:nvSpPr>
            <p:spPr>
              <a:xfrm flipH="1">
                <a:off x="8640700" y="6354583"/>
                <a:ext cx="249884" cy="360000"/>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3" name="Chevron 12"/>
              <p:cNvSpPr/>
              <p:nvPr userDrawn="1"/>
            </p:nvSpPr>
            <p:spPr>
              <a:xfrm flipH="1">
                <a:off x="8767248" y="6355150"/>
                <a:ext cx="249884" cy="360000"/>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4" name="Chevron 13"/>
              <p:cNvSpPr/>
              <p:nvPr userDrawn="1"/>
            </p:nvSpPr>
            <p:spPr>
              <a:xfrm flipH="1">
                <a:off x="8894116" y="6355000"/>
                <a:ext cx="249884" cy="360000"/>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0" y="6570000"/>
            <a:ext cx="1643042" cy="288000"/>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B81DD9C2-A426-4D51-BE68-A04310B20BB8}" type="datetimeFigureOut">
              <a:rPr lang="en-US" smtClean="0"/>
              <a:pPr/>
              <a:t>8/21/2013</a:t>
            </a:fld>
            <a:endParaRPr lang="en-US"/>
          </a:p>
        </p:txBody>
      </p:sp>
      <p:sp>
        <p:nvSpPr>
          <p:cNvPr id="5" name="Footer Placeholder 4"/>
          <p:cNvSpPr>
            <a:spLocks noGrp="1"/>
          </p:cNvSpPr>
          <p:nvPr>
            <p:ph type="ftr" sz="quarter" idx="3"/>
          </p:nvPr>
        </p:nvSpPr>
        <p:spPr>
          <a:xfrm>
            <a:off x="1643042" y="6570000"/>
            <a:ext cx="4214842" cy="288000"/>
          </a:xfrm>
          <a:prstGeom prst="rect">
            <a:avLst/>
          </a:prstGeom>
        </p:spPr>
        <p:txBody>
          <a:bodyPr vert="horz" rtlCol="0" anchor="ctr"/>
          <a:lstStyle>
            <a:lvl1pPr algn="l" eaLnBrk="1" latinLnBrk="0" hangingPunct="1">
              <a:defRPr kumimoji="0" sz="1200">
                <a:solidFill>
                  <a:schemeClr val="tx1">
                    <a:tint val="85000"/>
                  </a:schemeClr>
                </a:solidFill>
              </a:defRPr>
            </a:lvl1pPr>
          </a:lstStyle>
          <a:p>
            <a:endParaRPr lang="en-US"/>
          </a:p>
        </p:txBody>
      </p:sp>
      <p:sp>
        <p:nvSpPr>
          <p:cNvPr id="6" name="Slide Number Placeholder 5"/>
          <p:cNvSpPr>
            <a:spLocks noGrp="1"/>
          </p:cNvSpPr>
          <p:nvPr>
            <p:ph type="sldNum" sz="quarter" idx="4"/>
          </p:nvPr>
        </p:nvSpPr>
        <p:spPr>
          <a:xfrm>
            <a:off x="8572528" y="6570000"/>
            <a:ext cx="571472" cy="288000"/>
          </a:xfrm>
          <a:prstGeom prst="rect">
            <a:avLst/>
          </a:prstGeom>
        </p:spPr>
        <p:txBody>
          <a:bodyPr vert="horz" rtlCol="0" anchor="ctr"/>
          <a:lstStyle>
            <a:lvl1pPr algn="ctr" eaLnBrk="1" latinLnBrk="0" hangingPunct="1">
              <a:defRPr kumimoji="0" sz="1200">
                <a:solidFill>
                  <a:schemeClr val="tx1">
                    <a:tint val="95000"/>
                  </a:schemeClr>
                </a:solidFill>
              </a:defRPr>
            </a:lvl1pPr>
          </a:lstStyle>
          <a:p>
            <a:fld id="{5E3E73F5-0243-470E-ABCA-C5C02D17B4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hyperlink" Target="http://www.southeastmuseum.org/html/recipes.html" TargetMode="External"/><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5.gif"/></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59287" y="5029200"/>
            <a:ext cx="4684713" cy="1362075"/>
          </a:xfrm>
        </p:spPr>
        <p:txBody>
          <a:bodyPr>
            <a:normAutofit/>
          </a:bodyPr>
          <a:lstStyle/>
          <a:p>
            <a:r>
              <a:rPr lang="en-US" sz="7200" dirty="0" smtClean="0"/>
              <a:t>Page 189</a:t>
            </a:r>
            <a:endParaRPr lang="en-US" sz="7200" dirty="0"/>
          </a:p>
        </p:txBody>
      </p:sp>
      <p:sp>
        <p:nvSpPr>
          <p:cNvPr id="5" name="Text Placeholder 4"/>
          <p:cNvSpPr>
            <a:spLocks noGrp="1"/>
          </p:cNvSpPr>
          <p:nvPr>
            <p:ph type="body" idx="1"/>
          </p:nvPr>
        </p:nvSpPr>
        <p:spPr>
          <a:xfrm>
            <a:off x="228600" y="228600"/>
            <a:ext cx="7772400" cy="1000113"/>
          </a:xfrm>
        </p:spPr>
        <p:txBody>
          <a:bodyPr>
            <a:normAutofit lnSpcReduction="10000"/>
          </a:bodyPr>
          <a:lstStyle/>
          <a:p>
            <a:pPr algn="l"/>
            <a:r>
              <a:rPr lang="en-US" sz="6600" dirty="0" smtClean="0"/>
              <a:t>Bilbo’s Return</a:t>
            </a:r>
            <a:endParaRPr lang="en-US" sz="6600" dirty="0"/>
          </a:p>
        </p:txBody>
      </p:sp>
      <p:pic>
        <p:nvPicPr>
          <p:cNvPr id="1026" name="Picture 2"/>
          <p:cNvPicPr>
            <a:picLocks noChangeAspect="1" noChangeArrowheads="1"/>
          </p:cNvPicPr>
          <p:nvPr/>
        </p:nvPicPr>
        <p:blipFill>
          <a:blip r:embed="rId2" cstate="print"/>
          <a:srcRect/>
          <a:stretch>
            <a:fillRect/>
          </a:stretch>
        </p:blipFill>
        <p:spPr bwMode="auto">
          <a:xfrm>
            <a:off x="5638800" y="381000"/>
            <a:ext cx="3190875" cy="4714875"/>
          </a:xfrm>
          <a:prstGeom prst="ellipse">
            <a:avLst/>
          </a:prstGeom>
          <a:ln w="63500" cap="rnd">
            <a:solidFill>
              <a:srgbClr val="333333"/>
            </a:solidFill>
          </a:ln>
          <a:effectLst>
            <a:outerShdw blurRad="76200" dir="13500000" sy="23000" kx="1200000" algn="br" rotWithShape="0">
              <a:prstClr val="black">
                <a:alpha val="20000"/>
              </a:prstClr>
            </a:outerShdw>
          </a:effectLst>
          <a:scene3d>
            <a:camera prst="orthographicFront"/>
            <a:lightRig rig="contrasting" dir="t">
              <a:rot lat="0" lon="0" rev="3000000"/>
            </a:lightRig>
          </a:scene3d>
          <a:sp3d contourW="7620">
            <a:bevelT w="95250" h="31750" prst="divot"/>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458200" cy="1971687"/>
          </a:xfrm>
        </p:spPr>
        <p:txBody>
          <a:bodyPr>
            <a:noAutofit/>
          </a:bodyPr>
          <a:lstStyle/>
          <a:p>
            <a:pPr algn="l"/>
            <a:r>
              <a:rPr lang="en-US" sz="5400" dirty="0" smtClean="0"/>
              <a:t>Was Mississippi A&amp;M a great school?</a:t>
            </a:r>
            <a:endParaRPr lang="en-US" sz="5400" dirty="0"/>
          </a:p>
        </p:txBody>
      </p:sp>
      <p:sp>
        <p:nvSpPr>
          <p:cNvPr id="3" name="Text Placeholder 2"/>
          <p:cNvSpPr>
            <a:spLocks noGrp="1"/>
          </p:cNvSpPr>
          <p:nvPr>
            <p:ph type="body" idx="1"/>
          </p:nvPr>
        </p:nvSpPr>
        <p:spPr>
          <a:xfrm>
            <a:off x="2514600" y="2895600"/>
            <a:ext cx="2819400" cy="1500187"/>
          </a:xfrm>
        </p:spPr>
        <p:txBody>
          <a:bodyPr>
            <a:normAutofit/>
          </a:bodyPr>
          <a:lstStyle/>
          <a:p>
            <a:r>
              <a:rPr lang="en-US" sz="8800" dirty="0" smtClean="0"/>
              <a:t>NO!</a:t>
            </a:r>
            <a:endParaRPr lang="en-US" sz="8800" dirty="0"/>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40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5122" name="Picture 2" descr="http://upload.wikimedia.org/wikipedia/en/thumb/0/05/MissStateUwordmark.png/220px-MissStateUwordmark.png"/>
          <p:cNvPicPr>
            <a:picLocks noChangeAspect="1" noChangeArrowheads="1"/>
          </p:cNvPicPr>
          <p:nvPr/>
        </p:nvPicPr>
        <p:blipFill>
          <a:blip r:embed="rId2" cstate="print"/>
          <a:srcRect/>
          <a:stretch>
            <a:fillRect/>
          </a:stretch>
        </p:blipFill>
        <p:spPr bwMode="auto">
          <a:xfrm>
            <a:off x="6019800" y="971550"/>
            <a:ext cx="2514600" cy="1485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304800"/>
            <a:ext cx="8762999" cy="2286000"/>
          </a:xfrm>
        </p:spPr>
        <p:txBody>
          <a:bodyPr>
            <a:noAutofit/>
          </a:bodyPr>
          <a:lstStyle/>
          <a:p>
            <a:pPr algn="l"/>
            <a:r>
              <a:rPr lang="en-US" sz="6600" dirty="0" smtClean="0"/>
              <a:t>The Wisconsin Report</a:t>
            </a:r>
            <a:endParaRPr lang="en-US" sz="6600" dirty="0"/>
          </a:p>
        </p:txBody>
      </p:sp>
      <p:sp>
        <p:nvSpPr>
          <p:cNvPr id="3" name="Text Placeholder 2"/>
          <p:cNvSpPr>
            <a:spLocks noGrp="1"/>
          </p:cNvSpPr>
          <p:nvPr>
            <p:ph type="body" idx="1"/>
          </p:nvPr>
        </p:nvSpPr>
        <p:spPr>
          <a:xfrm>
            <a:off x="381000" y="4191000"/>
            <a:ext cx="8382000" cy="1500187"/>
          </a:xfrm>
        </p:spPr>
        <p:txBody>
          <a:bodyPr>
            <a:noAutofit/>
          </a:bodyPr>
          <a:lstStyle/>
          <a:p>
            <a:pPr algn="l"/>
            <a:r>
              <a:rPr lang="en-US" sz="6000" dirty="0" smtClean="0"/>
              <a:t>Governor Whitfield visited the University of Wisconsin.</a:t>
            </a:r>
            <a:endParaRPr lang="en-US" sz="6000" dirty="0"/>
          </a:p>
        </p:txBody>
      </p:sp>
      <p:pic>
        <p:nvPicPr>
          <p:cNvPr id="4098" name="Picture 2" descr="http://upload.wikimedia.org/wikipedia/en/thumb/e/ed/UW-Madison_logo.svg/225px-UW-Madison_logo.svg.png"/>
          <p:cNvPicPr>
            <a:picLocks noChangeAspect="1" noChangeArrowheads="1"/>
          </p:cNvPicPr>
          <p:nvPr/>
        </p:nvPicPr>
        <p:blipFill>
          <a:blip r:embed="rId2" cstate="print"/>
          <a:srcRect/>
          <a:stretch>
            <a:fillRect/>
          </a:stretch>
        </p:blipFill>
        <p:spPr bwMode="auto">
          <a:xfrm>
            <a:off x="4343400" y="4724400"/>
            <a:ext cx="3064899" cy="12668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304800"/>
            <a:ext cx="8762999" cy="2286000"/>
          </a:xfrm>
        </p:spPr>
        <p:txBody>
          <a:bodyPr>
            <a:noAutofit/>
          </a:bodyPr>
          <a:lstStyle/>
          <a:p>
            <a:pPr algn="l"/>
            <a:r>
              <a:rPr lang="en-US" sz="6600" dirty="0" smtClean="0"/>
              <a:t>The Wisconsin Report</a:t>
            </a:r>
            <a:endParaRPr lang="en-US" sz="6600" dirty="0"/>
          </a:p>
        </p:txBody>
      </p:sp>
      <p:sp>
        <p:nvSpPr>
          <p:cNvPr id="3" name="Text Placeholder 2"/>
          <p:cNvSpPr>
            <a:spLocks noGrp="1"/>
          </p:cNvSpPr>
          <p:nvPr>
            <p:ph type="body" idx="1"/>
          </p:nvPr>
        </p:nvSpPr>
        <p:spPr>
          <a:xfrm>
            <a:off x="457200" y="4876800"/>
            <a:ext cx="8382000" cy="1500187"/>
          </a:xfrm>
        </p:spPr>
        <p:txBody>
          <a:bodyPr>
            <a:noAutofit/>
          </a:bodyPr>
          <a:lstStyle/>
          <a:p>
            <a:pPr algn="l"/>
            <a:r>
              <a:rPr lang="en-US" sz="6000" dirty="0" smtClean="0"/>
              <a:t>University of Wisconsin worked with the state government to solve problems.</a:t>
            </a:r>
            <a:endParaRPr lang="en-US" sz="6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304800"/>
            <a:ext cx="8762999" cy="2286000"/>
          </a:xfrm>
        </p:spPr>
        <p:txBody>
          <a:bodyPr>
            <a:noAutofit/>
          </a:bodyPr>
          <a:lstStyle/>
          <a:p>
            <a:pPr algn="l"/>
            <a:r>
              <a:rPr lang="en-US" sz="6600" dirty="0" smtClean="0"/>
              <a:t>The Wisconsin Report</a:t>
            </a:r>
            <a:endParaRPr lang="en-US" sz="6600" dirty="0"/>
          </a:p>
        </p:txBody>
      </p:sp>
      <p:sp>
        <p:nvSpPr>
          <p:cNvPr id="3" name="Text Placeholder 2"/>
          <p:cNvSpPr>
            <a:spLocks noGrp="1"/>
          </p:cNvSpPr>
          <p:nvPr>
            <p:ph type="body" idx="1"/>
          </p:nvPr>
        </p:nvSpPr>
        <p:spPr>
          <a:xfrm>
            <a:off x="457200" y="3810000"/>
            <a:ext cx="8382000" cy="1500187"/>
          </a:xfrm>
        </p:spPr>
        <p:txBody>
          <a:bodyPr>
            <a:noAutofit/>
          </a:bodyPr>
          <a:lstStyle/>
          <a:p>
            <a:pPr algn="l"/>
            <a:r>
              <a:rPr lang="en-US" sz="6000" dirty="0" smtClean="0"/>
              <a:t>Bilbo wanted to use the report to improve the 3 major state colleges.</a:t>
            </a:r>
            <a:endParaRPr lang="en-US" sz="6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28600"/>
            <a:ext cx="8839199" cy="1362075"/>
          </a:xfrm>
        </p:spPr>
        <p:txBody>
          <a:bodyPr>
            <a:noAutofit/>
          </a:bodyPr>
          <a:lstStyle/>
          <a:p>
            <a:pPr algn="l"/>
            <a:r>
              <a:rPr lang="en-US" sz="6000" dirty="0" smtClean="0"/>
              <a:t>What are the 3 Major state Colleges?</a:t>
            </a:r>
            <a:endParaRPr lang="en-US" sz="6000" dirty="0"/>
          </a:p>
        </p:txBody>
      </p:sp>
      <p:sp>
        <p:nvSpPr>
          <p:cNvPr id="3" name="Text Placeholder 2"/>
          <p:cNvSpPr>
            <a:spLocks noGrp="1"/>
          </p:cNvSpPr>
          <p:nvPr>
            <p:ph type="body" idx="1"/>
          </p:nvPr>
        </p:nvSpPr>
        <p:spPr>
          <a:xfrm>
            <a:off x="685800" y="3048001"/>
            <a:ext cx="7772400" cy="1066800"/>
          </a:xfrm>
        </p:spPr>
        <p:txBody>
          <a:bodyPr>
            <a:normAutofit/>
          </a:bodyPr>
          <a:lstStyle/>
          <a:p>
            <a:pPr algn="l"/>
            <a:r>
              <a:rPr lang="en-US" sz="3200" dirty="0" smtClean="0"/>
              <a:t>The 1930 license plate, what is different about that plate?</a:t>
            </a:r>
            <a:endParaRPr lang="en-US" sz="3200" dirty="0"/>
          </a:p>
        </p:txBody>
      </p:sp>
      <p:sp>
        <p:nvSpPr>
          <p:cNvPr id="5" name="Text Placeholder 2"/>
          <p:cNvSpPr txBox="1">
            <a:spLocks/>
          </p:cNvSpPr>
          <p:nvPr/>
        </p:nvSpPr>
        <p:spPr>
          <a:xfrm>
            <a:off x="685800" y="4114800"/>
            <a:ext cx="7772400" cy="1066800"/>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The 1929 license plate, what is different about that plate?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Text Placeholder 2"/>
          <p:cNvSpPr txBox="1">
            <a:spLocks/>
          </p:cNvSpPr>
          <p:nvPr/>
        </p:nvSpPr>
        <p:spPr>
          <a:xfrm>
            <a:off x="685800" y="5181600"/>
            <a:ext cx="7772400" cy="1066800"/>
          </a:xfrm>
          <a:prstGeom prst="rect">
            <a:avLst/>
          </a:prstGeom>
        </p:spPr>
        <p:txBody>
          <a:bodyPr vert="horz" rtlCol="0" anchor="b">
            <a:normAutofit/>
          </a:bodyPr>
          <a:lstStyle/>
          <a:p>
            <a:pPr lvl="0">
              <a:spcBef>
                <a:spcPct val="20000"/>
              </a:spcBef>
              <a:buClr>
                <a:schemeClr val="tx2"/>
              </a:buClr>
              <a:buSzPct val="50000"/>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The 1931 license plate, what is different about that plate?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Text Placeholder 2"/>
          <p:cNvSpPr txBox="1">
            <a:spLocks/>
          </p:cNvSpPr>
          <p:nvPr/>
        </p:nvSpPr>
        <p:spPr>
          <a:xfrm>
            <a:off x="3657600" y="3505200"/>
            <a:ext cx="3429000" cy="609600"/>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3200" b="1" i="0" u="none" strike="noStrike" kern="1200" cap="none" spc="0" normalizeH="0" baseline="0" noProof="0" dirty="0" smtClean="0">
                <a:ln>
                  <a:noFill/>
                </a:ln>
                <a:solidFill>
                  <a:srgbClr val="CC0000"/>
                </a:solidFill>
                <a:effectLst/>
                <a:uLnTx/>
                <a:uFillTx/>
                <a:latin typeface="+mn-lt"/>
                <a:ea typeface="+mn-ea"/>
                <a:cs typeface="+mn-cs"/>
              </a:rPr>
              <a:t>Ole</a:t>
            </a: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3200" b="1" i="0" u="none" strike="noStrike" kern="1200" cap="none" spc="0" normalizeH="0" baseline="0" noProof="0" dirty="0" smtClean="0">
                <a:ln>
                  <a:noFill/>
                </a:ln>
                <a:solidFill>
                  <a:srgbClr val="2323CB"/>
                </a:solidFill>
                <a:effectLst/>
                <a:uLnTx/>
                <a:uFillTx/>
                <a:latin typeface="+mn-lt"/>
                <a:ea typeface="+mn-ea"/>
                <a:cs typeface="+mn-cs"/>
              </a:rPr>
              <a:t>Miss</a:t>
            </a: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colors.</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Text Placeholder 2"/>
          <p:cNvSpPr txBox="1">
            <a:spLocks/>
          </p:cNvSpPr>
          <p:nvPr/>
        </p:nvSpPr>
        <p:spPr>
          <a:xfrm>
            <a:off x="3657600" y="4495800"/>
            <a:ext cx="4724400" cy="685800"/>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3200" b="1" i="0" u="none" strike="noStrike" kern="1200" cap="none" spc="0" normalizeH="0" baseline="0" noProof="0" dirty="0" smtClean="0">
                <a:ln>
                  <a:noFill/>
                </a:ln>
                <a:solidFill>
                  <a:srgbClr val="A50021"/>
                </a:solidFill>
                <a:effectLst/>
                <a:uLnTx/>
                <a:uFillTx/>
                <a:latin typeface="+mn-lt"/>
                <a:ea typeface="+mn-ea"/>
                <a:cs typeface="+mn-cs"/>
              </a:rPr>
              <a:t>Mississippi</a:t>
            </a:r>
            <a:r>
              <a:rPr kumimoji="0" lang="en-US" sz="3200" b="0" i="0" u="none" strike="noStrike" kern="1200" cap="none" spc="0" normalizeH="0" noProof="0" dirty="0" smtClean="0">
                <a:ln>
                  <a:noFill/>
                </a:ln>
                <a:solidFill>
                  <a:srgbClr val="FF0000"/>
                </a:solidFill>
                <a:effectLst/>
                <a:uLnTx/>
                <a:uFillTx/>
                <a:latin typeface="+mn-lt"/>
                <a:ea typeface="+mn-ea"/>
                <a:cs typeface="+mn-cs"/>
              </a:rPr>
              <a:t> </a:t>
            </a:r>
            <a:r>
              <a:rPr kumimoji="0" lang="en-US" sz="3200" b="1" i="0" u="none" strike="noStrike" kern="1200" cap="none" spc="0" normalizeH="0" noProof="0" dirty="0" smtClean="0">
                <a:ln>
                  <a:noFill/>
                </a:ln>
                <a:solidFill>
                  <a:srgbClr val="FFFFCC"/>
                </a:solidFill>
                <a:effectLst/>
                <a:uLnTx/>
                <a:uFillTx/>
                <a:latin typeface="+mn-lt"/>
                <a:ea typeface="+mn-ea"/>
                <a:cs typeface="+mn-cs"/>
              </a:rPr>
              <a:t>A&amp;M</a:t>
            </a: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colors.</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ext Placeholder 2"/>
          <p:cNvSpPr txBox="1">
            <a:spLocks/>
          </p:cNvSpPr>
          <p:nvPr/>
        </p:nvSpPr>
        <p:spPr>
          <a:xfrm>
            <a:off x="3733800" y="5486400"/>
            <a:ext cx="5410200" cy="762000"/>
          </a:xfrm>
          <a:prstGeom prst="rect">
            <a:avLst/>
          </a:prstGeom>
        </p:spPr>
        <p:txBody>
          <a:bodyPr vert="horz" rtlCol="0" anchor="b">
            <a:normAutofit fontScale="92500"/>
          </a:bodyPr>
          <a:lstStyle/>
          <a:p>
            <a:pPr lvl="0">
              <a:spcBef>
                <a:spcPct val="20000"/>
              </a:spcBef>
              <a:buClr>
                <a:schemeClr val="tx2"/>
              </a:buClr>
              <a:buSzPct val="50000"/>
            </a:pPr>
            <a:r>
              <a:rPr lang="en-US" sz="3200" b="1" dirty="0" smtClean="0">
                <a:solidFill>
                  <a:srgbClr val="FF9900"/>
                </a:solidFill>
              </a:rPr>
              <a:t>State</a:t>
            </a:r>
            <a:r>
              <a:rPr lang="en-US" sz="3200" b="1" dirty="0" smtClean="0">
                <a:solidFill>
                  <a:schemeClr val="bg1"/>
                </a:solidFill>
              </a:rPr>
              <a:t> </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Teachers </a:t>
            </a:r>
            <a:r>
              <a:rPr kumimoji="0" lang="en-US" sz="3200" b="1" i="0" u="none" strike="noStrike" kern="1200" cap="none" spc="0" normalizeH="0" baseline="0" noProof="0" dirty="0" smtClean="0">
                <a:ln>
                  <a:noFill/>
                </a:ln>
                <a:solidFill>
                  <a:srgbClr val="FF9900"/>
                </a:solidFill>
                <a:effectLst/>
                <a:uLnTx/>
                <a:uFillTx/>
                <a:latin typeface="+mn-lt"/>
                <a:ea typeface="+mn-ea"/>
                <a:cs typeface="+mn-cs"/>
              </a:rPr>
              <a:t>College</a:t>
            </a:r>
            <a:r>
              <a:rPr kumimoji="0" lang="en-US" sz="3200" b="0" i="0" u="none" strike="noStrike" kern="1200" cap="none" spc="0" normalizeH="0" noProof="0" dirty="0" smtClean="0">
                <a:ln>
                  <a:noFill/>
                </a:ln>
                <a:solidFill>
                  <a:srgbClr val="FF0000"/>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colors.</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09600" y="2209800"/>
            <a:ext cx="7772400" cy="1500187"/>
          </a:xfrm>
        </p:spPr>
        <p:txBody>
          <a:bodyPr>
            <a:noAutofit/>
          </a:bodyPr>
          <a:lstStyle/>
          <a:p>
            <a:pPr algn="l"/>
            <a:r>
              <a:rPr lang="en-US" sz="4000" dirty="0" smtClean="0"/>
              <a:t>The report recommended closing all 3 schools.</a:t>
            </a:r>
            <a:endParaRPr lang="en-US" sz="4000" dirty="0"/>
          </a:p>
        </p:txBody>
      </p:sp>
      <p:sp>
        <p:nvSpPr>
          <p:cNvPr id="2" name="Title 1"/>
          <p:cNvSpPr>
            <a:spLocks noGrp="1"/>
          </p:cNvSpPr>
          <p:nvPr>
            <p:ph type="title"/>
          </p:nvPr>
        </p:nvSpPr>
        <p:spPr>
          <a:xfrm>
            <a:off x="304801" y="228600"/>
            <a:ext cx="8839199" cy="1362075"/>
          </a:xfrm>
        </p:spPr>
        <p:txBody>
          <a:bodyPr>
            <a:noAutofit/>
          </a:bodyPr>
          <a:lstStyle/>
          <a:p>
            <a:pPr algn="l"/>
            <a:r>
              <a:rPr lang="en-US" sz="6000" dirty="0" smtClean="0"/>
              <a:t>What is the problem?</a:t>
            </a:r>
            <a:endParaRPr lang="en-US" sz="6000" dirty="0"/>
          </a:p>
        </p:txBody>
      </p:sp>
      <p:sp>
        <p:nvSpPr>
          <p:cNvPr id="7" name="Text Placeholder 2"/>
          <p:cNvSpPr txBox="1">
            <a:spLocks/>
          </p:cNvSpPr>
          <p:nvPr/>
        </p:nvSpPr>
        <p:spPr>
          <a:xfrm>
            <a:off x="3657600" y="3048000"/>
            <a:ext cx="1905000" cy="609600"/>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3200" b="1" i="0" u="none" strike="noStrike" kern="1200" cap="none" spc="0" normalizeH="0" baseline="0" noProof="0" dirty="0" smtClean="0">
                <a:ln>
                  <a:noFill/>
                </a:ln>
                <a:solidFill>
                  <a:srgbClr val="C00000"/>
                </a:solidFill>
                <a:effectLst/>
                <a:uLnTx/>
                <a:uFillTx/>
                <a:latin typeface="+mn-lt"/>
                <a:ea typeface="+mn-ea"/>
                <a:cs typeface="+mn-cs"/>
              </a:rPr>
              <a:t>Ole</a:t>
            </a: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3200" b="1" i="0" u="none" strike="noStrike" kern="1200" cap="none" spc="0" normalizeH="0" baseline="0" noProof="0" dirty="0" smtClean="0">
                <a:ln>
                  <a:noFill/>
                </a:ln>
                <a:solidFill>
                  <a:srgbClr val="2323CB"/>
                </a:solidFill>
                <a:effectLst/>
                <a:uLnTx/>
                <a:uFillTx/>
                <a:latin typeface="+mn-lt"/>
                <a:ea typeface="+mn-ea"/>
                <a:cs typeface="+mn-cs"/>
              </a:rPr>
              <a:t>Miss</a:t>
            </a:r>
            <a:endParaRPr kumimoji="0" lang="en-US" sz="3200" b="0" i="0" u="none" strike="noStrike" kern="1200" cap="none" spc="0" normalizeH="0" baseline="0" noProof="0" dirty="0">
              <a:ln>
                <a:noFill/>
              </a:ln>
              <a:solidFill>
                <a:srgbClr val="2323CB"/>
              </a:solidFill>
              <a:effectLst/>
              <a:uLnTx/>
              <a:uFillTx/>
              <a:latin typeface="+mn-lt"/>
              <a:ea typeface="+mn-ea"/>
              <a:cs typeface="+mn-cs"/>
            </a:endParaRPr>
          </a:p>
        </p:txBody>
      </p:sp>
      <p:sp>
        <p:nvSpPr>
          <p:cNvPr id="8" name="Text Placeholder 2"/>
          <p:cNvSpPr txBox="1">
            <a:spLocks/>
          </p:cNvSpPr>
          <p:nvPr/>
        </p:nvSpPr>
        <p:spPr>
          <a:xfrm>
            <a:off x="3657600" y="3429000"/>
            <a:ext cx="3429000" cy="685800"/>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3200" b="1" i="0" u="none" strike="noStrike" kern="1200" cap="none" spc="0" normalizeH="0" baseline="0" noProof="0" dirty="0" smtClean="0">
                <a:ln>
                  <a:noFill/>
                </a:ln>
                <a:solidFill>
                  <a:srgbClr val="A50021"/>
                </a:solidFill>
                <a:effectLst/>
                <a:uLnTx/>
                <a:uFillTx/>
                <a:latin typeface="+mn-lt"/>
                <a:ea typeface="+mn-ea"/>
                <a:cs typeface="+mn-cs"/>
              </a:rPr>
              <a:t>Mississippi</a:t>
            </a:r>
            <a:r>
              <a:rPr kumimoji="0" lang="en-US" sz="3200" b="0" i="0" u="none" strike="noStrike" kern="1200" cap="none" spc="0" normalizeH="0" noProof="0" dirty="0" smtClean="0">
                <a:ln>
                  <a:noFill/>
                </a:ln>
                <a:solidFill>
                  <a:srgbClr val="FF0000"/>
                </a:solidFill>
                <a:effectLst/>
                <a:uLnTx/>
                <a:uFillTx/>
                <a:latin typeface="+mn-lt"/>
                <a:ea typeface="+mn-ea"/>
                <a:cs typeface="+mn-cs"/>
              </a:rPr>
              <a:t> </a:t>
            </a:r>
            <a:r>
              <a:rPr kumimoji="0" lang="en-US" sz="3200" b="1" i="0" u="none" strike="noStrike" kern="1200" cap="none" spc="0" normalizeH="0" noProof="0" dirty="0" smtClean="0">
                <a:ln>
                  <a:noFill/>
                </a:ln>
                <a:solidFill>
                  <a:srgbClr val="FFFFCC"/>
                </a:solidFill>
                <a:effectLst/>
                <a:uLnTx/>
                <a:uFillTx/>
                <a:latin typeface="+mn-lt"/>
                <a:ea typeface="+mn-ea"/>
                <a:cs typeface="+mn-cs"/>
              </a:rPr>
              <a:t>A&amp;M</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ext Placeholder 2"/>
          <p:cNvSpPr txBox="1">
            <a:spLocks/>
          </p:cNvSpPr>
          <p:nvPr/>
        </p:nvSpPr>
        <p:spPr>
          <a:xfrm>
            <a:off x="3657600" y="3810000"/>
            <a:ext cx="4953000" cy="762000"/>
          </a:xfrm>
          <a:prstGeom prst="rect">
            <a:avLst/>
          </a:prstGeom>
        </p:spPr>
        <p:txBody>
          <a:bodyPr vert="horz" rtlCol="0" anchor="b">
            <a:normAutofit/>
          </a:bodyPr>
          <a:lstStyle/>
          <a:p>
            <a:pPr lvl="0">
              <a:spcBef>
                <a:spcPct val="20000"/>
              </a:spcBef>
              <a:buClr>
                <a:schemeClr val="tx2"/>
              </a:buClr>
              <a:buSzPct val="50000"/>
            </a:pPr>
            <a:r>
              <a:rPr lang="en-US" sz="3200" b="1" dirty="0" smtClean="0">
                <a:solidFill>
                  <a:srgbClr val="FF9900"/>
                </a:solidFill>
              </a:rPr>
              <a:t>State</a:t>
            </a:r>
            <a:r>
              <a:rPr lang="en-US" sz="3200" b="1" dirty="0" smtClean="0">
                <a:solidFill>
                  <a:schemeClr val="bg1"/>
                </a:solidFill>
              </a:rPr>
              <a:t> </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Teachers </a:t>
            </a:r>
            <a:r>
              <a:rPr kumimoji="0" lang="en-US" sz="3200" b="1" i="0" u="none" strike="noStrike" kern="1200" cap="none" spc="0" normalizeH="0" baseline="0" noProof="0" dirty="0" smtClean="0">
                <a:ln>
                  <a:noFill/>
                </a:ln>
                <a:solidFill>
                  <a:srgbClr val="FF9900"/>
                </a:solidFill>
                <a:effectLst/>
                <a:uLnTx/>
                <a:uFillTx/>
                <a:latin typeface="+mn-lt"/>
                <a:ea typeface="+mn-ea"/>
                <a:cs typeface="+mn-cs"/>
              </a:rPr>
              <a:t>College</a:t>
            </a:r>
            <a:endParaRPr kumimoji="0" lang="en-US" sz="3200" b="0" i="0" u="none" strike="noStrike" kern="1200" cap="none" spc="0" normalizeH="0" baseline="0" noProof="0" dirty="0">
              <a:ln>
                <a:noFill/>
              </a:ln>
              <a:solidFill>
                <a:srgbClr val="FF9900"/>
              </a:solidFill>
              <a:effectLst/>
              <a:uLnTx/>
              <a:uFillTx/>
              <a:latin typeface="+mn-lt"/>
              <a:ea typeface="+mn-ea"/>
              <a:cs typeface="+mn-cs"/>
            </a:endParaRPr>
          </a:p>
        </p:txBody>
      </p:sp>
      <p:sp>
        <p:nvSpPr>
          <p:cNvPr id="11" name="Text Placeholder 9"/>
          <p:cNvSpPr txBox="1">
            <a:spLocks/>
          </p:cNvSpPr>
          <p:nvPr/>
        </p:nvSpPr>
        <p:spPr>
          <a:xfrm>
            <a:off x="685800" y="4419600"/>
            <a:ext cx="7772400" cy="1500187"/>
          </a:xfrm>
          <a:prstGeom prst="rect">
            <a:avLst/>
          </a:prstGeom>
        </p:spPr>
        <p:txBody>
          <a:bodyPr vert="horz" rtlCol="0" anchor="b">
            <a:no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rPr>
              <a:t>Build one large state university in Jackson.</a:t>
            </a:r>
            <a:endParaRPr kumimoji="0" lang="en-US" sz="4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in)">
                                      <p:cBhvr>
                                        <p:cTn id="7" dur="500"/>
                                        <p:tgtEl>
                                          <p:spTgt spid="10">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p:bldP spid="8"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0" y="1295400"/>
            <a:ext cx="7772400" cy="738187"/>
          </a:xfrm>
        </p:spPr>
        <p:txBody>
          <a:bodyPr>
            <a:noAutofit/>
          </a:bodyPr>
          <a:lstStyle/>
          <a:p>
            <a:pPr algn="l"/>
            <a:r>
              <a:rPr lang="en-US" sz="4000" dirty="0" smtClean="0"/>
              <a:t>Dismiss all 3 president at</a:t>
            </a:r>
            <a:endParaRPr lang="en-US" sz="4000" dirty="0"/>
          </a:p>
        </p:txBody>
      </p:sp>
      <p:sp>
        <p:nvSpPr>
          <p:cNvPr id="2" name="Title 1"/>
          <p:cNvSpPr>
            <a:spLocks noGrp="1"/>
          </p:cNvSpPr>
          <p:nvPr>
            <p:ph type="title"/>
          </p:nvPr>
        </p:nvSpPr>
        <p:spPr>
          <a:xfrm>
            <a:off x="304801" y="228600"/>
            <a:ext cx="8839199" cy="1362075"/>
          </a:xfrm>
        </p:spPr>
        <p:txBody>
          <a:bodyPr>
            <a:noAutofit/>
          </a:bodyPr>
          <a:lstStyle/>
          <a:p>
            <a:pPr algn="l"/>
            <a:r>
              <a:rPr lang="en-US" sz="6000" dirty="0" smtClean="0"/>
              <a:t>Bilbo’s reaction?</a:t>
            </a:r>
            <a:endParaRPr lang="en-US" sz="6000" dirty="0"/>
          </a:p>
        </p:txBody>
      </p:sp>
      <p:sp>
        <p:nvSpPr>
          <p:cNvPr id="7" name="Text Placeholder 2"/>
          <p:cNvSpPr txBox="1">
            <a:spLocks/>
          </p:cNvSpPr>
          <p:nvPr/>
        </p:nvSpPr>
        <p:spPr>
          <a:xfrm>
            <a:off x="5715000" y="1371600"/>
            <a:ext cx="1905000" cy="609600"/>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3200" b="1" i="0" u="none" strike="noStrike" kern="1200" cap="none" spc="0" normalizeH="0" baseline="0" noProof="0" dirty="0" smtClean="0">
                <a:ln>
                  <a:noFill/>
                </a:ln>
                <a:solidFill>
                  <a:srgbClr val="C00000"/>
                </a:solidFill>
                <a:effectLst>
                  <a:outerShdw blurRad="50800" dist="38100" algn="l" rotWithShape="0">
                    <a:prstClr val="black">
                      <a:alpha val="40000"/>
                    </a:prstClr>
                  </a:outerShdw>
                </a:effectLst>
                <a:uLnTx/>
                <a:uFillTx/>
                <a:latin typeface="+mn-lt"/>
                <a:ea typeface="+mn-ea"/>
                <a:cs typeface="+mn-cs"/>
              </a:rPr>
              <a:t>Ole</a:t>
            </a:r>
            <a:r>
              <a:rPr kumimoji="0" lang="en-US" sz="3200" b="0" i="0" u="none" strike="noStrike" kern="1200" cap="none" spc="0" normalizeH="0" baseline="0" noProof="0" dirty="0" smtClean="0">
                <a:ln>
                  <a:noFill/>
                </a:ln>
                <a:solidFill>
                  <a:schemeClr val="tx1">
                    <a:tint val="75000"/>
                  </a:schemeClr>
                </a:solidFill>
                <a:effectLst>
                  <a:outerShdw blurRad="50800" dist="38100" algn="l" rotWithShape="0">
                    <a:prstClr val="black">
                      <a:alpha val="40000"/>
                    </a:prstClr>
                  </a:outerShdw>
                </a:effectLst>
                <a:uLnTx/>
                <a:uFillTx/>
                <a:latin typeface="+mn-lt"/>
                <a:ea typeface="+mn-ea"/>
                <a:cs typeface="+mn-cs"/>
              </a:rPr>
              <a:t> </a:t>
            </a:r>
            <a:r>
              <a:rPr kumimoji="0" lang="en-US" sz="3200" b="1" i="0" u="none" strike="noStrike" kern="1200" cap="none" spc="0" normalizeH="0" baseline="0" noProof="0" dirty="0" smtClean="0">
                <a:ln>
                  <a:noFill/>
                </a:ln>
                <a:solidFill>
                  <a:srgbClr val="2323CB"/>
                </a:solidFill>
                <a:effectLst>
                  <a:outerShdw blurRad="50800" dist="38100" algn="l" rotWithShape="0">
                    <a:prstClr val="black">
                      <a:alpha val="40000"/>
                    </a:prstClr>
                  </a:outerShdw>
                </a:effectLst>
                <a:uLnTx/>
                <a:uFillTx/>
                <a:latin typeface="+mn-lt"/>
                <a:ea typeface="+mn-ea"/>
                <a:cs typeface="+mn-cs"/>
              </a:rPr>
              <a:t>Miss</a:t>
            </a:r>
            <a:endParaRPr kumimoji="0" lang="en-US" sz="3200" b="0" i="0" u="none" strike="noStrike" kern="1200" cap="none" spc="0" normalizeH="0" baseline="0" noProof="0" dirty="0">
              <a:ln>
                <a:noFill/>
              </a:ln>
              <a:solidFill>
                <a:srgbClr val="2323CB"/>
              </a:solidFill>
              <a:effectLst>
                <a:outerShdw blurRad="50800" dist="38100" algn="l" rotWithShape="0">
                  <a:prstClr val="black">
                    <a:alpha val="40000"/>
                  </a:prstClr>
                </a:outerShdw>
              </a:effectLst>
              <a:uLnTx/>
              <a:uFillTx/>
              <a:latin typeface="+mn-lt"/>
              <a:ea typeface="+mn-ea"/>
              <a:cs typeface="+mn-cs"/>
            </a:endParaRPr>
          </a:p>
        </p:txBody>
      </p:sp>
      <p:sp>
        <p:nvSpPr>
          <p:cNvPr id="8" name="Text Placeholder 2"/>
          <p:cNvSpPr txBox="1">
            <a:spLocks/>
          </p:cNvSpPr>
          <p:nvPr/>
        </p:nvSpPr>
        <p:spPr>
          <a:xfrm>
            <a:off x="5410200" y="1828800"/>
            <a:ext cx="3429000" cy="685800"/>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3200" b="1" i="0" u="none" strike="noStrike" kern="1200" cap="none" spc="0" normalizeH="0" baseline="0" noProof="0" dirty="0" smtClean="0">
                <a:ln>
                  <a:noFill/>
                </a:ln>
                <a:solidFill>
                  <a:srgbClr val="A50021"/>
                </a:solidFill>
                <a:effectLst>
                  <a:outerShdw blurRad="50800" dist="38100" algn="l" rotWithShape="0">
                    <a:prstClr val="black">
                      <a:alpha val="40000"/>
                    </a:prstClr>
                  </a:outerShdw>
                </a:effectLst>
                <a:uLnTx/>
                <a:uFillTx/>
                <a:latin typeface="+mn-lt"/>
                <a:ea typeface="+mn-ea"/>
                <a:cs typeface="+mn-cs"/>
              </a:rPr>
              <a:t>Mississippi</a:t>
            </a:r>
            <a:r>
              <a:rPr kumimoji="0" lang="en-US" sz="3200" b="0" i="0" u="none" strike="noStrike" kern="1200" cap="none" spc="0" normalizeH="0" noProof="0" dirty="0" smtClean="0">
                <a:ln>
                  <a:noFill/>
                </a:ln>
                <a:solidFill>
                  <a:srgbClr val="FF0000"/>
                </a:solidFill>
                <a:effectLst>
                  <a:outerShdw blurRad="50800" dist="38100" algn="l" rotWithShape="0">
                    <a:prstClr val="black">
                      <a:alpha val="40000"/>
                    </a:prstClr>
                  </a:outerShdw>
                </a:effectLst>
                <a:uLnTx/>
                <a:uFillTx/>
                <a:latin typeface="+mn-lt"/>
                <a:ea typeface="+mn-ea"/>
                <a:cs typeface="+mn-cs"/>
              </a:rPr>
              <a:t> </a:t>
            </a:r>
            <a:r>
              <a:rPr kumimoji="0" lang="en-US" sz="3200" b="1" i="0" u="none" strike="noStrike" kern="1200" cap="none" spc="0" normalizeH="0" noProof="0" dirty="0" smtClean="0">
                <a:ln>
                  <a:noFill/>
                </a:ln>
                <a:solidFill>
                  <a:srgbClr val="FFFFCC"/>
                </a:solidFill>
                <a:effectLst>
                  <a:outerShdw blurRad="50800" dist="38100" algn="l" rotWithShape="0">
                    <a:prstClr val="black">
                      <a:alpha val="40000"/>
                    </a:prstClr>
                  </a:outerShdw>
                </a:effectLst>
                <a:uLnTx/>
                <a:uFillTx/>
                <a:latin typeface="+mn-lt"/>
                <a:ea typeface="+mn-ea"/>
                <a:cs typeface="+mn-cs"/>
              </a:rPr>
              <a:t>A&amp;M</a:t>
            </a:r>
            <a:endParaRPr kumimoji="0" lang="en-US" sz="3200" b="0" i="0" u="none" strike="noStrike" kern="1200" cap="none" spc="0" normalizeH="0" baseline="0" noProof="0" dirty="0">
              <a:ln>
                <a:noFill/>
              </a:ln>
              <a:solidFill>
                <a:schemeClr val="tx1">
                  <a:tint val="75000"/>
                </a:schemeClr>
              </a:solidFill>
              <a:effectLst>
                <a:outerShdw blurRad="50800" dist="38100" algn="l" rotWithShape="0">
                  <a:prstClr val="black">
                    <a:alpha val="40000"/>
                  </a:prstClr>
                </a:outerShdw>
              </a:effectLst>
              <a:uLnTx/>
              <a:uFillTx/>
              <a:latin typeface="+mn-lt"/>
              <a:ea typeface="+mn-ea"/>
              <a:cs typeface="+mn-cs"/>
            </a:endParaRPr>
          </a:p>
        </p:txBody>
      </p:sp>
      <p:sp>
        <p:nvSpPr>
          <p:cNvPr id="9" name="Text Placeholder 2"/>
          <p:cNvSpPr txBox="1">
            <a:spLocks/>
          </p:cNvSpPr>
          <p:nvPr/>
        </p:nvSpPr>
        <p:spPr>
          <a:xfrm>
            <a:off x="5029200" y="2209800"/>
            <a:ext cx="4114800" cy="762000"/>
          </a:xfrm>
          <a:prstGeom prst="rect">
            <a:avLst/>
          </a:prstGeom>
        </p:spPr>
        <p:txBody>
          <a:bodyPr vert="horz" rtlCol="0" anchor="b">
            <a:normAutofit fontScale="92500"/>
          </a:bodyPr>
          <a:lstStyle/>
          <a:p>
            <a:pPr lvl="0">
              <a:spcBef>
                <a:spcPct val="20000"/>
              </a:spcBef>
              <a:buClr>
                <a:schemeClr val="tx2"/>
              </a:buClr>
              <a:buSzPct val="50000"/>
            </a:pPr>
            <a:r>
              <a:rPr lang="en-US" sz="3200" b="1" dirty="0" smtClean="0">
                <a:solidFill>
                  <a:srgbClr val="FF9900"/>
                </a:solidFill>
                <a:effectLst>
                  <a:outerShdw blurRad="50800" dist="38100" dir="18900000" algn="bl" rotWithShape="0">
                    <a:prstClr val="black">
                      <a:alpha val="40000"/>
                    </a:prstClr>
                  </a:outerShdw>
                </a:effectLst>
              </a:rPr>
              <a:t>State </a:t>
            </a:r>
            <a:r>
              <a:rPr lang="en-US" sz="3200" b="1" dirty="0" smtClean="0">
                <a:solidFill>
                  <a:schemeClr val="bg1"/>
                </a:solidFill>
                <a:effectLst>
                  <a:outerShdw blurRad="50800" dist="38100" dir="18900000" algn="bl" rotWithShape="0">
                    <a:prstClr val="black">
                      <a:alpha val="40000"/>
                    </a:prstClr>
                  </a:outerShdw>
                </a:effectLst>
              </a:rPr>
              <a:t>Teachers </a:t>
            </a:r>
            <a:r>
              <a:rPr kumimoji="0" lang="en-US" sz="3200" b="1" i="0" u="none" strike="noStrike" kern="1200" cap="none" spc="0" normalizeH="0" baseline="0" noProof="0" dirty="0" smtClean="0">
                <a:ln>
                  <a:noFill/>
                </a:ln>
                <a:solidFill>
                  <a:srgbClr val="FF9900"/>
                </a:solidFill>
                <a:effectLst>
                  <a:outerShdw blurRad="50800" dist="38100" dir="18900000" algn="bl" rotWithShape="0">
                    <a:prstClr val="black">
                      <a:alpha val="40000"/>
                    </a:prstClr>
                  </a:outerShdw>
                </a:effectLst>
                <a:uLnTx/>
                <a:uFillTx/>
                <a:latin typeface="+mn-lt"/>
                <a:ea typeface="+mn-ea"/>
                <a:cs typeface="+mn-cs"/>
              </a:rPr>
              <a:t>College</a:t>
            </a:r>
            <a:endParaRPr kumimoji="0" lang="en-US" sz="3200" b="0" i="0" u="none" strike="noStrike" kern="1200" cap="none" spc="0" normalizeH="0" baseline="0" noProof="0" dirty="0">
              <a:ln>
                <a:noFill/>
              </a:ln>
              <a:solidFill>
                <a:srgbClr val="FF9900"/>
              </a:solidFill>
              <a:effectLst>
                <a:outerShdw blurRad="50800" dist="38100" dir="18900000" algn="bl" rotWithShape="0">
                  <a:prstClr val="black">
                    <a:alpha val="40000"/>
                  </a:prstClr>
                </a:outerShdw>
              </a:effectLst>
              <a:uLnTx/>
              <a:uFillTx/>
              <a:latin typeface="+mn-lt"/>
              <a:ea typeface="+mn-ea"/>
              <a:cs typeface="+mn-cs"/>
            </a:endParaRPr>
          </a:p>
        </p:txBody>
      </p:sp>
      <p:sp>
        <p:nvSpPr>
          <p:cNvPr id="11" name="Text Placeholder 9"/>
          <p:cNvSpPr txBox="1">
            <a:spLocks/>
          </p:cNvSpPr>
          <p:nvPr/>
        </p:nvSpPr>
        <p:spPr>
          <a:xfrm>
            <a:off x="152400" y="2819400"/>
            <a:ext cx="4800600" cy="814387"/>
          </a:xfrm>
          <a:prstGeom prst="rect">
            <a:avLst/>
          </a:prstGeom>
        </p:spPr>
        <p:txBody>
          <a:bodyPr vert="horz" rtlCol="0" anchor="b">
            <a:no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rPr>
              <a:t>Also the president at</a:t>
            </a:r>
            <a:endParaRPr kumimoji="0" lang="en-US" sz="4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 Placeholder 2"/>
          <p:cNvSpPr txBox="1">
            <a:spLocks/>
          </p:cNvSpPr>
          <p:nvPr/>
        </p:nvSpPr>
        <p:spPr>
          <a:xfrm>
            <a:off x="4800600" y="2819400"/>
            <a:ext cx="4343400" cy="762000"/>
          </a:xfrm>
          <a:prstGeom prst="rect">
            <a:avLst/>
          </a:prstGeom>
        </p:spPr>
        <p:txBody>
          <a:bodyPr vert="horz" rtlCol="0" anchor="b">
            <a:normAutofit fontScale="85000" lnSpcReduction="10000"/>
          </a:bodyPr>
          <a:lstStyle/>
          <a:p>
            <a:pPr lvl="0">
              <a:spcBef>
                <a:spcPct val="20000"/>
              </a:spcBef>
              <a:buClr>
                <a:schemeClr val="tx2"/>
              </a:buClr>
              <a:buSzPct val="50000"/>
            </a:pPr>
            <a:r>
              <a:rPr lang="en-US" sz="3200" b="1" dirty="0" smtClean="0">
                <a:solidFill>
                  <a:schemeClr val="bg2">
                    <a:lumMod val="25000"/>
                  </a:schemeClr>
                </a:solidFill>
                <a:effectLst>
                  <a:outerShdw blurRad="50800" dist="38100" algn="l" rotWithShape="0">
                    <a:prstClr val="black">
                      <a:alpha val="40000"/>
                    </a:prstClr>
                  </a:outerShdw>
                </a:effectLst>
              </a:rPr>
              <a:t>State</a:t>
            </a:r>
            <a:r>
              <a:rPr lang="en-US" sz="3200" b="1" dirty="0" smtClean="0">
                <a:solidFill>
                  <a:srgbClr val="FF9900"/>
                </a:solidFill>
                <a:effectLst>
                  <a:outerShdw blurRad="50800" dist="38100" algn="l" rotWithShape="0">
                    <a:prstClr val="black">
                      <a:alpha val="40000"/>
                    </a:prstClr>
                  </a:outerShdw>
                </a:effectLst>
              </a:rPr>
              <a:t> </a:t>
            </a:r>
            <a:r>
              <a:rPr lang="en-US" sz="3200" b="1" dirty="0" smtClean="0">
                <a:solidFill>
                  <a:schemeClr val="bg1"/>
                </a:solidFill>
                <a:effectLst>
                  <a:outerShdw blurRad="50800" dist="38100" algn="l" rotWithShape="0">
                    <a:prstClr val="black">
                      <a:alpha val="40000"/>
                    </a:prstClr>
                  </a:outerShdw>
                </a:effectLst>
              </a:rPr>
              <a:t>College</a:t>
            </a:r>
            <a:r>
              <a:rPr lang="en-US" sz="3200" b="1" dirty="0" smtClean="0">
                <a:solidFill>
                  <a:srgbClr val="FF9900"/>
                </a:solidFill>
                <a:effectLst>
                  <a:outerShdw blurRad="50800" dist="38100" algn="l" rotWithShape="0">
                    <a:prstClr val="black">
                      <a:alpha val="40000"/>
                    </a:prstClr>
                  </a:outerShdw>
                </a:effectLst>
              </a:rPr>
              <a:t> </a:t>
            </a:r>
            <a:r>
              <a:rPr lang="en-US" sz="3200" b="1" dirty="0" smtClean="0">
                <a:solidFill>
                  <a:schemeClr val="bg2">
                    <a:lumMod val="25000"/>
                  </a:schemeClr>
                </a:solidFill>
                <a:effectLst>
                  <a:outerShdw blurRad="50800" dist="38100" algn="l" rotWithShape="0">
                    <a:prstClr val="black">
                      <a:alpha val="40000"/>
                    </a:prstClr>
                  </a:outerShdw>
                </a:effectLst>
              </a:rPr>
              <a:t>for</a:t>
            </a:r>
            <a:r>
              <a:rPr lang="en-US" sz="3200" b="1" dirty="0" smtClean="0">
                <a:solidFill>
                  <a:srgbClr val="FF9900"/>
                </a:solidFill>
                <a:effectLst>
                  <a:outerShdw blurRad="50800" dist="38100" algn="l" rotWithShape="0">
                    <a:prstClr val="black">
                      <a:alpha val="40000"/>
                    </a:prstClr>
                  </a:outerShdw>
                </a:effectLst>
              </a:rPr>
              <a:t> </a:t>
            </a:r>
            <a:r>
              <a:rPr lang="en-US" sz="3200" b="1" dirty="0" smtClean="0">
                <a:solidFill>
                  <a:schemeClr val="bg1"/>
                </a:solidFill>
                <a:effectLst>
                  <a:outerShdw blurRad="50800" dist="38100" algn="l" rotWithShape="0">
                    <a:prstClr val="black">
                      <a:alpha val="40000"/>
                    </a:prstClr>
                  </a:outerShdw>
                </a:effectLst>
              </a:rPr>
              <a:t>Women</a:t>
            </a:r>
            <a:endParaRPr kumimoji="0" lang="en-US" sz="3200" b="0" i="0" u="none" strike="noStrike" kern="1200" cap="none" spc="0" normalizeH="0" baseline="0" noProof="0" dirty="0">
              <a:ln>
                <a:noFill/>
              </a:ln>
              <a:solidFill>
                <a:schemeClr val="bg1"/>
              </a:solidFill>
              <a:effectLst>
                <a:outerShdw blurRad="50800" dist="38100" algn="l" rotWithShape="0">
                  <a:prstClr val="black">
                    <a:alpha val="40000"/>
                  </a:prstClr>
                </a:outerShdw>
              </a:effectLst>
              <a:uLnTx/>
              <a:uFillTx/>
              <a:latin typeface="+mn-lt"/>
              <a:ea typeface="+mn-ea"/>
              <a:cs typeface="+mn-cs"/>
            </a:endParaRPr>
          </a:p>
        </p:txBody>
      </p:sp>
      <p:sp>
        <p:nvSpPr>
          <p:cNvPr id="13" name="Text Placeholder 9"/>
          <p:cNvSpPr txBox="1">
            <a:spLocks/>
          </p:cNvSpPr>
          <p:nvPr/>
        </p:nvSpPr>
        <p:spPr>
          <a:xfrm>
            <a:off x="152400" y="3657600"/>
            <a:ext cx="8991600" cy="2057400"/>
          </a:xfrm>
          <a:prstGeom prst="rect">
            <a:avLst/>
          </a:prstGeom>
        </p:spPr>
        <p:txBody>
          <a:bodyPr vert="horz" rtlCol="0" anchor="b">
            <a:no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rPr>
              <a:t>In addition he removed about 20 faculty members and  80 other school personnel.</a:t>
            </a:r>
            <a:endParaRPr kumimoji="0" lang="en-US" sz="4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in)">
                                      <p:cBhvr>
                                        <p:cTn id="7" dur="500"/>
                                        <p:tgtEl>
                                          <p:spTgt spid="10">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p:bldP spid="8" grpId="0"/>
      <p:bldP spid="9"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362075"/>
          </a:xfrm>
        </p:spPr>
        <p:txBody>
          <a:bodyPr>
            <a:normAutofit/>
          </a:bodyPr>
          <a:lstStyle/>
          <a:p>
            <a:pPr algn="l"/>
            <a:r>
              <a:rPr lang="en-US" sz="6000" dirty="0" smtClean="0"/>
              <a:t>accreditation</a:t>
            </a:r>
            <a:endParaRPr lang="en-US" sz="6000" dirty="0"/>
          </a:p>
        </p:txBody>
      </p:sp>
      <p:sp>
        <p:nvSpPr>
          <p:cNvPr id="3" name="Text Placeholder 2"/>
          <p:cNvSpPr>
            <a:spLocks noGrp="1"/>
          </p:cNvSpPr>
          <p:nvPr>
            <p:ph type="body" idx="1"/>
          </p:nvPr>
        </p:nvSpPr>
        <p:spPr>
          <a:xfrm>
            <a:off x="685800" y="3048000"/>
            <a:ext cx="7772400" cy="2938474"/>
          </a:xfrm>
        </p:spPr>
        <p:txBody>
          <a:bodyPr>
            <a:noAutofit/>
          </a:bodyPr>
          <a:lstStyle/>
          <a:p>
            <a:pPr algn="l"/>
            <a:r>
              <a:rPr lang="en-US" sz="6000" dirty="0" smtClean="0"/>
              <a:t>The Southern Association of Colleges and Schools </a:t>
            </a:r>
            <a:r>
              <a:rPr lang="en-US" sz="6000" dirty="0" smtClean="0">
                <a:solidFill>
                  <a:srgbClr val="FF0000"/>
                </a:solidFill>
                <a:effectLst>
                  <a:outerShdw blurRad="50800" dist="38100" dir="18900000" algn="bl" rotWithShape="0">
                    <a:prstClr val="black">
                      <a:alpha val="40000"/>
                    </a:prstClr>
                  </a:outerShdw>
                </a:effectLst>
              </a:rPr>
              <a:t>withdrew</a:t>
            </a:r>
            <a:r>
              <a:rPr lang="en-US" sz="6000" dirty="0" smtClean="0"/>
              <a:t> the university’s accreditation.</a:t>
            </a:r>
            <a:endParaRPr lang="en-US" sz="6000" dirty="0"/>
          </a:p>
        </p:txBody>
      </p:sp>
      <p:pic>
        <p:nvPicPr>
          <p:cNvPr id="23554" name="Picture 2" descr="http://www.appling.k12.ga.us/FDESWeb/images/SACS/Bluwhtsl.gif"/>
          <p:cNvPicPr>
            <a:picLocks noChangeAspect="1" noChangeArrowheads="1"/>
          </p:cNvPicPr>
          <p:nvPr/>
        </p:nvPicPr>
        <p:blipFill>
          <a:blip r:embed="rId2" cstate="print"/>
          <a:srcRect/>
          <a:stretch>
            <a:fillRect/>
          </a:stretch>
        </p:blipFill>
        <p:spPr bwMode="auto">
          <a:xfrm>
            <a:off x="6540210" y="3886199"/>
            <a:ext cx="2603789" cy="26574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69287" cy="1362075"/>
          </a:xfrm>
        </p:spPr>
        <p:txBody>
          <a:bodyPr>
            <a:noAutofit/>
          </a:bodyPr>
          <a:lstStyle/>
          <a:p>
            <a:pPr algn="l"/>
            <a:r>
              <a:rPr lang="en-US" sz="5400" dirty="0" smtClean="0"/>
              <a:t>Response to Bilbo’s actions</a:t>
            </a:r>
            <a:endParaRPr lang="en-US" sz="5400" dirty="0"/>
          </a:p>
        </p:txBody>
      </p:sp>
      <p:sp>
        <p:nvSpPr>
          <p:cNvPr id="3" name="Text Placeholder 2"/>
          <p:cNvSpPr>
            <a:spLocks noGrp="1"/>
          </p:cNvSpPr>
          <p:nvPr>
            <p:ph type="body" idx="1"/>
          </p:nvPr>
        </p:nvSpPr>
        <p:spPr>
          <a:xfrm>
            <a:off x="609600" y="2057400"/>
            <a:ext cx="7772400" cy="814387"/>
          </a:xfrm>
        </p:spPr>
        <p:txBody>
          <a:bodyPr>
            <a:normAutofit/>
          </a:bodyPr>
          <a:lstStyle/>
          <a:p>
            <a:pPr algn="l"/>
            <a:r>
              <a:rPr lang="en-US" sz="4400" dirty="0" smtClean="0"/>
              <a:t>Bilbo was criticized greatly.</a:t>
            </a:r>
            <a:endParaRPr lang="en-US" sz="4400" dirty="0"/>
          </a:p>
        </p:txBody>
      </p:sp>
      <p:sp>
        <p:nvSpPr>
          <p:cNvPr id="4" name="Text Placeholder 2"/>
          <p:cNvSpPr txBox="1">
            <a:spLocks/>
          </p:cNvSpPr>
          <p:nvPr/>
        </p:nvSpPr>
        <p:spPr>
          <a:xfrm>
            <a:off x="533400" y="2971800"/>
            <a:ext cx="7772400" cy="1600200"/>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4400" b="0" i="0" u="none" strike="noStrike" kern="1200" cap="none" spc="0" normalizeH="0" baseline="0" noProof="0" dirty="0" smtClean="0">
                <a:ln>
                  <a:noFill/>
                </a:ln>
                <a:solidFill>
                  <a:schemeClr val="tx1">
                    <a:tint val="75000"/>
                  </a:schemeClr>
                </a:solidFill>
                <a:effectLst/>
                <a:uLnTx/>
                <a:uFillTx/>
                <a:latin typeface="+mn-lt"/>
                <a:ea typeface="+mn-ea"/>
                <a:cs typeface="+mn-cs"/>
              </a:rPr>
              <a:t>Recent research shows that Bilbo did improve</a:t>
            </a:r>
            <a:r>
              <a:rPr kumimoji="0" lang="en-US" sz="4400" b="0" i="0" u="none" strike="noStrike" kern="1200" cap="none" spc="0" normalizeH="0" noProof="0" dirty="0" smtClean="0">
                <a:ln>
                  <a:noFill/>
                </a:ln>
                <a:solidFill>
                  <a:schemeClr val="tx1">
                    <a:tint val="75000"/>
                  </a:schemeClr>
                </a:solidFill>
                <a:effectLst/>
                <a:uLnTx/>
                <a:uFillTx/>
                <a:latin typeface="+mn-lt"/>
                <a:ea typeface="+mn-ea"/>
                <a:cs typeface="+mn-cs"/>
              </a:rPr>
              <a:t> the schools.</a:t>
            </a:r>
            <a:endParaRPr kumimoji="0" lang="en-US" sz="4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81087"/>
          </a:xfrm>
        </p:spPr>
        <p:txBody>
          <a:bodyPr>
            <a:normAutofit/>
          </a:bodyPr>
          <a:lstStyle/>
          <a:p>
            <a:pPr algn="l"/>
            <a:r>
              <a:rPr lang="en-US" sz="5400" dirty="0" smtClean="0"/>
              <a:t>Name Changes</a:t>
            </a:r>
            <a:endParaRPr lang="en-US" sz="5400" dirty="0"/>
          </a:p>
        </p:txBody>
      </p:sp>
      <p:sp>
        <p:nvSpPr>
          <p:cNvPr id="3" name="Text Placeholder 2"/>
          <p:cNvSpPr>
            <a:spLocks noGrp="1"/>
          </p:cNvSpPr>
          <p:nvPr>
            <p:ph type="body" idx="1"/>
          </p:nvPr>
        </p:nvSpPr>
        <p:spPr>
          <a:xfrm>
            <a:off x="457200" y="1752600"/>
            <a:ext cx="4267200" cy="542913"/>
          </a:xfrm>
        </p:spPr>
        <p:txBody>
          <a:bodyPr>
            <a:noAutofit/>
          </a:bodyPr>
          <a:lstStyle/>
          <a:p>
            <a:pPr algn="l"/>
            <a:r>
              <a:rPr lang="en-US" sz="2800" b="1" dirty="0" smtClean="0">
                <a:solidFill>
                  <a:srgbClr val="A50021"/>
                </a:solidFill>
                <a:effectLst>
                  <a:outerShdw blurRad="50800" dist="38100" dir="18900000" algn="bl" rotWithShape="0">
                    <a:prstClr val="black">
                      <a:alpha val="40000"/>
                    </a:prstClr>
                  </a:outerShdw>
                </a:effectLst>
              </a:rPr>
              <a:t>Mississippi</a:t>
            </a:r>
            <a:r>
              <a:rPr lang="en-US" sz="2800" dirty="0" smtClean="0">
                <a:effectLst>
                  <a:outerShdw blurRad="50800" dist="38100" dir="18900000" algn="bl" rotWithShape="0">
                    <a:prstClr val="black">
                      <a:alpha val="40000"/>
                    </a:prstClr>
                  </a:outerShdw>
                </a:effectLst>
              </a:rPr>
              <a:t> </a:t>
            </a:r>
            <a:r>
              <a:rPr lang="en-US" sz="2800" b="1" dirty="0" smtClean="0">
                <a:solidFill>
                  <a:srgbClr val="FFFFCC"/>
                </a:solidFill>
                <a:effectLst>
                  <a:outerShdw blurRad="50800" dist="38100" dir="18900000" algn="bl" rotWithShape="0">
                    <a:prstClr val="black">
                      <a:alpha val="40000"/>
                    </a:prstClr>
                  </a:outerShdw>
                </a:effectLst>
              </a:rPr>
              <a:t>State</a:t>
            </a:r>
            <a:r>
              <a:rPr lang="en-US" sz="2800" dirty="0" smtClean="0">
                <a:effectLst>
                  <a:outerShdw blurRad="50800" dist="38100" dir="18900000" algn="bl" rotWithShape="0">
                    <a:prstClr val="black">
                      <a:alpha val="40000"/>
                    </a:prstClr>
                  </a:outerShdw>
                </a:effectLst>
              </a:rPr>
              <a:t> </a:t>
            </a:r>
            <a:r>
              <a:rPr lang="en-US" sz="2800" dirty="0" smtClean="0">
                <a:solidFill>
                  <a:schemeClr val="tx1"/>
                </a:solidFill>
                <a:effectLst>
                  <a:outerShdw blurRad="50800" dist="38100" dir="18900000" algn="bl" rotWithShape="0">
                    <a:prstClr val="black">
                      <a:alpha val="40000"/>
                    </a:prstClr>
                  </a:outerShdw>
                </a:effectLst>
              </a:rPr>
              <a:t>College</a:t>
            </a:r>
            <a:endParaRPr lang="en-US" sz="2800" dirty="0">
              <a:solidFill>
                <a:schemeClr val="tx1"/>
              </a:solidFill>
              <a:effectLst>
                <a:outerShdw blurRad="50800" dist="38100" dir="18900000" algn="bl" rotWithShape="0">
                  <a:prstClr val="black">
                    <a:alpha val="40000"/>
                  </a:prstClr>
                </a:outerShdw>
              </a:effectLst>
            </a:endParaRPr>
          </a:p>
        </p:txBody>
      </p:sp>
      <p:sp>
        <p:nvSpPr>
          <p:cNvPr id="4" name="Rectangle 3"/>
          <p:cNvSpPr/>
          <p:nvPr/>
        </p:nvSpPr>
        <p:spPr>
          <a:xfrm>
            <a:off x="457200" y="1371600"/>
            <a:ext cx="2989921" cy="523220"/>
          </a:xfrm>
          <a:prstGeom prst="rect">
            <a:avLst/>
          </a:prstGeom>
        </p:spPr>
        <p:txBody>
          <a:bodyPr wrap="none">
            <a:spAutoFit/>
          </a:bodyPr>
          <a:lstStyle/>
          <a:p>
            <a:r>
              <a:rPr lang="en-US" sz="2800" b="1" dirty="0" smtClean="0">
                <a:solidFill>
                  <a:srgbClr val="A50021"/>
                </a:solidFill>
                <a:effectLst>
                  <a:outerShdw blurRad="50800" dist="38100" dir="18900000" algn="bl" rotWithShape="0">
                    <a:prstClr val="black">
                      <a:alpha val="40000"/>
                    </a:prstClr>
                  </a:outerShdw>
                </a:effectLst>
              </a:rPr>
              <a:t>Mississippi</a:t>
            </a:r>
            <a:r>
              <a:rPr lang="en-US" sz="2800" dirty="0" smtClean="0">
                <a:solidFill>
                  <a:srgbClr val="FF0000"/>
                </a:solidFill>
                <a:effectLst>
                  <a:outerShdw blurRad="50800" dist="38100" dir="18900000" algn="bl" rotWithShape="0">
                    <a:prstClr val="black">
                      <a:alpha val="40000"/>
                    </a:prstClr>
                  </a:outerShdw>
                </a:effectLst>
              </a:rPr>
              <a:t> </a:t>
            </a:r>
            <a:r>
              <a:rPr lang="en-US" sz="2800" b="1" dirty="0" smtClean="0">
                <a:solidFill>
                  <a:srgbClr val="FFFFCC"/>
                </a:solidFill>
                <a:effectLst>
                  <a:outerShdw blurRad="50800" dist="38100" dir="18900000" algn="bl" rotWithShape="0">
                    <a:prstClr val="black">
                      <a:alpha val="40000"/>
                    </a:prstClr>
                  </a:outerShdw>
                </a:effectLst>
              </a:rPr>
              <a:t>A&amp;M</a:t>
            </a:r>
            <a:r>
              <a:rPr lang="en-US" sz="2800" dirty="0" smtClean="0">
                <a:solidFill>
                  <a:schemeClr val="tx1">
                    <a:tint val="75000"/>
                  </a:schemeClr>
                </a:solidFill>
                <a:effectLst>
                  <a:outerShdw blurRad="50800" dist="38100" dir="18900000" algn="bl" rotWithShape="0">
                    <a:prstClr val="black">
                      <a:alpha val="40000"/>
                    </a:prstClr>
                  </a:outerShdw>
                </a:effectLst>
              </a:rPr>
              <a:t> </a:t>
            </a:r>
            <a:endParaRPr lang="en-US" sz="2800" dirty="0">
              <a:effectLst>
                <a:outerShdw blurRad="50800" dist="38100" dir="18900000" algn="bl" rotWithShape="0">
                  <a:prstClr val="black">
                    <a:alpha val="40000"/>
                  </a:prstClr>
                </a:outerShdw>
              </a:effectLst>
            </a:endParaRPr>
          </a:p>
        </p:txBody>
      </p:sp>
      <p:sp>
        <p:nvSpPr>
          <p:cNvPr id="5" name="Rectangle 4"/>
          <p:cNvSpPr/>
          <p:nvPr/>
        </p:nvSpPr>
        <p:spPr>
          <a:xfrm>
            <a:off x="457200" y="2819400"/>
            <a:ext cx="3848682" cy="523220"/>
          </a:xfrm>
          <a:prstGeom prst="rect">
            <a:avLst/>
          </a:prstGeom>
        </p:spPr>
        <p:txBody>
          <a:bodyPr wrap="none">
            <a:spAutoFit/>
          </a:bodyPr>
          <a:lstStyle/>
          <a:p>
            <a:pPr lvl="0">
              <a:spcBef>
                <a:spcPct val="20000"/>
              </a:spcBef>
              <a:buClr>
                <a:schemeClr val="tx2"/>
              </a:buClr>
              <a:buSzPct val="50000"/>
            </a:pPr>
            <a:r>
              <a:rPr lang="en-US" sz="2800" b="1" dirty="0" smtClean="0">
                <a:solidFill>
                  <a:srgbClr val="FF9900"/>
                </a:solidFill>
                <a:effectLst>
                  <a:outerShdw blurRad="50800" dist="38100" dir="18900000" algn="bl" rotWithShape="0">
                    <a:prstClr val="black">
                      <a:alpha val="40000"/>
                    </a:prstClr>
                  </a:outerShdw>
                </a:effectLst>
              </a:rPr>
              <a:t>State</a:t>
            </a:r>
            <a:r>
              <a:rPr lang="en-US" sz="2800" b="1" dirty="0" smtClean="0">
                <a:solidFill>
                  <a:schemeClr val="bg1"/>
                </a:solidFill>
                <a:effectLst>
                  <a:outerShdw blurRad="50800" dist="38100" dir="18900000" algn="bl" rotWithShape="0">
                    <a:prstClr val="black">
                      <a:alpha val="40000"/>
                    </a:prstClr>
                  </a:outerShdw>
                </a:effectLst>
              </a:rPr>
              <a:t> Teachers </a:t>
            </a:r>
            <a:r>
              <a:rPr lang="en-US" sz="2800" dirty="0" smtClean="0">
                <a:effectLst>
                  <a:outerShdw blurRad="50800" dist="38100" dir="18900000" algn="bl" rotWithShape="0">
                    <a:prstClr val="black">
                      <a:alpha val="40000"/>
                    </a:prstClr>
                  </a:outerShdw>
                </a:effectLst>
              </a:rPr>
              <a:t>College</a:t>
            </a:r>
            <a:endParaRPr lang="en-US" sz="2800" dirty="0">
              <a:effectLst>
                <a:outerShdw blurRad="50800" dist="38100" dir="18900000" algn="bl" rotWithShape="0">
                  <a:prstClr val="black">
                    <a:alpha val="40000"/>
                  </a:prstClr>
                </a:outerShdw>
              </a:effectLst>
            </a:endParaRPr>
          </a:p>
        </p:txBody>
      </p:sp>
      <p:sp>
        <p:nvSpPr>
          <p:cNvPr id="6" name="Text Placeholder 2"/>
          <p:cNvSpPr txBox="1">
            <a:spLocks/>
          </p:cNvSpPr>
          <p:nvPr/>
        </p:nvSpPr>
        <p:spPr>
          <a:xfrm>
            <a:off x="457200" y="2209800"/>
            <a:ext cx="4648200" cy="542913"/>
          </a:xfrm>
          <a:prstGeom prst="rect">
            <a:avLst/>
          </a:prstGeom>
        </p:spPr>
        <p:txBody>
          <a:bodyPr vert="horz" rtlCol="0" anchor="b">
            <a:no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2800" b="1" i="0" u="none" strike="noStrike" kern="1200" cap="none" spc="0" normalizeH="0" baseline="0" noProof="0" dirty="0" smtClean="0">
                <a:ln>
                  <a:noFill/>
                </a:ln>
                <a:solidFill>
                  <a:srgbClr val="A50021"/>
                </a:solidFill>
                <a:effectLst>
                  <a:outerShdw blurRad="50800" dist="38100" dir="18900000" algn="bl" rotWithShape="0">
                    <a:prstClr val="black">
                      <a:alpha val="40000"/>
                    </a:prstClr>
                  </a:outerShdw>
                </a:effectLst>
                <a:uLnTx/>
                <a:uFillTx/>
                <a:latin typeface="+mn-lt"/>
                <a:ea typeface="+mn-ea"/>
                <a:cs typeface="+mn-cs"/>
              </a:rPr>
              <a:t>Mississippi</a:t>
            </a:r>
            <a:r>
              <a:rPr kumimoji="0" lang="en-US" sz="2800" b="0" i="0" u="none" strike="noStrike" kern="1200" cap="none" spc="0" normalizeH="0" baseline="0" noProof="0" dirty="0" smtClean="0">
                <a:ln>
                  <a:noFill/>
                </a:ln>
                <a:solidFill>
                  <a:schemeClr val="tx1">
                    <a:tint val="75000"/>
                  </a:schemeClr>
                </a:solidFill>
                <a:effectLst>
                  <a:outerShdw blurRad="50800" dist="38100" dir="18900000" algn="bl" rotWithShape="0">
                    <a:prstClr val="black">
                      <a:alpha val="40000"/>
                    </a:prstClr>
                  </a:outerShdw>
                </a:effectLst>
                <a:uLnTx/>
                <a:uFillTx/>
                <a:latin typeface="+mn-lt"/>
                <a:ea typeface="+mn-ea"/>
                <a:cs typeface="+mn-cs"/>
              </a:rPr>
              <a:t> </a:t>
            </a:r>
            <a:r>
              <a:rPr kumimoji="0" lang="en-US" sz="2800" b="1" i="0" u="none" strike="noStrike" kern="1200" cap="none" spc="0" normalizeH="0" baseline="0" noProof="0" dirty="0" smtClean="0">
                <a:ln>
                  <a:noFill/>
                </a:ln>
                <a:solidFill>
                  <a:srgbClr val="FFFFCC"/>
                </a:solidFill>
                <a:effectLst>
                  <a:outerShdw blurRad="50800" dist="38100" dir="18900000" algn="bl" rotWithShape="0">
                    <a:prstClr val="black">
                      <a:alpha val="40000"/>
                    </a:prstClr>
                  </a:outerShdw>
                </a:effectLst>
                <a:uLnTx/>
                <a:uFillTx/>
                <a:latin typeface="+mn-lt"/>
                <a:ea typeface="+mn-ea"/>
                <a:cs typeface="+mn-cs"/>
              </a:rPr>
              <a:t>State</a:t>
            </a:r>
            <a:r>
              <a:rPr kumimoji="0" lang="en-US" sz="2800" b="0" i="0" u="none" strike="noStrike" kern="1200" cap="none" spc="0" normalizeH="0" baseline="0" noProof="0" dirty="0" smtClean="0">
                <a:ln>
                  <a:noFill/>
                </a:ln>
                <a:solidFill>
                  <a:schemeClr val="tx1">
                    <a:tint val="75000"/>
                  </a:schemeClr>
                </a:solidFill>
                <a:effectLst>
                  <a:outerShdw blurRad="50800" dist="38100" dir="18900000" algn="bl" rotWithShape="0">
                    <a:prstClr val="black">
                      <a:alpha val="40000"/>
                    </a:prstClr>
                  </a:outerShdw>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outerShdw blurRad="50800" dist="38100" dir="18900000" algn="bl" rotWithShape="0">
                    <a:prstClr val="black">
                      <a:alpha val="40000"/>
                    </a:prstClr>
                  </a:outerShdw>
                </a:effectLst>
                <a:uLnTx/>
                <a:uFillTx/>
                <a:latin typeface="+mn-lt"/>
                <a:ea typeface="+mn-ea"/>
                <a:cs typeface="+mn-cs"/>
              </a:rPr>
              <a:t>University</a:t>
            </a:r>
            <a:endParaRPr kumimoji="0" lang="en-US" sz="2800" b="0" i="0" u="none" strike="noStrike" kern="1200" cap="none" spc="0" normalizeH="0" baseline="0" noProof="0" dirty="0">
              <a:ln>
                <a:noFill/>
              </a:ln>
              <a:solidFill>
                <a:schemeClr val="tx1"/>
              </a:solidFill>
              <a:effectLst>
                <a:outerShdw blurRad="50800" dist="38100" dir="18900000" algn="bl" rotWithShape="0">
                  <a:prstClr val="black">
                    <a:alpha val="40000"/>
                  </a:prstClr>
                </a:outerShdw>
              </a:effectLst>
              <a:uLnTx/>
              <a:uFillTx/>
              <a:latin typeface="+mn-lt"/>
              <a:ea typeface="+mn-ea"/>
              <a:cs typeface="+mn-cs"/>
            </a:endParaRPr>
          </a:p>
        </p:txBody>
      </p:sp>
      <p:sp>
        <p:nvSpPr>
          <p:cNvPr id="7" name="Rectangle 6"/>
          <p:cNvSpPr/>
          <p:nvPr/>
        </p:nvSpPr>
        <p:spPr>
          <a:xfrm>
            <a:off x="457200" y="3276600"/>
            <a:ext cx="4826386" cy="523220"/>
          </a:xfrm>
          <a:prstGeom prst="rect">
            <a:avLst/>
          </a:prstGeom>
        </p:spPr>
        <p:txBody>
          <a:bodyPr wrap="none">
            <a:spAutoFit/>
          </a:bodyPr>
          <a:lstStyle/>
          <a:p>
            <a:pPr lvl="0">
              <a:spcBef>
                <a:spcPct val="20000"/>
              </a:spcBef>
              <a:buClr>
                <a:schemeClr val="tx2"/>
              </a:buClr>
              <a:buSzPct val="50000"/>
            </a:pPr>
            <a:r>
              <a:rPr lang="en-US" sz="2800" b="1" dirty="0" smtClean="0">
                <a:solidFill>
                  <a:srgbClr val="FF9900"/>
                </a:solidFill>
                <a:effectLst>
                  <a:outerShdw blurRad="50800" dist="38100" dir="18900000" algn="bl" rotWithShape="0">
                    <a:prstClr val="black">
                      <a:alpha val="40000"/>
                    </a:prstClr>
                  </a:outerShdw>
                </a:effectLst>
              </a:rPr>
              <a:t>Mississippi</a:t>
            </a:r>
            <a:r>
              <a:rPr lang="en-US" sz="2800" b="1" dirty="0" smtClean="0">
                <a:solidFill>
                  <a:schemeClr val="bg1"/>
                </a:solidFill>
                <a:effectLst>
                  <a:outerShdw blurRad="50800" dist="38100" dir="18900000" algn="bl" rotWithShape="0">
                    <a:prstClr val="black">
                      <a:alpha val="40000"/>
                    </a:prstClr>
                  </a:outerShdw>
                </a:effectLst>
              </a:rPr>
              <a:t> Southern </a:t>
            </a:r>
            <a:r>
              <a:rPr lang="en-US" sz="2800" dirty="0" smtClean="0">
                <a:effectLst>
                  <a:outerShdw blurRad="50800" dist="38100" dir="18900000" algn="bl" rotWithShape="0">
                    <a:prstClr val="black">
                      <a:alpha val="40000"/>
                    </a:prstClr>
                  </a:outerShdw>
                </a:effectLst>
              </a:rPr>
              <a:t>College</a:t>
            </a:r>
            <a:endParaRPr lang="en-US" sz="2800" dirty="0">
              <a:effectLst>
                <a:outerShdw blurRad="50800" dist="38100" dir="18900000" algn="bl" rotWithShape="0">
                  <a:prstClr val="black">
                    <a:alpha val="40000"/>
                  </a:prstClr>
                </a:outerShdw>
              </a:effectLst>
            </a:endParaRPr>
          </a:p>
        </p:txBody>
      </p:sp>
      <p:sp>
        <p:nvSpPr>
          <p:cNvPr id="8" name="Rectangle 7"/>
          <p:cNvSpPr/>
          <p:nvPr/>
        </p:nvSpPr>
        <p:spPr>
          <a:xfrm>
            <a:off x="457200" y="3733800"/>
            <a:ext cx="5791200" cy="523220"/>
          </a:xfrm>
          <a:prstGeom prst="rect">
            <a:avLst/>
          </a:prstGeom>
        </p:spPr>
        <p:txBody>
          <a:bodyPr wrap="square">
            <a:spAutoFit/>
          </a:bodyPr>
          <a:lstStyle/>
          <a:p>
            <a:pPr lvl="0">
              <a:spcBef>
                <a:spcPct val="20000"/>
              </a:spcBef>
              <a:buClr>
                <a:schemeClr val="tx2"/>
              </a:buClr>
              <a:buSzPct val="50000"/>
            </a:pPr>
            <a:r>
              <a:rPr lang="en-US" sz="2800" dirty="0" smtClean="0">
                <a:effectLst>
                  <a:outerShdw blurRad="50800" dist="38100" dir="18900000" algn="bl" rotWithShape="0">
                    <a:prstClr val="black">
                      <a:alpha val="40000"/>
                    </a:prstClr>
                  </a:outerShdw>
                </a:effectLst>
              </a:rPr>
              <a:t>University of </a:t>
            </a:r>
            <a:r>
              <a:rPr lang="en-US" sz="2800" b="1" dirty="0" smtClean="0">
                <a:solidFill>
                  <a:schemeClr val="bg1"/>
                </a:solidFill>
                <a:effectLst>
                  <a:outerShdw blurRad="50800" dist="38100" dir="18900000" algn="bl" rotWithShape="0">
                    <a:prstClr val="black">
                      <a:alpha val="40000"/>
                    </a:prstClr>
                  </a:outerShdw>
                </a:effectLst>
              </a:rPr>
              <a:t>Southern </a:t>
            </a:r>
            <a:r>
              <a:rPr lang="en-US" sz="2800" b="1" dirty="0" smtClean="0">
                <a:solidFill>
                  <a:srgbClr val="FF9900"/>
                </a:solidFill>
                <a:effectLst>
                  <a:outerShdw blurRad="50800" dist="38100" dir="18900000" algn="bl" rotWithShape="0">
                    <a:prstClr val="black">
                      <a:alpha val="40000"/>
                    </a:prstClr>
                  </a:outerShdw>
                </a:effectLst>
              </a:rPr>
              <a:t>Mississippi</a:t>
            </a:r>
            <a:endParaRPr lang="en-US" sz="2800" b="1" dirty="0">
              <a:solidFill>
                <a:srgbClr val="FF9900"/>
              </a:solidFill>
              <a:effectLst>
                <a:outerShdw blurRad="50800" dist="38100" dir="18900000" algn="bl" rotWithShape="0">
                  <a:prstClr val="black">
                    <a:alpha val="40000"/>
                  </a:prstClr>
                </a:outerShdw>
              </a:effectLst>
            </a:endParaRPr>
          </a:p>
        </p:txBody>
      </p:sp>
      <p:sp>
        <p:nvSpPr>
          <p:cNvPr id="9" name="Text Placeholder 2"/>
          <p:cNvSpPr txBox="1">
            <a:spLocks/>
          </p:cNvSpPr>
          <p:nvPr/>
        </p:nvSpPr>
        <p:spPr>
          <a:xfrm>
            <a:off x="457200" y="4419600"/>
            <a:ext cx="4267200" cy="542913"/>
          </a:xfrm>
          <a:prstGeom prst="rect">
            <a:avLst/>
          </a:prstGeom>
        </p:spPr>
        <p:txBody>
          <a:bodyPr vert="horz" rtlCol="0" anchor="b">
            <a:no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2800" b="1" i="0" u="none" strike="noStrike" kern="1200" cap="none" spc="0" normalizeH="0" baseline="0" noProof="0" dirty="0" smtClean="0">
                <a:ln>
                  <a:noFill/>
                </a:ln>
                <a:solidFill>
                  <a:srgbClr val="A50021"/>
                </a:solidFill>
                <a:effectLst>
                  <a:outerShdw blurRad="50800" dist="38100" dir="18900000" algn="bl" rotWithShape="0">
                    <a:prstClr val="black">
                      <a:alpha val="40000"/>
                    </a:prstClr>
                  </a:outerShdw>
                </a:effectLst>
                <a:uLnTx/>
                <a:uFillTx/>
                <a:latin typeface="+mn-lt"/>
                <a:ea typeface="+mn-ea"/>
                <a:cs typeface="+mn-cs"/>
              </a:rPr>
              <a:t>Jackson </a:t>
            </a:r>
            <a:r>
              <a:rPr kumimoji="0" lang="en-US" sz="2800" b="0" i="0" u="none" strike="noStrike" kern="1200" cap="none" spc="0" normalizeH="0" baseline="0" noProof="0" dirty="0" smtClean="0">
                <a:ln>
                  <a:noFill/>
                </a:ln>
                <a:solidFill>
                  <a:schemeClr val="tx1"/>
                </a:solidFill>
                <a:effectLst>
                  <a:outerShdw blurRad="50800" dist="38100" dir="18900000" algn="bl" rotWithShape="0">
                    <a:prstClr val="black">
                      <a:alpha val="40000"/>
                    </a:prstClr>
                  </a:outerShdw>
                </a:effectLst>
                <a:uLnTx/>
                <a:uFillTx/>
                <a:latin typeface="+mn-lt"/>
                <a:ea typeface="+mn-ea"/>
                <a:cs typeface="+mn-cs"/>
              </a:rPr>
              <a:t>College (1940)</a:t>
            </a:r>
            <a:endParaRPr kumimoji="0" lang="en-US" sz="2800" b="0" i="0" u="none" strike="noStrike" kern="1200" cap="none" spc="0" normalizeH="0" baseline="0" noProof="0" dirty="0">
              <a:ln>
                <a:noFill/>
              </a:ln>
              <a:solidFill>
                <a:schemeClr val="tx1"/>
              </a:solidFill>
              <a:effectLst>
                <a:outerShdw blurRad="50800" dist="38100" dir="18900000" algn="bl" rotWithShape="0">
                  <a:prstClr val="black">
                    <a:alpha val="40000"/>
                  </a:prstClr>
                </a:outerShdw>
              </a:effectLst>
              <a:uLnTx/>
              <a:uFillTx/>
              <a:latin typeface="+mn-lt"/>
              <a:ea typeface="+mn-ea"/>
              <a:cs typeface="+mn-cs"/>
            </a:endParaRPr>
          </a:p>
        </p:txBody>
      </p:sp>
      <p:sp>
        <p:nvSpPr>
          <p:cNvPr id="10" name="Text Placeholder 2"/>
          <p:cNvSpPr txBox="1">
            <a:spLocks/>
          </p:cNvSpPr>
          <p:nvPr/>
        </p:nvSpPr>
        <p:spPr>
          <a:xfrm>
            <a:off x="457200" y="4876800"/>
            <a:ext cx="4267200" cy="542913"/>
          </a:xfrm>
          <a:prstGeom prst="rect">
            <a:avLst/>
          </a:prstGeom>
        </p:spPr>
        <p:txBody>
          <a:bodyPr vert="horz" rtlCol="0" anchor="b">
            <a:no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2800" b="1" i="0" u="none" strike="noStrike" kern="1200" cap="none" spc="0" normalizeH="0" baseline="0" noProof="0" dirty="0" smtClean="0">
                <a:ln>
                  <a:noFill/>
                </a:ln>
                <a:solidFill>
                  <a:schemeClr val="bg2">
                    <a:lumMod val="25000"/>
                  </a:schemeClr>
                </a:solidFill>
                <a:effectLst>
                  <a:outerShdw blurRad="50800" dist="38100" dir="18900000" algn="bl" rotWithShape="0">
                    <a:prstClr val="black">
                      <a:alpha val="40000"/>
                    </a:prstClr>
                  </a:outerShdw>
                </a:effectLst>
                <a:uLnTx/>
                <a:uFillTx/>
                <a:latin typeface="+mn-lt"/>
                <a:ea typeface="+mn-ea"/>
                <a:cs typeface="+mn-cs"/>
              </a:rPr>
              <a:t>Jackson</a:t>
            </a:r>
            <a:r>
              <a:rPr kumimoji="0" lang="en-US" sz="2800" b="0" i="0" u="none" strike="noStrike" kern="1200" cap="none" spc="0" normalizeH="0" baseline="0" noProof="0" dirty="0" smtClean="0">
                <a:ln>
                  <a:noFill/>
                </a:ln>
                <a:solidFill>
                  <a:schemeClr val="tx1">
                    <a:tint val="75000"/>
                  </a:schemeClr>
                </a:solidFill>
                <a:effectLst>
                  <a:outerShdw blurRad="50800" dist="38100" dir="18900000" algn="bl" rotWithShape="0">
                    <a:prstClr val="black">
                      <a:alpha val="40000"/>
                    </a:prstClr>
                  </a:outerShdw>
                </a:effectLst>
                <a:uLnTx/>
                <a:uFillTx/>
                <a:latin typeface="+mn-lt"/>
                <a:ea typeface="+mn-ea"/>
                <a:cs typeface="+mn-cs"/>
              </a:rPr>
              <a:t> </a:t>
            </a:r>
            <a:r>
              <a:rPr kumimoji="0" lang="en-US" sz="2800" b="1" i="0" u="none" strike="noStrike" kern="1200" cap="none" spc="0" normalizeH="0" baseline="0" noProof="0" dirty="0" smtClean="0">
                <a:ln>
                  <a:noFill/>
                </a:ln>
                <a:solidFill>
                  <a:schemeClr val="bg1"/>
                </a:solidFill>
                <a:effectLst>
                  <a:outerShdw blurRad="50800" dist="38100" dir="18900000" algn="bl" rotWithShape="0">
                    <a:prstClr val="black">
                      <a:alpha val="40000"/>
                    </a:prstClr>
                  </a:outerShdw>
                </a:effectLst>
                <a:uLnTx/>
                <a:uFillTx/>
                <a:latin typeface="+mn-lt"/>
                <a:ea typeface="+mn-ea"/>
                <a:cs typeface="+mn-cs"/>
              </a:rPr>
              <a:t>State</a:t>
            </a:r>
            <a:r>
              <a:rPr kumimoji="0" lang="en-US" sz="2800" b="0" i="0" u="none" strike="noStrike" kern="1200" cap="none" spc="0" normalizeH="0" baseline="0" noProof="0" dirty="0" smtClean="0">
                <a:ln>
                  <a:noFill/>
                </a:ln>
                <a:solidFill>
                  <a:schemeClr val="tx1">
                    <a:tint val="75000"/>
                  </a:schemeClr>
                </a:solidFill>
                <a:effectLst>
                  <a:outerShdw blurRad="50800" dist="38100" dir="18900000" algn="bl" rotWithShape="0">
                    <a:prstClr val="black">
                      <a:alpha val="40000"/>
                    </a:prstClr>
                  </a:outerShdw>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outerShdw blurRad="50800" dist="38100" dir="18900000" algn="bl" rotWithShape="0">
                    <a:prstClr val="black">
                      <a:alpha val="40000"/>
                    </a:prstClr>
                  </a:outerShdw>
                </a:effectLst>
                <a:uLnTx/>
                <a:uFillTx/>
                <a:latin typeface="+mn-lt"/>
                <a:ea typeface="+mn-ea"/>
                <a:cs typeface="+mn-cs"/>
              </a:rPr>
              <a:t>University</a:t>
            </a:r>
            <a:endParaRPr kumimoji="0" lang="en-US" sz="2800" b="0" i="0" u="none" strike="noStrike" kern="1200" cap="none" spc="0" normalizeH="0" baseline="0" noProof="0" dirty="0">
              <a:ln>
                <a:noFill/>
              </a:ln>
              <a:solidFill>
                <a:schemeClr val="tx1"/>
              </a:solidFill>
              <a:effectLst>
                <a:outerShdw blurRad="50800" dist="38100" dir="18900000" algn="bl" rotWithShape="0">
                  <a:prstClr val="black">
                    <a:alpha val="40000"/>
                  </a:prstClr>
                </a:outerShdw>
              </a:effectLst>
              <a:uLnTx/>
              <a:uFillTx/>
              <a:latin typeface="+mn-lt"/>
              <a:ea typeface="+mn-ea"/>
              <a:cs typeface="+mn-cs"/>
            </a:endParaRPr>
          </a:p>
        </p:txBody>
      </p:sp>
      <p:pic>
        <p:nvPicPr>
          <p:cNvPr id="27650" name="Picture 2" descr="File:JacksonStateTigers.png"/>
          <p:cNvPicPr>
            <a:picLocks noChangeAspect="1" noChangeArrowheads="1"/>
          </p:cNvPicPr>
          <p:nvPr/>
        </p:nvPicPr>
        <p:blipFill>
          <a:blip r:embed="rId2" cstate="print"/>
          <a:srcRect/>
          <a:stretch>
            <a:fillRect/>
          </a:stretch>
        </p:blipFill>
        <p:spPr bwMode="auto">
          <a:xfrm>
            <a:off x="6019800" y="4419600"/>
            <a:ext cx="1447799" cy="900853"/>
          </a:xfrm>
          <a:prstGeom prst="rect">
            <a:avLst/>
          </a:prstGeom>
          <a:noFill/>
        </p:spPr>
      </p:pic>
      <p:pic>
        <p:nvPicPr>
          <p:cNvPr id="27652" name="Picture 4" descr="The University of Southern Mississippi Seal"/>
          <p:cNvPicPr>
            <a:picLocks noChangeAspect="1" noChangeArrowheads="1"/>
          </p:cNvPicPr>
          <p:nvPr/>
        </p:nvPicPr>
        <p:blipFill>
          <a:blip r:embed="rId3" cstate="print"/>
          <a:srcRect/>
          <a:stretch>
            <a:fillRect/>
          </a:stretch>
        </p:blipFill>
        <p:spPr bwMode="auto">
          <a:xfrm>
            <a:off x="6172200" y="2819400"/>
            <a:ext cx="1428750" cy="1428750"/>
          </a:xfrm>
          <a:prstGeom prst="rect">
            <a:avLst/>
          </a:prstGeom>
          <a:noFill/>
        </p:spPr>
      </p:pic>
      <p:pic>
        <p:nvPicPr>
          <p:cNvPr id="27656" name="Picture 8" descr="http://upload.wikimedia.org/wikipedia/en/thumb/0/05/MissStateUwordmark.png/220px-MissStateUwordmark.png"/>
          <p:cNvPicPr>
            <a:picLocks noChangeAspect="1" noChangeArrowheads="1"/>
          </p:cNvPicPr>
          <p:nvPr/>
        </p:nvPicPr>
        <p:blipFill>
          <a:blip r:embed="rId4" cstate="print"/>
          <a:srcRect/>
          <a:stretch>
            <a:fillRect/>
          </a:stretch>
        </p:blipFill>
        <p:spPr bwMode="auto">
          <a:xfrm>
            <a:off x="5791200" y="1524000"/>
            <a:ext cx="2095500" cy="12382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19800" y="0"/>
            <a:ext cx="381000" cy="655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640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304800"/>
            <a:ext cx="2514601" cy="4953000"/>
          </a:xfrm>
        </p:spPr>
        <p:txBody>
          <a:bodyPr/>
          <a:lstStyle/>
          <a:p>
            <a:pPr algn="ctr"/>
            <a:r>
              <a:rPr lang="en-US" dirty="0" smtClean="0"/>
              <a:t>What is this </a:t>
            </a:r>
            <a:r>
              <a:rPr lang="en-US" sz="3200" dirty="0" smtClean="0"/>
              <a:t>cartoon</a:t>
            </a:r>
            <a:r>
              <a:rPr lang="en-US" dirty="0" smtClean="0"/>
              <a:t> about?</a:t>
            </a:r>
            <a:endParaRPr lang="en-US" dirty="0"/>
          </a:p>
        </p:txBody>
      </p:sp>
      <p:pic>
        <p:nvPicPr>
          <p:cNvPr id="45058" name="Picture 2" descr="william boss tweed cartoons, william boss tweed cartoon, william boss tweed picture, william boss tweed pictures, william boss tweed image, william boss tweed images, william boss tweed illustration, william boss tweed illustrations"/>
          <p:cNvPicPr>
            <a:picLocks noChangeAspect="1" noChangeArrowheads="1"/>
          </p:cNvPicPr>
          <p:nvPr/>
        </p:nvPicPr>
        <p:blipFill>
          <a:blip r:embed="rId2" cstate="print"/>
          <a:srcRect t="6994" r="3583"/>
          <a:stretch>
            <a:fillRect/>
          </a:stretch>
        </p:blipFill>
        <p:spPr bwMode="auto">
          <a:xfrm>
            <a:off x="-1" y="152400"/>
            <a:ext cx="6187606" cy="6400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81087"/>
          </a:xfrm>
        </p:spPr>
        <p:txBody>
          <a:bodyPr>
            <a:normAutofit/>
          </a:bodyPr>
          <a:lstStyle/>
          <a:p>
            <a:pPr algn="l"/>
            <a:r>
              <a:rPr lang="en-US" sz="5400" dirty="0" smtClean="0"/>
              <a:t>Name Changes</a:t>
            </a:r>
            <a:endParaRPr lang="en-US" sz="5400" dirty="0"/>
          </a:p>
        </p:txBody>
      </p:sp>
      <p:sp>
        <p:nvSpPr>
          <p:cNvPr id="3" name="Text Placeholder 2"/>
          <p:cNvSpPr>
            <a:spLocks noGrp="1"/>
          </p:cNvSpPr>
          <p:nvPr>
            <p:ph type="body" idx="1"/>
          </p:nvPr>
        </p:nvSpPr>
        <p:spPr>
          <a:xfrm>
            <a:off x="457200" y="1752600"/>
            <a:ext cx="4267200" cy="542913"/>
          </a:xfrm>
        </p:spPr>
        <p:txBody>
          <a:bodyPr>
            <a:noAutofit/>
          </a:bodyPr>
          <a:lstStyle/>
          <a:p>
            <a:pPr algn="l"/>
            <a:r>
              <a:rPr lang="en-US" sz="2800" b="1" dirty="0" smtClean="0">
                <a:solidFill>
                  <a:schemeClr val="accent3">
                    <a:lumMod val="75000"/>
                  </a:schemeClr>
                </a:solidFill>
                <a:effectLst>
                  <a:outerShdw blurRad="50800" dist="38100" dir="18900000" algn="bl" rotWithShape="0">
                    <a:prstClr val="black">
                      <a:alpha val="40000"/>
                    </a:prstClr>
                  </a:outerShdw>
                </a:effectLst>
              </a:rPr>
              <a:t>Delta</a:t>
            </a:r>
            <a:r>
              <a:rPr lang="en-US" sz="2800" dirty="0" smtClean="0">
                <a:effectLst>
                  <a:outerShdw blurRad="50800" dist="38100" dir="18900000" algn="bl" rotWithShape="0">
                    <a:prstClr val="black">
                      <a:alpha val="40000"/>
                    </a:prstClr>
                  </a:outerShdw>
                </a:effectLst>
              </a:rPr>
              <a:t> </a:t>
            </a:r>
            <a:r>
              <a:rPr lang="en-US" sz="2800" b="1" dirty="0" smtClean="0">
                <a:solidFill>
                  <a:schemeClr val="bg1"/>
                </a:solidFill>
                <a:effectLst>
                  <a:outerShdw blurRad="50800" dist="38100" dir="18900000" algn="bl" rotWithShape="0">
                    <a:prstClr val="black">
                      <a:alpha val="40000"/>
                    </a:prstClr>
                  </a:outerShdw>
                </a:effectLst>
              </a:rPr>
              <a:t>State</a:t>
            </a:r>
            <a:r>
              <a:rPr lang="en-US" sz="2800" dirty="0" smtClean="0">
                <a:effectLst>
                  <a:outerShdw blurRad="50800" dist="38100" dir="18900000" algn="bl" rotWithShape="0">
                    <a:prstClr val="black">
                      <a:alpha val="40000"/>
                    </a:prstClr>
                  </a:outerShdw>
                </a:effectLst>
              </a:rPr>
              <a:t> </a:t>
            </a:r>
            <a:r>
              <a:rPr lang="en-US" sz="2800" dirty="0" smtClean="0">
                <a:solidFill>
                  <a:schemeClr val="tx1"/>
                </a:solidFill>
                <a:effectLst>
                  <a:outerShdw blurRad="50800" dist="38100" dir="18900000" algn="bl" rotWithShape="0">
                    <a:prstClr val="black">
                      <a:alpha val="40000"/>
                    </a:prstClr>
                  </a:outerShdw>
                </a:effectLst>
              </a:rPr>
              <a:t>University</a:t>
            </a:r>
            <a:endParaRPr lang="en-US" sz="2800" dirty="0">
              <a:solidFill>
                <a:schemeClr val="tx1"/>
              </a:solidFill>
              <a:effectLst>
                <a:outerShdw blurRad="50800" dist="38100" dir="18900000" algn="bl" rotWithShape="0">
                  <a:prstClr val="black">
                    <a:alpha val="40000"/>
                  </a:prstClr>
                </a:outerShdw>
              </a:effectLst>
            </a:endParaRPr>
          </a:p>
        </p:txBody>
      </p:sp>
      <p:sp>
        <p:nvSpPr>
          <p:cNvPr id="4" name="Rectangle 3"/>
          <p:cNvSpPr/>
          <p:nvPr/>
        </p:nvSpPr>
        <p:spPr>
          <a:xfrm>
            <a:off x="457200" y="1371600"/>
            <a:ext cx="3906711" cy="523220"/>
          </a:xfrm>
          <a:prstGeom prst="rect">
            <a:avLst/>
          </a:prstGeom>
        </p:spPr>
        <p:txBody>
          <a:bodyPr wrap="none">
            <a:spAutoFit/>
          </a:bodyPr>
          <a:lstStyle/>
          <a:p>
            <a:r>
              <a:rPr lang="en-US" sz="2800" b="1" dirty="0" smtClean="0">
                <a:solidFill>
                  <a:schemeClr val="accent3">
                    <a:lumMod val="75000"/>
                  </a:schemeClr>
                </a:solidFill>
                <a:effectLst>
                  <a:outerShdw blurRad="50800" dist="38100" dir="18900000" algn="bl" rotWithShape="0">
                    <a:prstClr val="black">
                      <a:alpha val="40000"/>
                    </a:prstClr>
                  </a:outerShdw>
                </a:effectLst>
              </a:rPr>
              <a:t>Delta’s</a:t>
            </a:r>
            <a:r>
              <a:rPr lang="en-US" sz="2800" b="1" dirty="0" smtClean="0">
                <a:solidFill>
                  <a:srgbClr val="A50021"/>
                </a:solidFill>
                <a:effectLst>
                  <a:outerShdw blurRad="50800" dist="38100" dir="18900000" algn="bl" rotWithShape="0">
                    <a:prstClr val="black">
                      <a:alpha val="40000"/>
                    </a:prstClr>
                  </a:outerShdw>
                </a:effectLst>
              </a:rPr>
              <a:t> </a:t>
            </a:r>
            <a:r>
              <a:rPr lang="en-US" sz="2800" b="1" dirty="0" smtClean="0">
                <a:solidFill>
                  <a:schemeClr val="bg1"/>
                </a:solidFill>
                <a:effectLst>
                  <a:outerShdw blurRad="50800" dist="38100" dir="18900000" algn="bl" rotWithShape="0">
                    <a:prstClr val="black">
                      <a:alpha val="40000"/>
                    </a:prstClr>
                  </a:outerShdw>
                </a:effectLst>
              </a:rPr>
              <a:t>Teacher</a:t>
            </a:r>
            <a:r>
              <a:rPr lang="en-US" sz="2800" b="1" dirty="0" smtClean="0">
                <a:solidFill>
                  <a:srgbClr val="A50021"/>
                </a:solidFill>
                <a:effectLst>
                  <a:outerShdw blurRad="50800" dist="38100" dir="18900000" algn="bl" rotWithShape="0">
                    <a:prstClr val="black">
                      <a:alpha val="40000"/>
                    </a:prstClr>
                  </a:outerShdw>
                </a:effectLst>
              </a:rPr>
              <a:t> </a:t>
            </a:r>
            <a:r>
              <a:rPr lang="en-US" sz="2800" dirty="0" smtClean="0">
                <a:effectLst>
                  <a:outerShdw blurRad="50800" dist="38100" dir="18900000" algn="bl" rotWithShape="0">
                    <a:prstClr val="black">
                      <a:alpha val="40000"/>
                    </a:prstClr>
                  </a:outerShdw>
                </a:effectLst>
              </a:rPr>
              <a:t>College</a:t>
            </a:r>
            <a:endParaRPr lang="en-US" sz="2800" dirty="0">
              <a:effectLst>
                <a:outerShdw blurRad="50800" dist="38100" dir="18900000" algn="bl" rotWithShape="0">
                  <a:prstClr val="black">
                    <a:alpha val="40000"/>
                  </a:prstClr>
                </a:outerShdw>
              </a:effectLst>
            </a:endParaRPr>
          </a:p>
        </p:txBody>
      </p:sp>
      <p:sp>
        <p:nvSpPr>
          <p:cNvPr id="5" name="Rectangle 4"/>
          <p:cNvSpPr/>
          <p:nvPr/>
        </p:nvSpPr>
        <p:spPr>
          <a:xfrm>
            <a:off x="457200" y="2819400"/>
            <a:ext cx="3359509" cy="523220"/>
          </a:xfrm>
          <a:prstGeom prst="rect">
            <a:avLst/>
          </a:prstGeom>
        </p:spPr>
        <p:txBody>
          <a:bodyPr wrap="none">
            <a:spAutoFit/>
          </a:bodyPr>
          <a:lstStyle/>
          <a:p>
            <a:pPr lvl="0">
              <a:spcBef>
                <a:spcPct val="20000"/>
              </a:spcBef>
              <a:buClr>
                <a:schemeClr val="tx2"/>
              </a:buClr>
              <a:buSzPct val="50000"/>
            </a:pPr>
            <a:r>
              <a:rPr lang="en-US" sz="2800" b="1" dirty="0" smtClean="0">
                <a:solidFill>
                  <a:srgbClr val="FCDE04"/>
                </a:solidFill>
                <a:effectLst>
                  <a:outerShdw blurRad="50800" dist="38100" dir="18900000" algn="bl" rotWithShape="0">
                    <a:prstClr val="black">
                      <a:alpha val="40000"/>
                    </a:prstClr>
                  </a:outerShdw>
                </a:effectLst>
              </a:rPr>
              <a:t>Alcorn</a:t>
            </a:r>
            <a:r>
              <a:rPr lang="en-US" sz="2800" b="1" dirty="0" smtClean="0">
                <a:solidFill>
                  <a:schemeClr val="bg1"/>
                </a:solidFill>
                <a:effectLst>
                  <a:outerShdw blurRad="50800" dist="38100" dir="18900000" algn="bl" rotWithShape="0">
                    <a:prstClr val="black">
                      <a:alpha val="40000"/>
                    </a:prstClr>
                  </a:outerShdw>
                </a:effectLst>
              </a:rPr>
              <a:t> </a:t>
            </a:r>
            <a:r>
              <a:rPr lang="en-US" sz="2800" b="1" dirty="0" smtClean="0">
                <a:solidFill>
                  <a:srgbClr val="7030A0"/>
                </a:solidFill>
                <a:effectLst>
                  <a:outerShdw blurRad="50800" dist="38100" dir="18900000" algn="bl" rotWithShape="0">
                    <a:prstClr val="black">
                      <a:alpha val="40000"/>
                    </a:prstClr>
                  </a:outerShdw>
                </a:effectLst>
              </a:rPr>
              <a:t>A&amp;M</a:t>
            </a:r>
            <a:r>
              <a:rPr lang="en-US" sz="2800" b="1" dirty="0" smtClean="0">
                <a:solidFill>
                  <a:schemeClr val="bg1"/>
                </a:solidFill>
                <a:effectLst>
                  <a:outerShdw blurRad="50800" dist="38100" dir="18900000" algn="bl" rotWithShape="0">
                    <a:prstClr val="black">
                      <a:alpha val="40000"/>
                    </a:prstClr>
                  </a:outerShdw>
                </a:effectLst>
              </a:rPr>
              <a:t> </a:t>
            </a:r>
            <a:r>
              <a:rPr lang="en-US" sz="2800" dirty="0" smtClean="0">
                <a:effectLst>
                  <a:outerShdw blurRad="50800" dist="38100" dir="18900000" algn="bl" rotWithShape="0">
                    <a:prstClr val="black">
                      <a:alpha val="40000"/>
                    </a:prstClr>
                  </a:outerShdw>
                </a:effectLst>
              </a:rPr>
              <a:t>College</a:t>
            </a:r>
            <a:endParaRPr lang="en-US" sz="2800" dirty="0">
              <a:effectLst>
                <a:outerShdw blurRad="50800" dist="38100" dir="18900000" algn="bl" rotWithShape="0">
                  <a:prstClr val="black">
                    <a:alpha val="40000"/>
                  </a:prstClr>
                </a:outerShdw>
              </a:effectLst>
            </a:endParaRPr>
          </a:p>
        </p:txBody>
      </p:sp>
      <p:sp>
        <p:nvSpPr>
          <p:cNvPr id="7" name="Rectangle 6"/>
          <p:cNvSpPr/>
          <p:nvPr/>
        </p:nvSpPr>
        <p:spPr>
          <a:xfrm>
            <a:off x="457200" y="3276600"/>
            <a:ext cx="3843745" cy="523220"/>
          </a:xfrm>
          <a:prstGeom prst="rect">
            <a:avLst/>
          </a:prstGeom>
        </p:spPr>
        <p:txBody>
          <a:bodyPr wrap="none">
            <a:spAutoFit/>
          </a:bodyPr>
          <a:lstStyle/>
          <a:p>
            <a:pPr lvl="0">
              <a:spcBef>
                <a:spcPct val="20000"/>
              </a:spcBef>
              <a:buClr>
                <a:schemeClr val="tx2"/>
              </a:buClr>
              <a:buSzPct val="50000"/>
            </a:pPr>
            <a:r>
              <a:rPr lang="en-US" sz="2800" b="1" dirty="0" smtClean="0">
                <a:solidFill>
                  <a:srgbClr val="FCDE04"/>
                </a:solidFill>
                <a:effectLst>
                  <a:outerShdw blurRad="50800" dist="38100" dir="18900000" algn="bl" rotWithShape="0">
                    <a:prstClr val="black">
                      <a:alpha val="40000"/>
                    </a:prstClr>
                  </a:outerShdw>
                </a:effectLst>
              </a:rPr>
              <a:t>Alcorn</a:t>
            </a:r>
            <a:r>
              <a:rPr lang="en-US" sz="2800" b="1" dirty="0" smtClean="0">
                <a:solidFill>
                  <a:srgbClr val="FF9900"/>
                </a:solidFill>
                <a:effectLst>
                  <a:outerShdw blurRad="50800" dist="38100" dir="18900000" algn="bl" rotWithShape="0">
                    <a:prstClr val="black">
                      <a:alpha val="40000"/>
                    </a:prstClr>
                  </a:outerShdw>
                </a:effectLst>
              </a:rPr>
              <a:t> </a:t>
            </a:r>
            <a:r>
              <a:rPr lang="en-US" sz="2800" b="1" dirty="0" smtClean="0">
                <a:solidFill>
                  <a:srgbClr val="7030A0"/>
                </a:solidFill>
                <a:effectLst>
                  <a:outerShdw blurRad="50800" dist="38100" dir="18900000" algn="bl" rotWithShape="0">
                    <a:prstClr val="black">
                      <a:alpha val="40000"/>
                    </a:prstClr>
                  </a:outerShdw>
                </a:effectLst>
              </a:rPr>
              <a:t>State</a:t>
            </a:r>
            <a:r>
              <a:rPr lang="en-US" sz="2800" b="1" dirty="0" smtClean="0">
                <a:solidFill>
                  <a:schemeClr val="bg1"/>
                </a:solidFill>
                <a:effectLst>
                  <a:outerShdw blurRad="50800" dist="38100" dir="18900000" algn="bl" rotWithShape="0">
                    <a:prstClr val="black">
                      <a:alpha val="40000"/>
                    </a:prstClr>
                  </a:outerShdw>
                </a:effectLst>
              </a:rPr>
              <a:t> </a:t>
            </a:r>
            <a:r>
              <a:rPr lang="en-US" sz="2800" dirty="0" smtClean="0">
                <a:effectLst>
                  <a:outerShdw blurRad="50800" dist="38100" dir="18900000" algn="bl" rotWithShape="0">
                    <a:prstClr val="black">
                      <a:alpha val="40000"/>
                    </a:prstClr>
                  </a:outerShdw>
                </a:effectLst>
              </a:rPr>
              <a:t>University</a:t>
            </a:r>
            <a:endParaRPr lang="en-US" sz="2800" dirty="0">
              <a:effectLst>
                <a:outerShdw blurRad="50800" dist="38100" dir="18900000" algn="bl" rotWithShape="0">
                  <a:prstClr val="black">
                    <a:alpha val="40000"/>
                  </a:prstClr>
                </a:outerShdw>
              </a:effectLst>
            </a:endParaRPr>
          </a:p>
        </p:txBody>
      </p:sp>
      <p:pic>
        <p:nvPicPr>
          <p:cNvPr id="26626" name="Picture 2" descr="Delta State University logo"/>
          <p:cNvPicPr>
            <a:picLocks noChangeAspect="1" noChangeArrowheads="1"/>
          </p:cNvPicPr>
          <p:nvPr/>
        </p:nvPicPr>
        <p:blipFill>
          <a:blip r:embed="rId2" cstate="print"/>
          <a:srcRect/>
          <a:stretch>
            <a:fillRect/>
          </a:stretch>
        </p:blipFill>
        <p:spPr bwMode="auto">
          <a:xfrm>
            <a:off x="5029200" y="1447800"/>
            <a:ext cx="3055187" cy="809626"/>
          </a:xfrm>
          <a:prstGeom prst="rect">
            <a:avLst/>
          </a:prstGeom>
          <a:noFill/>
        </p:spPr>
      </p:pic>
      <p:pic>
        <p:nvPicPr>
          <p:cNvPr id="26628" name="Picture 4" descr="http://upload.wikimedia.org/wikipedia/en/f/f1/Alcorn_logo.JPG"/>
          <p:cNvPicPr>
            <a:picLocks noChangeAspect="1" noChangeArrowheads="1"/>
          </p:cNvPicPr>
          <p:nvPr/>
        </p:nvPicPr>
        <p:blipFill>
          <a:blip r:embed="rId3" cstate="print"/>
          <a:srcRect/>
          <a:stretch>
            <a:fillRect/>
          </a:stretch>
        </p:blipFill>
        <p:spPr bwMode="auto">
          <a:xfrm>
            <a:off x="5867400" y="2819400"/>
            <a:ext cx="790575" cy="102870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362075"/>
          </a:xfrm>
        </p:spPr>
        <p:txBody>
          <a:bodyPr>
            <a:noAutofit/>
          </a:bodyPr>
          <a:lstStyle/>
          <a:p>
            <a:pPr algn="l"/>
            <a:r>
              <a:rPr lang="en-US" sz="6000" dirty="0" smtClean="0"/>
              <a:t>What was an agricultural high school?</a:t>
            </a:r>
            <a:endParaRPr lang="en-US" sz="6000" dirty="0"/>
          </a:p>
        </p:txBody>
      </p:sp>
      <p:sp>
        <p:nvSpPr>
          <p:cNvPr id="3" name="Text Placeholder 2"/>
          <p:cNvSpPr>
            <a:spLocks noGrp="1"/>
          </p:cNvSpPr>
          <p:nvPr>
            <p:ph type="body" idx="1"/>
          </p:nvPr>
        </p:nvSpPr>
        <p:spPr>
          <a:xfrm>
            <a:off x="685800" y="3048000"/>
            <a:ext cx="7772400" cy="1500187"/>
          </a:xfrm>
        </p:spPr>
        <p:txBody>
          <a:bodyPr>
            <a:normAutofit/>
          </a:bodyPr>
          <a:lstStyle/>
          <a:p>
            <a:pPr algn="l"/>
            <a:r>
              <a:rPr lang="en-US" sz="7200" dirty="0" smtClean="0"/>
              <a:t>Boarding Schools.</a:t>
            </a:r>
            <a:endParaRPr lang="en-US"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772400" cy="1362075"/>
          </a:xfrm>
        </p:spPr>
        <p:txBody>
          <a:bodyPr>
            <a:noAutofit/>
          </a:bodyPr>
          <a:lstStyle/>
          <a:p>
            <a:pPr algn="l"/>
            <a:r>
              <a:rPr lang="en-US" sz="5400" dirty="0" smtClean="0"/>
              <a:t>How do we save the schools?</a:t>
            </a:r>
            <a:endParaRPr lang="en-US" sz="5400" dirty="0"/>
          </a:p>
        </p:txBody>
      </p:sp>
      <p:sp>
        <p:nvSpPr>
          <p:cNvPr id="3" name="Text Placeholder 2"/>
          <p:cNvSpPr>
            <a:spLocks noGrp="1"/>
          </p:cNvSpPr>
          <p:nvPr>
            <p:ph type="body" idx="1"/>
          </p:nvPr>
        </p:nvSpPr>
        <p:spPr>
          <a:xfrm>
            <a:off x="381000" y="1752600"/>
            <a:ext cx="8382000" cy="1500187"/>
          </a:xfrm>
        </p:spPr>
        <p:txBody>
          <a:bodyPr>
            <a:normAutofit/>
          </a:bodyPr>
          <a:lstStyle/>
          <a:p>
            <a:pPr algn="l"/>
            <a:r>
              <a:rPr lang="en-US" sz="4000" dirty="0" smtClean="0"/>
              <a:t>Started adding college class the schools.</a:t>
            </a:r>
            <a:endParaRPr lang="en-US" sz="4000" dirty="0"/>
          </a:p>
        </p:txBody>
      </p:sp>
      <p:sp>
        <p:nvSpPr>
          <p:cNvPr id="4" name="Text Placeholder 2"/>
          <p:cNvSpPr txBox="1">
            <a:spLocks/>
          </p:cNvSpPr>
          <p:nvPr/>
        </p:nvSpPr>
        <p:spPr>
          <a:xfrm>
            <a:off x="381000" y="3200400"/>
            <a:ext cx="8382000" cy="1500187"/>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lang="en-US" sz="4000" dirty="0" smtClean="0">
                <a:solidFill>
                  <a:schemeClr val="tx1">
                    <a:tint val="75000"/>
                  </a:schemeClr>
                </a:solidFill>
              </a:rPr>
              <a:t>In 1928, the legislature created the Commission of Junior Colleges</a:t>
            </a:r>
            <a:r>
              <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rPr>
              <a:t>.</a:t>
            </a:r>
            <a:endParaRPr kumimoji="0" lang="en-US" sz="4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772400" cy="1362075"/>
          </a:xfrm>
        </p:spPr>
        <p:txBody>
          <a:bodyPr>
            <a:noAutofit/>
          </a:bodyPr>
          <a:lstStyle/>
          <a:p>
            <a:pPr algn="l"/>
            <a:r>
              <a:rPr lang="en-US" sz="6000" dirty="0" smtClean="0"/>
              <a:t>What is a junior college?</a:t>
            </a:r>
            <a:endParaRPr lang="en-US" sz="6000" dirty="0"/>
          </a:p>
        </p:txBody>
      </p:sp>
      <p:sp>
        <p:nvSpPr>
          <p:cNvPr id="3" name="Text Placeholder 2"/>
          <p:cNvSpPr>
            <a:spLocks noGrp="1"/>
          </p:cNvSpPr>
          <p:nvPr>
            <p:ph type="body" idx="1"/>
          </p:nvPr>
        </p:nvSpPr>
        <p:spPr>
          <a:xfrm>
            <a:off x="762000" y="2286000"/>
            <a:ext cx="7772400" cy="1524000"/>
          </a:xfrm>
        </p:spPr>
        <p:txBody>
          <a:bodyPr>
            <a:normAutofit/>
          </a:bodyPr>
          <a:lstStyle/>
          <a:p>
            <a:pPr algn="l"/>
            <a:r>
              <a:rPr lang="en-US" sz="4400" dirty="0" smtClean="0"/>
              <a:t>The first two years of college work.</a:t>
            </a:r>
            <a:endParaRPr lang="en-US" sz="4400" dirty="0"/>
          </a:p>
        </p:txBody>
      </p:sp>
      <p:sp>
        <p:nvSpPr>
          <p:cNvPr id="4" name="Title 1"/>
          <p:cNvSpPr txBox="1">
            <a:spLocks/>
          </p:cNvSpPr>
          <p:nvPr/>
        </p:nvSpPr>
        <p:spPr>
          <a:xfrm>
            <a:off x="228600" y="3657600"/>
            <a:ext cx="7772400" cy="1362075"/>
          </a:xfrm>
          <a:prstGeom prst="rect">
            <a:avLst/>
          </a:prstGeom>
        </p:spPr>
        <p:txBody>
          <a:bodyPr vert="horz" rtlCol="0" anchor="t">
            <a:noAutofit/>
            <a:scene3d>
              <a:camera prst="orthographicFront"/>
              <a:lightRig rig="threePt" dir="tl">
                <a:rot lat="0" lon="0" rev="7200000"/>
              </a:lightRig>
            </a:scene3d>
            <a:sp3d contourW="6350">
              <a:contourClr>
                <a:schemeClr val="accent1"/>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6000" b="0" i="0" u="none" strike="noStrike" kern="1200" cap="all" spc="0" normalizeH="0" baseline="0" noProof="0" dirty="0" smtClean="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rPr>
              <a:t>Can you get a degree?</a:t>
            </a:r>
            <a:endParaRPr kumimoji="0" lang="en-US" altLang="en-US" sz="6000" b="0" i="0" u="none" strike="noStrike" kern="1200" cap="all" spc="0" normalizeH="0" baseline="0" noProof="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endParaRPr>
          </a:p>
        </p:txBody>
      </p:sp>
      <p:sp>
        <p:nvSpPr>
          <p:cNvPr id="5" name="Text Placeholder 2"/>
          <p:cNvSpPr txBox="1">
            <a:spLocks/>
          </p:cNvSpPr>
          <p:nvPr/>
        </p:nvSpPr>
        <p:spPr>
          <a:xfrm>
            <a:off x="3810000" y="4572000"/>
            <a:ext cx="2819400" cy="1066800"/>
          </a:xfrm>
          <a:prstGeom prst="rect">
            <a:avLst/>
          </a:prstGeom>
        </p:spPr>
        <p:txBody>
          <a:bodyPr vert="horz" rtlCol="0" anchor="b">
            <a:no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7200" b="0" i="0" u="none" strike="noStrike" kern="1200" cap="none" spc="0" normalizeH="0" baseline="0" noProof="0" dirty="0" smtClean="0">
                <a:ln>
                  <a:noFill/>
                </a:ln>
                <a:solidFill>
                  <a:schemeClr val="tx1">
                    <a:tint val="75000"/>
                  </a:schemeClr>
                </a:solidFill>
                <a:effectLst/>
                <a:uLnTx/>
                <a:uFillTx/>
                <a:latin typeface="+mn-lt"/>
                <a:ea typeface="+mn-ea"/>
                <a:cs typeface="+mn-cs"/>
              </a:rPr>
              <a:t>Yes!</a:t>
            </a:r>
            <a:endParaRPr kumimoji="0" lang="en-US" sz="7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40687" cy="1971687"/>
          </a:xfrm>
        </p:spPr>
        <p:txBody>
          <a:bodyPr>
            <a:normAutofit/>
          </a:bodyPr>
          <a:lstStyle/>
          <a:p>
            <a:pPr algn="l"/>
            <a:r>
              <a:rPr lang="en-US" sz="6000" dirty="0" smtClean="0"/>
              <a:t>What is the degree called?</a:t>
            </a:r>
            <a:endParaRPr lang="en-US" sz="6000" dirty="0"/>
          </a:p>
        </p:txBody>
      </p:sp>
      <p:sp>
        <p:nvSpPr>
          <p:cNvPr id="3" name="Text Placeholder 2"/>
          <p:cNvSpPr>
            <a:spLocks noGrp="1"/>
          </p:cNvSpPr>
          <p:nvPr>
            <p:ph type="body" idx="1"/>
          </p:nvPr>
        </p:nvSpPr>
        <p:spPr>
          <a:xfrm>
            <a:off x="685800" y="2209800"/>
            <a:ext cx="7772400" cy="990600"/>
          </a:xfrm>
        </p:spPr>
        <p:txBody>
          <a:bodyPr>
            <a:noAutofit/>
          </a:bodyPr>
          <a:lstStyle/>
          <a:p>
            <a:pPr algn="l"/>
            <a:r>
              <a:rPr lang="en-US" sz="6000" dirty="0" smtClean="0"/>
              <a:t>An Associate Degree.</a:t>
            </a:r>
            <a:endParaRPr lang="en-US" sz="6000" dirty="0"/>
          </a:p>
        </p:txBody>
      </p:sp>
      <p:sp>
        <p:nvSpPr>
          <p:cNvPr id="4" name="Title 1"/>
          <p:cNvSpPr txBox="1">
            <a:spLocks/>
          </p:cNvSpPr>
          <p:nvPr/>
        </p:nvSpPr>
        <p:spPr>
          <a:xfrm>
            <a:off x="304800" y="3276600"/>
            <a:ext cx="8040687" cy="2819400"/>
          </a:xfrm>
          <a:prstGeom prst="rect">
            <a:avLst/>
          </a:prstGeom>
        </p:spPr>
        <p:txBody>
          <a:bodyPr vert="horz" rtlCol="0" anchor="t">
            <a:normAutofit lnSpcReduction="10000"/>
            <a:scene3d>
              <a:camera prst="orthographicFront"/>
              <a:lightRig rig="threePt" dir="tl">
                <a:rot lat="0" lon="0" rev="7200000"/>
              </a:lightRig>
            </a:scene3d>
            <a:sp3d contourW="6350">
              <a:contourClr>
                <a:schemeClr val="accent1"/>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6000" b="0" i="0" u="none" strike="noStrike" kern="1200" cap="all" spc="0" normalizeH="0" baseline="0" noProof="0" dirty="0" smtClean="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rPr>
              <a:t>What follows an Associate degrees?</a:t>
            </a:r>
            <a:endParaRPr kumimoji="0" lang="en-US" altLang="en-US" sz="6000" b="0" i="0" u="none" strike="noStrike" kern="1200" cap="all" spc="0" normalizeH="0" baseline="0" noProof="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endParaRPr>
          </a:p>
        </p:txBody>
      </p:sp>
      <p:sp>
        <p:nvSpPr>
          <p:cNvPr id="5" name="Text Placeholder 2"/>
          <p:cNvSpPr txBox="1">
            <a:spLocks/>
          </p:cNvSpPr>
          <p:nvPr/>
        </p:nvSpPr>
        <p:spPr>
          <a:xfrm>
            <a:off x="5181600" y="4876800"/>
            <a:ext cx="3505200" cy="990599"/>
          </a:xfrm>
          <a:prstGeom prst="rect">
            <a:avLst/>
          </a:prstGeom>
        </p:spPr>
        <p:txBody>
          <a:bodyPr vert="horz" rtlCol="0" anchor="b">
            <a:noAutofit/>
          </a:bodyPr>
          <a:lstStyle/>
          <a:p>
            <a:pPr lvl="0">
              <a:spcBef>
                <a:spcPct val="20000"/>
              </a:spcBef>
              <a:buClr>
                <a:schemeClr val="tx2"/>
              </a:buClr>
              <a:buSzPct val="50000"/>
            </a:pPr>
            <a:r>
              <a:rPr lang="en-US" sz="5400" dirty="0" smtClean="0"/>
              <a:t>Bachelors Degree </a:t>
            </a:r>
            <a:endParaRPr kumimoji="0" lang="en-US" sz="5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981200"/>
          </a:xfrm>
        </p:spPr>
        <p:txBody>
          <a:bodyPr>
            <a:normAutofit/>
          </a:bodyPr>
          <a:lstStyle/>
          <a:p>
            <a:pPr algn="l"/>
            <a:r>
              <a:rPr lang="en-US" sz="4800" dirty="0" smtClean="0"/>
              <a:t>How many types of bachelors degrees?</a:t>
            </a:r>
            <a:endParaRPr lang="en-US" sz="4800" dirty="0"/>
          </a:p>
        </p:txBody>
      </p:sp>
      <p:sp>
        <p:nvSpPr>
          <p:cNvPr id="3" name="Text Placeholder 2"/>
          <p:cNvSpPr>
            <a:spLocks noGrp="1"/>
          </p:cNvSpPr>
          <p:nvPr>
            <p:ph type="body" idx="1"/>
          </p:nvPr>
        </p:nvSpPr>
        <p:spPr>
          <a:xfrm>
            <a:off x="7772400" y="304800"/>
            <a:ext cx="801687" cy="1500187"/>
          </a:xfrm>
        </p:spPr>
        <p:txBody>
          <a:bodyPr>
            <a:normAutofit/>
          </a:bodyPr>
          <a:lstStyle/>
          <a:p>
            <a:pPr algn="l"/>
            <a:r>
              <a:rPr lang="en-US" sz="8800" dirty="0" smtClean="0">
                <a:solidFill>
                  <a:schemeClr val="tx1"/>
                </a:solidFill>
              </a:rPr>
              <a:t>2</a:t>
            </a:r>
            <a:endParaRPr lang="en-US" sz="8800" dirty="0">
              <a:solidFill>
                <a:schemeClr val="tx1"/>
              </a:solidFill>
            </a:endParaRPr>
          </a:p>
        </p:txBody>
      </p:sp>
      <p:sp>
        <p:nvSpPr>
          <p:cNvPr id="4" name="Title 1"/>
          <p:cNvSpPr txBox="1">
            <a:spLocks/>
          </p:cNvSpPr>
          <p:nvPr/>
        </p:nvSpPr>
        <p:spPr>
          <a:xfrm>
            <a:off x="533400" y="2133600"/>
            <a:ext cx="5791200" cy="1981200"/>
          </a:xfrm>
          <a:prstGeom prst="rect">
            <a:avLst/>
          </a:prstGeom>
        </p:spPr>
        <p:txBody>
          <a:bodyPr vert="horz" rtlCol="0" anchor="t">
            <a:normAutofit/>
            <a:scene3d>
              <a:camera prst="orthographicFront"/>
              <a:lightRig rig="threePt" dir="tl">
                <a:rot lat="0" lon="0" rev="7200000"/>
              </a:lightRig>
            </a:scene3d>
            <a:sp3d contourW="6350">
              <a:contourClr>
                <a:schemeClr val="accent1"/>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800" b="0" i="0" u="none" strike="noStrike" kern="1200" cap="all" spc="0" normalizeH="0" baseline="0" noProof="0" dirty="0" smtClean="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rPr>
              <a:t>What are they called?</a:t>
            </a:r>
            <a:endParaRPr kumimoji="0" lang="en-US" altLang="en-US" sz="4800" b="0" i="0" u="none" strike="noStrike" kern="1200" cap="all" spc="0" normalizeH="0" baseline="0" noProof="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endParaRPr>
          </a:p>
        </p:txBody>
      </p:sp>
      <p:sp>
        <p:nvSpPr>
          <p:cNvPr id="5" name="Text Placeholder 2"/>
          <p:cNvSpPr txBox="1">
            <a:spLocks/>
          </p:cNvSpPr>
          <p:nvPr/>
        </p:nvSpPr>
        <p:spPr>
          <a:xfrm>
            <a:off x="1371600" y="3200400"/>
            <a:ext cx="1219200" cy="1347787"/>
          </a:xfrm>
          <a:prstGeom prst="rect">
            <a:avLst/>
          </a:prstGeom>
        </p:spPr>
        <p:txBody>
          <a:bodyPr vert="horz" rtlCol="0" anchor="b">
            <a:normAutofit fontScale="85000" lnSpcReduction="10000"/>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7200" b="0" i="0" u="none" strike="noStrike" kern="1200" cap="none" spc="0" normalizeH="0" baseline="0" noProof="0" dirty="0" smtClean="0">
                <a:ln>
                  <a:noFill/>
                </a:ln>
                <a:solidFill>
                  <a:schemeClr val="tx1"/>
                </a:solidFill>
                <a:effectLst/>
                <a:uLnTx/>
                <a:uFillTx/>
                <a:latin typeface="+mn-lt"/>
                <a:ea typeface="+mn-ea"/>
                <a:cs typeface="+mn-cs"/>
              </a:rPr>
              <a:t>BA</a:t>
            </a:r>
            <a:endParaRPr kumimoji="0" lang="en-US" sz="7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 Placeholder 2"/>
          <p:cNvSpPr txBox="1">
            <a:spLocks/>
          </p:cNvSpPr>
          <p:nvPr/>
        </p:nvSpPr>
        <p:spPr>
          <a:xfrm>
            <a:off x="5562600" y="3200400"/>
            <a:ext cx="1219200" cy="1347787"/>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7200" b="0" i="0" u="none" strike="noStrike" kern="1200" cap="none" spc="0" normalizeH="0" baseline="0" noProof="0" dirty="0" smtClean="0">
                <a:ln>
                  <a:noFill/>
                </a:ln>
                <a:solidFill>
                  <a:schemeClr val="tx1"/>
                </a:solidFill>
                <a:effectLst/>
                <a:uLnTx/>
                <a:uFillTx/>
                <a:latin typeface="+mn-lt"/>
                <a:ea typeface="+mn-ea"/>
                <a:cs typeface="+mn-cs"/>
              </a:rPr>
              <a:t>BS</a:t>
            </a:r>
            <a:endParaRPr kumimoji="0" lang="en-US" sz="7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228600" y="4267200"/>
            <a:ext cx="3276600" cy="1200329"/>
          </a:xfrm>
          <a:prstGeom prst="rect">
            <a:avLst/>
          </a:prstGeom>
        </p:spPr>
        <p:txBody>
          <a:bodyPr wrap="square">
            <a:spAutoFit/>
          </a:bodyPr>
          <a:lstStyle/>
          <a:p>
            <a:pPr algn="ctr"/>
            <a:r>
              <a:rPr lang="en-US" sz="3600" dirty="0" smtClean="0"/>
              <a:t>Bachelor Art Degrees </a:t>
            </a:r>
            <a:endParaRPr lang="en-US" sz="3600" dirty="0"/>
          </a:p>
        </p:txBody>
      </p:sp>
      <p:sp>
        <p:nvSpPr>
          <p:cNvPr id="8" name="Rectangle 7"/>
          <p:cNvSpPr/>
          <p:nvPr/>
        </p:nvSpPr>
        <p:spPr>
          <a:xfrm>
            <a:off x="4267200" y="4191000"/>
            <a:ext cx="3886200" cy="1200329"/>
          </a:xfrm>
          <a:prstGeom prst="rect">
            <a:avLst/>
          </a:prstGeom>
        </p:spPr>
        <p:txBody>
          <a:bodyPr wrap="square">
            <a:spAutoFit/>
          </a:bodyPr>
          <a:lstStyle/>
          <a:p>
            <a:pPr algn="ctr"/>
            <a:r>
              <a:rPr lang="en-US" sz="3600" dirty="0" smtClean="0"/>
              <a:t>Bachelor's Science Degrees </a:t>
            </a:r>
            <a:endParaRPr lang="en-US" sz="3600" dirty="0"/>
          </a:p>
        </p:txBody>
      </p:sp>
      <p:sp>
        <p:nvSpPr>
          <p:cNvPr id="9" name="Rectangle 8"/>
          <p:cNvSpPr/>
          <p:nvPr/>
        </p:nvSpPr>
        <p:spPr>
          <a:xfrm>
            <a:off x="5105400" y="5257800"/>
            <a:ext cx="2133600" cy="646331"/>
          </a:xfrm>
          <a:prstGeom prst="rect">
            <a:avLst/>
          </a:prstGeom>
        </p:spPr>
        <p:txBody>
          <a:bodyPr wrap="square">
            <a:spAutoFit/>
          </a:bodyPr>
          <a:lstStyle/>
          <a:p>
            <a:pPr algn="ctr"/>
            <a:r>
              <a:rPr lang="en-US" sz="3600" dirty="0" smtClean="0">
                <a:solidFill>
                  <a:srgbClr val="FF0000"/>
                </a:solidFill>
              </a:rPr>
              <a:t>Math</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362075"/>
          </a:xfrm>
        </p:spPr>
        <p:txBody>
          <a:bodyPr>
            <a:noAutofit/>
          </a:bodyPr>
          <a:lstStyle/>
          <a:p>
            <a:pPr algn="l"/>
            <a:r>
              <a:rPr lang="en-US" sz="5400" dirty="0" smtClean="0"/>
              <a:t>What follows a bachelors degrees?</a:t>
            </a:r>
            <a:endParaRPr lang="en-US" sz="5400" dirty="0"/>
          </a:p>
        </p:txBody>
      </p:sp>
      <p:sp>
        <p:nvSpPr>
          <p:cNvPr id="3" name="Text Placeholder 2"/>
          <p:cNvSpPr>
            <a:spLocks noGrp="1"/>
          </p:cNvSpPr>
          <p:nvPr>
            <p:ph type="body" idx="1"/>
          </p:nvPr>
        </p:nvSpPr>
        <p:spPr>
          <a:xfrm>
            <a:off x="228600" y="2743200"/>
            <a:ext cx="7772400" cy="1500187"/>
          </a:xfrm>
        </p:spPr>
        <p:txBody>
          <a:bodyPr>
            <a:normAutofit/>
          </a:bodyPr>
          <a:lstStyle/>
          <a:p>
            <a:pPr algn="l"/>
            <a:r>
              <a:rPr lang="en-US" sz="4400" dirty="0" smtClean="0"/>
              <a:t>How long does it take to get a Masters Degree?</a:t>
            </a:r>
            <a:endParaRPr lang="en-US" sz="4400" dirty="0"/>
          </a:p>
        </p:txBody>
      </p:sp>
      <p:sp>
        <p:nvSpPr>
          <p:cNvPr id="4" name="Text Placeholder 2"/>
          <p:cNvSpPr txBox="1">
            <a:spLocks/>
          </p:cNvSpPr>
          <p:nvPr/>
        </p:nvSpPr>
        <p:spPr>
          <a:xfrm>
            <a:off x="990600" y="1905000"/>
            <a:ext cx="4876800" cy="990599"/>
          </a:xfrm>
          <a:prstGeom prst="rect">
            <a:avLst/>
          </a:prstGeom>
        </p:spPr>
        <p:txBody>
          <a:bodyPr vert="horz" rtlCol="0" anchor="b">
            <a:noAutofit/>
          </a:bodyPr>
          <a:lstStyle/>
          <a:p>
            <a:pPr lvl="0">
              <a:spcBef>
                <a:spcPct val="20000"/>
              </a:spcBef>
              <a:buClr>
                <a:schemeClr val="tx2"/>
              </a:buClr>
              <a:buSzPct val="50000"/>
            </a:pPr>
            <a:r>
              <a:rPr lang="en-US" sz="5400" dirty="0" smtClean="0"/>
              <a:t>Masters Degree </a:t>
            </a:r>
            <a:endParaRPr kumimoji="0" lang="en-US" sz="5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Text Placeholder 2"/>
          <p:cNvSpPr txBox="1">
            <a:spLocks/>
          </p:cNvSpPr>
          <p:nvPr/>
        </p:nvSpPr>
        <p:spPr>
          <a:xfrm>
            <a:off x="914400" y="4038600"/>
            <a:ext cx="5638800" cy="990599"/>
          </a:xfrm>
          <a:prstGeom prst="rect">
            <a:avLst/>
          </a:prstGeom>
        </p:spPr>
        <p:txBody>
          <a:bodyPr vert="horz" rtlCol="0" anchor="b">
            <a:noAutofit/>
          </a:bodyPr>
          <a:lstStyle/>
          <a:p>
            <a:pPr lvl="0">
              <a:spcBef>
                <a:spcPct val="20000"/>
              </a:spcBef>
              <a:buClr>
                <a:schemeClr val="tx2"/>
              </a:buClr>
              <a:buSzPct val="50000"/>
            </a:pPr>
            <a:r>
              <a:rPr lang="en-US" sz="5400" dirty="0" smtClean="0"/>
              <a:t>18 to 24 Months </a:t>
            </a:r>
            <a:endParaRPr kumimoji="0" lang="en-US" sz="5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Title 1"/>
          <p:cNvSpPr txBox="1">
            <a:spLocks/>
          </p:cNvSpPr>
          <p:nvPr/>
        </p:nvSpPr>
        <p:spPr>
          <a:xfrm>
            <a:off x="228600" y="4876800"/>
            <a:ext cx="8458200" cy="1362075"/>
          </a:xfrm>
          <a:prstGeom prst="rect">
            <a:avLst/>
          </a:prstGeom>
        </p:spPr>
        <p:txBody>
          <a:bodyPr vert="horz" rtlCol="0" anchor="t">
            <a:noAutofit/>
            <a:scene3d>
              <a:camera prst="orthographicFront"/>
              <a:lightRig rig="threePt" dir="tl">
                <a:rot lat="0" lon="0" rev="7200000"/>
              </a:lightRig>
            </a:scene3d>
            <a:sp3d contourW="6350">
              <a:contourClr>
                <a:schemeClr val="accent1"/>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5400" b="0" i="0" u="none" strike="noStrike" kern="1200" cap="all" spc="0" normalizeH="0" baseline="0" noProof="0" dirty="0" smtClean="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rPr>
              <a:t>How many types?</a:t>
            </a:r>
            <a:endParaRPr kumimoji="0" lang="en-US" altLang="en-US" sz="5400" b="0" i="0" u="none" strike="noStrike" kern="1200" cap="all" spc="0" normalizeH="0" baseline="0" noProof="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endParaRPr>
          </a:p>
        </p:txBody>
      </p:sp>
      <p:sp>
        <p:nvSpPr>
          <p:cNvPr id="7" name="Text Placeholder 2"/>
          <p:cNvSpPr txBox="1">
            <a:spLocks/>
          </p:cNvSpPr>
          <p:nvPr/>
        </p:nvSpPr>
        <p:spPr>
          <a:xfrm>
            <a:off x="1066800" y="5562600"/>
            <a:ext cx="762000" cy="990599"/>
          </a:xfrm>
          <a:prstGeom prst="rect">
            <a:avLst/>
          </a:prstGeom>
        </p:spPr>
        <p:txBody>
          <a:bodyPr vert="horz" rtlCol="0" anchor="b">
            <a:noAutofit/>
          </a:bodyPr>
          <a:lstStyle/>
          <a:p>
            <a:pPr lvl="0">
              <a:spcBef>
                <a:spcPct val="20000"/>
              </a:spcBef>
              <a:buClr>
                <a:schemeClr val="tx2"/>
              </a:buClr>
              <a:buSzPct val="50000"/>
            </a:pPr>
            <a:r>
              <a:rPr lang="en-US" sz="5400" dirty="0" smtClean="0"/>
              <a:t>2</a:t>
            </a:r>
            <a:endParaRPr kumimoji="0" lang="en-US" sz="5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362075"/>
          </a:xfrm>
        </p:spPr>
        <p:txBody>
          <a:bodyPr>
            <a:noAutofit/>
          </a:bodyPr>
          <a:lstStyle/>
          <a:p>
            <a:pPr algn="l"/>
            <a:r>
              <a:rPr lang="en-US" sz="5400" dirty="0" smtClean="0"/>
              <a:t>What follows a Masters degrees?</a:t>
            </a:r>
            <a:endParaRPr lang="en-US" sz="5400" dirty="0"/>
          </a:p>
        </p:txBody>
      </p:sp>
      <p:sp>
        <p:nvSpPr>
          <p:cNvPr id="3" name="Text Placeholder 2"/>
          <p:cNvSpPr>
            <a:spLocks noGrp="1"/>
          </p:cNvSpPr>
          <p:nvPr>
            <p:ph type="body" idx="1"/>
          </p:nvPr>
        </p:nvSpPr>
        <p:spPr>
          <a:xfrm>
            <a:off x="228600" y="2743200"/>
            <a:ext cx="7772400" cy="1500187"/>
          </a:xfrm>
        </p:spPr>
        <p:txBody>
          <a:bodyPr>
            <a:normAutofit/>
          </a:bodyPr>
          <a:lstStyle/>
          <a:p>
            <a:pPr algn="l"/>
            <a:r>
              <a:rPr lang="en-US" sz="4400" dirty="0" smtClean="0"/>
              <a:t>How long dose it take to get a Doctorate Degree?</a:t>
            </a:r>
            <a:endParaRPr lang="en-US" sz="4400" dirty="0"/>
          </a:p>
        </p:txBody>
      </p:sp>
      <p:sp>
        <p:nvSpPr>
          <p:cNvPr id="4" name="Text Placeholder 2"/>
          <p:cNvSpPr txBox="1">
            <a:spLocks/>
          </p:cNvSpPr>
          <p:nvPr/>
        </p:nvSpPr>
        <p:spPr>
          <a:xfrm>
            <a:off x="990600" y="1905000"/>
            <a:ext cx="4876800" cy="990599"/>
          </a:xfrm>
          <a:prstGeom prst="rect">
            <a:avLst/>
          </a:prstGeom>
        </p:spPr>
        <p:txBody>
          <a:bodyPr vert="horz" rtlCol="0" anchor="b">
            <a:noAutofit/>
          </a:bodyPr>
          <a:lstStyle/>
          <a:p>
            <a:pPr lvl="0">
              <a:spcBef>
                <a:spcPct val="20000"/>
              </a:spcBef>
              <a:buClr>
                <a:schemeClr val="tx2"/>
              </a:buClr>
              <a:buSzPct val="50000"/>
            </a:pPr>
            <a:r>
              <a:rPr lang="en-US" sz="5400" dirty="0" smtClean="0"/>
              <a:t>Doctorate </a:t>
            </a:r>
            <a:endParaRPr kumimoji="0" lang="en-US" sz="5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Text Placeholder 2"/>
          <p:cNvSpPr txBox="1">
            <a:spLocks/>
          </p:cNvSpPr>
          <p:nvPr/>
        </p:nvSpPr>
        <p:spPr>
          <a:xfrm>
            <a:off x="914400" y="4038600"/>
            <a:ext cx="5638800" cy="990599"/>
          </a:xfrm>
          <a:prstGeom prst="rect">
            <a:avLst/>
          </a:prstGeom>
        </p:spPr>
        <p:txBody>
          <a:bodyPr vert="horz" rtlCol="0" anchor="b">
            <a:noAutofit/>
          </a:bodyPr>
          <a:lstStyle/>
          <a:p>
            <a:pPr lvl="0">
              <a:spcBef>
                <a:spcPct val="20000"/>
              </a:spcBef>
              <a:buClr>
                <a:schemeClr val="tx2"/>
              </a:buClr>
              <a:buSzPct val="50000"/>
            </a:pPr>
            <a:r>
              <a:rPr lang="en-US" sz="5400" dirty="0" smtClean="0"/>
              <a:t>4 years to forever.  </a:t>
            </a:r>
            <a:endParaRPr kumimoji="0" lang="en-US" sz="5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362075"/>
          </a:xfrm>
        </p:spPr>
        <p:txBody>
          <a:bodyPr/>
          <a:lstStyle/>
          <a:p>
            <a:pPr algn="l"/>
            <a:r>
              <a:rPr lang="en-US" dirty="0" smtClean="0"/>
              <a:t>How many </a:t>
            </a:r>
            <a:r>
              <a:rPr lang="en-US" dirty="0" smtClean="0">
                <a:solidFill>
                  <a:schemeClr val="bg2">
                    <a:lumMod val="50000"/>
                  </a:schemeClr>
                </a:solidFill>
              </a:rPr>
              <a:t>Universities </a:t>
            </a:r>
            <a:r>
              <a:rPr lang="en-US" dirty="0" smtClean="0"/>
              <a:t>in Mississippi?</a:t>
            </a:r>
            <a:endParaRPr lang="en-US" dirty="0"/>
          </a:p>
        </p:txBody>
      </p:sp>
      <p:sp>
        <p:nvSpPr>
          <p:cNvPr id="4" name="Rectangle 3"/>
          <p:cNvSpPr/>
          <p:nvPr/>
        </p:nvSpPr>
        <p:spPr>
          <a:xfrm>
            <a:off x="609600" y="1676400"/>
            <a:ext cx="2502673" cy="369332"/>
          </a:xfrm>
          <a:prstGeom prst="rect">
            <a:avLst/>
          </a:prstGeom>
        </p:spPr>
        <p:txBody>
          <a:bodyPr wrap="none">
            <a:spAutoFit/>
          </a:bodyPr>
          <a:lstStyle/>
          <a:p>
            <a:r>
              <a:rPr lang="en-US" dirty="0" smtClean="0"/>
              <a:t>Alcorn State University </a:t>
            </a:r>
            <a:endParaRPr lang="en-US" dirty="0"/>
          </a:p>
        </p:txBody>
      </p:sp>
      <p:sp>
        <p:nvSpPr>
          <p:cNvPr id="5" name="Rectangle 4"/>
          <p:cNvSpPr/>
          <p:nvPr/>
        </p:nvSpPr>
        <p:spPr>
          <a:xfrm>
            <a:off x="533400" y="2819400"/>
            <a:ext cx="2366417" cy="369332"/>
          </a:xfrm>
          <a:prstGeom prst="rect">
            <a:avLst/>
          </a:prstGeom>
        </p:spPr>
        <p:txBody>
          <a:bodyPr wrap="none">
            <a:spAutoFit/>
          </a:bodyPr>
          <a:lstStyle/>
          <a:p>
            <a:r>
              <a:rPr lang="en-US" dirty="0" smtClean="0"/>
              <a:t>Delta State University </a:t>
            </a:r>
            <a:endParaRPr lang="en-US" dirty="0"/>
          </a:p>
        </p:txBody>
      </p:sp>
      <p:sp>
        <p:nvSpPr>
          <p:cNvPr id="6" name="Rectangle 5"/>
          <p:cNvSpPr/>
          <p:nvPr/>
        </p:nvSpPr>
        <p:spPr>
          <a:xfrm>
            <a:off x="533400" y="3886200"/>
            <a:ext cx="2678938" cy="369332"/>
          </a:xfrm>
          <a:prstGeom prst="rect">
            <a:avLst/>
          </a:prstGeom>
        </p:spPr>
        <p:txBody>
          <a:bodyPr wrap="none">
            <a:spAutoFit/>
          </a:bodyPr>
          <a:lstStyle/>
          <a:p>
            <a:r>
              <a:rPr lang="en-US" dirty="0" smtClean="0"/>
              <a:t>Jackson State University </a:t>
            </a:r>
            <a:endParaRPr lang="en-US" dirty="0"/>
          </a:p>
        </p:txBody>
      </p:sp>
      <p:sp>
        <p:nvSpPr>
          <p:cNvPr id="7" name="Rectangle 6"/>
          <p:cNvSpPr/>
          <p:nvPr/>
        </p:nvSpPr>
        <p:spPr>
          <a:xfrm>
            <a:off x="533400" y="5181600"/>
            <a:ext cx="3023648" cy="369332"/>
          </a:xfrm>
          <a:prstGeom prst="rect">
            <a:avLst/>
          </a:prstGeom>
        </p:spPr>
        <p:txBody>
          <a:bodyPr wrap="none">
            <a:spAutoFit/>
          </a:bodyPr>
          <a:lstStyle/>
          <a:p>
            <a:r>
              <a:rPr lang="en-US" dirty="0" smtClean="0"/>
              <a:t>Mississippi State University </a:t>
            </a:r>
            <a:endParaRPr lang="en-US" dirty="0"/>
          </a:p>
        </p:txBody>
      </p:sp>
      <p:sp>
        <p:nvSpPr>
          <p:cNvPr id="8" name="Rectangle 7"/>
          <p:cNvSpPr/>
          <p:nvPr/>
        </p:nvSpPr>
        <p:spPr>
          <a:xfrm>
            <a:off x="4800600" y="1066800"/>
            <a:ext cx="3544753" cy="369332"/>
          </a:xfrm>
          <a:prstGeom prst="rect">
            <a:avLst/>
          </a:prstGeom>
        </p:spPr>
        <p:txBody>
          <a:bodyPr wrap="none">
            <a:spAutoFit/>
          </a:bodyPr>
          <a:lstStyle/>
          <a:p>
            <a:r>
              <a:rPr lang="en-US" dirty="0" smtClean="0"/>
              <a:t>Mississippi University for Women </a:t>
            </a:r>
            <a:endParaRPr lang="en-US" dirty="0"/>
          </a:p>
        </p:txBody>
      </p:sp>
      <p:sp>
        <p:nvSpPr>
          <p:cNvPr id="9" name="Rectangle 8"/>
          <p:cNvSpPr/>
          <p:nvPr/>
        </p:nvSpPr>
        <p:spPr>
          <a:xfrm>
            <a:off x="4800600" y="2362200"/>
            <a:ext cx="3665106" cy="369332"/>
          </a:xfrm>
          <a:prstGeom prst="rect">
            <a:avLst/>
          </a:prstGeom>
        </p:spPr>
        <p:txBody>
          <a:bodyPr wrap="none">
            <a:spAutoFit/>
          </a:bodyPr>
          <a:lstStyle/>
          <a:p>
            <a:r>
              <a:rPr lang="en-US" dirty="0" smtClean="0"/>
              <a:t>Mississippi Valley State University </a:t>
            </a:r>
            <a:endParaRPr lang="en-US" dirty="0"/>
          </a:p>
        </p:txBody>
      </p:sp>
      <p:sp>
        <p:nvSpPr>
          <p:cNvPr id="10" name="Rectangle 9"/>
          <p:cNvSpPr/>
          <p:nvPr/>
        </p:nvSpPr>
        <p:spPr>
          <a:xfrm>
            <a:off x="4800600" y="3657600"/>
            <a:ext cx="2594493" cy="369332"/>
          </a:xfrm>
          <a:prstGeom prst="rect">
            <a:avLst/>
          </a:prstGeom>
        </p:spPr>
        <p:txBody>
          <a:bodyPr wrap="none">
            <a:spAutoFit/>
          </a:bodyPr>
          <a:lstStyle/>
          <a:p>
            <a:r>
              <a:rPr lang="en-US" dirty="0" smtClean="0"/>
              <a:t>University of Mississippi</a:t>
            </a:r>
            <a:endParaRPr lang="en-US" dirty="0"/>
          </a:p>
        </p:txBody>
      </p:sp>
      <p:sp>
        <p:nvSpPr>
          <p:cNvPr id="11" name="Rectangle 10"/>
          <p:cNvSpPr/>
          <p:nvPr/>
        </p:nvSpPr>
        <p:spPr>
          <a:xfrm>
            <a:off x="4800600" y="3962400"/>
            <a:ext cx="4343400" cy="369332"/>
          </a:xfrm>
          <a:prstGeom prst="rect">
            <a:avLst/>
          </a:prstGeom>
        </p:spPr>
        <p:txBody>
          <a:bodyPr wrap="square">
            <a:spAutoFit/>
          </a:bodyPr>
          <a:lstStyle/>
          <a:p>
            <a:r>
              <a:rPr lang="en-US" dirty="0" smtClean="0"/>
              <a:t>University of Mississippi Medical Center</a:t>
            </a:r>
            <a:endParaRPr lang="en-US" dirty="0"/>
          </a:p>
        </p:txBody>
      </p:sp>
      <p:sp>
        <p:nvSpPr>
          <p:cNvPr id="12" name="Rectangle 11"/>
          <p:cNvSpPr/>
          <p:nvPr/>
        </p:nvSpPr>
        <p:spPr>
          <a:xfrm>
            <a:off x="4876800" y="5181600"/>
            <a:ext cx="3602781" cy="369332"/>
          </a:xfrm>
          <a:prstGeom prst="rect">
            <a:avLst/>
          </a:prstGeom>
        </p:spPr>
        <p:txBody>
          <a:bodyPr wrap="none">
            <a:spAutoFit/>
          </a:bodyPr>
          <a:lstStyle/>
          <a:p>
            <a:r>
              <a:rPr lang="en-US" dirty="0" smtClean="0"/>
              <a:t>University of Southern Mississippi </a:t>
            </a:r>
            <a:endParaRPr lang="en-US" dirty="0"/>
          </a:p>
        </p:txBody>
      </p:sp>
      <p:pic>
        <p:nvPicPr>
          <p:cNvPr id="13" name="Picture 2" descr="http://upload.wikimedia.org/wikipedia/en/thumb/0/05/MissStateUwordmark.png/220px-MissStateUwordmark.png"/>
          <p:cNvPicPr>
            <a:picLocks noChangeAspect="1" noChangeArrowheads="1"/>
          </p:cNvPicPr>
          <p:nvPr/>
        </p:nvPicPr>
        <p:blipFill>
          <a:blip r:embed="rId2" cstate="print"/>
          <a:srcRect/>
          <a:stretch>
            <a:fillRect/>
          </a:stretch>
        </p:blipFill>
        <p:spPr bwMode="auto">
          <a:xfrm>
            <a:off x="762000" y="5562600"/>
            <a:ext cx="1295400" cy="765464"/>
          </a:xfrm>
          <a:prstGeom prst="rect">
            <a:avLst/>
          </a:prstGeom>
          <a:noFill/>
        </p:spPr>
      </p:pic>
      <p:pic>
        <p:nvPicPr>
          <p:cNvPr id="14" name="Picture 2" descr="File:JacksonStateTigers.png"/>
          <p:cNvPicPr>
            <a:picLocks noChangeAspect="1" noChangeArrowheads="1"/>
          </p:cNvPicPr>
          <p:nvPr/>
        </p:nvPicPr>
        <p:blipFill>
          <a:blip r:embed="rId3" cstate="print"/>
          <a:srcRect/>
          <a:stretch>
            <a:fillRect/>
          </a:stretch>
        </p:blipFill>
        <p:spPr bwMode="auto">
          <a:xfrm>
            <a:off x="762000" y="4267200"/>
            <a:ext cx="1143000" cy="711200"/>
          </a:xfrm>
          <a:prstGeom prst="rect">
            <a:avLst/>
          </a:prstGeom>
          <a:noFill/>
        </p:spPr>
      </p:pic>
      <p:pic>
        <p:nvPicPr>
          <p:cNvPr id="15" name="Picture 2" descr="Delta State University logo"/>
          <p:cNvPicPr>
            <a:picLocks noChangeAspect="1" noChangeArrowheads="1"/>
          </p:cNvPicPr>
          <p:nvPr/>
        </p:nvPicPr>
        <p:blipFill>
          <a:blip r:embed="rId4" cstate="print"/>
          <a:srcRect/>
          <a:stretch>
            <a:fillRect/>
          </a:stretch>
        </p:blipFill>
        <p:spPr bwMode="auto">
          <a:xfrm>
            <a:off x="609600" y="3124200"/>
            <a:ext cx="2362200" cy="625984"/>
          </a:xfrm>
          <a:prstGeom prst="rect">
            <a:avLst/>
          </a:prstGeom>
          <a:noFill/>
        </p:spPr>
      </p:pic>
      <p:pic>
        <p:nvPicPr>
          <p:cNvPr id="16" name="Picture 4" descr="http://upload.wikimedia.org/wikipedia/en/f/f1/Alcorn_logo.JPG"/>
          <p:cNvPicPr>
            <a:picLocks noChangeAspect="1" noChangeArrowheads="1"/>
          </p:cNvPicPr>
          <p:nvPr/>
        </p:nvPicPr>
        <p:blipFill>
          <a:blip r:embed="rId5" cstate="print"/>
          <a:srcRect/>
          <a:stretch>
            <a:fillRect/>
          </a:stretch>
        </p:blipFill>
        <p:spPr bwMode="auto">
          <a:xfrm>
            <a:off x="1066800" y="2057400"/>
            <a:ext cx="556331" cy="723901"/>
          </a:xfrm>
          <a:prstGeom prst="rect">
            <a:avLst/>
          </a:prstGeom>
          <a:noFill/>
        </p:spPr>
      </p:pic>
      <p:pic>
        <p:nvPicPr>
          <p:cNvPr id="29698" name="Picture 2" descr="http://upload.wikimedia.org/wikipedia/en/0/08/MUWLogo.jpg"/>
          <p:cNvPicPr>
            <a:picLocks noChangeAspect="1" noChangeArrowheads="1"/>
          </p:cNvPicPr>
          <p:nvPr/>
        </p:nvPicPr>
        <p:blipFill>
          <a:blip r:embed="rId6" cstate="print"/>
          <a:srcRect/>
          <a:stretch>
            <a:fillRect/>
          </a:stretch>
        </p:blipFill>
        <p:spPr bwMode="auto">
          <a:xfrm>
            <a:off x="5105400" y="1447800"/>
            <a:ext cx="891628" cy="775717"/>
          </a:xfrm>
          <a:prstGeom prst="rect">
            <a:avLst/>
          </a:prstGeom>
          <a:noFill/>
        </p:spPr>
      </p:pic>
      <p:pic>
        <p:nvPicPr>
          <p:cNvPr id="29700" name="Picture 4" descr="http://upload.wikimedia.org/wikipedia/en/0/01/MVSU_seal.JPG"/>
          <p:cNvPicPr>
            <a:picLocks noChangeAspect="1" noChangeArrowheads="1"/>
          </p:cNvPicPr>
          <p:nvPr/>
        </p:nvPicPr>
        <p:blipFill>
          <a:blip r:embed="rId7" cstate="print"/>
          <a:srcRect/>
          <a:stretch>
            <a:fillRect/>
          </a:stretch>
        </p:blipFill>
        <p:spPr bwMode="auto">
          <a:xfrm>
            <a:off x="5181600" y="2743200"/>
            <a:ext cx="775005" cy="752475"/>
          </a:xfrm>
          <a:prstGeom prst="rect">
            <a:avLst/>
          </a:prstGeom>
          <a:noFill/>
        </p:spPr>
      </p:pic>
      <p:pic>
        <p:nvPicPr>
          <p:cNvPr id="19" name="Picture 2" descr="http://upload.wikimedia.org/wikipedia/en/thumb/7/74/UMRebels_logo_%28script%29.png/150px-UMRebels_logo_%28script%29.png"/>
          <p:cNvPicPr>
            <a:picLocks noChangeAspect="1" noChangeArrowheads="1"/>
          </p:cNvPicPr>
          <p:nvPr/>
        </p:nvPicPr>
        <p:blipFill>
          <a:blip r:embed="rId8" cstate="print"/>
          <a:srcRect/>
          <a:stretch>
            <a:fillRect/>
          </a:stretch>
        </p:blipFill>
        <p:spPr bwMode="auto">
          <a:xfrm>
            <a:off x="5105400" y="4343400"/>
            <a:ext cx="1752600" cy="595884"/>
          </a:xfrm>
          <a:prstGeom prst="rect">
            <a:avLst/>
          </a:prstGeom>
          <a:noFill/>
        </p:spPr>
      </p:pic>
      <p:pic>
        <p:nvPicPr>
          <p:cNvPr id="20" name="Picture 4" descr="The University of Southern Mississippi Seal"/>
          <p:cNvPicPr>
            <a:picLocks noChangeAspect="1" noChangeArrowheads="1"/>
          </p:cNvPicPr>
          <p:nvPr/>
        </p:nvPicPr>
        <p:blipFill>
          <a:blip r:embed="rId9" cstate="print"/>
          <a:srcRect/>
          <a:stretch>
            <a:fillRect/>
          </a:stretch>
        </p:blipFill>
        <p:spPr bwMode="auto">
          <a:xfrm>
            <a:off x="5257800" y="5562600"/>
            <a:ext cx="838200" cy="838200"/>
          </a:xfrm>
          <a:prstGeom prst="rect">
            <a:avLst/>
          </a:prstGeom>
          <a:noFill/>
        </p:spPr>
      </p:pic>
      <p:sp>
        <p:nvSpPr>
          <p:cNvPr id="21" name="Rectangle 20"/>
          <p:cNvSpPr/>
          <p:nvPr/>
        </p:nvSpPr>
        <p:spPr>
          <a:xfrm>
            <a:off x="2895600" y="1143000"/>
            <a:ext cx="2084225" cy="3939540"/>
          </a:xfrm>
          <a:prstGeom prst="rect">
            <a:avLst/>
          </a:prstGeom>
          <a:noFill/>
        </p:spPr>
        <p:txBody>
          <a:bodyPr wrap="none" lIns="91440" tIns="45720" rIns="91440" bIns="45720">
            <a:spAutoFit/>
          </a:bodyPr>
          <a:lstStyle/>
          <a:p>
            <a:pPr algn="ctr"/>
            <a:r>
              <a:rPr lang="en-US" sz="25000" b="1" cap="none" spc="0" dirty="0" smtClean="0">
                <a:ln w="17780" cmpd="sng">
                  <a:solidFill>
                    <a:srgbClr val="FFFFFF"/>
                  </a:solidFill>
                  <a:prstDash val="solid"/>
                  <a:miter lim="800000"/>
                </a:ln>
                <a:solidFill>
                  <a:schemeClr val="tx1">
                    <a:alpha val="26000"/>
                  </a:schemeClr>
                </a:solidFill>
                <a:effectLst>
                  <a:outerShdw blurRad="50800" dist="38100" algn="l" rotWithShape="0">
                    <a:prstClr val="black">
                      <a:alpha val="40000"/>
                    </a:prstClr>
                  </a:outerShdw>
                  <a:reflection blurRad="6350" stA="50000" endA="300" endPos="50000" dist="60007" dir="5400000" sy="-100000" algn="bl" rotWithShape="0"/>
                </a:effectLst>
              </a:rPr>
              <a:t>8</a:t>
            </a:r>
            <a:endParaRPr lang="en-US" sz="25000" b="1" cap="none" spc="0" dirty="0">
              <a:ln w="17780" cmpd="sng">
                <a:solidFill>
                  <a:srgbClr val="FFFFFF"/>
                </a:solidFill>
                <a:prstDash val="solid"/>
                <a:miter lim="800000"/>
              </a:ln>
              <a:solidFill>
                <a:schemeClr val="tx1">
                  <a:alpha val="26000"/>
                </a:schemeClr>
              </a:solidFill>
              <a:effectLst>
                <a:outerShdw blurRad="50800" dist="38100" algn="l" rotWithShape="0">
                  <a:prstClr val="black">
                    <a:alpha val="40000"/>
                  </a:prstClr>
                </a:outerShdw>
                <a:reflection blurRad="6350" stA="50000" endA="300" endPos="50000" dist="60007"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9698"/>
                                        </p:tgtEl>
                                        <p:attrNameLst>
                                          <p:attrName>style.visibility</p:attrName>
                                        </p:attrNameLst>
                                      </p:cBhvr>
                                      <p:to>
                                        <p:strVal val="visible"/>
                                      </p:to>
                                    </p:set>
                                    <p:anim calcmode="lin" valueType="num">
                                      <p:cBhvr additive="base">
                                        <p:cTn id="20" dur="500" fill="hold"/>
                                        <p:tgtEl>
                                          <p:spTgt spid="29698"/>
                                        </p:tgtEl>
                                        <p:attrNameLst>
                                          <p:attrName>ppt_x</p:attrName>
                                        </p:attrNameLst>
                                      </p:cBhvr>
                                      <p:tavLst>
                                        <p:tav tm="0">
                                          <p:val>
                                            <p:strVal val="1+#ppt_w/2"/>
                                          </p:val>
                                        </p:tav>
                                        <p:tav tm="100000">
                                          <p:val>
                                            <p:strVal val="#ppt_x"/>
                                          </p:val>
                                        </p:tav>
                                      </p:tavLst>
                                    </p:anim>
                                    <p:anim calcmode="lin" valueType="num">
                                      <p:cBhvr additive="base">
                                        <p:cTn id="21" dur="500" fill="hold"/>
                                        <p:tgtEl>
                                          <p:spTgt spid="2969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29700"/>
                                        </p:tgtEl>
                                        <p:attrNameLst>
                                          <p:attrName>style.visibility</p:attrName>
                                        </p:attrNameLst>
                                      </p:cBhvr>
                                      <p:to>
                                        <p:strVal val="visible"/>
                                      </p:to>
                                    </p:set>
                                    <p:anim calcmode="lin" valueType="num">
                                      <p:cBhvr additive="base">
                                        <p:cTn id="38" dur="500" fill="hold"/>
                                        <p:tgtEl>
                                          <p:spTgt spid="29700"/>
                                        </p:tgtEl>
                                        <p:attrNameLst>
                                          <p:attrName>ppt_x</p:attrName>
                                        </p:attrNameLst>
                                      </p:cBhvr>
                                      <p:tavLst>
                                        <p:tav tm="0">
                                          <p:val>
                                            <p:strVal val="1+#ppt_w/2"/>
                                          </p:val>
                                        </p:tav>
                                        <p:tav tm="100000">
                                          <p:val>
                                            <p:strVal val="#ppt_x"/>
                                          </p:val>
                                        </p:tav>
                                      </p:tavLst>
                                    </p:anim>
                                    <p:anim calcmode="lin" valueType="num">
                                      <p:cBhvr additive="base">
                                        <p:cTn id="39" dur="500" fill="hold"/>
                                        <p:tgtEl>
                                          <p:spTgt spid="29700"/>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1+#ppt_w/2"/>
                                          </p:val>
                                        </p:tav>
                                        <p:tav tm="100000">
                                          <p:val>
                                            <p:strVal val="#ppt_x"/>
                                          </p:val>
                                        </p:tav>
                                      </p:tavLst>
                                    </p:anim>
                                    <p:anim calcmode="lin" valueType="num">
                                      <p:cBhvr additive="base">
                                        <p:cTn id="61" dur="500" fill="hold"/>
                                        <p:tgtEl>
                                          <p:spTgt spid="19"/>
                                        </p:tgtEl>
                                        <p:attrNameLst>
                                          <p:attrName>ppt_y</p:attrName>
                                        </p:attrNameLst>
                                      </p:cBhvr>
                                      <p:tavLst>
                                        <p:tav tm="0">
                                          <p:val>
                                            <p:strVal val="#ppt_y"/>
                                          </p:val>
                                        </p:tav>
                                        <p:tav tm="100000">
                                          <p:val>
                                            <p:strVal val="#ppt_y"/>
                                          </p:val>
                                        </p:tav>
                                      </p:tavLst>
                                    </p:anim>
                                  </p:childTnLst>
                                </p:cTn>
                              </p:par>
                            </p:childTnLst>
                          </p:cTn>
                        </p:par>
                        <p:par>
                          <p:cTn id="62" fill="hold">
                            <p:stCondLst>
                              <p:cond delay="3000"/>
                            </p:stCondLst>
                            <p:childTnLst>
                              <p:par>
                                <p:cTn id="63" presetID="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0-#ppt_w/2"/>
                                          </p:val>
                                        </p:tav>
                                        <p:tav tm="100000">
                                          <p:val>
                                            <p:strVal val="#ppt_x"/>
                                          </p:val>
                                        </p:tav>
                                      </p:tavLst>
                                    </p:anim>
                                    <p:anim calcmode="lin" valueType="num">
                                      <p:cBhvr additive="base">
                                        <p:cTn id="66" dur="500" fill="hold"/>
                                        <p:tgtEl>
                                          <p:spTgt spid="7"/>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0-#ppt_w/2"/>
                                          </p:val>
                                        </p:tav>
                                        <p:tav tm="100000">
                                          <p:val>
                                            <p:strVal val="#ppt_x"/>
                                          </p:val>
                                        </p:tav>
                                      </p:tavLst>
                                    </p:anim>
                                    <p:anim calcmode="lin" valueType="num">
                                      <p:cBhvr additive="base">
                                        <p:cTn id="70" dur="500" fill="hold"/>
                                        <p:tgtEl>
                                          <p:spTgt spid="13"/>
                                        </p:tgtEl>
                                        <p:attrNameLst>
                                          <p:attrName>ppt_y</p:attrName>
                                        </p:attrNameLst>
                                      </p:cBhvr>
                                      <p:tavLst>
                                        <p:tav tm="0">
                                          <p:val>
                                            <p:strVal val="#ppt_y"/>
                                          </p:val>
                                        </p:tav>
                                        <p:tav tm="100000">
                                          <p:val>
                                            <p:strVal val="#ppt_y"/>
                                          </p:val>
                                        </p:tav>
                                      </p:tavLst>
                                    </p:anim>
                                  </p:childTnLst>
                                </p:cTn>
                              </p:par>
                            </p:childTnLst>
                          </p:cTn>
                        </p:par>
                        <p:par>
                          <p:cTn id="71" fill="hold">
                            <p:stCondLst>
                              <p:cond delay="3500"/>
                            </p:stCondLst>
                            <p:childTnLst>
                              <p:par>
                                <p:cTn id="72" presetID="2" presetClass="entr" presetSubtype="2"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1+#ppt_w/2"/>
                                          </p:val>
                                        </p:tav>
                                        <p:tav tm="100000">
                                          <p:val>
                                            <p:strVal val="#ppt_x"/>
                                          </p:val>
                                        </p:tav>
                                      </p:tavLst>
                                    </p:anim>
                                    <p:anim calcmode="lin" valueType="num">
                                      <p:cBhvr additive="base">
                                        <p:cTn id="75" dur="500" fill="hold"/>
                                        <p:tgtEl>
                                          <p:spTgt spid="12"/>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1+#ppt_w/2"/>
                                          </p:val>
                                        </p:tav>
                                        <p:tav tm="100000">
                                          <p:val>
                                            <p:strVal val="#ppt_x"/>
                                          </p:val>
                                        </p:tav>
                                      </p:tavLst>
                                    </p:anim>
                                    <p:anim calcmode="lin" valueType="num">
                                      <p:cBhvr additive="base">
                                        <p:cTn id="79"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box(in)">
                                      <p:cBhvr>
                                        <p:cTn id="8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362075"/>
          </a:xfrm>
        </p:spPr>
        <p:txBody>
          <a:bodyPr/>
          <a:lstStyle/>
          <a:p>
            <a:pPr algn="l"/>
            <a:r>
              <a:rPr lang="en-US" dirty="0" smtClean="0"/>
              <a:t>How many </a:t>
            </a:r>
            <a:r>
              <a:rPr lang="en-US" dirty="0" smtClean="0">
                <a:solidFill>
                  <a:schemeClr val="bg2">
                    <a:lumMod val="50000"/>
                  </a:schemeClr>
                </a:solidFill>
              </a:rPr>
              <a:t>colleges </a:t>
            </a:r>
            <a:r>
              <a:rPr lang="en-US" dirty="0" smtClean="0"/>
              <a:t>in Mississippi?</a:t>
            </a:r>
            <a:endParaRPr lang="en-US" dirty="0"/>
          </a:p>
        </p:txBody>
      </p:sp>
      <p:sp>
        <p:nvSpPr>
          <p:cNvPr id="21" name="Rectangle 20"/>
          <p:cNvSpPr/>
          <p:nvPr/>
        </p:nvSpPr>
        <p:spPr>
          <a:xfrm>
            <a:off x="304800" y="1752600"/>
            <a:ext cx="2484142" cy="461665"/>
          </a:xfrm>
          <a:prstGeom prst="rect">
            <a:avLst/>
          </a:prstGeom>
        </p:spPr>
        <p:txBody>
          <a:bodyPr wrap="none">
            <a:spAutoFit/>
          </a:bodyPr>
          <a:lstStyle/>
          <a:p>
            <a:r>
              <a:rPr lang="en-US" sz="2400" dirty="0" smtClean="0"/>
              <a:t>Belhaven College </a:t>
            </a:r>
            <a:endParaRPr lang="en-US" sz="2400" dirty="0"/>
          </a:p>
        </p:txBody>
      </p:sp>
      <p:sp>
        <p:nvSpPr>
          <p:cNvPr id="22" name="Rectangle 21"/>
          <p:cNvSpPr/>
          <p:nvPr/>
        </p:nvSpPr>
        <p:spPr>
          <a:xfrm>
            <a:off x="304800" y="2362200"/>
            <a:ext cx="3203121" cy="461665"/>
          </a:xfrm>
          <a:prstGeom prst="rect">
            <a:avLst/>
          </a:prstGeom>
        </p:spPr>
        <p:txBody>
          <a:bodyPr wrap="none">
            <a:spAutoFit/>
          </a:bodyPr>
          <a:lstStyle/>
          <a:p>
            <a:r>
              <a:rPr lang="en-US" sz="2400" dirty="0" smtClean="0"/>
              <a:t>Blue Mountain College </a:t>
            </a:r>
            <a:endParaRPr lang="en-US" sz="2400" dirty="0"/>
          </a:p>
        </p:txBody>
      </p:sp>
      <p:sp>
        <p:nvSpPr>
          <p:cNvPr id="24" name="Rectangle 23"/>
          <p:cNvSpPr/>
          <p:nvPr/>
        </p:nvSpPr>
        <p:spPr>
          <a:xfrm>
            <a:off x="304800" y="2971800"/>
            <a:ext cx="2959465" cy="461665"/>
          </a:xfrm>
          <a:prstGeom prst="rect">
            <a:avLst/>
          </a:prstGeom>
        </p:spPr>
        <p:txBody>
          <a:bodyPr wrap="none">
            <a:spAutoFit/>
          </a:bodyPr>
          <a:lstStyle/>
          <a:p>
            <a:r>
              <a:rPr lang="en-US" sz="2400" dirty="0" smtClean="0"/>
              <a:t>Mary Holmes College</a:t>
            </a:r>
            <a:endParaRPr lang="en-US" sz="2400" dirty="0"/>
          </a:p>
        </p:txBody>
      </p:sp>
      <p:sp>
        <p:nvSpPr>
          <p:cNvPr id="25" name="Rectangle 24"/>
          <p:cNvSpPr/>
          <p:nvPr/>
        </p:nvSpPr>
        <p:spPr>
          <a:xfrm>
            <a:off x="304800" y="3581400"/>
            <a:ext cx="2367956" cy="461665"/>
          </a:xfrm>
          <a:prstGeom prst="rect">
            <a:avLst/>
          </a:prstGeom>
        </p:spPr>
        <p:txBody>
          <a:bodyPr wrap="none">
            <a:spAutoFit/>
          </a:bodyPr>
          <a:lstStyle/>
          <a:p>
            <a:r>
              <a:rPr lang="en-US" sz="2400" dirty="0" err="1" smtClean="0"/>
              <a:t>Millsaps</a:t>
            </a:r>
            <a:r>
              <a:rPr lang="en-US" sz="2400" dirty="0" smtClean="0"/>
              <a:t> College </a:t>
            </a:r>
            <a:endParaRPr lang="en-US" sz="2400" dirty="0"/>
          </a:p>
        </p:txBody>
      </p:sp>
      <p:sp>
        <p:nvSpPr>
          <p:cNvPr id="26" name="Rectangle 25"/>
          <p:cNvSpPr/>
          <p:nvPr/>
        </p:nvSpPr>
        <p:spPr>
          <a:xfrm>
            <a:off x="304800" y="4267200"/>
            <a:ext cx="2675732" cy="461665"/>
          </a:xfrm>
          <a:prstGeom prst="rect">
            <a:avLst/>
          </a:prstGeom>
        </p:spPr>
        <p:txBody>
          <a:bodyPr wrap="none">
            <a:spAutoFit/>
          </a:bodyPr>
          <a:lstStyle/>
          <a:p>
            <a:r>
              <a:rPr lang="en-US" sz="2400" dirty="0" smtClean="0"/>
              <a:t>Mississippi College</a:t>
            </a:r>
            <a:endParaRPr lang="en-US" sz="2400" dirty="0"/>
          </a:p>
        </p:txBody>
      </p:sp>
      <p:sp>
        <p:nvSpPr>
          <p:cNvPr id="27" name="Rectangle 26"/>
          <p:cNvSpPr/>
          <p:nvPr/>
        </p:nvSpPr>
        <p:spPr>
          <a:xfrm>
            <a:off x="4693486" y="1676400"/>
            <a:ext cx="4450514" cy="461665"/>
          </a:xfrm>
          <a:prstGeom prst="rect">
            <a:avLst/>
          </a:prstGeom>
        </p:spPr>
        <p:txBody>
          <a:bodyPr wrap="none">
            <a:spAutoFit/>
          </a:bodyPr>
          <a:lstStyle/>
          <a:p>
            <a:r>
              <a:rPr lang="en-US" sz="2400" dirty="0" smtClean="0"/>
              <a:t>Reformed Theological Seminary </a:t>
            </a:r>
            <a:endParaRPr lang="en-US" sz="2400" dirty="0"/>
          </a:p>
        </p:txBody>
      </p:sp>
      <p:sp>
        <p:nvSpPr>
          <p:cNvPr id="28" name="Rectangle 27"/>
          <p:cNvSpPr/>
          <p:nvPr/>
        </p:nvSpPr>
        <p:spPr>
          <a:xfrm>
            <a:off x="4724400" y="2362200"/>
            <a:ext cx="1800878" cy="461665"/>
          </a:xfrm>
          <a:prstGeom prst="rect">
            <a:avLst/>
          </a:prstGeom>
        </p:spPr>
        <p:txBody>
          <a:bodyPr wrap="none">
            <a:spAutoFit/>
          </a:bodyPr>
          <a:lstStyle/>
          <a:p>
            <a:r>
              <a:rPr lang="en-US" sz="2400" dirty="0" smtClean="0"/>
              <a:t>Rust College</a:t>
            </a:r>
            <a:endParaRPr lang="en-US" sz="2400" dirty="0"/>
          </a:p>
        </p:txBody>
      </p:sp>
      <p:sp>
        <p:nvSpPr>
          <p:cNvPr id="29" name="Rectangle 28"/>
          <p:cNvSpPr/>
          <p:nvPr/>
        </p:nvSpPr>
        <p:spPr>
          <a:xfrm>
            <a:off x="4724400" y="2895600"/>
            <a:ext cx="3957045" cy="461665"/>
          </a:xfrm>
          <a:prstGeom prst="rect">
            <a:avLst/>
          </a:prstGeom>
        </p:spPr>
        <p:txBody>
          <a:bodyPr wrap="none">
            <a:spAutoFit/>
          </a:bodyPr>
          <a:lstStyle/>
          <a:p>
            <a:r>
              <a:rPr lang="en-US" sz="2400" dirty="0" smtClean="0"/>
              <a:t>Southeastern Baptist College</a:t>
            </a:r>
            <a:endParaRPr lang="en-US" sz="2400" dirty="0"/>
          </a:p>
        </p:txBody>
      </p:sp>
      <p:sp>
        <p:nvSpPr>
          <p:cNvPr id="30" name="Rectangle 29"/>
          <p:cNvSpPr/>
          <p:nvPr/>
        </p:nvSpPr>
        <p:spPr>
          <a:xfrm>
            <a:off x="4724400" y="3581400"/>
            <a:ext cx="2410981" cy="461665"/>
          </a:xfrm>
          <a:prstGeom prst="rect">
            <a:avLst/>
          </a:prstGeom>
        </p:spPr>
        <p:txBody>
          <a:bodyPr wrap="none">
            <a:spAutoFit/>
          </a:bodyPr>
          <a:lstStyle/>
          <a:p>
            <a:r>
              <a:rPr lang="en-US" sz="2400" dirty="0" err="1" smtClean="0"/>
              <a:t>Tougaloo</a:t>
            </a:r>
            <a:r>
              <a:rPr lang="en-US" sz="2400" dirty="0" smtClean="0"/>
              <a:t> College</a:t>
            </a:r>
            <a:endParaRPr lang="en-US" sz="2400" dirty="0"/>
          </a:p>
        </p:txBody>
      </p:sp>
      <p:sp>
        <p:nvSpPr>
          <p:cNvPr id="31" name="Rectangle 30"/>
          <p:cNvSpPr/>
          <p:nvPr/>
        </p:nvSpPr>
        <p:spPr>
          <a:xfrm>
            <a:off x="4800600" y="4267200"/>
            <a:ext cx="3178884" cy="461665"/>
          </a:xfrm>
          <a:prstGeom prst="rect">
            <a:avLst/>
          </a:prstGeom>
        </p:spPr>
        <p:txBody>
          <a:bodyPr wrap="none">
            <a:spAutoFit/>
          </a:bodyPr>
          <a:lstStyle/>
          <a:p>
            <a:r>
              <a:rPr lang="en-US" sz="2400" dirty="0" smtClean="0"/>
              <a:t>Wesley Bible Seminary</a:t>
            </a:r>
            <a:endParaRPr lang="en-US" sz="2400" dirty="0"/>
          </a:p>
        </p:txBody>
      </p:sp>
      <p:sp>
        <p:nvSpPr>
          <p:cNvPr id="32" name="Rectangle 31"/>
          <p:cNvSpPr/>
          <p:nvPr/>
        </p:nvSpPr>
        <p:spPr>
          <a:xfrm>
            <a:off x="4800600" y="4953000"/>
            <a:ext cx="3052952" cy="461665"/>
          </a:xfrm>
          <a:prstGeom prst="rect">
            <a:avLst/>
          </a:prstGeom>
        </p:spPr>
        <p:txBody>
          <a:bodyPr wrap="none">
            <a:spAutoFit/>
          </a:bodyPr>
          <a:lstStyle/>
          <a:p>
            <a:r>
              <a:rPr lang="en-US" sz="2400" dirty="0" smtClean="0"/>
              <a:t>William Carey College</a:t>
            </a:r>
            <a:endParaRPr lang="en-US" sz="2400" dirty="0"/>
          </a:p>
        </p:txBody>
      </p:sp>
      <p:sp>
        <p:nvSpPr>
          <p:cNvPr id="34" name="Rectangle 33"/>
          <p:cNvSpPr/>
          <p:nvPr/>
        </p:nvSpPr>
        <p:spPr>
          <a:xfrm>
            <a:off x="1981200" y="1143000"/>
            <a:ext cx="3983783" cy="3939540"/>
          </a:xfrm>
          <a:prstGeom prst="rect">
            <a:avLst/>
          </a:prstGeom>
          <a:noFill/>
        </p:spPr>
        <p:txBody>
          <a:bodyPr wrap="none" lIns="91440" tIns="45720" rIns="91440" bIns="45720">
            <a:spAutoFit/>
          </a:bodyPr>
          <a:lstStyle/>
          <a:p>
            <a:pPr algn="ctr"/>
            <a:r>
              <a:rPr lang="en-US" sz="25000" b="1" cap="none" spc="0" dirty="0" smtClean="0">
                <a:ln w="17780" cmpd="sng">
                  <a:solidFill>
                    <a:srgbClr val="FFFFFF"/>
                  </a:solidFill>
                  <a:prstDash val="solid"/>
                  <a:miter lim="800000"/>
                </a:ln>
                <a:solidFill>
                  <a:schemeClr val="tx1">
                    <a:alpha val="26000"/>
                  </a:schemeClr>
                </a:solidFill>
                <a:effectLst>
                  <a:outerShdw blurRad="50800" dist="38100" algn="l" rotWithShape="0">
                    <a:prstClr val="black">
                      <a:alpha val="40000"/>
                    </a:prstClr>
                  </a:outerShdw>
                  <a:reflection blurRad="6350" stA="50000" endA="300" endPos="50000" dist="60007" dir="5400000" sy="-100000" algn="bl" rotWithShape="0"/>
                </a:effectLst>
              </a:rPr>
              <a:t>12</a:t>
            </a:r>
            <a:endParaRPr lang="en-US" sz="25000" b="1" cap="none" spc="0" dirty="0">
              <a:ln w="17780" cmpd="sng">
                <a:solidFill>
                  <a:srgbClr val="FFFFFF"/>
                </a:solidFill>
                <a:prstDash val="solid"/>
                <a:miter lim="800000"/>
              </a:ln>
              <a:solidFill>
                <a:schemeClr val="tx1">
                  <a:alpha val="26000"/>
                </a:schemeClr>
              </a:solidFill>
              <a:effectLst>
                <a:outerShdw blurRad="50800" dist="38100" algn="l" rotWithShape="0">
                  <a:prstClr val="black">
                    <a:alpha val="40000"/>
                  </a:prstClr>
                </a:outerShdw>
                <a:reflection blurRad="6350" stA="50000" endA="300" endPos="50000" dist="60007" dir="5400000" sy="-100000" algn="bl" rotWithShape="0"/>
              </a:effectLst>
            </a:endParaRPr>
          </a:p>
        </p:txBody>
      </p:sp>
      <p:sp>
        <p:nvSpPr>
          <p:cNvPr id="17" name="Rectangle 16"/>
          <p:cNvSpPr/>
          <p:nvPr/>
        </p:nvSpPr>
        <p:spPr>
          <a:xfrm>
            <a:off x="304800" y="4953000"/>
            <a:ext cx="2743059" cy="830997"/>
          </a:xfrm>
          <a:prstGeom prst="rect">
            <a:avLst/>
          </a:prstGeom>
        </p:spPr>
        <p:txBody>
          <a:bodyPr wrap="none">
            <a:spAutoFit/>
          </a:bodyPr>
          <a:lstStyle/>
          <a:p>
            <a:r>
              <a:rPr lang="en-US" sz="2400" dirty="0" smtClean="0"/>
              <a:t>Mississippi College </a:t>
            </a:r>
          </a:p>
          <a:p>
            <a:r>
              <a:rPr lang="en-US" sz="2400" dirty="0" smtClean="0"/>
              <a:t>School of Law</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1+#ppt_w/2"/>
                                          </p:val>
                                        </p:tav>
                                        <p:tav tm="100000">
                                          <p:val>
                                            <p:strVal val="#ppt_x"/>
                                          </p:val>
                                        </p:tav>
                                      </p:tavLst>
                                    </p:anim>
                                    <p:anim calcmode="lin" valueType="num">
                                      <p:cBhvr additive="base">
                                        <p:cTn id="43" dur="500" fill="hold"/>
                                        <p:tgtEl>
                                          <p:spTgt spid="28"/>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1+#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1+#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1+#ppt_w/2"/>
                                          </p:val>
                                        </p:tav>
                                        <p:tav tm="100000">
                                          <p:val>
                                            <p:strVal val="#ppt_x"/>
                                          </p:val>
                                        </p:tav>
                                      </p:tavLst>
                                    </p:anim>
                                    <p:anim calcmode="lin" valueType="num">
                                      <p:cBhvr additive="base">
                                        <p:cTn id="58" dur="500" fill="hold"/>
                                        <p:tgtEl>
                                          <p:spTgt spid="31"/>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1+#ppt_w/2"/>
                                          </p:val>
                                        </p:tav>
                                        <p:tav tm="100000">
                                          <p:val>
                                            <p:strVal val="#ppt_x"/>
                                          </p:val>
                                        </p:tav>
                                      </p:tavLst>
                                    </p:anim>
                                    <p:anim calcmode="lin" valueType="num">
                                      <p:cBhvr additive="base">
                                        <p:cTn id="63"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box(in)">
                                      <p:cBhvr>
                                        <p:cTn id="6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P spid="27" grpId="0"/>
      <p:bldP spid="28" grpId="0"/>
      <p:bldP spid="29" grpId="0"/>
      <p:bldP spid="30" grpId="0"/>
      <p:bldP spid="31" grpId="0"/>
      <p:bldP spid="32" grpId="0"/>
      <p:bldP spid="3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304800"/>
            <a:ext cx="3617913" cy="1362075"/>
          </a:xfrm>
        </p:spPr>
        <p:txBody>
          <a:bodyPr>
            <a:noAutofit/>
          </a:bodyPr>
          <a:lstStyle/>
          <a:p>
            <a:pPr algn="ctr"/>
            <a:r>
              <a:rPr lang="en-US" sz="6000" dirty="0" smtClean="0"/>
              <a:t>Merry Old Santa Claus</a:t>
            </a:r>
            <a:endParaRPr lang="en-US" sz="6000" dirty="0"/>
          </a:p>
        </p:txBody>
      </p:sp>
      <p:pic>
        <p:nvPicPr>
          <p:cNvPr id="2052" name="Picture 4" descr="File:MerryOldSanta.jpg"/>
          <p:cNvPicPr>
            <a:picLocks noChangeAspect="1" noChangeArrowheads="1"/>
          </p:cNvPicPr>
          <p:nvPr/>
        </p:nvPicPr>
        <p:blipFill>
          <a:blip r:embed="rId2" cstate="print"/>
          <a:srcRect/>
          <a:stretch>
            <a:fillRect/>
          </a:stretch>
        </p:blipFill>
        <p:spPr bwMode="auto">
          <a:xfrm>
            <a:off x="0" y="0"/>
            <a:ext cx="4892040" cy="6858000"/>
          </a:xfrm>
          <a:prstGeom prst="rect">
            <a:avLst/>
          </a:prstGeom>
          <a:noFill/>
        </p:spPr>
      </p:pic>
      <p:sp>
        <p:nvSpPr>
          <p:cNvPr id="8" name="Text Placeholder 7"/>
          <p:cNvSpPr>
            <a:spLocks noGrp="1"/>
          </p:cNvSpPr>
          <p:nvPr>
            <p:ph type="body" idx="1"/>
          </p:nvPr>
        </p:nvSpPr>
        <p:spPr>
          <a:xfrm>
            <a:off x="5105400" y="3733800"/>
            <a:ext cx="3617913" cy="2438400"/>
          </a:xfrm>
        </p:spPr>
        <p:txBody>
          <a:bodyPr>
            <a:noAutofit/>
          </a:bodyPr>
          <a:lstStyle/>
          <a:p>
            <a:pPr algn="ctr"/>
            <a:r>
              <a:rPr lang="en-US" sz="7200" dirty="0" smtClean="0"/>
              <a:t>Thomas Nast</a:t>
            </a:r>
            <a:endParaRPr lang="en-US" sz="7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362075"/>
          </a:xfrm>
        </p:spPr>
        <p:txBody>
          <a:bodyPr>
            <a:normAutofit/>
          </a:bodyPr>
          <a:lstStyle/>
          <a:p>
            <a:pPr algn="l"/>
            <a:r>
              <a:rPr lang="en-US" dirty="0" smtClean="0"/>
              <a:t>How many </a:t>
            </a:r>
            <a:r>
              <a:rPr lang="en-US" dirty="0" smtClean="0">
                <a:solidFill>
                  <a:schemeClr val="bg2">
                    <a:lumMod val="50000"/>
                  </a:schemeClr>
                </a:solidFill>
              </a:rPr>
              <a:t>community Colleges </a:t>
            </a:r>
            <a:r>
              <a:rPr lang="en-US" dirty="0" smtClean="0"/>
              <a:t>in Mississippi?</a:t>
            </a:r>
            <a:endParaRPr lang="en-US" dirty="0"/>
          </a:p>
        </p:txBody>
      </p:sp>
      <p:sp>
        <p:nvSpPr>
          <p:cNvPr id="16" name="Rectangle 15"/>
          <p:cNvSpPr/>
          <p:nvPr/>
        </p:nvSpPr>
        <p:spPr>
          <a:xfrm>
            <a:off x="152400" y="1524000"/>
            <a:ext cx="3390672" cy="400110"/>
          </a:xfrm>
          <a:prstGeom prst="rect">
            <a:avLst/>
          </a:prstGeom>
        </p:spPr>
        <p:txBody>
          <a:bodyPr wrap="none">
            <a:spAutoFit/>
          </a:bodyPr>
          <a:lstStyle/>
          <a:p>
            <a:r>
              <a:rPr lang="en-US" sz="2000" dirty="0" smtClean="0"/>
              <a:t>Coahoma Community College</a:t>
            </a:r>
            <a:endParaRPr lang="en-US" sz="2000" dirty="0"/>
          </a:p>
        </p:txBody>
      </p:sp>
      <p:sp>
        <p:nvSpPr>
          <p:cNvPr id="17" name="Rectangle 16"/>
          <p:cNvSpPr/>
          <p:nvPr/>
        </p:nvSpPr>
        <p:spPr>
          <a:xfrm>
            <a:off x="152400" y="1981200"/>
            <a:ext cx="3231975" cy="707886"/>
          </a:xfrm>
          <a:prstGeom prst="rect">
            <a:avLst/>
          </a:prstGeom>
        </p:spPr>
        <p:txBody>
          <a:bodyPr wrap="none">
            <a:spAutoFit/>
          </a:bodyPr>
          <a:lstStyle/>
          <a:p>
            <a:r>
              <a:rPr lang="en-US" sz="2000" dirty="0" smtClean="0"/>
              <a:t>Copiah-Lincoln Community </a:t>
            </a:r>
          </a:p>
          <a:p>
            <a:r>
              <a:rPr lang="en-US" sz="2000" dirty="0" smtClean="0"/>
              <a:t>College </a:t>
            </a:r>
            <a:endParaRPr lang="en-US" sz="2000" dirty="0"/>
          </a:p>
        </p:txBody>
      </p:sp>
      <p:sp>
        <p:nvSpPr>
          <p:cNvPr id="18" name="Rectangle 17"/>
          <p:cNvSpPr/>
          <p:nvPr/>
        </p:nvSpPr>
        <p:spPr>
          <a:xfrm>
            <a:off x="152400" y="2743200"/>
            <a:ext cx="3689280" cy="400110"/>
          </a:xfrm>
          <a:prstGeom prst="rect">
            <a:avLst/>
          </a:prstGeom>
        </p:spPr>
        <p:txBody>
          <a:bodyPr wrap="none">
            <a:spAutoFit/>
          </a:bodyPr>
          <a:lstStyle/>
          <a:p>
            <a:r>
              <a:rPr lang="en-US" sz="2000" dirty="0" smtClean="0"/>
              <a:t>East Central Community College</a:t>
            </a:r>
            <a:endParaRPr lang="en-US" sz="2000" dirty="0"/>
          </a:p>
        </p:txBody>
      </p:sp>
      <p:sp>
        <p:nvSpPr>
          <p:cNvPr id="19" name="Rectangle 18"/>
          <p:cNvSpPr/>
          <p:nvPr/>
        </p:nvSpPr>
        <p:spPr>
          <a:xfrm>
            <a:off x="152400" y="3276600"/>
            <a:ext cx="3318537" cy="707886"/>
          </a:xfrm>
          <a:prstGeom prst="rect">
            <a:avLst/>
          </a:prstGeom>
        </p:spPr>
        <p:txBody>
          <a:bodyPr wrap="none">
            <a:spAutoFit/>
          </a:bodyPr>
          <a:lstStyle/>
          <a:p>
            <a:r>
              <a:rPr lang="en-US" sz="2000" dirty="0" smtClean="0"/>
              <a:t>East Mississippi Community </a:t>
            </a:r>
          </a:p>
          <a:p>
            <a:r>
              <a:rPr lang="en-US" sz="2000" dirty="0" smtClean="0"/>
              <a:t>College</a:t>
            </a:r>
            <a:endParaRPr lang="en-US" sz="2000" dirty="0"/>
          </a:p>
        </p:txBody>
      </p:sp>
      <p:sp>
        <p:nvSpPr>
          <p:cNvPr id="20" name="Rectangle 19"/>
          <p:cNvSpPr/>
          <p:nvPr/>
        </p:nvSpPr>
        <p:spPr>
          <a:xfrm>
            <a:off x="152400" y="4114800"/>
            <a:ext cx="3068469" cy="400110"/>
          </a:xfrm>
          <a:prstGeom prst="rect">
            <a:avLst/>
          </a:prstGeom>
        </p:spPr>
        <p:txBody>
          <a:bodyPr wrap="none">
            <a:spAutoFit/>
          </a:bodyPr>
          <a:lstStyle/>
          <a:p>
            <a:r>
              <a:rPr lang="en-US" sz="2000" dirty="0" smtClean="0"/>
              <a:t>Hinds Community College </a:t>
            </a:r>
            <a:endParaRPr lang="en-US" sz="2000" dirty="0"/>
          </a:p>
        </p:txBody>
      </p:sp>
      <p:sp>
        <p:nvSpPr>
          <p:cNvPr id="34" name="Rectangle 33"/>
          <p:cNvSpPr/>
          <p:nvPr/>
        </p:nvSpPr>
        <p:spPr>
          <a:xfrm>
            <a:off x="152400" y="4724400"/>
            <a:ext cx="3199915" cy="400110"/>
          </a:xfrm>
          <a:prstGeom prst="rect">
            <a:avLst/>
          </a:prstGeom>
        </p:spPr>
        <p:txBody>
          <a:bodyPr wrap="none">
            <a:spAutoFit/>
          </a:bodyPr>
          <a:lstStyle/>
          <a:p>
            <a:r>
              <a:rPr lang="en-US" sz="2000" dirty="0" smtClean="0"/>
              <a:t>Holmes Community College</a:t>
            </a:r>
            <a:endParaRPr lang="en-US" sz="2000" dirty="0"/>
          </a:p>
        </p:txBody>
      </p:sp>
      <p:sp>
        <p:nvSpPr>
          <p:cNvPr id="35" name="Rectangle 34"/>
          <p:cNvSpPr/>
          <p:nvPr/>
        </p:nvSpPr>
        <p:spPr>
          <a:xfrm>
            <a:off x="152400" y="5257800"/>
            <a:ext cx="3515578" cy="400110"/>
          </a:xfrm>
          <a:prstGeom prst="rect">
            <a:avLst/>
          </a:prstGeom>
        </p:spPr>
        <p:txBody>
          <a:bodyPr wrap="none">
            <a:spAutoFit/>
          </a:bodyPr>
          <a:lstStyle/>
          <a:p>
            <a:r>
              <a:rPr lang="en-US" sz="2000" dirty="0" smtClean="0"/>
              <a:t>Itawamba Community College </a:t>
            </a:r>
            <a:endParaRPr lang="en-US" sz="2000" dirty="0"/>
          </a:p>
        </p:txBody>
      </p:sp>
      <p:sp>
        <p:nvSpPr>
          <p:cNvPr id="36" name="Rectangle 35"/>
          <p:cNvSpPr/>
          <p:nvPr/>
        </p:nvSpPr>
        <p:spPr>
          <a:xfrm>
            <a:off x="152400" y="5791200"/>
            <a:ext cx="3196709" cy="400110"/>
          </a:xfrm>
          <a:prstGeom prst="rect">
            <a:avLst/>
          </a:prstGeom>
        </p:spPr>
        <p:txBody>
          <a:bodyPr wrap="none">
            <a:spAutoFit/>
          </a:bodyPr>
          <a:lstStyle/>
          <a:p>
            <a:r>
              <a:rPr lang="en-US" sz="2000" dirty="0" smtClean="0"/>
              <a:t>Jones County Junior College</a:t>
            </a:r>
            <a:endParaRPr lang="en-US" sz="2000" dirty="0"/>
          </a:p>
        </p:txBody>
      </p:sp>
      <p:sp>
        <p:nvSpPr>
          <p:cNvPr id="37" name="Rectangle 36"/>
          <p:cNvSpPr/>
          <p:nvPr/>
        </p:nvSpPr>
        <p:spPr>
          <a:xfrm>
            <a:off x="4343400" y="1524000"/>
            <a:ext cx="3360215" cy="400110"/>
          </a:xfrm>
          <a:prstGeom prst="rect">
            <a:avLst/>
          </a:prstGeom>
        </p:spPr>
        <p:txBody>
          <a:bodyPr wrap="square">
            <a:spAutoFit/>
          </a:bodyPr>
          <a:lstStyle/>
          <a:p>
            <a:r>
              <a:rPr lang="en-US" sz="2000" dirty="0" smtClean="0"/>
              <a:t>Meridian Community College</a:t>
            </a:r>
            <a:endParaRPr lang="en-US" sz="2000" dirty="0"/>
          </a:p>
        </p:txBody>
      </p:sp>
      <p:sp>
        <p:nvSpPr>
          <p:cNvPr id="38" name="Rectangle 37"/>
          <p:cNvSpPr/>
          <p:nvPr/>
        </p:nvSpPr>
        <p:spPr>
          <a:xfrm>
            <a:off x="4343400" y="1981200"/>
            <a:ext cx="3424335" cy="707886"/>
          </a:xfrm>
          <a:prstGeom prst="rect">
            <a:avLst/>
          </a:prstGeom>
        </p:spPr>
        <p:txBody>
          <a:bodyPr wrap="square">
            <a:spAutoFit/>
          </a:bodyPr>
          <a:lstStyle/>
          <a:p>
            <a:r>
              <a:rPr lang="en-US" sz="2000" dirty="0" smtClean="0"/>
              <a:t>Mississippi Delta Community </a:t>
            </a:r>
          </a:p>
          <a:p>
            <a:r>
              <a:rPr lang="en-US" sz="2000" dirty="0" smtClean="0"/>
              <a:t>College </a:t>
            </a:r>
            <a:endParaRPr lang="en-US" sz="2000" dirty="0"/>
          </a:p>
        </p:txBody>
      </p:sp>
      <p:sp>
        <p:nvSpPr>
          <p:cNvPr id="39" name="Rectangle 38"/>
          <p:cNvSpPr/>
          <p:nvPr/>
        </p:nvSpPr>
        <p:spPr>
          <a:xfrm>
            <a:off x="4343400" y="2743200"/>
            <a:ext cx="3951723" cy="707886"/>
          </a:xfrm>
          <a:prstGeom prst="rect">
            <a:avLst/>
          </a:prstGeom>
        </p:spPr>
        <p:txBody>
          <a:bodyPr wrap="square">
            <a:spAutoFit/>
          </a:bodyPr>
          <a:lstStyle/>
          <a:p>
            <a:r>
              <a:rPr lang="en-US" sz="2000" dirty="0" smtClean="0"/>
              <a:t>Mississippi Gulf Coast Community </a:t>
            </a:r>
          </a:p>
          <a:p>
            <a:r>
              <a:rPr lang="en-US" sz="2000" dirty="0" smtClean="0"/>
              <a:t>College </a:t>
            </a:r>
            <a:endParaRPr lang="en-US" sz="2000" dirty="0"/>
          </a:p>
        </p:txBody>
      </p:sp>
      <p:sp>
        <p:nvSpPr>
          <p:cNvPr id="40" name="Rectangle 39"/>
          <p:cNvSpPr/>
          <p:nvPr/>
        </p:nvSpPr>
        <p:spPr>
          <a:xfrm>
            <a:off x="4343400" y="3429000"/>
            <a:ext cx="3940502" cy="707886"/>
          </a:xfrm>
          <a:prstGeom prst="rect">
            <a:avLst/>
          </a:prstGeom>
        </p:spPr>
        <p:txBody>
          <a:bodyPr wrap="square">
            <a:spAutoFit/>
          </a:bodyPr>
          <a:lstStyle/>
          <a:p>
            <a:r>
              <a:rPr lang="en-US" sz="2000" dirty="0" smtClean="0"/>
              <a:t>Northeast Mississippi Community </a:t>
            </a:r>
          </a:p>
          <a:p>
            <a:r>
              <a:rPr lang="en-US" sz="2000" dirty="0" smtClean="0"/>
              <a:t>College</a:t>
            </a:r>
            <a:endParaRPr lang="en-US" sz="2000" dirty="0"/>
          </a:p>
        </p:txBody>
      </p:sp>
      <p:sp>
        <p:nvSpPr>
          <p:cNvPr id="41" name="Rectangle 40"/>
          <p:cNvSpPr/>
          <p:nvPr/>
        </p:nvSpPr>
        <p:spPr>
          <a:xfrm>
            <a:off x="4343400" y="4191000"/>
            <a:ext cx="4007572" cy="707886"/>
          </a:xfrm>
          <a:prstGeom prst="rect">
            <a:avLst/>
          </a:prstGeom>
        </p:spPr>
        <p:txBody>
          <a:bodyPr wrap="square">
            <a:spAutoFit/>
          </a:bodyPr>
          <a:lstStyle/>
          <a:p>
            <a:r>
              <a:rPr lang="en-US" sz="2000" dirty="0" smtClean="0"/>
              <a:t>Northwest Mississippi Community </a:t>
            </a:r>
          </a:p>
          <a:p>
            <a:r>
              <a:rPr lang="en-US" sz="2000" dirty="0" smtClean="0"/>
              <a:t>College </a:t>
            </a:r>
            <a:endParaRPr lang="en-US" sz="2000" dirty="0"/>
          </a:p>
        </p:txBody>
      </p:sp>
      <p:sp>
        <p:nvSpPr>
          <p:cNvPr id="42" name="Rectangle 41"/>
          <p:cNvSpPr/>
          <p:nvPr/>
        </p:nvSpPr>
        <p:spPr>
          <a:xfrm>
            <a:off x="4343400" y="4953000"/>
            <a:ext cx="3570080" cy="400110"/>
          </a:xfrm>
          <a:prstGeom prst="rect">
            <a:avLst/>
          </a:prstGeom>
        </p:spPr>
        <p:txBody>
          <a:bodyPr wrap="square">
            <a:spAutoFit/>
          </a:bodyPr>
          <a:lstStyle/>
          <a:p>
            <a:r>
              <a:rPr lang="en-US" sz="2000" dirty="0" smtClean="0"/>
              <a:t>Pearl River Community College</a:t>
            </a:r>
            <a:endParaRPr lang="en-US" sz="2000" dirty="0"/>
          </a:p>
        </p:txBody>
      </p:sp>
      <p:sp>
        <p:nvSpPr>
          <p:cNvPr id="43" name="Rectangle 42"/>
          <p:cNvSpPr/>
          <p:nvPr/>
        </p:nvSpPr>
        <p:spPr>
          <a:xfrm>
            <a:off x="4343400" y="5410200"/>
            <a:ext cx="3048000" cy="400110"/>
          </a:xfrm>
          <a:prstGeom prst="rect">
            <a:avLst/>
          </a:prstGeom>
        </p:spPr>
        <p:txBody>
          <a:bodyPr wrap="square">
            <a:spAutoFit/>
          </a:bodyPr>
          <a:lstStyle/>
          <a:p>
            <a:r>
              <a:rPr lang="en-US" sz="2000" dirty="0" smtClean="0"/>
              <a:t>Phillips Junior College</a:t>
            </a:r>
            <a:endParaRPr lang="en-US" sz="2000" dirty="0"/>
          </a:p>
        </p:txBody>
      </p:sp>
      <p:sp>
        <p:nvSpPr>
          <p:cNvPr id="44" name="Rectangle 43"/>
          <p:cNvSpPr/>
          <p:nvPr/>
        </p:nvSpPr>
        <p:spPr>
          <a:xfrm>
            <a:off x="4343400" y="5867400"/>
            <a:ext cx="3994748" cy="707886"/>
          </a:xfrm>
          <a:prstGeom prst="rect">
            <a:avLst/>
          </a:prstGeom>
        </p:spPr>
        <p:txBody>
          <a:bodyPr wrap="square">
            <a:spAutoFit/>
          </a:bodyPr>
          <a:lstStyle/>
          <a:p>
            <a:r>
              <a:rPr lang="en-US" sz="2000" dirty="0" smtClean="0"/>
              <a:t>Southwest Mississippi Community </a:t>
            </a:r>
          </a:p>
          <a:p>
            <a:r>
              <a:rPr lang="en-US" sz="2000" dirty="0" smtClean="0"/>
              <a:t>College</a:t>
            </a:r>
            <a:endParaRPr lang="en-US" sz="2000" dirty="0"/>
          </a:p>
        </p:txBody>
      </p:sp>
      <p:sp>
        <p:nvSpPr>
          <p:cNvPr id="45" name="Rectangle 44"/>
          <p:cNvSpPr/>
          <p:nvPr/>
        </p:nvSpPr>
        <p:spPr>
          <a:xfrm>
            <a:off x="1600200" y="1143000"/>
            <a:ext cx="3983783" cy="3939540"/>
          </a:xfrm>
          <a:prstGeom prst="rect">
            <a:avLst/>
          </a:prstGeom>
          <a:noFill/>
        </p:spPr>
        <p:txBody>
          <a:bodyPr wrap="none" lIns="91440" tIns="45720" rIns="91440" bIns="45720">
            <a:spAutoFit/>
          </a:bodyPr>
          <a:lstStyle/>
          <a:p>
            <a:pPr algn="ctr"/>
            <a:r>
              <a:rPr lang="en-US" sz="25000" b="1" cap="none" spc="0" dirty="0" smtClean="0">
                <a:ln w="17780" cmpd="sng">
                  <a:solidFill>
                    <a:srgbClr val="FFFFFF"/>
                  </a:solidFill>
                  <a:prstDash val="solid"/>
                  <a:miter lim="800000"/>
                </a:ln>
                <a:solidFill>
                  <a:schemeClr val="tx1">
                    <a:alpha val="26000"/>
                  </a:schemeClr>
                </a:solidFill>
                <a:effectLst>
                  <a:outerShdw blurRad="50800" dist="38100" algn="l" rotWithShape="0">
                    <a:prstClr val="black">
                      <a:alpha val="40000"/>
                    </a:prstClr>
                  </a:outerShdw>
                  <a:reflection blurRad="6350" stA="50000" endA="300" endPos="50000" dist="60007" dir="5400000" sy="-100000" algn="bl" rotWithShape="0"/>
                </a:effectLst>
              </a:rPr>
              <a:t>16</a:t>
            </a:r>
            <a:endParaRPr lang="en-US" sz="25000" b="1" cap="none" spc="0" dirty="0">
              <a:ln w="17780" cmpd="sng">
                <a:solidFill>
                  <a:srgbClr val="FFFFFF"/>
                </a:solidFill>
                <a:prstDash val="solid"/>
                <a:miter lim="800000"/>
              </a:ln>
              <a:solidFill>
                <a:schemeClr val="tx1">
                  <a:alpha val="26000"/>
                </a:schemeClr>
              </a:solidFill>
              <a:effectLst>
                <a:outerShdw blurRad="50800" dist="38100" algn="l" rotWithShape="0">
                  <a:prstClr val="black">
                    <a:alpha val="40000"/>
                  </a:prstClr>
                </a:outerShdw>
                <a:reflection blurRad="6350" stA="50000" endA="300" endPos="50000" dist="60007"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0-#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0-#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0-#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1+#ppt_w/2"/>
                                          </p:val>
                                        </p:tav>
                                        <p:tav tm="100000">
                                          <p:val>
                                            <p:strVal val="#ppt_x"/>
                                          </p:val>
                                        </p:tav>
                                      </p:tavLst>
                                    </p:anim>
                                    <p:anim calcmode="lin" valueType="num">
                                      <p:cBhvr additive="base">
                                        <p:cTn id="58" dur="500" fill="hold"/>
                                        <p:tgtEl>
                                          <p:spTgt spid="39"/>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1+#ppt_w/2"/>
                                          </p:val>
                                        </p:tav>
                                        <p:tav tm="100000">
                                          <p:val>
                                            <p:strVal val="#ppt_x"/>
                                          </p:val>
                                        </p:tav>
                                      </p:tavLst>
                                    </p:anim>
                                    <p:anim calcmode="lin" valueType="num">
                                      <p:cBhvr additive="base">
                                        <p:cTn id="63" dur="500" fill="hold"/>
                                        <p:tgtEl>
                                          <p:spTgt spid="4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1+#ppt_w/2"/>
                                          </p:val>
                                        </p:tav>
                                        <p:tav tm="100000">
                                          <p:val>
                                            <p:strVal val="#ppt_x"/>
                                          </p:val>
                                        </p:tav>
                                      </p:tavLst>
                                    </p:anim>
                                    <p:anim calcmode="lin" valueType="num">
                                      <p:cBhvr additive="base">
                                        <p:cTn id="73" dur="500" fill="hold"/>
                                        <p:tgtEl>
                                          <p:spTgt spid="42"/>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500" fill="hold"/>
                                        <p:tgtEl>
                                          <p:spTgt spid="43"/>
                                        </p:tgtEl>
                                        <p:attrNameLst>
                                          <p:attrName>ppt_x</p:attrName>
                                        </p:attrNameLst>
                                      </p:cBhvr>
                                      <p:tavLst>
                                        <p:tav tm="0">
                                          <p:val>
                                            <p:strVal val="1+#ppt_w/2"/>
                                          </p:val>
                                        </p:tav>
                                        <p:tav tm="100000">
                                          <p:val>
                                            <p:strVal val="#ppt_x"/>
                                          </p:val>
                                        </p:tav>
                                      </p:tavLst>
                                    </p:anim>
                                    <p:anim calcmode="lin" valueType="num">
                                      <p:cBhvr additive="base">
                                        <p:cTn id="78" dur="500" fill="hold"/>
                                        <p:tgtEl>
                                          <p:spTgt spid="43"/>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2"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500" fill="hold"/>
                                        <p:tgtEl>
                                          <p:spTgt spid="44"/>
                                        </p:tgtEl>
                                        <p:attrNameLst>
                                          <p:attrName>ppt_x</p:attrName>
                                        </p:attrNameLst>
                                      </p:cBhvr>
                                      <p:tavLst>
                                        <p:tav tm="0">
                                          <p:val>
                                            <p:strVal val="1+#ppt_w/2"/>
                                          </p:val>
                                        </p:tav>
                                        <p:tav tm="100000">
                                          <p:val>
                                            <p:strVal val="#ppt_x"/>
                                          </p:val>
                                        </p:tav>
                                      </p:tavLst>
                                    </p:anim>
                                    <p:anim calcmode="lin" valueType="num">
                                      <p:cBhvr additive="base">
                                        <p:cTn id="83"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box(in)">
                                      <p:cBhvr>
                                        <p:cTn id="8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362075"/>
          </a:xfrm>
        </p:spPr>
        <p:txBody>
          <a:bodyPr>
            <a:noAutofit/>
          </a:bodyPr>
          <a:lstStyle/>
          <a:p>
            <a:r>
              <a:rPr lang="en-US" sz="6000" dirty="0" smtClean="0"/>
              <a:t>Junior College life</a:t>
            </a:r>
            <a:endParaRPr lang="en-US" sz="6000" dirty="0"/>
          </a:p>
        </p:txBody>
      </p:sp>
      <p:sp>
        <p:nvSpPr>
          <p:cNvPr id="4" name="Rectangle 3"/>
          <p:cNvSpPr/>
          <p:nvPr/>
        </p:nvSpPr>
        <p:spPr>
          <a:xfrm>
            <a:off x="381000" y="1295400"/>
            <a:ext cx="8305800" cy="830997"/>
          </a:xfrm>
          <a:prstGeom prst="rect">
            <a:avLst/>
          </a:prstGeom>
        </p:spPr>
        <p:txBody>
          <a:bodyPr wrap="square">
            <a:spAutoFit/>
          </a:bodyPr>
          <a:lstStyle/>
          <a:p>
            <a:pPr>
              <a:buClr>
                <a:srgbClr val="FF0000"/>
              </a:buClr>
              <a:buSzPct val="150000"/>
              <a:buFont typeface="Wingdings" pitchFamily="2" charset="2"/>
              <a:buChar char=""/>
            </a:pPr>
            <a:r>
              <a:rPr lang="en-US" sz="2400" b="1" dirty="0" smtClean="0"/>
              <a:t>   Four students lived in each room of the crowded dormitories.</a:t>
            </a:r>
            <a:endParaRPr lang="en-US" sz="2400" dirty="0"/>
          </a:p>
        </p:txBody>
      </p:sp>
      <p:sp>
        <p:nvSpPr>
          <p:cNvPr id="5" name="Rectangle 4"/>
          <p:cNvSpPr/>
          <p:nvPr/>
        </p:nvSpPr>
        <p:spPr>
          <a:xfrm>
            <a:off x="381000" y="2133600"/>
            <a:ext cx="8458200" cy="1200329"/>
          </a:xfrm>
          <a:prstGeom prst="rect">
            <a:avLst/>
          </a:prstGeom>
        </p:spPr>
        <p:txBody>
          <a:bodyPr wrap="square">
            <a:spAutoFit/>
          </a:bodyPr>
          <a:lstStyle/>
          <a:p>
            <a:pPr>
              <a:buClr>
                <a:srgbClr val="FF0000"/>
              </a:buClr>
              <a:buSzPct val="150000"/>
              <a:buFont typeface="Wingdings" pitchFamily="2" charset="2"/>
              <a:buChar char="?"/>
            </a:pPr>
            <a:r>
              <a:rPr lang="en-US" sz="2400" b="1" dirty="0" smtClean="0"/>
              <a:t>   Almost all of the students worked to pay a portion of their tuition serving meals, shoveling coal in the boiler room, or working in the fields.</a:t>
            </a:r>
            <a:endParaRPr lang="en-US" sz="2400" dirty="0"/>
          </a:p>
        </p:txBody>
      </p:sp>
      <p:sp>
        <p:nvSpPr>
          <p:cNvPr id="6" name="Rectangle 5"/>
          <p:cNvSpPr/>
          <p:nvPr/>
        </p:nvSpPr>
        <p:spPr>
          <a:xfrm>
            <a:off x="381000" y="3429000"/>
            <a:ext cx="8458200" cy="830997"/>
          </a:xfrm>
          <a:prstGeom prst="rect">
            <a:avLst/>
          </a:prstGeom>
        </p:spPr>
        <p:txBody>
          <a:bodyPr wrap="square">
            <a:spAutoFit/>
          </a:bodyPr>
          <a:lstStyle/>
          <a:p>
            <a:pPr>
              <a:buClr>
                <a:srgbClr val="FF0000"/>
              </a:buClr>
              <a:buSzPct val="150000"/>
              <a:buFont typeface="Wingdings" pitchFamily="2" charset="2"/>
              <a:buChar char=""/>
            </a:pPr>
            <a:r>
              <a:rPr lang="en-US" sz="2400" b="1" dirty="0" smtClean="0"/>
              <a:t>     An evening social followed dinner when males and females could mingle outside for thirty minutes.</a:t>
            </a:r>
            <a:endParaRPr lang="en-US" sz="2400" dirty="0"/>
          </a:p>
        </p:txBody>
      </p:sp>
      <p:sp>
        <p:nvSpPr>
          <p:cNvPr id="7" name="Rectangle 6"/>
          <p:cNvSpPr/>
          <p:nvPr/>
        </p:nvSpPr>
        <p:spPr>
          <a:xfrm>
            <a:off x="457200" y="4343400"/>
            <a:ext cx="8382000" cy="1938992"/>
          </a:xfrm>
          <a:prstGeom prst="rect">
            <a:avLst/>
          </a:prstGeom>
        </p:spPr>
        <p:txBody>
          <a:bodyPr wrap="square">
            <a:spAutoFit/>
          </a:bodyPr>
          <a:lstStyle/>
          <a:p>
            <a:pPr>
              <a:buClr>
                <a:srgbClr val="FF0000"/>
              </a:buClr>
              <a:buSzPct val="175000"/>
              <a:buFont typeface="Wingdings" pitchFamily="2" charset="2"/>
              <a:buChar char=""/>
            </a:pPr>
            <a:r>
              <a:rPr lang="en-US" sz="2400" b="1" dirty="0" smtClean="0"/>
              <a:t>  Most Saturdays a movie played in the auditorium and boys could escort girls, but the seats had folding desktops, which had to be raised to separate males and females. Teachers roamed the aisles with flashlights to ensure division of the sexes.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362075"/>
          </a:xfrm>
        </p:spPr>
        <p:txBody>
          <a:bodyPr>
            <a:noAutofit/>
          </a:bodyPr>
          <a:lstStyle/>
          <a:p>
            <a:pPr algn="l"/>
            <a:r>
              <a:rPr lang="en-US" sz="5400" dirty="0" err="1" smtClean="0"/>
              <a:t>Perkinston</a:t>
            </a:r>
            <a:r>
              <a:rPr lang="en-US" sz="5400" dirty="0" smtClean="0"/>
              <a:t> Junior College</a:t>
            </a:r>
            <a:endParaRPr lang="en-US" sz="5400" dirty="0"/>
          </a:p>
        </p:txBody>
      </p:sp>
      <p:sp>
        <p:nvSpPr>
          <p:cNvPr id="3" name="Text Placeholder 2"/>
          <p:cNvSpPr>
            <a:spLocks noGrp="1"/>
          </p:cNvSpPr>
          <p:nvPr>
            <p:ph type="body" idx="1"/>
          </p:nvPr>
        </p:nvSpPr>
        <p:spPr>
          <a:xfrm>
            <a:off x="762000" y="1981200"/>
            <a:ext cx="1981200" cy="738187"/>
          </a:xfrm>
        </p:spPr>
        <p:txBody>
          <a:bodyPr>
            <a:normAutofit/>
          </a:bodyPr>
          <a:lstStyle/>
          <a:p>
            <a:pPr algn="l"/>
            <a:r>
              <a:rPr lang="en-US" sz="4000" dirty="0" smtClean="0"/>
              <a:t>Today is </a:t>
            </a:r>
            <a:endParaRPr lang="en-US" sz="4000" dirty="0"/>
          </a:p>
        </p:txBody>
      </p:sp>
      <p:sp>
        <p:nvSpPr>
          <p:cNvPr id="5" name="Rectangle 4"/>
          <p:cNvSpPr/>
          <p:nvPr/>
        </p:nvSpPr>
        <p:spPr>
          <a:xfrm>
            <a:off x="381000" y="3429000"/>
            <a:ext cx="8001000" cy="2554545"/>
          </a:xfrm>
          <a:prstGeom prst="rect">
            <a:avLst/>
          </a:prstGeom>
        </p:spPr>
        <p:txBody>
          <a:bodyPr wrap="square">
            <a:spAutoFit/>
          </a:bodyPr>
          <a:lstStyle/>
          <a:p>
            <a:pPr algn="just"/>
            <a:r>
              <a:rPr lang="en-US" sz="3200" b="1" dirty="0" smtClean="0"/>
              <a:t>In 1927 the junior college at </a:t>
            </a:r>
            <a:r>
              <a:rPr lang="en-US" sz="3200" b="1" dirty="0" err="1" smtClean="0"/>
              <a:t>Perkinston</a:t>
            </a:r>
            <a:r>
              <a:rPr lang="en-US" sz="3200" b="1" dirty="0" smtClean="0"/>
              <a:t> graduated its first class of one. He had to march with the high school students, and Governor Theodore G. Bilbo delivered the commencement address.</a:t>
            </a:r>
            <a:endParaRPr lang="en-US" sz="3200" dirty="0"/>
          </a:p>
        </p:txBody>
      </p:sp>
      <p:pic>
        <p:nvPicPr>
          <p:cNvPr id="37892" name="Picture 4" descr="haise-fw-apollo.jpg"/>
          <p:cNvPicPr>
            <a:picLocks noChangeAspect="1" noChangeArrowheads="1"/>
          </p:cNvPicPr>
          <p:nvPr/>
        </p:nvPicPr>
        <p:blipFill>
          <a:blip r:embed="rId2" cstate="print"/>
          <a:srcRect/>
          <a:stretch>
            <a:fillRect/>
          </a:stretch>
        </p:blipFill>
        <p:spPr bwMode="auto">
          <a:xfrm>
            <a:off x="7696200" y="228600"/>
            <a:ext cx="1257300" cy="1524001"/>
          </a:xfrm>
          <a:prstGeom prst="rect">
            <a:avLst/>
          </a:prstGeom>
          <a:noFill/>
        </p:spPr>
      </p:pic>
      <p:sp>
        <p:nvSpPr>
          <p:cNvPr id="7" name="Rectangle 6"/>
          <p:cNvSpPr/>
          <p:nvPr/>
        </p:nvSpPr>
        <p:spPr>
          <a:xfrm>
            <a:off x="7543800" y="1752600"/>
            <a:ext cx="1600200" cy="369332"/>
          </a:xfrm>
          <a:prstGeom prst="rect">
            <a:avLst/>
          </a:prstGeom>
        </p:spPr>
        <p:txBody>
          <a:bodyPr wrap="square">
            <a:spAutoFit/>
          </a:bodyPr>
          <a:lstStyle/>
          <a:p>
            <a:r>
              <a:rPr lang="en-US" dirty="0" smtClean="0"/>
              <a:t>Fred </a:t>
            </a:r>
            <a:r>
              <a:rPr lang="en-US" dirty="0" err="1" smtClean="0"/>
              <a:t>Haise</a:t>
            </a:r>
            <a:r>
              <a:rPr lang="en-US" dirty="0" smtClean="0"/>
              <a:t>, Jr.</a:t>
            </a:r>
            <a:endParaRPr lang="en-US" dirty="0"/>
          </a:p>
        </p:txBody>
      </p:sp>
      <p:pic>
        <p:nvPicPr>
          <p:cNvPr id="37894" name="Picture 6" descr="http://www.stateuniversity.com/assets/logo/image/10654/large/MGCCC_NCLogo.jpg"/>
          <p:cNvPicPr>
            <a:picLocks noChangeAspect="1" noChangeArrowheads="1"/>
          </p:cNvPicPr>
          <p:nvPr/>
        </p:nvPicPr>
        <p:blipFill>
          <a:blip r:embed="rId3" cstate="print"/>
          <a:srcRect/>
          <a:stretch>
            <a:fillRect/>
          </a:stretch>
        </p:blipFill>
        <p:spPr bwMode="auto">
          <a:xfrm>
            <a:off x="2743199" y="1862998"/>
            <a:ext cx="4800601" cy="148934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362075"/>
          </a:xfrm>
        </p:spPr>
        <p:txBody>
          <a:bodyPr>
            <a:noAutofit/>
          </a:bodyPr>
          <a:lstStyle/>
          <a:p>
            <a:pPr algn="l"/>
            <a:r>
              <a:rPr lang="en-US" sz="5400" dirty="0" smtClean="0"/>
              <a:t>Mississippi’s economy</a:t>
            </a:r>
            <a:endParaRPr lang="en-US" sz="5400" dirty="0"/>
          </a:p>
        </p:txBody>
      </p:sp>
      <p:sp>
        <p:nvSpPr>
          <p:cNvPr id="3" name="Text Placeholder 2"/>
          <p:cNvSpPr>
            <a:spLocks noGrp="1"/>
          </p:cNvSpPr>
          <p:nvPr>
            <p:ph type="body" idx="1"/>
          </p:nvPr>
        </p:nvSpPr>
        <p:spPr>
          <a:xfrm>
            <a:off x="457200" y="1143000"/>
            <a:ext cx="7772400" cy="1500187"/>
          </a:xfrm>
        </p:spPr>
        <p:txBody>
          <a:bodyPr>
            <a:normAutofit/>
          </a:bodyPr>
          <a:lstStyle/>
          <a:p>
            <a:pPr algn="l"/>
            <a:r>
              <a:rPr lang="en-US" sz="4000" dirty="0" smtClean="0"/>
              <a:t>What happened to cotton prices during World War I?</a:t>
            </a:r>
            <a:endParaRPr lang="en-US" sz="4000" dirty="0"/>
          </a:p>
        </p:txBody>
      </p:sp>
      <p:sp>
        <p:nvSpPr>
          <p:cNvPr id="6" name="Rectangle 5"/>
          <p:cNvSpPr/>
          <p:nvPr/>
        </p:nvSpPr>
        <p:spPr>
          <a:xfrm>
            <a:off x="5029200" y="4648200"/>
            <a:ext cx="2726594" cy="1754326"/>
          </a:xfrm>
          <a:prstGeom prst="rect">
            <a:avLst/>
          </a:prstGeom>
          <a:noFill/>
        </p:spPr>
        <p:txBody>
          <a:bodyPr wrap="squar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High Cotton prices</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30" name="Picture 6" descr="sales_chart.gif"/>
          <p:cNvPicPr>
            <a:picLocks noChangeAspect="1" noChangeArrowheads="1"/>
          </p:cNvPicPr>
          <p:nvPr/>
        </p:nvPicPr>
        <p:blipFill>
          <a:blip r:embed="rId2" cstate="print"/>
          <a:srcRect/>
          <a:stretch>
            <a:fillRect/>
          </a:stretch>
        </p:blipFill>
        <p:spPr bwMode="auto">
          <a:xfrm>
            <a:off x="5105400" y="2057400"/>
            <a:ext cx="2590800" cy="26070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ox(in)">
                                      <p:cBhvr>
                                        <p:cTn id="7" dur="500"/>
                                        <p:tgtEl>
                                          <p:spTgt spid="103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362075"/>
          </a:xfrm>
        </p:spPr>
        <p:txBody>
          <a:bodyPr>
            <a:noAutofit/>
          </a:bodyPr>
          <a:lstStyle/>
          <a:p>
            <a:pPr algn="l"/>
            <a:r>
              <a:rPr lang="en-US" sz="5400" dirty="0" smtClean="0"/>
              <a:t>Mississippi’s economy</a:t>
            </a:r>
            <a:endParaRPr lang="en-US" sz="5400" dirty="0"/>
          </a:p>
        </p:txBody>
      </p:sp>
      <p:sp>
        <p:nvSpPr>
          <p:cNvPr id="3" name="Text Placeholder 2"/>
          <p:cNvSpPr>
            <a:spLocks noGrp="1"/>
          </p:cNvSpPr>
          <p:nvPr>
            <p:ph type="body" idx="1"/>
          </p:nvPr>
        </p:nvSpPr>
        <p:spPr>
          <a:xfrm>
            <a:off x="457200" y="1143000"/>
            <a:ext cx="7772400" cy="1500187"/>
          </a:xfrm>
        </p:spPr>
        <p:txBody>
          <a:bodyPr>
            <a:normAutofit/>
          </a:bodyPr>
          <a:lstStyle/>
          <a:p>
            <a:pPr algn="l"/>
            <a:r>
              <a:rPr lang="en-US" sz="4000" dirty="0" smtClean="0"/>
              <a:t>What happened to cotton prices at the end of World War I?</a:t>
            </a:r>
            <a:endParaRPr lang="en-US" sz="4000" dirty="0"/>
          </a:p>
        </p:txBody>
      </p:sp>
      <p:sp>
        <p:nvSpPr>
          <p:cNvPr id="6" name="Rectangle 5"/>
          <p:cNvSpPr/>
          <p:nvPr/>
        </p:nvSpPr>
        <p:spPr>
          <a:xfrm>
            <a:off x="4724400" y="4267200"/>
            <a:ext cx="3124200" cy="1200329"/>
          </a:xfrm>
          <a:prstGeom prst="rect">
            <a:avLst/>
          </a:prstGeom>
          <a:noFill/>
        </p:spPr>
        <p:txBody>
          <a:bodyPr wrap="squar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Cotton prices drop</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3010" name="Picture 2" descr="down_chart_graf.gif"/>
          <p:cNvPicPr>
            <a:picLocks noChangeAspect="1" noChangeArrowheads="1"/>
          </p:cNvPicPr>
          <p:nvPr/>
        </p:nvPicPr>
        <p:blipFill>
          <a:blip r:embed="rId2" cstate="print"/>
          <a:srcRect t="6250" b="6250"/>
          <a:stretch>
            <a:fillRect/>
          </a:stretch>
        </p:blipFill>
        <p:spPr bwMode="auto">
          <a:xfrm>
            <a:off x="5029200" y="2667000"/>
            <a:ext cx="2286000" cy="1600200"/>
          </a:xfrm>
          <a:prstGeom prst="rect">
            <a:avLst/>
          </a:prstGeom>
          <a:noFill/>
        </p:spPr>
      </p:pic>
      <p:sp>
        <p:nvSpPr>
          <p:cNvPr id="7" name="Text Placeholder 2"/>
          <p:cNvSpPr txBox="1">
            <a:spLocks/>
          </p:cNvSpPr>
          <p:nvPr/>
        </p:nvSpPr>
        <p:spPr>
          <a:xfrm>
            <a:off x="457200" y="2895600"/>
            <a:ext cx="2743200" cy="814387"/>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rPr>
              <a:t>How low?</a:t>
            </a:r>
            <a:endParaRPr kumimoji="0" lang="en-US" sz="4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Rectangle 7"/>
          <p:cNvSpPr/>
          <p:nvPr/>
        </p:nvSpPr>
        <p:spPr>
          <a:xfrm>
            <a:off x="381000" y="3810000"/>
            <a:ext cx="3886200" cy="1754326"/>
          </a:xfrm>
          <a:prstGeom prst="rect">
            <a:avLst/>
          </a:prstGeom>
          <a:noFill/>
        </p:spPr>
        <p:txBody>
          <a:bodyPr wrap="squar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From 49 cents/pound to </a:t>
            </a:r>
            <a:r>
              <a:rPr lang="en-US"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9 cents</a:t>
            </a:r>
            <a:endParaRPr lang="en-US"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9" name="Rectangle 8"/>
          <p:cNvSpPr/>
          <p:nvPr/>
        </p:nvSpPr>
        <p:spPr>
          <a:xfrm>
            <a:off x="1143000" y="5486400"/>
            <a:ext cx="6270371"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0000"/>
                </a:solidFill>
                <a:effectLst>
                  <a:outerShdw blurRad="60007" dir="1500000" sy="-30000" kx="800400" algn="bl" rotWithShape="0">
                    <a:prstClr val="black">
                      <a:alpha val="20000"/>
                    </a:prstClr>
                  </a:outerShdw>
                </a:effectLst>
              </a:rPr>
              <a:t>82% drop in 1 year</a:t>
            </a:r>
            <a:endParaRPr lang="en-US" sz="5400" b="1" cap="none" spc="0" dirty="0">
              <a:ln w="17780" cmpd="sng">
                <a:solidFill>
                  <a:schemeClr val="tx1"/>
                </a:solidFill>
                <a:prstDash val="solid"/>
                <a:miter lim="800000"/>
              </a:ln>
              <a:solidFill>
                <a:srgbClr val="FF0000"/>
              </a:solidFill>
              <a:effectLst>
                <a:outerShdw blurRad="60007" dir="1500000" sy="-30000" kx="800400" algn="bl" rotWithShape="0">
                  <a:prstClr val="black">
                    <a:alpha val="2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ox(in)">
                                      <p:cBhvr>
                                        <p:cTn id="7" dur="500"/>
                                        <p:tgtEl>
                                          <p:spTgt spid="430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362075"/>
          </a:xfrm>
        </p:spPr>
        <p:txBody>
          <a:bodyPr>
            <a:normAutofit/>
          </a:bodyPr>
          <a:lstStyle/>
          <a:p>
            <a:pPr algn="l"/>
            <a:r>
              <a:rPr lang="en-US" sz="6600" dirty="0" smtClean="0"/>
              <a:t>Big Planters</a:t>
            </a:r>
            <a:endParaRPr lang="en-US" sz="6600" dirty="0"/>
          </a:p>
        </p:txBody>
      </p:sp>
      <p:sp>
        <p:nvSpPr>
          <p:cNvPr id="3" name="Text Placeholder 2"/>
          <p:cNvSpPr>
            <a:spLocks noGrp="1"/>
          </p:cNvSpPr>
          <p:nvPr>
            <p:ph type="body" idx="1"/>
          </p:nvPr>
        </p:nvSpPr>
        <p:spPr>
          <a:xfrm>
            <a:off x="381000" y="1066800"/>
            <a:ext cx="6516687" cy="2109787"/>
          </a:xfrm>
        </p:spPr>
        <p:txBody>
          <a:bodyPr>
            <a:noAutofit/>
          </a:bodyPr>
          <a:lstStyle/>
          <a:p>
            <a:pPr algn="l"/>
            <a:r>
              <a:rPr lang="en-US" sz="4800" dirty="0" smtClean="0"/>
              <a:t>Sharecropping and investing in the stock market.</a:t>
            </a:r>
            <a:endParaRPr lang="en-US" sz="4800" dirty="0"/>
          </a:p>
        </p:txBody>
      </p:sp>
      <p:pic>
        <p:nvPicPr>
          <p:cNvPr id="44034" name="Picture 2" descr="DJIA chart"/>
          <p:cNvPicPr>
            <a:picLocks noChangeAspect="1" noChangeArrowheads="1"/>
          </p:cNvPicPr>
          <p:nvPr/>
        </p:nvPicPr>
        <p:blipFill>
          <a:blip r:embed="rId2" cstate="print"/>
          <a:srcRect l="16667" t="46667" r="68000"/>
          <a:stretch>
            <a:fillRect/>
          </a:stretch>
        </p:blipFill>
        <p:spPr bwMode="auto">
          <a:xfrm>
            <a:off x="6629400" y="0"/>
            <a:ext cx="2514600" cy="6559826"/>
          </a:xfrm>
          <a:prstGeom prst="rect">
            <a:avLst/>
          </a:prstGeom>
          <a:noFill/>
        </p:spPr>
      </p:pic>
      <p:sp>
        <p:nvSpPr>
          <p:cNvPr id="5" name="Text Placeholder 2"/>
          <p:cNvSpPr txBox="1">
            <a:spLocks/>
          </p:cNvSpPr>
          <p:nvPr/>
        </p:nvSpPr>
        <p:spPr>
          <a:xfrm>
            <a:off x="381000" y="3124200"/>
            <a:ext cx="6516687" cy="2109787"/>
          </a:xfrm>
          <a:prstGeom prst="rect">
            <a:avLst/>
          </a:prstGeom>
        </p:spPr>
        <p:txBody>
          <a:bodyPr vert="horz" rtlCol="0" anchor="b">
            <a:no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4800" b="0" i="0" u="none" strike="noStrike" kern="1200" cap="none" spc="0" normalizeH="0" baseline="0" noProof="0" dirty="0" smtClean="0">
                <a:ln>
                  <a:noFill/>
                </a:ln>
                <a:solidFill>
                  <a:schemeClr val="tx1">
                    <a:tint val="75000"/>
                  </a:schemeClr>
                </a:solidFill>
                <a:effectLst/>
                <a:uLnTx/>
                <a:uFillTx/>
                <a:latin typeface="+mn-lt"/>
                <a:ea typeface="+mn-ea"/>
                <a:cs typeface="+mn-cs"/>
              </a:rPr>
              <a:t>How did they use some of that</a:t>
            </a:r>
            <a:r>
              <a:rPr kumimoji="0" lang="en-US" sz="4800" b="0" i="0" u="none" strike="noStrike" kern="1200" cap="none" spc="0" normalizeH="0" noProof="0" dirty="0" smtClean="0">
                <a:ln>
                  <a:noFill/>
                </a:ln>
                <a:solidFill>
                  <a:schemeClr val="tx1">
                    <a:tint val="75000"/>
                  </a:schemeClr>
                </a:solidFill>
                <a:effectLst/>
                <a:uLnTx/>
                <a:uFillTx/>
                <a:latin typeface="+mn-lt"/>
                <a:ea typeface="+mn-ea"/>
                <a:cs typeface="+mn-cs"/>
              </a:rPr>
              <a:t> money?</a:t>
            </a:r>
            <a:endParaRPr kumimoji="0" lang="en-US" sz="4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362075"/>
          </a:xfrm>
        </p:spPr>
        <p:txBody>
          <a:bodyPr>
            <a:normAutofit/>
          </a:bodyPr>
          <a:lstStyle/>
          <a:p>
            <a:r>
              <a:rPr lang="en-US" sz="8000" dirty="0" smtClean="0"/>
              <a:t>Football</a:t>
            </a:r>
            <a:endParaRPr lang="en-US" sz="8000" dirty="0"/>
          </a:p>
        </p:txBody>
      </p:sp>
      <p:sp>
        <p:nvSpPr>
          <p:cNvPr id="3" name="Text Placeholder 2"/>
          <p:cNvSpPr>
            <a:spLocks noGrp="1"/>
          </p:cNvSpPr>
          <p:nvPr>
            <p:ph type="body" idx="1"/>
          </p:nvPr>
        </p:nvSpPr>
        <p:spPr>
          <a:xfrm>
            <a:off x="381000" y="1524000"/>
            <a:ext cx="7772400" cy="738187"/>
          </a:xfrm>
        </p:spPr>
        <p:txBody>
          <a:bodyPr>
            <a:normAutofit lnSpcReduction="10000"/>
          </a:bodyPr>
          <a:lstStyle/>
          <a:p>
            <a:pPr algn="l"/>
            <a:r>
              <a:rPr lang="en-US" sz="4400" dirty="0" smtClean="0"/>
              <a:t>Helmet look like this?</a:t>
            </a:r>
            <a:endParaRPr lang="en-US" sz="4400" dirty="0"/>
          </a:p>
        </p:txBody>
      </p:sp>
      <p:pic>
        <p:nvPicPr>
          <p:cNvPr id="45058" name="Picture 2" descr="http://upload.wikimedia.org/wikipedia/en/thumb/7/74/UMRebels_logo_%28script%29.png/100px-UMRebels_logo_%28script%29.png"/>
          <p:cNvPicPr>
            <a:picLocks noChangeAspect="1" noChangeArrowheads="1"/>
          </p:cNvPicPr>
          <p:nvPr/>
        </p:nvPicPr>
        <p:blipFill>
          <a:blip r:embed="rId2" cstate="print"/>
          <a:srcRect/>
          <a:stretch>
            <a:fillRect/>
          </a:stretch>
        </p:blipFill>
        <p:spPr bwMode="auto">
          <a:xfrm>
            <a:off x="609600" y="4419600"/>
            <a:ext cx="3048000" cy="1036320"/>
          </a:xfrm>
          <a:prstGeom prst="rect">
            <a:avLst/>
          </a:prstGeom>
          <a:noFill/>
        </p:spPr>
      </p:pic>
      <p:pic>
        <p:nvPicPr>
          <p:cNvPr id="45060" name="Picture 4" descr="http://upload.wikimedia.org/wikipedia/en/3/33/Ole_Miss_helmet.png"/>
          <p:cNvPicPr>
            <a:picLocks noChangeAspect="1" noChangeArrowheads="1"/>
          </p:cNvPicPr>
          <p:nvPr/>
        </p:nvPicPr>
        <p:blipFill>
          <a:blip r:embed="rId3" cstate="print"/>
          <a:srcRect/>
          <a:stretch>
            <a:fillRect/>
          </a:stretch>
        </p:blipFill>
        <p:spPr bwMode="auto">
          <a:xfrm>
            <a:off x="5638800" y="1371600"/>
            <a:ext cx="2209800" cy="1463993"/>
          </a:xfrm>
          <a:prstGeom prst="rect">
            <a:avLst/>
          </a:prstGeom>
          <a:noFill/>
        </p:spPr>
      </p:pic>
      <p:sp>
        <p:nvSpPr>
          <p:cNvPr id="4506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45079" name="Picture 23" descr="mississippistate.gif"/>
          <p:cNvPicPr>
            <a:picLocks noChangeAspect="1" noChangeArrowheads="1"/>
          </p:cNvPicPr>
          <p:nvPr/>
        </p:nvPicPr>
        <p:blipFill>
          <a:blip r:embed="rId4" cstate="print"/>
          <a:srcRect/>
          <a:stretch>
            <a:fillRect/>
          </a:stretch>
        </p:blipFill>
        <p:spPr bwMode="auto">
          <a:xfrm>
            <a:off x="6248400" y="4038600"/>
            <a:ext cx="2057400" cy="1710215"/>
          </a:xfrm>
          <a:prstGeom prst="rect">
            <a:avLst/>
          </a:prstGeom>
          <a:noFill/>
        </p:spPr>
      </p:pic>
      <p:sp>
        <p:nvSpPr>
          <p:cNvPr id="16" name="Rectangle 15"/>
          <p:cNvSpPr/>
          <p:nvPr/>
        </p:nvSpPr>
        <p:spPr>
          <a:xfrm>
            <a:off x="5943600" y="1371600"/>
            <a:ext cx="10486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5081" name="Picture 25" descr="1920helmet.jpg"/>
          <p:cNvPicPr>
            <a:picLocks noChangeAspect="1" noChangeArrowheads="1"/>
          </p:cNvPicPr>
          <p:nvPr/>
        </p:nvPicPr>
        <p:blipFill>
          <a:blip r:embed="rId5" cstate="print"/>
          <a:srcRect/>
          <a:stretch>
            <a:fillRect/>
          </a:stretch>
        </p:blipFill>
        <p:spPr bwMode="auto">
          <a:xfrm>
            <a:off x="7315200" y="1295400"/>
            <a:ext cx="1600200" cy="2306596"/>
          </a:xfrm>
          <a:prstGeom prst="rect">
            <a:avLst/>
          </a:prstGeom>
          <a:noFill/>
        </p:spPr>
      </p:pic>
      <p:sp>
        <p:nvSpPr>
          <p:cNvPr id="18" name="Rectangle 17"/>
          <p:cNvSpPr/>
          <p:nvPr/>
        </p:nvSpPr>
        <p:spPr>
          <a:xfrm>
            <a:off x="457200" y="5638800"/>
            <a:ext cx="8129470"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rgbClr val="FFC000"/>
                </a:solidFill>
                <a:effectLst/>
              </a:rPr>
              <a:t>The Cotton States League</a:t>
            </a:r>
            <a:endParaRPr lang="en-US" sz="5400" b="1" cap="none" spc="0" dirty="0">
              <a:ln/>
              <a:solidFill>
                <a:srgbClr val="FFC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5060"/>
                                        </p:tgtEl>
                                        <p:attrNameLst>
                                          <p:attrName>style.visibility</p:attrName>
                                        </p:attrNameLst>
                                      </p:cBhvr>
                                      <p:to>
                                        <p:strVal val="visible"/>
                                      </p:to>
                                    </p:set>
                                    <p:animEffect transition="in" filter="box(in)">
                                      <p:cBhvr>
                                        <p:cTn id="10" dur="500"/>
                                        <p:tgtEl>
                                          <p:spTgt spid="4506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nodeType="withEffect">
                                  <p:stCondLst>
                                    <p:cond delay="0"/>
                                  </p:stCondLst>
                                  <p:childTnLst>
                                    <p:set>
                                      <p:cBhvr>
                                        <p:cTn id="17" dur="1" fill="hold">
                                          <p:stCondLst>
                                            <p:cond delay="0"/>
                                          </p:stCondLst>
                                        </p:cTn>
                                        <p:tgtEl>
                                          <p:spTgt spid="45081"/>
                                        </p:tgtEl>
                                        <p:attrNameLst>
                                          <p:attrName>style.visibility</p:attrName>
                                        </p:attrNameLst>
                                      </p:cBhvr>
                                      <p:to>
                                        <p:strVal val="visible"/>
                                      </p:to>
                                    </p:set>
                                    <p:animEffect transition="in" filter="box(in)">
                                      <p:cBhvr>
                                        <p:cTn id="18" dur="500"/>
                                        <p:tgtEl>
                                          <p:spTgt spid="45081"/>
                                        </p:tgtEl>
                                      </p:cBhvr>
                                    </p:animEffect>
                                  </p:childTnLst>
                                </p:cTn>
                              </p:par>
                              <p:par>
                                <p:cTn id="19" presetID="4" presetClass="exit" presetSubtype="16" fill="hold" nodeType="withEffect">
                                  <p:stCondLst>
                                    <p:cond delay="0"/>
                                  </p:stCondLst>
                                  <p:childTnLst>
                                    <p:animEffect transition="out" filter="box(in)">
                                      <p:cBhvr>
                                        <p:cTn id="20" dur="500"/>
                                        <p:tgtEl>
                                          <p:spTgt spid="45060"/>
                                        </p:tgtEl>
                                      </p:cBhvr>
                                    </p:animEffect>
                                    <p:set>
                                      <p:cBhvr>
                                        <p:cTn id="21" dur="1" fill="hold">
                                          <p:stCondLst>
                                            <p:cond delay="499"/>
                                          </p:stCondLst>
                                        </p:cTn>
                                        <p:tgtEl>
                                          <p:spTgt spid="45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1362075"/>
          </a:xfrm>
        </p:spPr>
        <p:txBody>
          <a:bodyPr>
            <a:normAutofit/>
          </a:bodyPr>
          <a:lstStyle/>
          <a:p>
            <a:r>
              <a:rPr lang="en-US" sz="6600" dirty="0" smtClean="0"/>
              <a:t>New Industries</a:t>
            </a:r>
            <a:endParaRPr lang="en-US" sz="6600" dirty="0"/>
          </a:p>
        </p:txBody>
      </p:sp>
      <p:sp>
        <p:nvSpPr>
          <p:cNvPr id="3" name="Text Placeholder 2"/>
          <p:cNvSpPr>
            <a:spLocks noGrp="1"/>
          </p:cNvSpPr>
          <p:nvPr>
            <p:ph type="body" idx="1"/>
          </p:nvPr>
        </p:nvSpPr>
        <p:spPr>
          <a:xfrm>
            <a:off x="304800" y="1066800"/>
            <a:ext cx="7772400" cy="1500187"/>
          </a:xfrm>
        </p:spPr>
        <p:txBody>
          <a:bodyPr/>
          <a:lstStyle/>
          <a:p>
            <a:pPr algn="l"/>
            <a:r>
              <a:rPr lang="en-US" sz="4000" dirty="0" smtClean="0"/>
              <a:t>Borden opens a condensed milk factory in Starkville.</a:t>
            </a:r>
            <a:endParaRPr lang="en-US" sz="4000" dirty="0"/>
          </a:p>
        </p:txBody>
      </p:sp>
      <p:pic>
        <p:nvPicPr>
          <p:cNvPr id="46084" name="Picture 4" descr="condensed-milk-vs-evaporated-milk-1.jpg"/>
          <p:cNvPicPr>
            <a:picLocks noChangeAspect="1" noChangeArrowheads="1"/>
          </p:cNvPicPr>
          <p:nvPr/>
        </p:nvPicPr>
        <p:blipFill>
          <a:blip r:embed="rId2" cstate="print"/>
          <a:srcRect/>
          <a:stretch>
            <a:fillRect/>
          </a:stretch>
        </p:blipFill>
        <p:spPr bwMode="auto">
          <a:xfrm>
            <a:off x="5867399" y="2438400"/>
            <a:ext cx="3047047" cy="3433295"/>
          </a:xfrm>
          <a:prstGeom prst="rect">
            <a:avLst/>
          </a:prstGeom>
          <a:noFill/>
        </p:spPr>
      </p:pic>
      <p:sp>
        <p:nvSpPr>
          <p:cNvPr id="6" name="Text Placeholder 2"/>
          <p:cNvSpPr txBox="1">
            <a:spLocks/>
          </p:cNvSpPr>
          <p:nvPr/>
        </p:nvSpPr>
        <p:spPr>
          <a:xfrm>
            <a:off x="304800" y="2743200"/>
            <a:ext cx="6096000" cy="762000"/>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rPr>
              <a:t>What is condensed milk?</a:t>
            </a:r>
            <a:endParaRPr kumimoji="0" lang="en-US" sz="4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Text Placeholder 2"/>
          <p:cNvSpPr txBox="1">
            <a:spLocks/>
          </p:cNvSpPr>
          <p:nvPr/>
        </p:nvSpPr>
        <p:spPr>
          <a:xfrm>
            <a:off x="228600" y="3581400"/>
            <a:ext cx="5791200" cy="1371600"/>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rPr>
              <a:t>What do you</a:t>
            </a:r>
            <a:r>
              <a:rPr kumimoji="0" lang="en-US" sz="4000" b="0" i="0" u="none" strike="noStrike" kern="1200" cap="none" spc="0" normalizeH="0" noProof="0" dirty="0" smtClean="0">
                <a:ln>
                  <a:noFill/>
                </a:ln>
                <a:solidFill>
                  <a:schemeClr val="tx1">
                    <a:tint val="75000"/>
                  </a:schemeClr>
                </a:solidFill>
                <a:effectLst/>
                <a:uLnTx/>
                <a:uFillTx/>
                <a:latin typeface="+mn-lt"/>
                <a:ea typeface="+mn-ea"/>
                <a:cs typeface="+mn-cs"/>
              </a:rPr>
              <a:t> use</a:t>
            </a:r>
            <a:r>
              <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rPr>
              <a:t> condensed milk in?</a:t>
            </a:r>
            <a:endParaRPr kumimoji="0" lang="en-US" sz="4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6086" name="Picture 6" descr="Click Here for Recipes">
            <a:hlinkClick r:id="rId3"/>
          </p:cNvPr>
          <p:cNvPicPr>
            <a:picLocks noChangeAspect="1" noChangeArrowheads="1"/>
          </p:cNvPicPr>
          <p:nvPr/>
        </p:nvPicPr>
        <p:blipFill>
          <a:blip r:embed="rId4" cstate="print"/>
          <a:srcRect/>
          <a:stretch>
            <a:fillRect/>
          </a:stretch>
        </p:blipFill>
        <p:spPr bwMode="auto">
          <a:xfrm>
            <a:off x="4648200" y="4495800"/>
            <a:ext cx="1019175" cy="1428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box(in)">
                                      <p:cBhvr>
                                        <p:cTn id="12" dur="500"/>
                                        <p:tgtEl>
                                          <p:spTgt spid="46084"/>
                                        </p:tgtEl>
                                      </p:cBhvr>
                                    </p:animEffect>
                                  </p:childTnLst>
                                </p:cTn>
                              </p:par>
                              <p:par>
                                <p:cTn id="13" presetID="4" presetClass="entr" presetSubtype="16" fill="hold" nodeType="withEffect">
                                  <p:stCondLst>
                                    <p:cond delay="0"/>
                                  </p:stCondLst>
                                  <p:childTnLst>
                                    <p:set>
                                      <p:cBhvr>
                                        <p:cTn id="14" dur="1" fill="hold">
                                          <p:stCondLst>
                                            <p:cond delay="0"/>
                                          </p:stCondLst>
                                        </p:cTn>
                                        <p:tgtEl>
                                          <p:spTgt spid="46086"/>
                                        </p:tgtEl>
                                        <p:attrNameLst>
                                          <p:attrName>style.visibility</p:attrName>
                                        </p:attrNameLst>
                                      </p:cBhvr>
                                      <p:to>
                                        <p:strVal val="visible"/>
                                      </p:to>
                                    </p:set>
                                    <p:animEffect transition="in" filter="box(in)">
                                      <p:cBhvr>
                                        <p:cTn id="15" dur="500"/>
                                        <p:tgtEl>
                                          <p:spTgt spid="4608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383087" cy="804874"/>
          </a:xfrm>
        </p:spPr>
        <p:txBody>
          <a:bodyPr>
            <a:normAutofit lnSpcReduction="10000"/>
          </a:bodyPr>
          <a:lstStyle/>
          <a:p>
            <a:pPr algn="l"/>
            <a:r>
              <a:rPr lang="en-US" sz="4800" dirty="0" smtClean="0"/>
              <a:t>Canneries open.</a:t>
            </a:r>
            <a:endParaRPr lang="en-US" sz="4800" dirty="0"/>
          </a:p>
        </p:txBody>
      </p:sp>
      <p:sp>
        <p:nvSpPr>
          <p:cNvPr id="4" name="Title 1"/>
          <p:cNvSpPr txBox="1">
            <a:spLocks/>
          </p:cNvSpPr>
          <p:nvPr/>
        </p:nvSpPr>
        <p:spPr>
          <a:xfrm>
            <a:off x="381000" y="152400"/>
            <a:ext cx="7772400" cy="1362075"/>
          </a:xfrm>
          <a:prstGeom prst="rect">
            <a:avLst/>
          </a:prstGeom>
        </p:spPr>
        <p:txBody>
          <a:bodyPr vert="horz" rtlCol="0" anchor="t">
            <a:normAutofit/>
            <a:scene3d>
              <a:camera prst="orthographicFront"/>
              <a:lightRig rig="threePt" dir="tl">
                <a:rot lat="0" lon="0" rev="7200000"/>
              </a:lightRig>
            </a:scene3d>
            <a:sp3d contourW="6350">
              <a:contourClr>
                <a:schemeClr val="accent1"/>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6600" b="0" i="0" u="none" strike="noStrike" kern="1200" cap="all" spc="0" normalizeH="0" baseline="0" noProof="0" smtClean="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rPr>
              <a:t>New Industries</a:t>
            </a:r>
            <a:endParaRPr kumimoji="0" lang="en-US" altLang="en-US" sz="6600" b="0" i="0" u="none" strike="noStrike" kern="1200" cap="all" spc="0" normalizeH="0" baseline="0" noProof="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endParaRPr>
          </a:p>
        </p:txBody>
      </p:sp>
      <p:pic>
        <p:nvPicPr>
          <p:cNvPr id="47108" name="Picture 4" descr="http://blog.oregonlive.com/breakingnews/2008/02/medium_pickle.jpg"/>
          <p:cNvPicPr>
            <a:picLocks noChangeAspect="1" noChangeArrowheads="1"/>
          </p:cNvPicPr>
          <p:nvPr/>
        </p:nvPicPr>
        <p:blipFill>
          <a:blip r:embed="rId2" cstate="print"/>
          <a:srcRect/>
          <a:stretch>
            <a:fillRect/>
          </a:stretch>
        </p:blipFill>
        <p:spPr bwMode="auto">
          <a:xfrm>
            <a:off x="4876800" y="1295400"/>
            <a:ext cx="1371600" cy="1977390"/>
          </a:xfrm>
          <a:prstGeom prst="rect">
            <a:avLst/>
          </a:prstGeom>
          <a:noFill/>
        </p:spPr>
      </p:pic>
      <p:pic>
        <p:nvPicPr>
          <p:cNvPr id="47112" name="Picture 8" descr="tomatoes.jpg"/>
          <p:cNvPicPr>
            <a:picLocks noChangeAspect="1" noChangeArrowheads="1"/>
          </p:cNvPicPr>
          <p:nvPr/>
        </p:nvPicPr>
        <p:blipFill>
          <a:blip r:embed="rId3" cstate="print"/>
          <a:srcRect/>
          <a:stretch>
            <a:fillRect/>
          </a:stretch>
        </p:blipFill>
        <p:spPr bwMode="auto">
          <a:xfrm>
            <a:off x="6400800" y="1295400"/>
            <a:ext cx="2324934" cy="1990726"/>
          </a:xfrm>
          <a:prstGeom prst="rect">
            <a:avLst/>
          </a:prstGeom>
          <a:noFill/>
        </p:spPr>
      </p:pic>
      <p:sp>
        <p:nvSpPr>
          <p:cNvPr id="9" name="Text Placeholder 2"/>
          <p:cNvSpPr txBox="1">
            <a:spLocks/>
          </p:cNvSpPr>
          <p:nvPr/>
        </p:nvSpPr>
        <p:spPr>
          <a:xfrm>
            <a:off x="838200" y="4572000"/>
            <a:ext cx="4383087" cy="804874"/>
          </a:xfrm>
          <a:prstGeom prst="rect">
            <a:avLst/>
          </a:prstGeom>
        </p:spPr>
        <p:txBody>
          <a:bodyPr vert="horz" rtlCol="0" anchor="b">
            <a:normAutofit lnSpcReduction="10000"/>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4800" b="0" i="0" u="none" strike="noStrike" kern="1200" cap="none" spc="0" normalizeH="0" baseline="0" noProof="0" dirty="0" smtClean="0">
                <a:ln>
                  <a:noFill/>
                </a:ln>
                <a:solidFill>
                  <a:srgbClr val="FF0000"/>
                </a:solidFill>
                <a:effectLst/>
                <a:uLnTx/>
                <a:uFillTx/>
                <a:latin typeface="+mn-lt"/>
                <a:ea typeface="+mn-ea"/>
                <a:cs typeface="+mn-cs"/>
              </a:rPr>
              <a:t>Fiberboard</a:t>
            </a:r>
            <a:r>
              <a:rPr kumimoji="0" lang="en-US" sz="4800" b="0" i="0" u="none" strike="noStrike" kern="1200" cap="none" spc="0" normalizeH="0" baseline="0" noProof="0" dirty="0" smtClean="0">
                <a:ln>
                  <a:noFill/>
                </a:ln>
                <a:solidFill>
                  <a:schemeClr val="tx1">
                    <a:tint val="75000"/>
                  </a:schemeClr>
                </a:solidFill>
                <a:effectLst/>
                <a:uLnTx/>
                <a:uFillTx/>
                <a:latin typeface="+mn-lt"/>
                <a:ea typeface="+mn-ea"/>
                <a:cs typeface="+mn-cs"/>
              </a:rPr>
              <a:t>.</a:t>
            </a:r>
            <a:endParaRPr kumimoji="0" lang="en-US" sz="4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7114" name="Picture 10" descr="http://www.woollydesigns.com/majacrft/images/mdf_part.jpg"/>
          <p:cNvPicPr>
            <a:picLocks noChangeAspect="1" noChangeArrowheads="1"/>
          </p:cNvPicPr>
          <p:nvPr/>
        </p:nvPicPr>
        <p:blipFill>
          <a:blip r:embed="rId4" cstate="print"/>
          <a:srcRect/>
          <a:stretch>
            <a:fillRect/>
          </a:stretch>
        </p:blipFill>
        <p:spPr bwMode="auto">
          <a:xfrm>
            <a:off x="4648200" y="3429000"/>
            <a:ext cx="4191000" cy="3143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47114"/>
                                        </p:tgtEl>
                                        <p:attrNameLst>
                                          <p:attrName>style.visibility</p:attrName>
                                        </p:attrNameLst>
                                      </p:cBhvr>
                                      <p:to>
                                        <p:strVal val="visible"/>
                                      </p:to>
                                    </p:set>
                                    <p:animEffect transition="in" filter="box(in)">
                                      <p:cBhvr>
                                        <p:cTn id="10" dur="500"/>
                                        <p:tgtEl>
                                          <p:spTgt spid="47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383087" cy="914400"/>
          </a:xfrm>
        </p:spPr>
        <p:txBody>
          <a:bodyPr>
            <a:normAutofit/>
          </a:bodyPr>
          <a:lstStyle/>
          <a:p>
            <a:pPr algn="l"/>
            <a:r>
              <a:rPr lang="en-US" sz="4800" dirty="0" smtClean="0"/>
              <a:t>Resin.</a:t>
            </a:r>
            <a:endParaRPr lang="en-US" sz="4800" dirty="0"/>
          </a:p>
        </p:txBody>
      </p:sp>
      <p:sp>
        <p:nvSpPr>
          <p:cNvPr id="4" name="Title 1"/>
          <p:cNvSpPr txBox="1">
            <a:spLocks/>
          </p:cNvSpPr>
          <p:nvPr/>
        </p:nvSpPr>
        <p:spPr>
          <a:xfrm>
            <a:off x="381000" y="152400"/>
            <a:ext cx="7772400" cy="1362075"/>
          </a:xfrm>
          <a:prstGeom prst="rect">
            <a:avLst/>
          </a:prstGeom>
        </p:spPr>
        <p:txBody>
          <a:bodyPr vert="horz" rtlCol="0" anchor="t">
            <a:normAutofit/>
            <a:scene3d>
              <a:camera prst="orthographicFront"/>
              <a:lightRig rig="threePt" dir="tl">
                <a:rot lat="0" lon="0" rev="7200000"/>
              </a:lightRig>
            </a:scene3d>
            <a:sp3d contourW="6350">
              <a:contourClr>
                <a:schemeClr val="accent1"/>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6600" b="0" i="0" u="none" strike="noStrike" kern="1200" cap="all" spc="0" normalizeH="0" baseline="0" noProof="0" smtClean="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rPr>
              <a:t>New Industries</a:t>
            </a:r>
            <a:endParaRPr kumimoji="0" lang="en-US" altLang="en-US" sz="6600" b="0" i="0" u="none" strike="noStrike" kern="1200" cap="all" spc="0" normalizeH="0" baseline="0" noProof="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endParaRPr>
          </a:p>
        </p:txBody>
      </p:sp>
      <p:pic>
        <p:nvPicPr>
          <p:cNvPr id="48130" name="Picture 2" descr="resin1.jpg"/>
          <p:cNvPicPr>
            <a:picLocks noChangeAspect="1" noChangeArrowheads="1"/>
          </p:cNvPicPr>
          <p:nvPr/>
        </p:nvPicPr>
        <p:blipFill>
          <a:blip r:embed="rId2" cstate="print"/>
          <a:srcRect/>
          <a:stretch>
            <a:fillRect/>
          </a:stretch>
        </p:blipFill>
        <p:spPr bwMode="auto">
          <a:xfrm>
            <a:off x="2438399" y="1371600"/>
            <a:ext cx="1440179" cy="2133600"/>
          </a:xfrm>
          <a:prstGeom prst="rect">
            <a:avLst/>
          </a:prstGeom>
          <a:noFill/>
        </p:spPr>
      </p:pic>
      <p:pic>
        <p:nvPicPr>
          <p:cNvPr id="48132" name="Picture 4" descr="http://www.artsparx.com/images/varnish01.jpg"/>
          <p:cNvPicPr>
            <a:picLocks noChangeAspect="1" noChangeArrowheads="1"/>
          </p:cNvPicPr>
          <p:nvPr/>
        </p:nvPicPr>
        <p:blipFill>
          <a:blip r:embed="rId3" cstate="print"/>
          <a:srcRect/>
          <a:stretch>
            <a:fillRect/>
          </a:stretch>
        </p:blipFill>
        <p:spPr bwMode="auto">
          <a:xfrm>
            <a:off x="4038600" y="1371600"/>
            <a:ext cx="2819400" cy="2114551"/>
          </a:xfrm>
          <a:prstGeom prst="rect">
            <a:avLst/>
          </a:prstGeom>
          <a:noFill/>
        </p:spPr>
      </p:pic>
      <p:sp>
        <p:nvSpPr>
          <p:cNvPr id="10" name="Text Placeholder 2"/>
          <p:cNvSpPr txBox="1">
            <a:spLocks/>
          </p:cNvSpPr>
          <p:nvPr/>
        </p:nvSpPr>
        <p:spPr>
          <a:xfrm>
            <a:off x="533400" y="3810000"/>
            <a:ext cx="8153400" cy="1676400"/>
          </a:xfrm>
          <a:prstGeom prst="rect">
            <a:avLst/>
          </a:prstGeom>
        </p:spPr>
        <p:txBody>
          <a:bodyPr vert="horz" rtlCol="0" anchor="b">
            <a:normAutofit/>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4800" b="0" i="0" u="none" strike="noStrike" kern="1200" cap="none" spc="0" normalizeH="0" baseline="0" noProof="0" dirty="0" smtClean="0">
                <a:ln>
                  <a:noFill/>
                </a:ln>
                <a:solidFill>
                  <a:schemeClr val="tx1">
                    <a:tint val="75000"/>
                  </a:schemeClr>
                </a:solidFill>
                <a:effectLst/>
                <a:uLnTx/>
                <a:uFillTx/>
                <a:latin typeface="+mn-lt"/>
                <a:ea typeface="+mn-ea"/>
                <a:cs typeface="+mn-cs"/>
              </a:rPr>
              <a:t>What was the biggest boom industry in the 1920s?</a:t>
            </a:r>
            <a:endParaRPr kumimoji="0" lang="en-US" sz="4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376672"/>
          </a:xfrm>
        </p:spPr>
        <p:txBody>
          <a:bodyPr>
            <a:normAutofit/>
          </a:bodyPr>
          <a:lstStyle/>
          <a:p>
            <a:pPr>
              <a:buSzPct val="130000"/>
              <a:buNone/>
            </a:pPr>
            <a:r>
              <a:rPr lang="en-US" sz="2800" b="1" dirty="0" smtClean="0">
                <a:solidFill>
                  <a:srgbClr val="0070C0"/>
                </a:solidFill>
              </a:rPr>
              <a:t>	MS1</a:t>
            </a:r>
            <a:r>
              <a:rPr lang="en-US" sz="2800" b="1" dirty="0" smtClean="0"/>
              <a:t> </a:t>
            </a:r>
            <a:r>
              <a:rPr lang="en-US" sz="2800" dirty="0" smtClean="0"/>
              <a:t>Explain how geography, economics, history, and politics have influenced the development of Mississippi. </a:t>
            </a:r>
          </a:p>
          <a:p>
            <a:pPr>
              <a:buNone/>
            </a:pPr>
            <a:endParaRPr lang="en-US" sz="1200" dirty="0" smtClean="0"/>
          </a:p>
          <a:p>
            <a:pPr lvl="0">
              <a:buNone/>
            </a:pPr>
            <a:r>
              <a:rPr lang="en-US" sz="2800" b="1" dirty="0" smtClean="0">
                <a:solidFill>
                  <a:srgbClr val="0070C0"/>
                </a:solidFill>
              </a:rPr>
              <a:t>	MS1c</a:t>
            </a:r>
            <a:r>
              <a:rPr lang="en-US" sz="2800" b="1" dirty="0" smtClean="0"/>
              <a:t> </a:t>
            </a:r>
            <a:r>
              <a:rPr lang="en-US" sz="3200" dirty="0" smtClean="0"/>
              <a:t>Identify renewable (e.g., trees) and non-renewable (e.g., minerals) resources of the state.</a:t>
            </a:r>
            <a:endParaRPr lang="en-US" sz="2800" dirty="0" smtClean="0"/>
          </a:p>
          <a:p>
            <a:pPr>
              <a:buNone/>
            </a:pPr>
            <a:endParaRPr lang="en-US" sz="1600" dirty="0" smtClean="0"/>
          </a:p>
          <a:p>
            <a:pPr lvl="0">
              <a:buNone/>
            </a:pPr>
            <a:r>
              <a:rPr lang="en-US" sz="2800" b="1" dirty="0" smtClean="0">
                <a:solidFill>
                  <a:srgbClr val="0070C0"/>
                </a:solidFill>
              </a:rPr>
              <a:t>	MS1d</a:t>
            </a:r>
            <a:r>
              <a:rPr lang="en-US" sz="2800" b="1" dirty="0" smtClean="0">
                <a:solidFill>
                  <a:schemeClr val="tx1">
                    <a:lumMod val="50000"/>
                    <a:lumOff val="50000"/>
                  </a:schemeClr>
                </a:solidFill>
              </a:rPr>
              <a:t> </a:t>
            </a:r>
            <a:r>
              <a:rPr lang="en-US" sz="2800" dirty="0" smtClean="0"/>
              <a:t>Analyze advanced personal economic choices (e.g., timber industry, shipping industry, gaming industry).</a:t>
            </a:r>
          </a:p>
          <a:p>
            <a:pPr>
              <a:buNone/>
            </a:pPr>
            <a:endParaRPr lang="en-US" dirty="0" smtClean="0"/>
          </a:p>
        </p:txBody>
      </p:sp>
      <p:sp>
        <p:nvSpPr>
          <p:cNvPr id="3" name="Title 2"/>
          <p:cNvSpPr>
            <a:spLocks noGrp="1"/>
          </p:cNvSpPr>
          <p:nvPr>
            <p:ph type="title"/>
          </p:nvPr>
        </p:nvSpPr>
        <p:spPr/>
        <p:txBody>
          <a:bodyPr>
            <a:noAutofit/>
          </a:bodyPr>
          <a:lstStyle/>
          <a:p>
            <a:r>
              <a:rPr lang="en-US" sz="7200" dirty="0" smtClean="0"/>
              <a:t>Objectives</a:t>
            </a:r>
            <a:endParaRPr lang="en-US" sz="7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4383087" cy="914400"/>
          </a:xfrm>
        </p:spPr>
        <p:txBody>
          <a:bodyPr>
            <a:normAutofit/>
          </a:bodyPr>
          <a:lstStyle/>
          <a:p>
            <a:pPr algn="l"/>
            <a:r>
              <a:rPr lang="en-US" sz="5400" dirty="0" smtClean="0"/>
              <a:t>Real Estate</a:t>
            </a:r>
            <a:r>
              <a:rPr lang="en-US" sz="4800" dirty="0" smtClean="0"/>
              <a:t>.</a:t>
            </a:r>
            <a:endParaRPr lang="en-US" sz="4800" dirty="0"/>
          </a:p>
        </p:txBody>
      </p:sp>
      <p:sp>
        <p:nvSpPr>
          <p:cNvPr id="4" name="Title 1"/>
          <p:cNvSpPr txBox="1">
            <a:spLocks/>
          </p:cNvSpPr>
          <p:nvPr/>
        </p:nvSpPr>
        <p:spPr>
          <a:xfrm>
            <a:off x="381000" y="152400"/>
            <a:ext cx="7772400" cy="1362075"/>
          </a:xfrm>
          <a:prstGeom prst="rect">
            <a:avLst/>
          </a:prstGeom>
        </p:spPr>
        <p:txBody>
          <a:bodyPr vert="horz" rtlCol="0" anchor="t">
            <a:normAutofit/>
            <a:scene3d>
              <a:camera prst="orthographicFront"/>
              <a:lightRig rig="threePt" dir="tl">
                <a:rot lat="0" lon="0" rev="7200000"/>
              </a:lightRig>
            </a:scene3d>
            <a:sp3d contourW="6350">
              <a:contourClr>
                <a:schemeClr val="accent1"/>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6600" b="0" i="0" u="none" strike="noStrike" kern="1200" cap="all" spc="0" normalizeH="0" baseline="0" noProof="0" smtClean="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rPr>
              <a:t>New Industries</a:t>
            </a:r>
            <a:endParaRPr kumimoji="0" lang="en-US" altLang="en-US" sz="6600" b="0" i="0" u="none" strike="noStrike" kern="1200" cap="all" spc="0" normalizeH="0" baseline="0" noProof="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endParaRPr>
          </a:p>
        </p:txBody>
      </p:sp>
      <p:pic>
        <p:nvPicPr>
          <p:cNvPr id="49156" name="Picture 4" descr="http://www.vfwhomeandloan.com/images/picRealEstate.jpg"/>
          <p:cNvPicPr>
            <a:picLocks noChangeAspect="1" noChangeArrowheads="1"/>
          </p:cNvPicPr>
          <p:nvPr/>
        </p:nvPicPr>
        <p:blipFill>
          <a:blip r:embed="rId2" cstate="print"/>
          <a:srcRect/>
          <a:stretch>
            <a:fillRect/>
          </a:stretch>
        </p:blipFill>
        <p:spPr bwMode="auto">
          <a:xfrm>
            <a:off x="6324600" y="1295400"/>
            <a:ext cx="2514600" cy="3470150"/>
          </a:xfrm>
          <a:prstGeom prst="rect">
            <a:avLst/>
          </a:prstGeom>
          <a:noFill/>
        </p:spPr>
      </p:pic>
      <p:pic>
        <p:nvPicPr>
          <p:cNvPr id="49158" name="Picture 6" descr="Real Estate"/>
          <p:cNvPicPr>
            <a:picLocks noChangeAspect="1" noChangeArrowheads="1"/>
          </p:cNvPicPr>
          <p:nvPr/>
        </p:nvPicPr>
        <p:blipFill>
          <a:blip r:embed="rId3" cstate="print"/>
          <a:srcRect/>
          <a:stretch>
            <a:fillRect/>
          </a:stretch>
        </p:blipFill>
        <p:spPr bwMode="auto">
          <a:xfrm>
            <a:off x="457200" y="2819400"/>
            <a:ext cx="5524500" cy="1905000"/>
          </a:xfrm>
          <a:prstGeom prst="rect">
            <a:avLst/>
          </a:prstGeom>
          <a:noFill/>
        </p:spPr>
      </p:pic>
      <p:sp>
        <p:nvSpPr>
          <p:cNvPr id="11" name="Text Placeholder 2"/>
          <p:cNvSpPr txBox="1">
            <a:spLocks/>
          </p:cNvSpPr>
          <p:nvPr/>
        </p:nvSpPr>
        <p:spPr>
          <a:xfrm>
            <a:off x="457200" y="4876800"/>
            <a:ext cx="5181600" cy="914400"/>
          </a:xfrm>
          <a:prstGeom prst="rect">
            <a:avLst/>
          </a:prstGeom>
        </p:spPr>
        <p:txBody>
          <a:bodyPr vert="horz" rtlCol="0" anchor="b">
            <a:normAutofit fontScale="85000" lnSpcReduction="10000"/>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5400" b="0" i="0" u="none" strike="noStrike" kern="1200" cap="none" spc="0" normalizeH="0" baseline="0" noProof="0" dirty="0" smtClean="0">
                <a:ln>
                  <a:noFill/>
                </a:ln>
                <a:solidFill>
                  <a:schemeClr val="tx1">
                    <a:tint val="75000"/>
                  </a:schemeClr>
                </a:solidFill>
                <a:effectLst/>
                <a:uLnTx/>
                <a:uFillTx/>
                <a:latin typeface="+mn-lt"/>
                <a:ea typeface="+mn-ea"/>
                <a:cs typeface="+mn-cs"/>
              </a:rPr>
              <a:t>What did it sale for?</a:t>
            </a:r>
            <a:endParaRPr kumimoji="0" lang="en-US" sz="4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 Placeholder 2"/>
          <p:cNvSpPr txBox="1">
            <a:spLocks/>
          </p:cNvSpPr>
          <p:nvPr/>
        </p:nvSpPr>
        <p:spPr>
          <a:xfrm>
            <a:off x="5562600" y="4876800"/>
            <a:ext cx="3581400" cy="914400"/>
          </a:xfrm>
          <a:prstGeom prst="rect">
            <a:avLst/>
          </a:prstGeom>
        </p:spPr>
        <p:txBody>
          <a:bodyPr vert="horz" rtlCol="0" anchor="b">
            <a:normAutofit fontScale="92500"/>
          </a:body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a:buNone/>
              <a:tabLst/>
              <a:defRPr/>
            </a:pPr>
            <a:r>
              <a:rPr kumimoji="0" lang="en-US" sz="5400" b="1" i="0" u="none" strike="noStrike" kern="1200" cap="none" spc="0" normalizeH="0" baseline="0" noProof="0" dirty="0" smtClean="0">
                <a:ln>
                  <a:noFill/>
                </a:ln>
                <a:solidFill>
                  <a:srgbClr val="00B050"/>
                </a:solidFill>
                <a:effectLst/>
                <a:uLnTx/>
                <a:uFillTx/>
                <a:latin typeface="+mn-lt"/>
                <a:ea typeface="+mn-ea"/>
                <a:cs typeface="+mn-cs"/>
              </a:rPr>
              <a:t>$200</a:t>
            </a:r>
            <a:r>
              <a:rPr kumimoji="0" lang="en-US" sz="5400" b="1" i="0" u="none" strike="noStrike" kern="1200" cap="none" spc="0" normalizeH="0" noProof="0" dirty="0" smtClean="0">
                <a:ln>
                  <a:noFill/>
                </a:ln>
                <a:solidFill>
                  <a:srgbClr val="00B050"/>
                </a:solidFill>
                <a:effectLst/>
                <a:uLnTx/>
                <a:uFillTx/>
                <a:latin typeface="+mn-lt"/>
                <a:ea typeface="+mn-ea"/>
                <a:cs typeface="+mn-cs"/>
              </a:rPr>
              <a:t> a foot</a:t>
            </a:r>
            <a:r>
              <a:rPr kumimoji="0" lang="en-US" sz="4800" b="0" i="0" u="none" strike="noStrike" kern="1200" cap="none" spc="0" normalizeH="0" baseline="0" noProof="0" dirty="0" smtClean="0">
                <a:ln>
                  <a:noFill/>
                </a:ln>
                <a:solidFill>
                  <a:schemeClr val="tx1">
                    <a:tint val="75000"/>
                  </a:schemeClr>
                </a:solidFill>
                <a:effectLst/>
                <a:uLnTx/>
                <a:uFillTx/>
                <a:latin typeface="+mn-lt"/>
                <a:ea typeface="+mn-ea"/>
                <a:cs typeface="+mn-cs"/>
              </a:rPr>
              <a:t>.</a:t>
            </a:r>
            <a:endParaRPr kumimoji="0" lang="en-US" sz="4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219200"/>
            <a:ext cx="5181600" cy="3048000"/>
          </a:xfrm>
        </p:spPr>
        <p:txBody>
          <a:bodyPr>
            <a:normAutofit lnSpcReduction="10000"/>
          </a:bodyPr>
          <a:lstStyle/>
          <a:p>
            <a:pPr algn="l"/>
            <a:r>
              <a:rPr lang="en-US" sz="5400" dirty="0" smtClean="0"/>
              <a:t>12 miles off the coast, a casino was opened.</a:t>
            </a:r>
            <a:r>
              <a:rPr lang="en-US" sz="4800" dirty="0" smtClean="0"/>
              <a:t> Why 12 miles?</a:t>
            </a:r>
            <a:endParaRPr lang="en-US" sz="4800" dirty="0"/>
          </a:p>
        </p:txBody>
      </p:sp>
      <p:sp>
        <p:nvSpPr>
          <p:cNvPr id="4" name="Title 1"/>
          <p:cNvSpPr txBox="1">
            <a:spLocks/>
          </p:cNvSpPr>
          <p:nvPr/>
        </p:nvSpPr>
        <p:spPr>
          <a:xfrm>
            <a:off x="381000" y="152400"/>
            <a:ext cx="7772400" cy="1362075"/>
          </a:xfrm>
          <a:prstGeom prst="rect">
            <a:avLst/>
          </a:prstGeom>
        </p:spPr>
        <p:txBody>
          <a:bodyPr vert="horz" rtlCol="0" anchor="t">
            <a:normAutofit/>
            <a:scene3d>
              <a:camera prst="orthographicFront"/>
              <a:lightRig rig="threePt" dir="tl">
                <a:rot lat="0" lon="0" rev="7200000"/>
              </a:lightRig>
            </a:scene3d>
            <a:sp3d contourW="6350">
              <a:contourClr>
                <a:schemeClr val="accent1"/>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6600" b="0" i="0" u="none" strike="noStrike" kern="1200" cap="all" spc="0" normalizeH="0" baseline="0" noProof="0" smtClean="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rPr>
              <a:t>New Industries</a:t>
            </a:r>
            <a:endParaRPr kumimoji="0" lang="en-US" altLang="en-US" sz="6600" b="0" i="0" u="none" strike="noStrike" kern="1200" cap="all" spc="0" normalizeH="0" baseline="0" noProof="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endParaRPr>
          </a:p>
        </p:txBody>
      </p:sp>
      <p:pic>
        <p:nvPicPr>
          <p:cNvPr id="50178" name="Picture 2" descr="http://upload.wikimedia.org/wikipedia/commons/thumb/7/7d/Zonmar-en.svg/300px-Zonmar-en.svg.png"/>
          <p:cNvPicPr>
            <a:picLocks noChangeAspect="1" noChangeArrowheads="1"/>
          </p:cNvPicPr>
          <p:nvPr/>
        </p:nvPicPr>
        <p:blipFill>
          <a:blip r:embed="rId2" cstate="print"/>
          <a:srcRect/>
          <a:stretch>
            <a:fillRect/>
          </a:stretch>
        </p:blipFill>
        <p:spPr bwMode="auto">
          <a:xfrm>
            <a:off x="5334000" y="1219200"/>
            <a:ext cx="3581400" cy="5336286"/>
          </a:xfrm>
          <a:prstGeom prst="rect">
            <a:avLst/>
          </a:prstGeom>
          <a:noFill/>
        </p:spPr>
      </p:pic>
      <p:sp>
        <p:nvSpPr>
          <p:cNvPr id="9" name="Rectangle 8"/>
          <p:cNvSpPr/>
          <p:nvPr/>
        </p:nvSpPr>
        <p:spPr>
          <a:xfrm>
            <a:off x="304800" y="4495800"/>
            <a:ext cx="4724400" cy="1754326"/>
          </a:xfrm>
          <a:prstGeom prst="rect">
            <a:avLst/>
          </a:prstGeom>
        </p:spPr>
        <p:txBody>
          <a:bodyPr wrap="square">
            <a:spAutoFit/>
          </a:bodyPr>
          <a:lstStyle/>
          <a:p>
            <a:r>
              <a:rPr lang="en-US" sz="3600" b="1" dirty="0" smtClean="0"/>
              <a:t>A state can enforce it’s laws in the state's territorial waters.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50178"/>
                                        </p:tgtEl>
                                        <p:attrNameLst>
                                          <p:attrName>style.visibility</p:attrName>
                                        </p:attrNameLst>
                                      </p:cBhvr>
                                      <p:to>
                                        <p:strVal val="visible"/>
                                      </p:to>
                                    </p:set>
                                    <p:animEffect transition="in" filter="box(in)">
                                      <p:cBhvr>
                                        <p:cTn id="10"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648200" y="5791200"/>
            <a:ext cx="2172390" cy="646331"/>
          </a:xfrm>
          <a:prstGeom prst="rect">
            <a:avLst/>
          </a:prstGeom>
        </p:spPr>
        <p:txBody>
          <a:bodyPr wrap="none">
            <a:spAutoFit/>
          </a:bodyPr>
          <a:lstStyle/>
          <a:p>
            <a:r>
              <a:rPr lang="en-US" sz="3600" b="1" dirty="0" err="1" smtClean="0">
                <a:solidFill>
                  <a:srgbClr val="FFFF00"/>
                </a:solidFill>
              </a:rPr>
              <a:t>Cowpatty</a:t>
            </a:r>
            <a:endParaRPr lang="en-US" sz="3600" dirty="0">
              <a:solidFill>
                <a:srgbClr val="FFFF00"/>
              </a:solidFill>
            </a:endParaRPr>
          </a:p>
        </p:txBody>
      </p:sp>
      <p:sp>
        <p:nvSpPr>
          <p:cNvPr id="17" name="Rectangle 16"/>
          <p:cNvSpPr/>
          <p:nvPr/>
        </p:nvSpPr>
        <p:spPr>
          <a:xfrm>
            <a:off x="5562600" y="5867400"/>
            <a:ext cx="2303836" cy="646331"/>
          </a:xfrm>
          <a:prstGeom prst="rect">
            <a:avLst/>
          </a:prstGeom>
        </p:spPr>
        <p:txBody>
          <a:bodyPr wrap="none">
            <a:spAutoFit/>
          </a:bodyPr>
          <a:lstStyle/>
          <a:p>
            <a:r>
              <a:rPr lang="en-US" sz="3600" b="1" dirty="0" smtClean="0">
                <a:solidFill>
                  <a:srgbClr val="FFFF00"/>
                </a:solidFill>
              </a:rPr>
              <a:t>Al Capone</a:t>
            </a:r>
            <a:endParaRPr lang="en-US" sz="3600" dirty="0">
              <a:solidFill>
                <a:srgbClr val="FFFF00"/>
              </a:solidFill>
            </a:endParaRPr>
          </a:p>
        </p:txBody>
      </p:sp>
      <p:pic>
        <p:nvPicPr>
          <p:cNvPr id="51210" name="Picture 10" descr="http://upload.wikimedia.org/wikipedia/commons/thumb/a/a2/Moonshine3.jpg/180px-Moonshine3.jpg"/>
          <p:cNvPicPr>
            <a:picLocks noChangeAspect="1" noChangeArrowheads="1"/>
          </p:cNvPicPr>
          <p:nvPr/>
        </p:nvPicPr>
        <p:blipFill>
          <a:blip r:embed="rId2" cstate="print"/>
          <a:srcRect/>
          <a:stretch>
            <a:fillRect/>
          </a:stretch>
        </p:blipFill>
        <p:spPr bwMode="auto">
          <a:xfrm>
            <a:off x="685799" y="3133724"/>
            <a:ext cx="3298933" cy="2657476"/>
          </a:xfrm>
          <a:prstGeom prst="rect">
            <a:avLst/>
          </a:prstGeom>
          <a:noFill/>
        </p:spPr>
      </p:pic>
      <p:sp>
        <p:nvSpPr>
          <p:cNvPr id="3" name="Text Placeholder 2"/>
          <p:cNvSpPr>
            <a:spLocks noGrp="1"/>
          </p:cNvSpPr>
          <p:nvPr>
            <p:ph type="body" idx="1"/>
          </p:nvPr>
        </p:nvSpPr>
        <p:spPr>
          <a:xfrm>
            <a:off x="228600" y="1371600"/>
            <a:ext cx="8915400" cy="990600"/>
          </a:xfrm>
        </p:spPr>
        <p:txBody>
          <a:bodyPr>
            <a:normAutofit fontScale="85000" lnSpcReduction="10000"/>
          </a:bodyPr>
          <a:lstStyle/>
          <a:p>
            <a:pPr algn="l"/>
            <a:r>
              <a:rPr lang="en-US" sz="5400" dirty="0" smtClean="0"/>
              <a:t>Prohibition, the 18</a:t>
            </a:r>
            <a:r>
              <a:rPr lang="en-US" sz="5400" baseline="30000" dirty="0" smtClean="0"/>
              <a:t>th</a:t>
            </a:r>
            <a:r>
              <a:rPr lang="en-US" sz="5400" dirty="0" smtClean="0"/>
              <a:t> Amendment.</a:t>
            </a:r>
            <a:endParaRPr lang="en-US" sz="4800" dirty="0"/>
          </a:p>
        </p:txBody>
      </p:sp>
      <p:sp>
        <p:nvSpPr>
          <p:cNvPr id="4" name="Title 1"/>
          <p:cNvSpPr txBox="1">
            <a:spLocks/>
          </p:cNvSpPr>
          <p:nvPr/>
        </p:nvSpPr>
        <p:spPr>
          <a:xfrm>
            <a:off x="381000" y="152400"/>
            <a:ext cx="7772400" cy="1362075"/>
          </a:xfrm>
          <a:prstGeom prst="rect">
            <a:avLst/>
          </a:prstGeom>
        </p:spPr>
        <p:txBody>
          <a:bodyPr vert="horz" rtlCol="0" anchor="t">
            <a:normAutofit fontScale="77500" lnSpcReduction="20000"/>
            <a:scene3d>
              <a:camera prst="orthographicFront"/>
              <a:lightRig rig="threePt" dir="tl">
                <a:rot lat="0" lon="0" rev="7200000"/>
              </a:lightRig>
            </a:scene3d>
            <a:sp3d contourW="6350">
              <a:contourClr>
                <a:schemeClr val="accent1"/>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6600" b="0" i="0" u="none" strike="noStrike" kern="1200" cap="all" spc="0" normalizeH="0" baseline="0" noProof="0" dirty="0" smtClean="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rPr>
              <a:t>Why worry about state law?</a:t>
            </a:r>
            <a:endParaRPr kumimoji="0" lang="en-US" altLang="en-US" sz="6600" b="0" i="0" u="none" strike="noStrike" kern="1200" cap="all" spc="0" normalizeH="0" baseline="0" noProof="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uLnTx/>
              <a:uFillTx/>
              <a:latin typeface="+mj-lt"/>
              <a:ea typeface="+mj-ea"/>
              <a:cs typeface="+mj-cs"/>
            </a:endParaRPr>
          </a:p>
        </p:txBody>
      </p:sp>
      <p:pic>
        <p:nvPicPr>
          <p:cNvPr id="51206" name="Picture 6" descr="http://www.semperfidelisnoah.com/Lindas%20Webready%20photos/MOONSHINE%20STILL%20BLUE.jpg"/>
          <p:cNvPicPr>
            <a:picLocks noChangeAspect="1" noChangeArrowheads="1"/>
          </p:cNvPicPr>
          <p:nvPr/>
        </p:nvPicPr>
        <p:blipFill>
          <a:blip r:embed="rId3" cstate="print"/>
          <a:srcRect/>
          <a:stretch>
            <a:fillRect/>
          </a:stretch>
        </p:blipFill>
        <p:spPr bwMode="auto">
          <a:xfrm>
            <a:off x="4800600" y="2286000"/>
            <a:ext cx="3429000" cy="2604863"/>
          </a:xfrm>
          <a:prstGeom prst="rect">
            <a:avLst/>
          </a:prstGeom>
          <a:noFill/>
        </p:spPr>
      </p:pic>
      <p:sp>
        <p:nvSpPr>
          <p:cNvPr id="10" name="Rectangle 9"/>
          <p:cNvSpPr/>
          <p:nvPr/>
        </p:nvSpPr>
        <p:spPr>
          <a:xfrm>
            <a:off x="3674206" y="4800600"/>
            <a:ext cx="5469794" cy="1754326"/>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Moonshine still</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ctangle 10"/>
          <p:cNvSpPr/>
          <p:nvPr/>
        </p:nvSpPr>
        <p:spPr>
          <a:xfrm>
            <a:off x="685800" y="2514600"/>
            <a:ext cx="3580467" cy="461665"/>
          </a:xfrm>
          <a:prstGeom prst="rect">
            <a:avLst/>
          </a:prstGeom>
        </p:spPr>
        <p:txBody>
          <a:bodyPr wrap="none">
            <a:spAutoFit/>
          </a:bodyPr>
          <a:lstStyle/>
          <a:p>
            <a:r>
              <a:rPr lang="en-US" sz="2400" b="1" dirty="0" smtClean="0"/>
              <a:t>White (Kiln) Lightening </a:t>
            </a:r>
            <a:endParaRPr lang="en-US" sz="2400" dirty="0"/>
          </a:p>
        </p:txBody>
      </p:sp>
      <p:sp>
        <p:nvSpPr>
          <p:cNvPr id="12" name="Rectangle 11"/>
          <p:cNvSpPr/>
          <p:nvPr/>
        </p:nvSpPr>
        <p:spPr>
          <a:xfrm>
            <a:off x="762000" y="2971800"/>
            <a:ext cx="3657600" cy="2862322"/>
          </a:xfrm>
          <a:prstGeom prst="rect">
            <a:avLst/>
          </a:prstGeom>
        </p:spPr>
        <p:txBody>
          <a:bodyPr wrap="square">
            <a:spAutoFit/>
          </a:bodyPr>
          <a:lstStyle/>
          <a:p>
            <a:r>
              <a:rPr lang="en-US" b="1" i="1" dirty="0" smtClean="0"/>
              <a:t>Recipe: </a:t>
            </a:r>
            <a:endParaRPr lang="en-US" b="1" dirty="0" smtClean="0"/>
          </a:p>
          <a:p>
            <a:r>
              <a:rPr lang="en-US" b="1" dirty="0" smtClean="0"/>
              <a:t>75 lb. plain white corn meal </a:t>
            </a:r>
            <a:br>
              <a:rPr lang="en-US" b="1" dirty="0" smtClean="0"/>
            </a:br>
            <a:r>
              <a:rPr lang="en-US" b="1" dirty="0" smtClean="0"/>
              <a:t/>
            </a:r>
            <a:br>
              <a:rPr lang="en-US" b="1" dirty="0" smtClean="0"/>
            </a:br>
            <a:r>
              <a:rPr lang="en-US" b="1" dirty="0" smtClean="0"/>
              <a:t>300 lb. sugar </a:t>
            </a:r>
            <a:br>
              <a:rPr lang="en-US" b="1" dirty="0" smtClean="0"/>
            </a:br>
            <a:r>
              <a:rPr lang="en-US" b="1" dirty="0" smtClean="0"/>
              <a:t/>
            </a:r>
            <a:br>
              <a:rPr lang="en-US" b="1" dirty="0" smtClean="0"/>
            </a:br>
            <a:r>
              <a:rPr lang="en-US" b="1" dirty="0" smtClean="0"/>
              <a:t>1 lb. yeast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300 gallons of water </a:t>
            </a:r>
            <a:endParaRPr lang="en-US" b="1" dirty="0"/>
          </a:p>
        </p:txBody>
      </p:sp>
      <p:pic>
        <p:nvPicPr>
          <p:cNvPr id="51212" name="Picture 12" descr="capone6.jpg"/>
          <p:cNvPicPr>
            <a:picLocks noChangeAspect="1" noChangeArrowheads="1"/>
          </p:cNvPicPr>
          <p:nvPr/>
        </p:nvPicPr>
        <p:blipFill>
          <a:blip r:embed="rId4" cstate="print"/>
          <a:srcRect/>
          <a:stretch>
            <a:fillRect/>
          </a:stretch>
        </p:blipFill>
        <p:spPr bwMode="auto">
          <a:xfrm>
            <a:off x="4953000" y="2286000"/>
            <a:ext cx="3505200" cy="3461387"/>
          </a:xfrm>
          <a:prstGeom prst="rect">
            <a:avLst/>
          </a:prstGeom>
          <a:noFill/>
        </p:spPr>
      </p:pic>
      <p:pic>
        <p:nvPicPr>
          <p:cNvPr id="51214" name="Picture 14" descr="cow-patty.jpg"/>
          <p:cNvPicPr>
            <a:picLocks noChangeAspect="1" noChangeArrowheads="1"/>
          </p:cNvPicPr>
          <p:nvPr/>
        </p:nvPicPr>
        <p:blipFill>
          <a:blip r:embed="rId5" cstate="print"/>
          <a:srcRect l="12159"/>
          <a:stretch>
            <a:fillRect/>
          </a:stretch>
        </p:blipFill>
        <p:spPr bwMode="auto">
          <a:xfrm>
            <a:off x="4495800" y="3200400"/>
            <a:ext cx="3302945" cy="2514600"/>
          </a:xfrm>
          <a:prstGeom prst="rect">
            <a:avLst/>
          </a:prstGeom>
          <a:noFill/>
        </p:spPr>
      </p:pic>
      <p:pic>
        <p:nvPicPr>
          <p:cNvPr id="51216" name="Picture 16" descr="http://barfblog.foodsafety.ksu.edu/CowPattyBingo.jpg"/>
          <p:cNvPicPr>
            <a:picLocks noChangeAspect="1" noChangeArrowheads="1"/>
          </p:cNvPicPr>
          <p:nvPr/>
        </p:nvPicPr>
        <p:blipFill>
          <a:blip r:embed="rId6" cstate="print"/>
          <a:srcRect/>
          <a:stretch>
            <a:fillRect/>
          </a:stretch>
        </p:blipFill>
        <p:spPr bwMode="auto">
          <a:xfrm>
            <a:off x="7086600" y="3200400"/>
            <a:ext cx="1769327" cy="2590800"/>
          </a:xfrm>
          <a:prstGeom prst="rect">
            <a:avLst/>
          </a:prstGeom>
          <a:noFill/>
        </p:spPr>
      </p:pic>
      <p:sp>
        <p:nvSpPr>
          <p:cNvPr id="21" name="Rectangle 20"/>
          <p:cNvSpPr/>
          <p:nvPr/>
        </p:nvSpPr>
        <p:spPr>
          <a:xfrm>
            <a:off x="762000" y="4876800"/>
            <a:ext cx="2153731" cy="369332"/>
          </a:xfrm>
          <a:prstGeom prst="rect">
            <a:avLst/>
          </a:prstGeom>
        </p:spPr>
        <p:txBody>
          <a:bodyPr wrap="none">
            <a:spAutoFit/>
          </a:bodyPr>
          <a:lstStyle/>
          <a:p>
            <a:r>
              <a:rPr lang="en-US" b="1" dirty="0" smtClean="0">
                <a:solidFill>
                  <a:srgbClr val="FF0000"/>
                </a:solidFill>
              </a:rPr>
              <a:t>Optional flavoring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box(in)">
                                      <p:cBhvr>
                                        <p:cTn id="12" dur="500"/>
                                        <p:tgtEl>
                                          <p:spTgt spid="5120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ox(in)">
                                      <p:cBhvr>
                                        <p:cTn id="15" dur="500"/>
                                        <p:tgtEl>
                                          <p:spTgt spid="12">
                                            <p:txEl>
                                              <p:pRg st="0" end="0"/>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box(in)">
                                      <p:cBhvr>
                                        <p:cTn id="18" dur="500"/>
                                        <p:tgtEl>
                                          <p:spTgt spid="12">
                                            <p:txEl>
                                              <p:pRg st="1" end="1"/>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ox(i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1" nodeType="clickEffect">
                                  <p:stCondLst>
                                    <p:cond delay="0"/>
                                  </p:stCondLst>
                                  <p:childTnLst>
                                    <p:animScale>
                                      <p:cBhvr>
                                        <p:cTn id="28" dur="2000" fill="hold"/>
                                        <p:tgtEl>
                                          <p:spTgt spid="21"/>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51214"/>
                                        </p:tgtEl>
                                        <p:attrNameLst>
                                          <p:attrName>style.visibility</p:attrName>
                                        </p:attrNameLst>
                                      </p:cBhvr>
                                      <p:to>
                                        <p:strVal val="visible"/>
                                      </p:to>
                                    </p:set>
                                    <p:animEffect transition="in" filter="box(in)">
                                      <p:cBhvr>
                                        <p:cTn id="33" dur="500"/>
                                        <p:tgtEl>
                                          <p:spTgt spid="51214"/>
                                        </p:tgtEl>
                                      </p:cBhvr>
                                    </p:animEffect>
                                  </p:childTnLst>
                                </p:cTn>
                              </p:par>
                              <p:par>
                                <p:cTn id="34" presetID="4" presetClass="entr" presetSubtype="16" fill="hold" nodeType="withEffect">
                                  <p:stCondLst>
                                    <p:cond delay="0"/>
                                  </p:stCondLst>
                                  <p:childTnLst>
                                    <p:set>
                                      <p:cBhvr>
                                        <p:cTn id="35" dur="1" fill="hold">
                                          <p:stCondLst>
                                            <p:cond delay="0"/>
                                          </p:stCondLst>
                                        </p:cTn>
                                        <p:tgtEl>
                                          <p:spTgt spid="51216"/>
                                        </p:tgtEl>
                                        <p:attrNameLst>
                                          <p:attrName>style.visibility</p:attrName>
                                        </p:attrNameLst>
                                      </p:cBhvr>
                                      <p:to>
                                        <p:strVal val="visible"/>
                                      </p:to>
                                    </p:set>
                                    <p:animEffect transition="in" filter="box(in)">
                                      <p:cBhvr>
                                        <p:cTn id="36" dur="500"/>
                                        <p:tgtEl>
                                          <p:spTgt spid="51216"/>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ox(in)">
                                      <p:cBhvr>
                                        <p:cTn id="39" dur="500"/>
                                        <p:tgtEl>
                                          <p:spTgt spid="20"/>
                                        </p:tgtEl>
                                      </p:cBhvr>
                                    </p:animEffect>
                                  </p:childTnLst>
                                </p:cTn>
                              </p:par>
                              <p:par>
                                <p:cTn id="40" presetID="4" presetClass="exit" presetSubtype="16" fill="hold" nodeType="withEffect">
                                  <p:stCondLst>
                                    <p:cond delay="0"/>
                                  </p:stCondLst>
                                  <p:childTnLst>
                                    <p:animEffect transition="out" filter="box(in)">
                                      <p:cBhvr>
                                        <p:cTn id="41" dur="500"/>
                                        <p:tgtEl>
                                          <p:spTgt spid="51206"/>
                                        </p:tgtEl>
                                      </p:cBhvr>
                                    </p:animEffect>
                                    <p:set>
                                      <p:cBhvr>
                                        <p:cTn id="42" dur="1" fill="hold">
                                          <p:stCondLst>
                                            <p:cond delay="499"/>
                                          </p:stCondLst>
                                        </p:cTn>
                                        <p:tgtEl>
                                          <p:spTgt spid="51206"/>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ox(in)">
                                      <p:cBhvr>
                                        <p:cTn id="50" dur="500"/>
                                        <p:tgtEl>
                                          <p:spTgt spid="11"/>
                                        </p:tgtEl>
                                      </p:cBhvr>
                                    </p:animEffect>
                                  </p:childTnLst>
                                </p:cTn>
                              </p:par>
                              <p:par>
                                <p:cTn id="51" presetID="4" presetClass="entr" presetSubtype="16" fill="hold" nodeType="withEffect">
                                  <p:stCondLst>
                                    <p:cond delay="0"/>
                                  </p:stCondLst>
                                  <p:childTnLst>
                                    <p:set>
                                      <p:cBhvr>
                                        <p:cTn id="52" dur="1" fill="hold">
                                          <p:stCondLst>
                                            <p:cond delay="0"/>
                                          </p:stCondLst>
                                        </p:cTn>
                                        <p:tgtEl>
                                          <p:spTgt spid="51210"/>
                                        </p:tgtEl>
                                        <p:attrNameLst>
                                          <p:attrName>style.visibility</p:attrName>
                                        </p:attrNameLst>
                                      </p:cBhvr>
                                      <p:to>
                                        <p:strVal val="visible"/>
                                      </p:to>
                                    </p:set>
                                    <p:animEffect transition="in" filter="box(in)">
                                      <p:cBhvr>
                                        <p:cTn id="53" dur="500"/>
                                        <p:tgtEl>
                                          <p:spTgt spid="51210"/>
                                        </p:tgtEl>
                                      </p:cBhvr>
                                    </p:animEffect>
                                  </p:childTnLst>
                                </p:cTn>
                              </p:par>
                              <p:par>
                                <p:cTn id="54" presetID="4" presetClass="entr" presetSubtype="16" fill="hold" nodeType="withEffect">
                                  <p:stCondLst>
                                    <p:cond delay="0"/>
                                  </p:stCondLst>
                                  <p:childTnLst>
                                    <p:set>
                                      <p:cBhvr>
                                        <p:cTn id="55" dur="1" fill="hold">
                                          <p:stCondLst>
                                            <p:cond delay="0"/>
                                          </p:stCondLst>
                                        </p:cTn>
                                        <p:tgtEl>
                                          <p:spTgt spid="51212"/>
                                        </p:tgtEl>
                                        <p:attrNameLst>
                                          <p:attrName>style.visibility</p:attrName>
                                        </p:attrNameLst>
                                      </p:cBhvr>
                                      <p:to>
                                        <p:strVal val="visible"/>
                                      </p:to>
                                    </p:set>
                                    <p:animEffect transition="in" filter="box(in)">
                                      <p:cBhvr>
                                        <p:cTn id="56" dur="500"/>
                                        <p:tgtEl>
                                          <p:spTgt spid="51212"/>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ox(in)">
                                      <p:cBhvr>
                                        <p:cTn id="59" dur="500"/>
                                        <p:tgtEl>
                                          <p:spTgt spid="17"/>
                                        </p:tgtEl>
                                      </p:cBhvr>
                                    </p:animEffect>
                                  </p:childTnLst>
                                </p:cTn>
                              </p:par>
                              <p:par>
                                <p:cTn id="60" presetID="4" presetClass="exit" presetSubtype="16" fill="hold" grpId="1" nodeType="withEffect">
                                  <p:stCondLst>
                                    <p:cond delay="0"/>
                                  </p:stCondLst>
                                  <p:childTnLst>
                                    <p:animEffect transition="out" filter="box(in)">
                                      <p:cBhvr>
                                        <p:cTn id="61" dur="500"/>
                                        <p:tgtEl>
                                          <p:spTgt spid="12">
                                            <p:txEl>
                                              <p:pRg st="0" end="0"/>
                                            </p:txEl>
                                          </p:spTgt>
                                        </p:tgtEl>
                                      </p:cBhvr>
                                    </p:animEffect>
                                    <p:set>
                                      <p:cBhvr>
                                        <p:cTn id="62" dur="1" fill="hold">
                                          <p:stCondLst>
                                            <p:cond delay="499"/>
                                          </p:stCondLst>
                                        </p:cTn>
                                        <p:tgtEl>
                                          <p:spTgt spid="12">
                                            <p:txEl>
                                              <p:pRg st="0" end="0"/>
                                            </p:txEl>
                                          </p:spTgt>
                                        </p:tgtEl>
                                        <p:attrNameLst>
                                          <p:attrName>style.visibility</p:attrName>
                                        </p:attrNameLst>
                                      </p:cBhvr>
                                      <p:to>
                                        <p:strVal val="hidden"/>
                                      </p:to>
                                    </p:set>
                                  </p:childTnLst>
                                </p:cTn>
                              </p:par>
                              <p:par>
                                <p:cTn id="63" presetID="4" presetClass="exit" presetSubtype="16" fill="hold" grpId="1" nodeType="withEffect">
                                  <p:stCondLst>
                                    <p:cond delay="0"/>
                                  </p:stCondLst>
                                  <p:childTnLst>
                                    <p:animEffect transition="out" filter="box(in)">
                                      <p:cBhvr>
                                        <p:cTn id="64" dur="500"/>
                                        <p:tgtEl>
                                          <p:spTgt spid="12">
                                            <p:txEl>
                                              <p:pRg st="1" end="1"/>
                                            </p:txEl>
                                          </p:spTgt>
                                        </p:tgtEl>
                                      </p:cBhvr>
                                    </p:animEffect>
                                    <p:set>
                                      <p:cBhvr>
                                        <p:cTn id="65" dur="1" fill="hold">
                                          <p:stCondLst>
                                            <p:cond delay="499"/>
                                          </p:stCondLst>
                                        </p:cTn>
                                        <p:tgtEl>
                                          <p:spTgt spid="12">
                                            <p:txEl>
                                              <p:pRg st="1" end="1"/>
                                            </p:txEl>
                                          </p:spTgt>
                                        </p:tgtEl>
                                        <p:attrNameLst>
                                          <p:attrName>style.visibility</p:attrName>
                                        </p:attrNameLst>
                                      </p:cBhvr>
                                      <p:to>
                                        <p:strVal val="hidden"/>
                                      </p:to>
                                    </p:set>
                                  </p:childTnLst>
                                </p:cTn>
                              </p:par>
                              <p:par>
                                <p:cTn id="66" presetID="4" presetClass="exit" presetSubtype="16" fill="hold" nodeType="withEffect">
                                  <p:stCondLst>
                                    <p:cond delay="0"/>
                                  </p:stCondLst>
                                  <p:childTnLst>
                                    <p:animEffect transition="out" filter="box(in)">
                                      <p:cBhvr>
                                        <p:cTn id="67" dur="500"/>
                                        <p:tgtEl>
                                          <p:spTgt spid="51214"/>
                                        </p:tgtEl>
                                      </p:cBhvr>
                                    </p:animEffect>
                                    <p:set>
                                      <p:cBhvr>
                                        <p:cTn id="68" dur="1" fill="hold">
                                          <p:stCondLst>
                                            <p:cond delay="499"/>
                                          </p:stCondLst>
                                        </p:cTn>
                                        <p:tgtEl>
                                          <p:spTgt spid="51214"/>
                                        </p:tgtEl>
                                        <p:attrNameLst>
                                          <p:attrName>style.visibility</p:attrName>
                                        </p:attrNameLst>
                                      </p:cBhvr>
                                      <p:to>
                                        <p:strVal val="hidden"/>
                                      </p:to>
                                    </p:set>
                                  </p:childTnLst>
                                </p:cTn>
                              </p:par>
                              <p:par>
                                <p:cTn id="69" presetID="4" presetClass="exit" presetSubtype="16" fill="hold" nodeType="withEffect">
                                  <p:stCondLst>
                                    <p:cond delay="0"/>
                                  </p:stCondLst>
                                  <p:childTnLst>
                                    <p:animEffect transition="out" filter="box(in)">
                                      <p:cBhvr>
                                        <p:cTn id="70" dur="500"/>
                                        <p:tgtEl>
                                          <p:spTgt spid="51216"/>
                                        </p:tgtEl>
                                      </p:cBhvr>
                                    </p:animEffect>
                                    <p:set>
                                      <p:cBhvr>
                                        <p:cTn id="71" dur="1" fill="hold">
                                          <p:stCondLst>
                                            <p:cond delay="499"/>
                                          </p:stCondLst>
                                        </p:cTn>
                                        <p:tgtEl>
                                          <p:spTgt spid="51216"/>
                                        </p:tgtEl>
                                        <p:attrNameLst>
                                          <p:attrName>style.visibility</p:attrName>
                                        </p:attrNameLst>
                                      </p:cBhvr>
                                      <p:to>
                                        <p:strVal val="hidden"/>
                                      </p:to>
                                    </p:set>
                                  </p:childTnLst>
                                </p:cTn>
                              </p:par>
                              <p:par>
                                <p:cTn id="72" presetID="4" presetClass="exit" presetSubtype="16" fill="hold" grpId="1" nodeType="withEffect">
                                  <p:stCondLst>
                                    <p:cond delay="0"/>
                                  </p:stCondLst>
                                  <p:childTnLst>
                                    <p:animEffect transition="out" filter="box(in)">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4" presetClass="exit" presetSubtype="16" fill="hold" grpId="2" nodeType="withEffect">
                                  <p:stCondLst>
                                    <p:cond delay="0"/>
                                  </p:stCondLst>
                                  <p:childTnLst>
                                    <p:animEffect transition="out" filter="box(in)">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7" grpId="0"/>
      <p:bldP spid="3" grpId="0" build="p"/>
      <p:bldP spid="10" grpId="0"/>
      <p:bldP spid="10" grpId="1"/>
      <p:bldP spid="11" grpId="0"/>
      <p:bldP spid="12" grpId="0" build="allAtOnce"/>
      <p:bldP spid="12" grpId="1" build="allAtOnce"/>
      <p:bldP spid="21" grpId="0"/>
      <p:bldP spid="21" grpId="1"/>
      <p:bldP spid="21" grpId="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362075"/>
          </a:xfrm>
        </p:spPr>
        <p:txBody>
          <a:bodyPr>
            <a:noAutofit/>
          </a:bodyPr>
          <a:lstStyle/>
          <a:p>
            <a:pPr algn="ctr"/>
            <a:r>
              <a:rPr lang="en-US" sz="4800" dirty="0" smtClean="0"/>
              <a:t>What brought the good times to an end?</a:t>
            </a:r>
            <a:endParaRPr lang="en-US" sz="4800" dirty="0"/>
          </a:p>
        </p:txBody>
      </p:sp>
      <p:sp>
        <p:nvSpPr>
          <p:cNvPr id="3" name="Text Placeholder 2"/>
          <p:cNvSpPr>
            <a:spLocks noGrp="1"/>
          </p:cNvSpPr>
          <p:nvPr>
            <p:ph type="body" idx="1"/>
          </p:nvPr>
        </p:nvSpPr>
        <p:spPr>
          <a:xfrm>
            <a:off x="762000" y="5181600"/>
            <a:ext cx="7772400" cy="1500187"/>
          </a:xfrm>
        </p:spPr>
        <p:txBody>
          <a:bodyPr>
            <a:noAutofit/>
          </a:bodyPr>
          <a:lstStyle/>
          <a:p>
            <a:pPr algn="ctr"/>
            <a:r>
              <a:rPr lang="en-US" sz="6600" dirty="0" smtClean="0">
                <a:solidFill>
                  <a:schemeClr val="tx1"/>
                </a:solidFill>
              </a:rPr>
              <a:t>The</a:t>
            </a:r>
            <a:r>
              <a:rPr lang="en-US" sz="6600" dirty="0" smtClean="0"/>
              <a:t> </a:t>
            </a:r>
            <a:r>
              <a:rPr lang="en-US" sz="6600" dirty="0" smtClean="0">
                <a:solidFill>
                  <a:srgbClr val="FF0000"/>
                </a:solidFill>
              </a:rPr>
              <a:t>Great Depression </a:t>
            </a:r>
          </a:p>
          <a:p>
            <a:pPr algn="ctr"/>
            <a:r>
              <a:rPr lang="en-US" sz="6600" dirty="0" smtClean="0">
                <a:solidFill>
                  <a:schemeClr val="tx1"/>
                </a:solidFill>
              </a:rPr>
              <a:t>and the </a:t>
            </a:r>
          </a:p>
          <a:p>
            <a:pPr algn="ctr"/>
            <a:r>
              <a:rPr lang="en-US" sz="6600" dirty="0" smtClean="0">
                <a:solidFill>
                  <a:srgbClr val="FFFF00"/>
                </a:solidFill>
              </a:rPr>
              <a:t>21</a:t>
            </a:r>
            <a:r>
              <a:rPr lang="en-US" sz="6600" baseline="30000" dirty="0" smtClean="0">
                <a:solidFill>
                  <a:srgbClr val="FFFF00"/>
                </a:solidFill>
              </a:rPr>
              <a:t>st</a:t>
            </a:r>
            <a:r>
              <a:rPr lang="en-US" sz="6600" dirty="0" smtClean="0">
                <a:solidFill>
                  <a:srgbClr val="FFFF00"/>
                </a:solidFill>
              </a:rPr>
              <a:t> Amendment</a:t>
            </a:r>
            <a:r>
              <a:rPr lang="en-US" sz="7200" dirty="0" smtClean="0">
                <a:solidFill>
                  <a:schemeClr val="tx1"/>
                </a:solidFill>
              </a:rPr>
              <a:t>.</a:t>
            </a:r>
            <a:endParaRPr lang="en-US" sz="7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362075"/>
          </a:xfrm>
        </p:spPr>
        <p:txBody>
          <a:bodyPr>
            <a:normAutofit/>
          </a:bodyPr>
          <a:lstStyle/>
          <a:p>
            <a:pPr algn="l"/>
            <a:r>
              <a:rPr lang="en-US" sz="7200" dirty="0" smtClean="0"/>
              <a:t>Review</a:t>
            </a:r>
            <a:endParaRPr lang="en-US" sz="7200" dirty="0"/>
          </a:p>
        </p:txBody>
      </p:sp>
      <p:sp>
        <p:nvSpPr>
          <p:cNvPr id="3" name="Text Placeholder 2"/>
          <p:cNvSpPr>
            <a:spLocks noGrp="1"/>
          </p:cNvSpPr>
          <p:nvPr>
            <p:ph type="body" idx="1"/>
          </p:nvPr>
        </p:nvSpPr>
        <p:spPr>
          <a:xfrm>
            <a:off x="685800" y="1295400"/>
            <a:ext cx="7772400" cy="4800600"/>
          </a:xfrm>
        </p:spPr>
        <p:txBody>
          <a:bodyPr>
            <a:normAutofit fontScale="92500" lnSpcReduction="10000"/>
          </a:bodyPr>
          <a:lstStyle/>
          <a:p>
            <a:pPr algn="l"/>
            <a:r>
              <a:rPr lang="en-US" sz="4800" b="1" dirty="0" smtClean="0">
                <a:solidFill>
                  <a:schemeClr val="bg2">
                    <a:lumMod val="50000"/>
                  </a:schemeClr>
                </a:solidFill>
              </a:rPr>
              <a:t>Bilbo as Governor Again.</a:t>
            </a:r>
          </a:p>
          <a:p>
            <a:pPr algn="l"/>
            <a:endParaRPr lang="en-US" sz="3500" b="1" dirty="0" smtClean="0"/>
          </a:p>
          <a:p>
            <a:pPr algn="l"/>
            <a:r>
              <a:rPr lang="en-US" sz="4800" b="1" dirty="0" smtClean="0">
                <a:solidFill>
                  <a:srgbClr val="FF0000"/>
                </a:solidFill>
              </a:rPr>
              <a:t>The Wisconsin Report.</a:t>
            </a:r>
          </a:p>
          <a:p>
            <a:pPr algn="l"/>
            <a:endParaRPr lang="en-US" sz="3500" b="1" dirty="0" smtClean="0"/>
          </a:p>
          <a:p>
            <a:pPr algn="l"/>
            <a:r>
              <a:rPr lang="en-US" sz="4800" b="1" dirty="0" smtClean="0">
                <a:solidFill>
                  <a:srgbClr val="00B050"/>
                </a:solidFill>
              </a:rPr>
              <a:t>Junior Colleges.</a:t>
            </a:r>
          </a:p>
          <a:p>
            <a:pPr algn="l"/>
            <a:endParaRPr lang="en-US" sz="3500" b="1" dirty="0" smtClean="0"/>
          </a:p>
          <a:p>
            <a:pPr algn="l"/>
            <a:r>
              <a:rPr lang="en-US" sz="4800" b="1" dirty="0" smtClean="0">
                <a:solidFill>
                  <a:srgbClr val="FFFF00"/>
                </a:solidFill>
              </a:rPr>
              <a:t>Economy.</a:t>
            </a:r>
            <a:endParaRPr lang="en-US" sz="4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ox(i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62075"/>
          </a:xfrm>
        </p:spPr>
        <p:txBody>
          <a:bodyPr>
            <a:noAutofit/>
          </a:bodyPr>
          <a:lstStyle/>
          <a:p>
            <a:pPr algn="ctr"/>
            <a:r>
              <a:rPr lang="en-US" sz="8800" dirty="0" smtClean="0"/>
              <a:t>Homework</a:t>
            </a:r>
            <a:endParaRPr lang="en-US" sz="8800" dirty="0"/>
          </a:p>
        </p:txBody>
      </p:sp>
      <p:sp>
        <p:nvSpPr>
          <p:cNvPr id="3" name="Text Placeholder 2"/>
          <p:cNvSpPr>
            <a:spLocks noGrp="1"/>
          </p:cNvSpPr>
          <p:nvPr>
            <p:ph type="body" idx="1"/>
          </p:nvPr>
        </p:nvSpPr>
        <p:spPr>
          <a:xfrm>
            <a:off x="609600" y="2895600"/>
            <a:ext cx="7772400" cy="1500187"/>
          </a:xfrm>
        </p:spPr>
        <p:txBody>
          <a:bodyPr>
            <a:noAutofit/>
          </a:bodyPr>
          <a:lstStyle/>
          <a:p>
            <a:pPr algn="ctr"/>
            <a:r>
              <a:rPr lang="en-US" sz="9600" dirty="0" smtClean="0">
                <a:solidFill>
                  <a:schemeClr val="tx1"/>
                </a:solidFill>
              </a:rPr>
              <a:t>Read pages 195 to 198</a:t>
            </a:r>
            <a:endParaRPr lang="en-US" sz="96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66800"/>
            <a:ext cx="8229600" cy="5376672"/>
          </a:xfrm>
        </p:spPr>
        <p:txBody>
          <a:bodyPr>
            <a:normAutofit/>
          </a:bodyPr>
          <a:lstStyle/>
          <a:p>
            <a:pPr>
              <a:buNone/>
            </a:pPr>
            <a:r>
              <a:rPr lang="en-US" sz="2800" dirty="0" smtClean="0">
                <a:solidFill>
                  <a:srgbClr val="0070C0"/>
                </a:solidFill>
              </a:rPr>
              <a:t>	MS1e</a:t>
            </a:r>
            <a:r>
              <a:rPr lang="en-US" sz="2800" dirty="0" smtClean="0"/>
              <a:t> Analyze the historical and political significance of key events in our state's development .</a:t>
            </a:r>
          </a:p>
          <a:p>
            <a:pPr>
              <a:buNone/>
            </a:pPr>
            <a:endParaRPr lang="en-US" sz="1300" dirty="0" smtClean="0"/>
          </a:p>
          <a:p>
            <a:pPr>
              <a:buNone/>
            </a:pPr>
            <a:r>
              <a:rPr lang="en-US" sz="2800" dirty="0" smtClean="0">
                <a:solidFill>
                  <a:srgbClr val="0070C0"/>
                </a:solidFill>
              </a:rPr>
              <a:t>	MS2a</a:t>
            </a:r>
            <a:r>
              <a:rPr lang="en-US" sz="2800" dirty="0" smtClean="0">
                <a:solidFill>
                  <a:srgbClr val="00B0F0"/>
                </a:solidFill>
              </a:rPr>
              <a:t> </a:t>
            </a:r>
            <a:r>
              <a:rPr lang="en-US" sz="2800" dirty="0" smtClean="0"/>
              <a:t>Identify the influence of the industrial and agricultural revolution in our state.</a:t>
            </a:r>
          </a:p>
          <a:p>
            <a:endParaRPr lang="en-US" sz="1300" dirty="0" smtClean="0"/>
          </a:p>
          <a:p>
            <a:pPr>
              <a:buNone/>
            </a:pPr>
            <a:r>
              <a:rPr lang="en-US" dirty="0" smtClean="0">
                <a:solidFill>
                  <a:srgbClr val="0070C0"/>
                </a:solidFill>
              </a:rPr>
              <a:t>	</a:t>
            </a:r>
            <a:r>
              <a:rPr lang="en-US" sz="2800" dirty="0" smtClean="0">
                <a:solidFill>
                  <a:srgbClr val="0070C0"/>
                </a:solidFill>
              </a:rPr>
              <a:t>MS3a</a:t>
            </a:r>
            <a:r>
              <a:rPr lang="en-US" sz="2800" dirty="0" smtClean="0"/>
              <a:t> Trace the effects of migration to and from the state (e.g., The Great Migration, etc.).</a:t>
            </a:r>
          </a:p>
          <a:p>
            <a:pPr>
              <a:buNone/>
            </a:pPr>
            <a:endParaRPr lang="en-US" sz="1100" dirty="0" smtClean="0"/>
          </a:p>
          <a:p>
            <a:pPr>
              <a:buNone/>
            </a:pPr>
            <a:r>
              <a:rPr lang="en-US" dirty="0" smtClean="0">
                <a:solidFill>
                  <a:srgbClr val="0070C0"/>
                </a:solidFill>
              </a:rPr>
              <a:t>	</a:t>
            </a:r>
            <a:r>
              <a:rPr lang="en-US" sz="2800" dirty="0" smtClean="0">
                <a:solidFill>
                  <a:srgbClr val="0070C0"/>
                </a:solidFill>
              </a:rPr>
              <a:t>MS3d </a:t>
            </a:r>
            <a:r>
              <a:rPr lang="en-US" sz="2800" dirty="0" smtClean="0"/>
              <a:t>Analyze the significance of key events in our state's history.</a:t>
            </a:r>
          </a:p>
          <a:p>
            <a:endParaRPr lang="en-US" dirty="0"/>
          </a:p>
        </p:txBody>
      </p:sp>
      <p:sp>
        <p:nvSpPr>
          <p:cNvPr id="4" name="Title 2"/>
          <p:cNvSpPr>
            <a:spLocks noGrp="1"/>
          </p:cNvSpPr>
          <p:nvPr>
            <p:ph type="title"/>
          </p:nvPr>
        </p:nvSpPr>
        <p:spPr>
          <a:xfrm>
            <a:off x="533400" y="0"/>
            <a:ext cx="8229600" cy="1143000"/>
          </a:xfrm>
        </p:spPr>
        <p:txBody>
          <a:bodyPr>
            <a:noAutofit/>
          </a:bodyPr>
          <a:lstStyle/>
          <a:p>
            <a:r>
              <a:rPr lang="en-US" sz="7200" dirty="0" smtClean="0"/>
              <a:t>Objectives</a:t>
            </a:r>
            <a:endParaRPr lang="en-US" sz="7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SzPct val="130000"/>
            </a:pPr>
            <a:r>
              <a:rPr lang="en-US" dirty="0" smtClean="0"/>
              <a:t>Changes in Mississippi small towns.</a:t>
            </a:r>
          </a:p>
          <a:p>
            <a:pPr>
              <a:buNone/>
            </a:pPr>
            <a:endParaRPr lang="en-US" sz="1000" dirty="0" smtClean="0"/>
          </a:p>
          <a:p>
            <a:pPr>
              <a:buSzPct val="130000"/>
            </a:pPr>
            <a:r>
              <a:rPr lang="en-US" dirty="0" smtClean="0"/>
              <a:t>The Great Migration</a:t>
            </a:r>
          </a:p>
          <a:p>
            <a:pPr>
              <a:buNone/>
            </a:pPr>
            <a:endParaRPr lang="en-US" sz="1000" dirty="0" smtClean="0"/>
          </a:p>
          <a:p>
            <a:pPr>
              <a:buSzPct val="130000"/>
            </a:pPr>
            <a:r>
              <a:rPr lang="en-US" dirty="0" smtClean="0"/>
              <a:t>Black Middle-Class</a:t>
            </a:r>
          </a:p>
          <a:p>
            <a:pPr>
              <a:buNone/>
            </a:pPr>
            <a:endParaRPr lang="en-US" sz="1000" dirty="0" smtClean="0"/>
          </a:p>
          <a:p>
            <a:pPr>
              <a:buSzPct val="130000"/>
            </a:pPr>
            <a:r>
              <a:rPr lang="en-US" dirty="0" smtClean="0"/>
              <a:t>Governor Henry Whitfield</a:t>
            </a:r>
          </a:p>
          <a:p>
            <a:pPr>
              <a:buSzPct val="130000"/>
              <a:buNone/>
            </a:pPr>
            <a:endParaRPr lang="en-US" sz="1000" dirty="0" smtClean="0"/>
          </a:p>
          <a:p>
            <a:pPr>
              <a:buSzPct val="130000"/>
            </a:pPr>
            <a:r>
              <a:rPr lang="en-US" dirty="0" smtClean="0"/>
              <a:t>Flood of 1927.</a:t>
            </a:r>
            <a:endParaRPr lang="en-US" dirty="0"/>
          </a:p>
        </p:txBody>
      </p:sp>
      <p:sp>
        <p:nvSpPr>
          <p:cNvPr id="3" name="Title 2"/>
          <p:cNvSpPr>
            <a:spLocks noGrp="1"/>
          </p:cNvSpPr>
          <p:nvPr>
            <p:ph type="title"/>
          </p:nvPr>
        </p:nvSpPr>
        <p:spPr/>
        <p:txBody>
          <a:bodyPr>
            <a:noAutofit/>
          </a:bodyPr>
          <a:lstStyle/>
          <a:p>
            <a:r>
              <a:rPr lang="en-US" sz="7200" dirty="0" smtClean="0"/>
              <a:t>Review</a:t>
            </a:r>
            <a:endParaRPr lang="en-US"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i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i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i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box(in)">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362075"/>
          </a:xfrm>
        </p:spPr>
        <p:txBody>
          <a:bodyPr>
            <a:normAutofit/>
          </a:bodyPr>
          <a:lstStyle/>
          <a:p>
            <a:pPr algn="l"/>
            <a:r>
              <a:rPr lang="en-US" sz="7200" dirty="0" smtClean="0"/>
              <a:t>Overview</a:t>
            </a:r>
            <a:endParaRPr lang="en-US" sz="7200" dirty="0"/>
          </a:p>
        </p:txBody>
      </p:sp>
      <p:sp>
        <p:nvSpPr>
          <p:cNvPr id="3" name="Text Placeholder 2"/>
          <p:cNvSpPr>
            <a:spLocks noGrp="1"/>
          </p:cNvSpPr>
          <p:nvPr>
            <p:ph type="body" idx="1"/>
          </p:nvPr>
        </p:nvSpPr>
        <p:spPr>
          <a:xfrm>
            <a:off x="685800" y="1295400"/>
            <a:ext cx="7772400" cy="4800600"/>
          </a:xfrm>
        </p:spPr>
        <p:txBody>
          <a:bodyPr>
            <a:normAutofit fontScale="92500" lnSpcReduction="10000"/>
          </a:bodyPr>
          <a:lstStyle/>
          <a:p>
            <a:pPr algn="l"/>
            <a:r>
              <a:rPr lang="en-US" sz="4800" b="1" dirty="0" smtClean="0">
                <a:solidFill>
                  <a:schemeClr val="bg2">
                    <a:lumMod val="50000"/>
                  </a:schemeClr>
                </a:solidFill>
              </a:rPr>
              <a:t>Bilbo as Governor Again.</a:t>
            </a:r>
          </a:p>
          <a:p>
            <a:pPr algn="l"/>
            <a:endParaRPr lang="en-US" sz="3500" b="1" dirty="0" smtClean="0"/>
          </a:p>
          <a:p>
            <a:pPr algn="l"/>
            <a:r>
              <a:rPr lang="en-US" sz="4800" b="1" dirty="0" smtClean="0">
                <a:solidFill>
                  <a:srgbClr val="FF0000"/>
                </a:solidFill>
              </a:rPr>
              <a:t>The Wisconsin Report.</a:t>
            </a:r>
          </a:p>
          <a:p>
            <a:pPr algn="l"/>
            <a:endParaRPr lang="en-US" sz="3500" b="1" dirty="0" smtClean="0"/>
          </a:p>
          <a:p>
            <a:pPr algn="l"/>
            <a:r>
              <a:rPr lang="en-US" sz="4800" b="1" dirty="0" smtClean="0">
                <a:solidFill>
                  <a:srgbClr val="00B050"/>
                </a:solidFill>
              </a:rPr>
              <a:t>Junior Colleges.</a:t>
            </a:r>
          </a:p>
          <a:p>
            <a:pPr algn="l"/>
            <a:endParaRPr lang="en-US" sz="3500" b="1" dirty="0" smtClean="0"/>
          </a:p>
          <a:p>
            <a:pPr algn="l"/>
            <a:r>
              <a:rPr lang="en-US" sz="4800" b="1" dirty="0" smtClean="0">
                <a:solidFill>
                  <a:srgbClr val="FFFF00"/>
                </a:solidFill>
              </a:rPr>
              <a:t>Economy.</a:t>
            </a:r>
            <a:endParaRPr lang="en-US" sz="4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ox(i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82000" cy="1362075"/>
          </a:xfrm>
        </p:spPr>
        <p:txBody>
          <a:bodyPr>
            <a:noAutofit/>
          </a:bodyPr>
          <a:lstStyle/>
          <a:p>
            <a:pPr algn="l"/>
            <a:r>
              <a:rPr lang="en-US" sz="7200" dirty="0" smtClean="0"/>
              <a:t>The 1927 governor race</a:t>
            </a:r>
            <a:endParaRPr lang="en-US" sz="7200" dirty="0"/>
          </a:p>
        </p:txBody>
      </p:sp>
      <p:sp>
        <p:nvSpPr>
          <p:cNvPr id="5" name="Text Placeholder 2"/>
          <p:cNvSpPr>
            <a:spLocks noGrp="1"/>
          </p:cNvSpPr>
          <p:nvPr>
            <p:ph type="body" idx="1"/>
          </p:nvPr>
        </p:nvSpPr>
        <p:spPr>
          <a:xfrm>
            <a:off x="762000" y="2438400"/>
            <a:ext cx="8001000" cy="3886200"/>
          </a:xfrm>
        </p:spPr>
        <p:txBody>
          <a:bodyPr>
            <a:normAutofit fontScale="92500"/>
          </a:bodyPr>
          <a:lstStyle/>
          <a:p>
            <a:pPr algn="l"/>
            <a:r>
              <a:rPr lang="en-US" sz="2800" b="1" dirty="0" smtClean="0"/>
              <a:t>Theodore Bilbo vs. Dennis </a:t>
            </a:r>
            <a:r>
              <a:rPr lang="en-US" sz="2800" b="1" dirty="0" err="1" smtClean="0"/>
              <a:t>Murphree</a:t>
            </a:r>
            <a:endParaRPr lang="en-US" sz="2800" b="1" dirty="0" smtClean="0"/>
          </a:p>
          <a:p>
            <a:pPr algn="l"/>
            <a:endParaRPr lang="en-US" sz="2800" b="1" dirty="0" smtClean="0"/>
          </a:p>
          <a:p>
            <a:pPr algn="l"/>
            <a:r>
              <a:rPr lang="en-US" sz="2800" b="1" dirty="0" smtClean="0"/>
              <a:t>  Promises textbook and plant to produce them.</a:t>
            </a:r>
          </a:p>
          <a:p>
            <a:pPr algn="l"/>
            <a:r>
              <a:rPr lang="en-US" sz="2800" b="1" dirty="0" smtClean="0"/>
              <a:t>  Massive road program. (</a:t>
            </a:r>
            <a:r>
              <a:rPr lang="en-US" sz="2800" b="1" dirty="0" smtClean="0">
                <a:solidFill>
                  <a:srgbClr val="FF0000"/>
                </a:solidFill>
              </a:rPr>
              <a:t>Bricks</a:t>
            </a:r>
            <a:r>
              <a:rPr lang="en-US" sz="2800" b="1" dirty="0" smtClean="0"/>
              <a:t>)</a:t>
            </a:r>
          </a:p>
          <a:p>
            <a:pPr algn="l"/>
            <a:endParaRPr lang="en-US" sz="2800" b="1" dirty="0" smtClean="0"/>
          </a:p>
          <a:p>
            <a:pPr algn="l"/>
            <a:r>
              <a:rPr lang="en-US" sz="2800" b="1" dirty="0" smtClean="0"/>
              <a:t>Bilbo wins by 16,500 votes. (</a:t>
            </a:r>
            <a:r>
              <a:rPr lang="en-US" sz="2800" b="1" dirty="0" smtClean="0">
                <a:solidFill>
                  <a:schemeClr val="bg2">
                    <a:lumMod val="50000"/>
                  </a:schemeClr>
                </a:solidFill>
              </a:rPr>
              <a:t>In the primary</a:t>
            </a:r>
            <a:r>
              <a:rPr lang="en-US" sz="2800" b="1" dirty="0" smtClean="0"/>
              <a:t>)</a:t>
            </a:r>
          </a:p>
          <a:p>
            <a:pPr algn="l"/>
            <a:endParaRPr lang="en-US" sz="2800" b="1" dirty="0" smtClean="0"/>
          </a:p>
          <a:p>
            <a:pPr algn="l"/>
            <a:r>
              <a:rPr lang="en-US" sz="2800" b="1" dirty="0" smtClean="0">
                <a:solidFill>
                  <a:schemeClr val="bg1"/>
                </a:solidFill>
              </a:rPr>
              <a:t>Bilbo was not very productive in his second term.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458200" cy="1971687"/>
          </a:xfrm>
        </p:spPr>
        <p:txBody>
          <a:bodyPr>
            <a:noAutofit/>
          </a:bodyPr>
          <a:lstStyle/>
          <a:p>
            <a:pPr algn="l"/>
            <a:r>
              <a:rPr lang="en-US" sz="5400" dirty="0" smtClean="0"/>
              <a:t>Was Ole Miss a great school?</a:t>
            </a:r>
            <a:endParaRPr lang="en-US" sz="5400" dirty="0"/>
          </a:p>
        </p:txBody>
      </p:sp>
      <p:sp>
        <p:nvSpPr>
          <p:cNvPr id="3" name="Text Placeholder 2"/>
          <p:cNvSpPr>
            <a:spLocks noGrp="1"/>
          </p:cNvSpPr>
          <p:nvPr>
            <p:ph type="body" idx="1"/>
          </p:nvPr>
        </p:nvSpPr>
        <p:spPr>
          <a:xfrm>
            <a:off x="2514600" y="2895600"/>
            <a:ext cx="2819400" cy="1500187"/>
          </a:xfrm>
        </p:spPr>
        <p:txBody>
          <a:bodyPr>
            <a:normAutofit/>
          </a:bodyPr>
          <a:lstStyle/>
          <a:p>
            <a:r>
              <a:rPr lang="en-US" sz="8800" dirty="0" smtClean="0"/>
              <a:t>NO!</a:t>
            </a:r>
            <a:endParaRPr lang="en-US" sz="8800" dirty="0"/>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6146" name="Picture 2" descr="http://upload.wikimedia.org/wikipedia/en/thumb/7/74/UMRebels_logo_%28script%29.png/150px-UMRebels_logo_%28script%29.png"/>
          <p:cNvPicPr>
            <a:picLocks noChangeAspect="1" noChangeArrowheads="1"/>
          </p:cNvPicPr>
          <p:nvPr/>
        </p:nvPicPr>
        <p:blipFill>
          <a:blip r:embed="rId2" cstate="print"/>
          <a:srcRect/>
          <a:stretch>
            <a:fillRect/>
          </a:stretch>
        </p:blipFill>
        <p:spPr bwMode="auto">
          <a:xfrm>
            <a:off x="3657600" y="1106044"/>
            <a:ext cx="2209800" cy="7513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eme23">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Theme23</Template>
  <TotalTime>855</TotalTime>
  <Words>1043</Words>
  <Application>Microsoft Office PowerPoint</Application>
  <PresentationFormat>On-screen Show (4:3)</PresentationFormat>
  <Paragraphs>243</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Theme23</vt:lpstr>
      <vt:lpstr>Page 189</vt:lpstr>
      <vt:lpstr>What is this cartoon about?</vt:lpstr>
      <vt:lpstr>Merry Old Santa Claus</vt:lpstr>
      <vt:lpstr>Objectives</vt:lpstr>
      <vt:lpstr>Objectives</vt:lpstr>
      <vt:lpstr>Review</vt:lpstr>
      <vt:lpstr>Overview</vt:lpstr>
      <vt:lpstr>The 1927 governor race</vt:lpstr>
      <vt:lpstr>Was Ole Miss a great school?</vt:lpstr>
      <vt:lpstr>Was Mississippi A&amp;M a great school?</vt:lpstr>
      <vt:lpstr>The Wisconsin Report</vt:lpstr>
      <vt:lpstr>The Wisconsin Report</vt:lpstr>
      <vt:lpstr>The Wisconsin Report</vt:lpstr>
      <vt:lpstr>What are the 3 Major state Colleges?</vt:lpstr>
      <vt:lpstr>What is the problem?</vt:lpstr>
      <vt:lpstr>Bilbo’s reaction?</vt:lpstr>
      <vt:lpstr>accreditation</vt:lpstr>
      <vt:lpstr>Response to Bilbo’s actions</vt:lpstr>
      <vt:lpstr>Name Changes</vt:lpstr>
      <vt:lpstr>Name Changes</vt:lpstr>
      <vt:lpstr>What was an agricultural high school?</vt:lpstr>
      <vt:lpstr>How do we save the schools?</vt:lpstr>
      <vt:lpstr>What is a junior college?</vt:lpstr>
      <vt:lpstr>What is the degree called?</vt:lpstr>
      <vt:lpstr>How many types of bachelors degrees?</vt:lpstr>
      <vt:lpstr>What follows a bachelors degrees?</vt:lpstr>
      <vt:lpstr>What follows a Masters degrees?</vt:lpstr>
      <vt:lpstr>How many Universities in Mississippi?</vt:lpstr>
      <vt:lpstr>How many colleges in Mississippi?</vt:lpstr>
      <vt:lpstr>How many community Colleges in Mississippi?</vt:lpstr>
      <vt:lpstr>Junior College life</vt:lpstr>
      <vt:lpstr>Perkinston Junior College</vt:lpstr>
      <vt:lpstr>Mississippi’s economy</vt:lpstr>
      <vt:lpstr>Mississippi’s economy</vt:lpstr>
      <vt:lpstr>Big Planters</vt:lpstr>
      <vt:lpstr>Football</vt:lpstr>
      <vt:lpstr>New Industries</vt:lpstr>
      <vt:lpstr>PowerPoint Presentation</vt:lpstr>
      <vt:lpstr>PowerPoint Presentation</vt:lpstr>
      <vt:lpstr>PowerPoint Presentation</vt:lpstr>
      <vt:lpstr>PowerPoint Presentation</vt:lpstr>
      <vt:lpstr>PowerPoint Presentation</vt:lpstr>
      <vt:lpstr>What brought the good times to an end?</vt:lpstr>
      <vt:lpstr>Review</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 189</dc:title>
  <dc:creator>Lloyd Mitchell</dc:creator>
  <cp:lastModifiedBy>Lloyd Mitchell</cp:lastModifiedBy>
  <cp:revision>98</cp:revision>
  <dcterms:created xsi:type="dcterms:W3CDTF">2009-03-18T20:14:22Z</dcterms:created>
  <dcterms:modified xsi:type="dcterms:W3CDTF">2013-08-21T11:35:04Z</dcterms:modified>
</cp:coreProperties>
</file>