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96"/>
  </p:notesMasterIdLst>
  <p:handoutMasterIdLst>
    <p:handoutMasterId r:id="rId97"/>
  </p:handoutMasterIdLst>
  <p:sldIdLst>
    <p:sldId id="277" r:id="rId5"/>
    <p:sldId id="302" r:id="rId6"/>
    <p:sldId id="299" r:id="rId7"/>
    <p:sldId id="300"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44" r:id="rId34"/>
    <p:sldId id="334" r:id="rId35"/>
    <p:sldId id="335" r:id="rId36"/>
    <p:sldId id="336" r:id="rId37"/>
    <p:sldId id="337" r:id="rId38"/>
    <p:sldId id="338" r:id="rId39"/>
    <p:sldId id="339" r:id="rId40"/>
    <p:sldId id="346" r:id="rId41"/>
    <p:sldId id="355" r:id="rId42"/>
    <p:sldId id="356" r:id="rId43"/>
    <p:sldId id="357" r:id="rId44"/>
    <p:sldId id="348" r:id="rId45"/>
    <p:sldId id="352" r:id="rId46"/>
    <p:sldId id="349" r:id="rId47"/>
    <p:sldId id="350" r:id="rId48"/>
    <p:sldId id="360" r:id="rId49"/>
    <p:sldId id="361" r:id="rId50"/>
    <p:sldId id="359" r:id="rId51"/>
    <p:sldId id="364" r:id="rId52"/>
    <p:sldId id="351" r:id="rId53"/>
    <p:sldId id="366" r:id="rId54"/>
    <p:sldId id="365"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1" r:id="rId68"/>
    <p:sldId id="382" r:id="rId69"/>
    <p:sldId id="383" r:id="rId70"/>
    <p:sldId id="384" r:id="rId71"/>
    <p:sldId id="385" r:id="rId72"/>
    <p:sldId id="387" r:id="rId73"/>
    <p:sldId id="388" r:id="rId74"/>
    <p:sldId id="389" r:id="rId75"/>
    <p:sldId id="390" r:id="rId76"/>
    <p:sldId id="391" r:id="rId77"/>
    <p:sldId id="392" r:id="rId78"/>
    <p:sldId id="393" r:id="rId79"/>
    <p:sldId id="396" r:id="rId80"/>
    <p:sldId id="395" r:id="rId81"/>
    <p:sldId id="397" r:id="rId82"/>
    <p:sldId id="403" r:id="rId83"/>
    <p:sldId id="407" r:id="rId84"/>
    <p:sldId id="408" r:id="rId85"/>
    <p:sldId id="434" r:id="rId86"/>
    <p:sldId id="409" r:id="rId87"/>
    <p:sldId id="410" r:id="rId88"/>
    <p:sldId id="411" r:id="rId89"/>
    <p:sldId id="412" r:id="rId90"/>
    <p:sldId id="413" r:id="rId91"/>
    <p:sldId id="414" r:id="rId92"/>
    <p:sldId id="415" r:id="rId93"/>
    <p:sldId id="431" r:id="rId94"/>
    <p:sldId id="432" r:id="rId9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85" d="100"/>
          <a:sy n="85"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54C6E4-3D03-4701-9E53-32D445F50631}" type="datetimeFigureOut">
              <a:rPr lang="en-US" smtClean="0"/>
              <a:t>3/22/2020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885338-9205-47D4-9987-D5B440B8A05A}" type="slidenum">
              <a:rPr lang="en-US" smtClean="0"/>
              <a:t>‹#›</a:t>
            </a:fld>
            <a:endParaRPr lang="en-US"/>
          </a:p>
        </p:txBody>
      </p:sp>
    </p:spTree>
    <p:extLst>
      <p:ext uri="{BB962C8B-B14F-4D97-AF65-F5344CB8AC3E}">
        <p14:creationId xmlns:p14="http://schemas.microsoft.com/office/powerpoint/2010/main" val="1660206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1EC09C-9CDC-48F0-BB82-ED223F986966}" type="datetimeFigureOut">
              <a:rPr lang="en-US" smtClean="0"/>
              <a:t>3/22/2020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46CEE3-4835-4F73-BA0B-02C09C038718}" type="slidenum">
              <a:rPr lang="en-US" smtClean="0"/>
              <a:t>‹#›</a:t>
            </a:fld>
            <a:endParaRPr lang="en-US" dirty="0"/>
          </a:p>
        </p:txBody>
      </p:sp>
    </p:spTree>
    <p:extLst>
      <p:ext uri="{BB962C8B-B14F-4D97-AF65-F5344CB8AC3E}">
        <p14:creationId xmlns:p14="http://schemas.microsoft.com/office/powerpoint/2010/main" val="357908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8932558" y="5870575"/>
            <a:ext cx="1600200" cy="377825"/>
          </a:xfrm>
        </p:spPr>
        <p:txBody>
          <a:bodyPr/>
          <a:lstStyle/>
          <a:p>
            <a:fld id="{9D874152-028B-486A-9CCC-467A5536A7DC}" type="datetime1">
              <a:rPr lang="en-US" smtClean="0"/>
              <a:t>3/22/2020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A1558FF-9F53-4DAD-84A1-1EEE4F190FF1}" type="datetime1">
              <a:rPr lang="en-US" smtClean="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8FA1A6-D89D-4E0B-ACDC-F92429034F56}" type="datetime1">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A382F0-6EA8-4D82-951F-1579D6A93CC4}" type="datetime1">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BE913C-F349-4CE3-A910-0EA13427FE0D}" type="datetime1">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D4C5C7-4D27-4EBE-9DB8-92F5F0F40B34}" type="datetime1">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CDAF82-EDB2-4FBF-83F4-247A1B3455CB}" type="datetime1">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E59DB-4C5A-44A3-897C-FF6803F94296}" type="datetime1">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B6E0-E0F8-4800-BD74-7D33DFE5ED7E}" type="datetime1">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DC824-D0E7-4046-8B44-4AAD1C4DE2CF}" type="datetime1">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FC221C-17A4-4F42-9F54-9F7E03AA1BBB}" type="datetime1">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CD7CBA-5256-42F3-BAB5-33F095514AE3}" type="datetime1">
              <a:rPr lang="en-US" smtClean="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80C04-2E33-403B-B014-7E203A57326C}" type="datetime1">
              <a:rPr lang="en-US" smtClean="0"/>
              <a:t>3/22/2020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92A49D-7D7F-4D69-A8AA-65D6B58C15F2}" type="datetime1">
              <a:rPr lang="en-US" smtClean="0"/>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9E02903-36C1-4F6B-9F27-EA2305255204}" type="datetime1">
              <a:rPr lang="en-US" smtClean="0"/>
              <a:t>3/22/2020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8BBFA8-C775-4121-A7F6-6851C8035873}" type="datetime1">
              <a:rPr lang="en-US" smtClean="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C01760-8EEC-4A4C-BD0D-3CDAAA80A266}" type="datetime1">
              <a:rPr lang="en-US" smtClean="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3DE74-4CAD-4852-95E7-A055FD779420}" type="datetime1">
              <a:rPr lang="en-US" smtClean="0"/>
              <a:t>3/22/2020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4h7BLuH6fHs" TargetMode="External"/><Relationship Id="rId2" Type="http://schemas.openxmlformats.org/officeDocument/2006/relationships/hyperlink" Target="https://www.google.com/url?sa=t&amp;rct=j&amp;q=&amp;esrc=s&amp;source=web&amp;cd=3&amp;cad=rja&amp;uact=8&amp;ved=2ahUKEwjR_au3vvDmAhVBUKwKHVbRBNwQwqsBMAJ6BAgMEAQ&amp;url=https%3A%2F%2Fwww.youtube.com%2Fwatch%3Fv%3DSe20RoB331w&amp;usg=AOvVaw3geWgP8p4r-nRAiRYd5-Vy" TargetMode="External"/><Relationship Id="rId1" Type="http://schemas.openxmlformats.org/officeDocument/2006/relationships/slideLayout" Target="../slideLayouts/slideLayout3.xml"/><Relationship Id="rId5" Type="http://schemas.openxmlformats.org/officeDocument/2006/relationships/hyperlink" Target="https://www.godaddy.com/" TargetMode="External"/><Relationship Id="rId4" Type="http://schemas.openxmlformats.org/officeDocument/2006/relationships/hyperlink" Target="https://babylonbee.co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9X4YGZG1nyM" TargetMode="External"/><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studiobinder.com/blog/logos-definition-examples/" TargetMode="External"/><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youtu.be/DD3BQwY_qC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3D1E5586-8BB5-40F6-96C3-2E87DD7CE5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502" y="3810000"/>
            <a:ext cx="1319483" cy="1319483"/>
          </a:xfrm>
          <a:prstGeom prst="rect">
            <a:avLst/>
          </a:prstGeom>
        </p:spPr>
      </p:pic>
      <p:sp>
        <p:nvSpPr>
          <p:cNvPr id="2" name="Title 1">
            <a:extLst>
              <a:ext uri="{FF2B5EF4-FFF2-40B4-BE49-F238E27FC236}">
                <a16:creationId xmlns:a16="http://schemas.microsoft.com/office/drawing/2014/main" id="{263E3F80-D945-4490-916D-6384E6895E6F}"/>
              </a:ext>
            </a:extLst>
          </p:cNvPr>
          <p:cNvSpPr>
            <a:spLocks noGrp="1"/>
          </p:cNvSpPr>
          <p:nvPr>
            <p:ph type="ctrTitle"/>
          </p:nvPr>
        </p:nvSpPr>
        <p:spPr>
          <a:xfrm>
            <a:off x="1993805" y="1354668"/>
            <a:ext cx="8204391" cy="2346475"/>
          </a:xfrm>
        </p:spPr>
        <p:txBody>
          <a:bodyPr>
            <a:normAutofit/>
          </a:bodyPr>
          <a:lstStyle/>
          <a:p>
            <a:pPr algn="ctr"/>
            <a:r>
              <a:rPr lang="en-US" sz="6000" dirty="0" smtClean="0"/>
              <a:t>Welcome to oral communications</a:t>
            </a:r>
            <a:endParaRPr lang="en-US" sz="6000" dirty="0"/>
          </a:p>
        </p:txBody>
      </p:sp>
      <p:cxnSp>
        <p:nvCxnSpPr>
          <p:cNvPr id="91" name="Straight Connector 90">
            <a:extLst>
              <a:ext uri="{FF2B5EF4-FFF2-40B4-BE49-F238E27FC236}">
                <a16:creationId xmlns:a16="http://schemas.microsoft.com/office/drawing/2014/main" id="{8A832D40-B9E2-4CE7-9E0A-B35591EA203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616351BD-4BE1-47AD-8B65-1472A3BE63E4}"/>
              </a:ext>
            </a:extLst>
          </p:cNvPr>
          <p:cNvSpPr>
            <a:spLocks noGrp="1"/>
          </p:cNvSpPr>
          <p:nvPr>
            <p:ph type="subTitle" idx="1"/>
          </p:nvPr>
        </p:nvSpPr>
        <p:spPr>
          <a:xfrm>
            <a:off x="2497137" y="3940629"/>
            <a:ext cx="7197726" cy="1240970"/>
          </a:xfrm>
        </p:spPr>
        <p:txBody>
          <a:bodyPr>
            <a:normAutofit fontScale="85000" lnSpcReduction="20000"/>
          </a:bodyPr>
          <a:lstStyle/>
          <a:p>
            <a:pPr algn="ctr"/>
            <a:r>
              <a:rPr lang="en-US" sz="3200" dirty="0" smtClean="0"/>
              <a:t>     S p e </a:t>
            </a:r>
            <a:r>
              <a:rPr lang="en-US" sz="3200" dirty="0" err="1" smtClean="0"/>
              <a:t>e</a:t>
            </a:r>
            <a:r>
              <a:rPr lang="en-US" sz="3200" dirty="0" smtClean="0"/>
              <a:t> c h  &amp;  D e b a t e</a:t>
            </a:r>
          </a:p>
          <a:p>
            <a:pPr algn="ctr"/>
            <a:r>
              <a:rPr lang="en-US" sz="6000" dirty="0" smtClean="0">
                <a:latin typeface="Arial Black" panose="020B0A04020102020204" pitchFamily="34" charset="0"/>
              </a:rPr>
              <a:t>  Mr. </a:t>
            </a:r>
            <a:r>
              <a:rPr lang="en-US" sz="6000" dirty="0" err="1" smtClean="0">
                <a:latin typeface="Arial Black" panose="020B0A04020102020204" pitchFamily="34" charset="0"/>
              </a:rPr>
              <a:t>ErvIn</a:t>
            </a:r>
            <a:endParaRPr lang="en-US" sz="6000" dirty="0">
              <a:latin typeface="Arial Black" panose="020B0A04020102020204" pitchFamily="34" charset="0"/>
            </a:endParaRPr>
          </a:p>
        </p:txBody>
      </p:sp>
    </p:spTree>
    <p:extLst>
      <p:ext uri="{BB962C8B-B14F-4D97-AF65-F5344CB8AC3E}">
        <p14:creationId xmlns:p14="http://schemas.microsoft.com/office/powerpoint/2010/main" val="28031362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770" y="488515"/>
            <a:ext cx="10673637" cy="6048884"/>
          </a:xfrm>
          <a:prstGeom prst="rect">
            <a:avLst/>
          </a:prstGeom>
        </p:spPr>
      </p:pic>
    </p:spTree>
    <p:extLst>
      <p:ext uri="{BB962C8B-B14F-4D97-AF65-F5344CB8AC3E}">
        <p14:creationId xmlns:p14="http://schemas.microsoft.com/office/powerpoint/2010/main" val="2086517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56" y="461494"/>
            <a:ext cx="10825944" cy="6164774"/>
          </a:xfrm>
          <a:prstGeom prst="rect">
            <a:avLst/>
          </a:prstGeom>
        </p:spPr>
      </p:pic>
    </p:spTree>
    <p:extLst>
      <p:ext uri="{BB962C8B-B14F-4D97-AF65-F5344CB8AC3E}">
        <p14:creationId xmlns:p14="http://schemas.microsoft.com/office/powerpoint/2010/main" val="2505081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63" y="476837"/>
            <a:ext cx="11528242" cy="6124379"/>
          </a:xfrm>
          <a:prstGeom prst="rect">
            <a:avLst/>
          </a:prstGeom>
        </p:spPr>
      </p:pic>
    </p:spTree>
    <p:extLst>
      <p:ext uri="{BB962C8B-B14F-4D97-AF65-F5344CB8AC3E}">
        <p14:creationId xmlns:p14="http://schemas.microsoft.com/office/powerpoint/2010/main" val="2308240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9" y="179629"/>
            <a:ext cx="11679479" cy="6385663"/>
          </a:xfrm>
          <a:prstGeom prst="rect">
            <a:avLst/>
          </a:prstGeom>
        </p:spPr>
      </p:pic>
    </p:spTree>
    <p:extLst>
      <p:ext uri="{BB962C8B-B14F-4D97-AF65-F5344CB8AC3E}">
        <p14:creationId xmlns:p14="http://schemas.microsoft.com/office/powerpoint/2010/main" val="4130627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4" y="346929"/>
            <a:ext cx="9235785" cy="6216639"/>
          </a:xfrm>
          <a:prstGeom prst="rect">
            <a:avLst/>
          </a:prstGeom>
        </p:spPr>
      </p:pic>
    </p:spTree>
    <p:extLst>
      <p:ext uri="{BB962C8B-B14F-4D97-AF65-F5344CB8AC3E}">
        <p14:creationId xmlns:p14="http://schemas.microsoft.com/office/powerpoint/2010/main" val="2138659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737" y="114760"/>
            <a:ext cx="8951940" cy="6611807"/>
          </a:xfrm>
          <a:prstGeom prst="rect">
            <a:avLst/>
          </a:prstGeom>
        </p:spPr>
      </p:pic>
    </p:spTree>
    <p:extLst>
      <p:ext uri="{BB962C8B-B14F-4D97-AF65-F5344CB8AC3E}">
        <p14:creationId xmlns:p14="http://schemas.microsoft.com/office/powerpoint/2010/main" val="374571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76" y="531164"/>
            <a:ext cx="11482783" cy="4602539"/>
          </a:xfrm>
          <a:prstGeom prst="rect">
            <a:avLst/>
          </a:prstGeom>
        </p:spPr>
      </p:pic>
    </p:spTree>
    <p:extLst>
      <p:ext uri="{BB962C8B-B14F-4D97-AF65-F5344CB8AC3E}">
        <p14:creationId xmlns:p14="http://schemas.microsoft.com/office/powerpoint/2010/main" val="676721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474" y="166215"/>
            <a:ext cx="9479360" cy="6500133"/>
          </a:xfrm>
          <a:prstGeom prst="rect">
            <a:avLst/>
          </a:prstGeom>
        </p:spPr>
      </p:pic>
    </p:spTree>
    <p:extLst>
      <p:ext uri="{BB962C8B-B14F-4D97-AF65-F5344CB8AC3E}">
        <p14:creationId xmlns:p14="http://schemas.microsoft.com/office/powerpoint/2010/main" val="3063635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74" y="369870"/>
            <a:ext cx="11342535" cy="5887239"/>
          </a:xfrm>
          <a:prstGeom prst="rect">
            <a:avLst/>
          </a:prstGeom>
        </p:spPr>
      </p:pic>
    </p:spTree>
    <p:extLst>
      <p:ext uri="{BB962C8B-B14F-4D97-AF65-F5344CB8AC3E}">
        <p14:creationId xmlns:p14="http://schemas.microsoft.com/office/powerpoint/2010/main" val="1568142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76" y="130341"/>
            <a:ext cx="11218159" cy="6557841"/>
          </a:xfrm>
          <a:prstGeom prst="rect">
            <a:avLst/>
          </a:prstGeom>
        </p:spPr>
      </p:pic>
    </p:spTree>
    <p:extLst>
      <p:ext uri="{BB962C8B-B14F-4D97-AF65-F5344CB8AC3E}">
        <p14:creationId xmlns:p14="http://schemas.microsoft.com/office/powerpoint/2010/main" val="29539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62" y="202126"/>
            <a:ext cx="10750463" cy="1468800"/>
          </a:xfrm>
        </p:spPr>
        <p:txBody>
          <a:bodyPr>
            <a:normAutofit/>
          </a:bodyPr>
          <a:lstStyle/>
          <a:p>
            <a:r>
              <a:rPr lang="en-US" sz="5400" dirty="0" smtClean="0">
                <a:latin typeface="Arial Black" panose="020B0A04020102020204" pitchFamily="34" charset="0"/>
              </a:rPr>
              <a:t>Urban legends</a:t>
            </a:r>
            <a:endParaRPr lang="en-US" sz="5400" dirty="0">
              <a:latin typeface="Arial Black" panose="020B0A04020102020204" pitchFamily="34" charset="0"/>
            </a:endParaRPr>
          </a:p>
        </p:txBody>
      </p:sp>
      <p:sp>
        <p:nvSpPr>
          <p:cNvPr id="3" name="Text Placeholder 2"/>
          <p:cNvSpPr>
            <a:spLocks noGrp="1"/>
          </p:cNvSpPr>
          <p:nvPr>
            <p:ph type="body" idx="1"/>
          </p:nvPr>
        </p:nvSpPr>
        <p:spPr>
          <a:xfrm>
            <a:off x="623169" y="1758608"/>
            <a:ext cx="10131428" cy="860400"/>
          </a:xfrm>
        </p:spPr>
        <p:txBody>
          <a:bodyPr>
            <a:noAutofit/>
          </a:bodyPr>
          <a:lstStyle/>
          <a:p>
            <a:r>
              <a:rPr lang="en-US" sz="2800" dirty="0"/>
              <a:t>An </a:t>
            </a:r>
            <a:r>
              <a:rPr lang="en-US" sz="2800" b="1" dirty="0"/>
              <a:t>urban legend</a:t>
            </a:r>
            <a:r>
              <a:rPr lang="en-US" sz="2800" dirty="0"/>
              <a:t>, </a:t>
            </a:r>
            <a:r>
              <a:rPr lang="en-US" sz="2800" b="1" dirty="0"/>
              <a:t>urban myth</a:t>
            </a:r>
            <a:r>
              <a:rPr lang="en-US" sz="2800" dirty="0"/>
              <a:t>, </a:t>
            </a:r>
            <a:r>
              <a:rPr lang="en-US" sz="2800" b="1" dirty="0"/>
              <a:t>urban tale</a:t>
            </a:r>
            <a:r>
              <a:rPr lang="en-US" sz="2800" dirty="0"/>
              <a:t>, or </a:t>
            </a:r>
            <a:r>
              <a:rPr lang="en-US" sz="2800" b="1" dirty="0"/>
              <a:t>contemporary legend</a:t>
            </a:r>
            <a:r>
              <a:rPr lang="en-US" sz="2800" dirty="0"/>
              <a:t> is a genre of folklore comprising stories circulated as true, especially as having happened to a friend or family member, often with horrifying or humorous elements. These legends can be entertainment, but often concern mysterious peril or troubling events, such as disappearances and strange objects. They may also be moralistic confirmation of prejudices or ways to make sense of societal </a:t>
            </a:r>
            <a:r>
              <a:rPr lang="en-US" sz="2800" dirty="0" smtClean="0"/>
              <a:t>anxieties.</a:t>
            </a:r>
            <a:endParaRPr lang="en-US" sz="2800" dirty="0"/>
          </a:p>
        </p:txBody>
      </p:sp>
    </p:spTree>
    <p:extLst>
      <p:ext uri="{BB962C8B-B14F-4D97-AF65-F5344CB8AC3E}">
        <p14:creationId xmlns:p14="http://schemas.microsoft.com/office/powerpoint/2010/main" val="745892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675" y="225111"/>
            <a:ext cx="8757222" cy="6525698"/>
          </a:xfrm>
          <a:prstGeom prst="rect">
            <a:avLst/>
          </a:prstGeom>
        </p:spPr>
      </p:pic>
    </p:spTree>
    <p:extLst>
      <p:ext uri="{BB962C8B-B14F-4D97-AF65-F5344CB8AC3E}">
        <p14:creationId xmlns:p14="http://schemas.microsoft.com/office/powerpoint/2010/main" val="3340245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468" y="226113"/>
            <a:ext cx="10185838" cy="6501002"/>
          </a:xfrm>
          <a:prstGeom prst="rect">
            <a:avLst/>
          </a:prstGeom>
        </p:spPr>
      </p:pic>
    </p:spTree>
    <p:extLst>
      <p:ext uri="{BB962C8B-B14F-4D97-AF65-F5344CB8AC3E}">
        <p14:creationId xmlns:p14="http://schemas.microsoft.com/office/powerpoint/2010/main" val="387274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33" y="228568"/>
            <a:ext cx="10261904" cy="6420700"/>
          </a:xfrm>
          <a:prstGeom prst="rect">
            <a:avLst/>
          </a:prstGeom>
        </p:spPr>
      </p:pic>
    </p:spTree>
    <p:extLst>
      <p:ext uri="{BB962C8B-B14F-4D97-AF65-F5344CB8AC3E}">
        <p14:creationId xmlns:p14="http://schemas.microsoft.com/office/powerpoint/2010/main" val="2403572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249420"/>
            <a:ext cx="11465998" cy="6419066"/>
          </a:xfrm>
          <a:prstGeom prst="rect">
            <a:avLst/>
          </a:prstGeom>
        </p:spPr>
      </p:pic>
    </p:spTree>
    <p:extLst>
      <p:ext uri="{BB962C8B-B14F-4D97-AF65-F5344CB8AC3E}">
        <p14:creationId xmlns:p14="http://schemas.microsoft.com/office/powerpoint/2010/main" val="4045886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085" y="206488"/>
            <a:ext cx="9205490" cy="6465310"/>
          </a:xfrm>
          <a:prstGeom prst="rect">
            <a:avLst/>
          </a:prstGeom>
        </p:spPr>
      </p:pic>
    </p:spTree>
    <p:extLst>
      <p:ext uri="{BB962C8B-B14F-4D97-AF65-F5344CB8AC3E}">
        <p14:creationId xmlns:p14="http://schemas.microsoft.com/office/powerpoint/2010/main" val="2189074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58" y="810552"/>
            <a:ext cx="11835153" cy="5009675"/>
          </a:xfrm>
          <a:prstGeom prst="rect">
            <a:avLst/>
          </a:prstGeom>
        </p:spPr>
      </p:pic>
    </p:spTree>
    <p:extLst>
      <p:ext uri="{BB962C8B-B14F-4D97-AF65-F5344CB8AC3E}">
        <p14:creationId xmlns:p14="http://schemas.microsoft.com/office/powerpoint/2010/main" val="10917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332" y="231639"/>
            <a:ext cx="9604463" cy="322276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25" y="3587855"/>
            <a:ext cx="10552875" cy="2754887"/>
          </a:xfrm>
          <a:prstGeom prst="rect">
            <a:avLst/>
          </a:prstGeom>
        </p:spPr>
      </p:pic>
    </p:spTree>
    <p:extLst>
      <p:ext uri="{BB962C8B-B14F-4D97-AF65-F5344CB8AC3E}">
        <p14:creationId xmlns:p14="http://schemas.microsoft.com/office/powerpoint/2010/main" val="2019919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50" y="220413"/>
            <a:ext cx="11743292" cy="6107815"/>
          </a:xfrm>
          <a:prstGeom prst="rect">
            <a:avLst/>
          </a:prstGeom>
        </p:spPr>
      </p:pic>
    </p:spTree>
    <p:extLst>
      <p:ext uri="{BB962C8B-B14F-4D97-AF65-F5344CB8AC3E}">
        <p14:creationId xmlns:p14="http://schemas.microsoft.com/office/powerpoint/2010/main" val="4260618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476" y="126626"/>
            <a:ext cx="10212638" cy="314344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476" y="3473314"/>
            <a:ext cx="10212638" cy="2885565"/>
          </a:xfrm>
          <a:prstGeom prst="rect">
            <a:avLst/>
          </a:prstGeom>
        </p:spPr>
      </p:pic>
    </p:spTree>
    <p:extLst>
      <p:ext uri="{BB962C8B-B14F-4D97-AF65-F5344CB8AC3E}">
        <p14:creationId xmlns:p14="http://schemas.microsoft.com/office/powerpoint/2010/main" val="2842744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86" y="109243"/>
            <a:ext cx="10831540" cy="6606790"/>
          </a:xfrm>
          <a:prstGeom prst="rect">
            <a:avLst/>
          </a:prstGeom>
        </p:spPr>
      </p:pic>
    </p:spTree>
    <p:extLst>
      <p:ext uri="{BB962C8B-B14F-4D97-AF65-F5344CB8AC3E}">
        <p14:creationId xmlns:p14="http://schemas.microsoft.com/office/powerpoint/2010/main" val="2655089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19" y="0"/>
            <a:ext cx="10750463" cy="1468800"/>
          </a:xfrm>
        </p:spPr>
        <p:txBody>
          <a:bodyPr>
            <a:normAutofit/>
          </a:bodyPr>
          <a:lstStyle/>
          <a:p>
            <a:r>
              <a:rPr lang="en-US" sz="5400" dirty="0" smtClean="0">
                <a:latin typeface="Arial Black" panose="020B0A04020102020204" pitchFamily="34" charset="0"/>
              </a:rPr>
              <a:t>Terms to know:</a:t>
            </a:r>
            <a:endParaRPr lang="en-US" sz="5400" dirty="0">
              <a:latin typeface="Arial Black" panose="020B0A04020102020204" pitchFamily="34" charset="0"/>
            </a:endParaRPr>
          </a:p>
        </p:txBody>
      </p:sp>
      <p:sp>
        <p:nvSpPr>
          <p:cNvPr id="3" name="Text Placeholder 2"/>
          <p:cNvSpPr>
            <a:spLocks noGrp="1"/>
          </p:cNvSpPr>
          <p:nvPr>
            <p:ph type="body" idx="1"/>
          </p:nvPr>
        </p:nvSpPr>
        <p:spPr>
          <a:xfrm>
            <a:off x="310019" y="1357776"/>
            <a:ext cx="10131428" cy="683966"/>
          </a:xfrm>
        </p:spPr>
        <p:txBody>
          <a:bodyPr>
            <a:noAutofit/>
          </a:bodyPr>
          <a:lstStyle/>
          <a:p>
            <a:pPr marL="571500" indent="-571500">
              <a:buFont typeface="Arial" panose="020B0604020202020204" pitchFamily="34" charset="0"/>
              <a:buChar char="•"/>
            </a:pPr>
            <a:r>
              <a:rPr lang="en-US" sz="2400" dirty="0" smtClean="0"/>
              <a:t>Credible: </a:t>
            </a:r>
            <a:r>
              <a:rPr lang="en-US" dirty="0" smtClean="0"/>
              <a:t>a credible source is a source that contains accurate information backed up by evidence.  Should cite sources. </a:t>
            </a:r>
          </a:p>
          <a:p>
            <a:pPr marL="571500" indent="-571500">
              <a:buFont typeface="Arial" panose="020B0604020202020204" pitchFamily="34" charset="0"/>
              <a:buChar char="•"/>
            </a:pPr>
            <a:r>
              <a:rPr lang="en-US" sz="2400" dirty="0" smtClean="0"/>
              <a:t>Peer-reviewed: </a:t>
            </a:r>
            <a:r>
              <a:rPr lang="en-US" dirty="0" smtClean="0"/>
              <a:t>A source that has been reviewed by other experts in the field or topic the article relates to and determined to be accurate and credible. </a:t>
            </a:r>
            <a:endParaRPr lang="en-US" sz="2400" dirty="0" smtClean="0"/>
          </a:p>
          <a:p>
            <a:pPr marL="571500" indent="-571500">
              <a:buFont typeface="Arial" panose="020B0604020202020204" pitchFamily="34" charset="0"/>
              <a:buChar char="•"/>
            </a:pPr>
            <a:r>
              <a:rPr lang="en-US" sz="2400" dirty="0" smtClean="0"/>
              <a:t>Primary: </a:t>
            </a:r>
            <a:r>
              <a:rPr lang="en-US" dirty="0" smtClean="0"/>
              <a:t>The source that is being cited, referred to, or written about. </a:t>
            </a:r>
            <a:endParaRPr lang="en-US" sz="2400" dirty="0" smtClean="0"/>
          </a:p>
          <a:p>
            <a:pPr marL="571500" indent="-571500">
              <a:buFont typeface="Arial" panose="020B0604020202020204" pitchFamily="34" charset="0"/>
              <a:buChar char="•"/>
            </a:pPr>
            <a:r>
              <a:rPr lang="en-US" sz="2400" dirty="0" smtClean="0"/>
              <a:t>Secondary: </a:t>
            </a:r>
            <a:r>
              <a:rPr lang="en-US" dirty="0" smtClean="0"/>
              <a:t>A source that analyzes the primary source. </a:t>
            </a:r>
            <a:endParaRPr lang="en-US" sz="2400" dirty="0" smtClean="0"/>
          </a:p>
          <a:p>
            <a:pPr marL="571500" indent="-571500">
              <a:buFont typeface="Arial" panose="020B0604020202020204" pitchFamily="34" charset="0"/>
              <a:buChar char="•"/>
            </a:pPr>
            <a:r>
              <a:rPr lang="en-US" sz="2400" dirty="0" smtClean="0"/>
              <a:t>Tertiary: </a:t>
            </a:r>
            <a:r>
              <a:rPr lang="en-US" dirty="0" smtClean="0"/>
              <a:t>A source that uses secondary sources to analyze a primary source; for example: an encyclopedia.  </a:t>
            </a:r>
            <a:endParaRPr lang="en-US" sz="2400" dirty="0" smtClean="0"/>
          </a:p>
          <a:p>
            <a:pPr marL="571500" indent="-571500">
              <a:buFont typeface="Arial" panose="020B0604020202020204" pitchFamily="34" charset="0"/>
              <a:buChar char="•"/>
            </a:pPr>
            <a:r>
              <a:rPr lang="en-US" sz="2400" dirty="0" smtClean="0"/>
              <a:t>Bias: </a:t>
            </a:r>
            <a:r>
              <a:rPr lang="en-US" dirty="0" smtClean="0"/>
              <a:t>A pre-held position or predetermined opinion about an issue or subject. </a:t>
            </a:r>
            <a:endParaRPr lang="en-US" sz="2400" dirty="0" smtClean="0"/>
          </a:p>
          <a:p>
            <a:pPr marL="571500" indent="-571500">
              <a:buFont typeface="Arial" panose="020B0604020202020204" pitchFamily="34" charset="0"/>
              <a:buChar char="•"/>
            </a:pPr>
            <a:r>
              <a:rPr lang="en-US" sz="2400" dirty="0" smtClean="0"/>
              <a:t>Bias confirmation: </a:t>
            </a:r>
            <a:r>
              <a:rPr lang="en-US" dirty="0" smtClean="0"/>
              <a:t>Sources that appeal to bias; sources that are chosen because they agree with a preconceived notion. </a:t>
            </a:r>
            <a:endParaRPr lang="en-US" sz="2400" dirty="0"/>
          </a:p>
        </p:txBody>
      </p:sp>
    </p:spTree>
    <p:extLst>
      <p:ext uri="{BB962C8B-B14F-4D97-AF65-F5344CB8AC3E}">
        <p14:creationId xmlns:p14="http://schemas.microsoft.com/office/powerpoint/2010/main" val="2408918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829" y="551543"/>
            <a:ext cx="10914742" cy="6217087"/>
          </a:xfrm>
          <a:prstGeom prst="rect">
            <a:avLst/>
          </a:prstGeom>
          <a:noFill/>
        </p:spPr>
        <p:txBody>
          <a:bodyPr wrap="square" rtlCol="0">
            <a:spAutoFit/>
          </a:bodyPr>
          <a:lstStyle/>
          <a:p>
            <a:r>
              <a:rPr lang="en-US" sz="6600" b="1" dirty="0" smtClean="0">
                <a:latin typeface="Arial Black" panose="020B0A04020102020204" pitchFamily="34" charset="0"/>
              </a:rPr>
              <a:t>Proof vs. Evidence:</a:t>
            </a:r>
          </a:p>
          <a:p>
            <a:endParaRPr lang="en-US" sz="2800" b="1" dirty="0" smtClean="0">
              <a:latin typeface="Arial Black" panose="020B0A04020102020204" pitchFamily="34" charset="0"/>
            </a:endParaRPr>
          </a:p>
          <a:p>
            <a:pPr marL="857250" indent="-8572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A “proof” </a:t>
            </a:r>
            <a:r>
              <a:rPr lang="en-US" sz="2400" b="1" dirty="0">
                <a:latin typeface="Arial" panose="020B0604020202020204" pitchFamily="34" charset="0"/>
                <a:cs typeface="Arial" panose="020B0604020202020204" pitchFamily="34" charset="0"/>
              </a:rPr>
              <a:t>is sufficient evidence or a sufficient argument for the truth of a proposition</a:t>
            </a:r>
            <a:r>
              <a:rPr lang="en-US" sz="2400" b="1" dirty="0" smtClean="0">
                <a:latin typeface="Arial" panose="020B0604020202020204" pitchFamily="34" charset="0"/>
                <a:cs typeface="Arial" panose="020B0604020202020204" pitchFamily="34" charset="0"/>
              </a:rPr>
              <a:t>.</a:t>
            </a:r>
          </a:p>
          <a:p>
            <a:pPr marL="857250" indent="-857250">
              <a:buFont typeface="Arial" panose="020B0604020202020204" pitchFamily="34" charset="0"/>
              <a:buChar char="•"/>
            </a:pPr>
            <a:r>
              <a:rPr lang="en-US" sz="2400" b="1" dirty="0">
                <a:latin typeface="Arial" panose="020B0604020202020204" pitchFamily="34" charset="0"/>
                <a:cs typeface="Arial" panose="020B0604020202020204" pitchFamily="34" charset="0"/>
              </a:rPr>
              <a:t>In casual conversations, most people use the word "proof" when they mean that there is indisputable evidence that supports an idea. </a:t>
            </a:r>
            <a:endParaRPr lang="en-US" sz="2400" b="1" dirty="0" smtClean="0">
              <a:latin typeface="Arial" panose="020B0604020202020204" pitchFamily="34" charset="0"/>
              <a:cs typeface="Arial" panose="020B0604020202020204" pitchFamily="34" charset="0"/>
            </a:endParaRPr>
          </a:p>
          <a:p>
            <a:pPr marL="857250" indent="-8572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In every academic discipline other than math, nothing is ever literally “proven,” but rather evidence is collected that supports a logical, rational conclusion or argument. </a:t>
            </a:r>
          </a:p>
          <a:p>
            <a:pPr marL="857250" indent="-8572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In natural and social sciences, the best explanation for an observable phenomenon as supported by facts is called a “theory.”</a:t>
            </a:r>
          </a:p>
          <a:p>
            <a:pPr marL="857250" indent="-8572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In literature, a reasonable conclusion based on evidence is also called a theory. </a:t>
            </a:r>
          </a:p>
          <a:p>
            <a:endParaRPr lang="en-US" sz="4000" b="1" dirty="0" smtClean="0">
              <a:latin typeface="Arial Black" panose="020B0A04020102020204" pitchFamily="34" charset="0"/>
            </a:endParaRPr>
          </a:p>
        </p:txBody>
      </p:sp>
    </p:spTree>
    <p:extLst>
      <p:ext uri="{BB962C8B-B14F-4D97-AF65-F5344CB8AC3E}">
        <p14:creationId xmlns:p14="http://schemas.microsoft.com/office/powerpoint/2010/main" val="3323997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6063198"/>
          </a:xfrm>
          <a:prstGeom prst="rect">
            <a:avLst/>
          </a:prstGeom>
          <a:noFill/>
        </p:spPr>
        <p:txBody>
          <a:bodyPr wrap="square" rtlCol="0">
            <a:spAutoFit/>
          </a:bodyPr>
          <a:lstStyle/>
          <a:p>
            <a:pPr algn="ctr"/>
            <a:r>
              <a:rPr lang="en-US" sz="4000" dirty="0">
                <a:latin typeface="Arial Black" panose="020B0A04020102020204" pitchFamily="34" charset="0"/>
              </a:rPr>
              <a:t>Integrating Quotations in MLA </a:t>
            </a:r>
            <a:r>
              <a:rPr lang="en-US" sz="4000" dirty="0" smtClean="0">
                <a:latin typeface="Arial Black" panose="020B0A04020102020204" pitchFamily="34" charset="0"/>
              </a:rPr>
              <a:t>Style</a:t>
            </a:r>
          </a:p>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Now that you know how to find sources, it’s time to learn how to integrate information from your sources into your writing and speeches. </a:t>
            </a:r>
          </a:p>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Quotations can </a:t>
            </a:r>
            <a:r>
              <a:rPr lang="en-US" sz="3200" dirty="0">
                <a:latin typeface="Arial" panose="020B0604020202020204" pitchFamily="34" charset="0"/>
                <a:cs typeface="Arial" panose="020B0604020202020204" pitchFamily="34" charset="0"/>
              </a:rPr>
              <a:t>enliven your writing if you know when to quote and how to integrate</a:t>
            </a:r>
            <a:r>
              <a:rPr lang="en-US" sz="3200" dirty="0" smtClean="0">
                <a:latin typeface="Arial" panose="020B0604020202020204" pitchFamily="34" charset="0"/>
                <a:cs typeface="Arial" panose="020B0604020202020204" pitchFamily="34" charset="0"/>
              </a:rPr>
              <a:t>. Overuse of quotations should </a:t>
            </a:r>
            <a:r>
              <a:rPr lang="en-US" sz="3200" dirty="0">
                <a:latin typeface="Arial" panose="020B0604020202020204" pitchFamily="34" charset="0"/>
                <a:cs typeface="Arial" panose="020B0604020202020204" pitchFamily="34" charset="0"/>
              </a:rPr>
              <a:t>be </a:t>
            </a:r>
            <a:r>
              <a:rPr lang="en-US" sz="3200" dirty="0" smtClean="0">
                <a:latin typeface="Arial" panose="020B0604020202020204" pitchFamily="34" charset="0"/>
                <a:cs typeface="Arial" panose="020B0604020202020204" pitchFamily="34" charset="0"/>
              </a:rPr>
              <a:t>avoided, but strategic use of quotations can help you elaborate on your main points and give credibility to your argument. </a:t>
            </a:r>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990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2739211"/>
          </a:xfrm>
          <a:prstGeom prst="rect">
            <a:avLst/>
          </a:prstGeom>
          <a:noFill/>
        </p:spPr>
        <p:txBody>
          <a:bodyPr wrap="square" rtlCol="0">
            <a:spAutoFit/>
          </a:bodyPr>
          <a:lstStyle/>
          <a:p>
            <a:pPr algn="ctr"/>
            <a:r>
              <a:rPr lang="en-US" sz="4000" dirty="0">
                <a:latin typeface="Arial Black" panose="020B0A04020102020204" pitchFamily="34" charset="0"/>
              </a:rPr>
              <a:t>Integrating Quotations in MLA </a:t>
            </a:r>
            <a:r>
              <a:rPr lang="en-US" sz="4000" dirty="0" smtClean="0">
                <a:latin typeface="Arial Black" panose="020B0A04020102020204" pitchFamily="34" charset="0"/>
              </a:rPr>
              <a:t>Style</a:t>
            </a:r>
          </a:p>
          <a:p>
            <a:pPr algn="ctr"/>
            <a:r>
              <a:rPr lang="en-US" sz="4000" dirty="0" smtClean="0">
                <a:latin typeface="Arial" panose="020B0604020202020204" pitchFamily="34" charset="0"/>
                <a:cs typeface="Arial" panose="020B0604020202020204" pitchFamily="34" charset="0"/>
              </a:rPr>
              <a:t>When to quote rather than paraphrase:</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1758115"/>
            <a:ext cx="11959771" cy="3963574"/>
          </a:xfrm>
          <a:prstGeom prst="rect">
            <a:avLst/>
          </a:prstGeom>
        </p:spPr>
      </p:pic>
    </p:spTree>
    <p:extLst>
      <p:ext uri="{BB962C8B-B14F-4D97-AF65-F5344CB8AC3E}">
        <p14:creationId xmlns:p14="http://schemas.microsoft.com/office/powerpoint/2010/main" val="4081741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3354765"/>
          </a:xfrm>
          <a:prstGeom prst="rect">
            <a:avLst/>
          </a:prstGeom>
          <a:noFill/>
        </p:spPr>
        <p:txBody>
          <a:bodyPr wrap="square" rtlCol="0">
            <a:spAutoFit/>
          </a:bodyPr>
          <a:lstStyle/>
          <a:p>
            <a:pPr algn="ctr"/>
            <a:r>
              <a:rPr lang="en-US" sz="4000" dirty="0">
                <a:latin typeface="Arial Black" panose="020B0A04020102020204" pitchFamily="34" charset="0"/>
              </a:rPr>
              <a:t>Integrating Quotations in MLA </a:t>
            </a:r>
            <a:r>
              <a:rPr lang="en-US" sz="4000" dirty="0" smtClean="0">
                <a:latin typeface="Arial Black" panose="020B0A04020102020204" pitchFamily="34" charset="0"/>
              </a:rPr>
              <a:t>Style</a:t>
            </a:r>
          </a:p>
          <a:p>
            <a:pPr algn="ctr"/>
            <a:r>
              <a:rPr lang="en-US" sz="4000" dirty="0" smtClean="0">
                <a:latin typeface="Arial" panose="020B0604020202020204" pitchFamily="34" charset="0"/>
                <a:cs typeface="Arial" panose="020B0604020202020204" pitchFamily="34" charset="0"/>
              </a:rPr>
              <a:t>How to integrate:</a:t>
            </a: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95" y="1788673"/>
            <a:ext cx="11671088" cy="4292813"/>
          </a:xfrm>
          <a:prstGeom prst="rect">
            <a:avLst/>
          </a:prstGeom>
        </p:spPr>
      </p:pic>
      <p:sp>
        <p:nvSpPr>
          <p:cNvPr id="5" name="TextBox 4"/>
          <p:cNvSpPr txBox="1"/>
          <p:nvPr/>
        </p:nvSpPr>
        <p:spPr>
          <a:xfrm>
            <a:off x="406400" y="6081486"/>
            <a:ext cx="11488183"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Remember: a quotation can never stand alone as its own sentence.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36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3354765"/>
          </a:xfrm>
          <a:prstGeom prst="rect">
            <a:avLst/>
          </a:prstGeom>
          <a:noFill/>
        </p:spPr>
        <p:txBody>
          <a:bodyPr wrap="square" rtlCol="0">
            <a:spAutoFit/>
          </a:bodyPr>
          <a:lstStyle/>
          <a:p>
            <a:pPr algn="ctr"/>
            <a:r>
              <a:rPr lang="en-US" sz="4000" dirty="0">
                <a:latin typeface="Arial Black" panose="020B0A04020102020204" pitchFamily="34" charset="0"/>
              </a:rPr>
              <a:t>Integrating Quotations in MLA </a:t>
            </a:r>
            <a:r>
              <a:rPr lang="en-US" sz="4000" dirty="0" smtClean="0">
                <a:latin typeface="Arial Black" panose="020B0A04020102020204" pitchFamily="34" charset="0"/>
              </a:rPr>
              <a:t>Style</a:t>
            </a:r>
          </a:p>
          <a:p>
            <a:pPr algn="ctr"/>
            <a:r>
              <a:rPr lang="en-US" sz="4000" dirty="0" smtClean="0">
                <a:latin typeface="Arial" panose="020B0604020202020204" pitchFamily="34" charset="0"/>
                <a:cs typeface="Arial" panose="020B0604020202020204" pitchFamily="34" charset="0"/>
              </a:rPr>
              <a:t>Signal Phrases (dialogue tags)</a:t>
            </a: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76" y="2066009"/>
            <a:ext cx="11908384" cy="3664118"/>
          </a:xfrm>
          <a:prstGeom prst="rect">
            <a:avLst/>
          </a:prstGeom>
        </p:spPr>
      </p:pic>
      <p:sp>
        <p:nvSpPr>
          <p:cNvPr id="5" name="TextBox 4"/>
          <p:cNvSpPr txBox="1"/>
          <p:nvPr/>
        </p:nvSpPr>
        <p:spPr>
          <a:xfrm>
            <a:off x="537029" y="5892800"/>
            <a:ext cx="11088914" cy="646331"/>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These are examples; this is not an exhaustive list.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526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3354765"/>
          </a:xfrm>
          <a:prstGeom prst="rect">
            <a:avLst/>
          </a:prstGeom>
          <a:noFill/>
        </p:spPr>
        <p:txBody>
          <a:bodyPr wrap="square" rtlCol="0">
            <a:spAutoFit/>
          </a:bodyPr>
          <a:lstStyle/>
          <a:p>
            <a:pPr algn="ctr"/>
            <a:r>
              <a:rPr lang="en-US" sz="4000" dirty="0">
                <a:latin typeface="Arial Black" panose="020B0A04020102020204" pitchFamily="34" charset="0"/>
              </a:rPr>
              <a:t>Integrating Quotations in MLA </a:t>
            </a:r>
            <a:r>
              <a:rPr lang="en-US" sz="4000" dirty="0" smtClean="0">
                <a:latin typeface="Arial Black" panose="020B0A04020102020204" pitchFamily="34" charset="0"/>
              </a:rPr>
              <a:t>Style</a:t>
            </a:r>
          </a:p>
          <a:p>
            <a:pPr algn="ctr"/>
            <a:endParaRPr lang="en-US" sz="4000" dirty="0" smtClean="0">
              <a:latin typeface="Arial" panose="020B0604020202020204" pitchFamily="34" charset="0"/>
              <a:cs typeface="Arial" panose="020B0604020202020204" pitchFamily="34" charset="0"/>
            </a:endParaRP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06" y="1107090"/>
            <a:ext cx="10896960" cy="5639763"/>
          </a:xfrm>
          <a:prstGeom prst="rect">
            <a:avLst/>
          </a:prstGeom>
        </p:spPr>
      </p:pic>
    </p:spTree>
    <p:extLst>
      <p:ext uri="{BB962C8B-B14F-4D97-AF65-F5344CB8AC3E}">
        <p14:creationId xmlns:p14="http://schemas.microsoft.com/office/powerpoint/2010/main" val="1556420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3354765"/>
          </a:xfrm>
          <a:prstGeom prst="rect">
            <a:avLst/>
          </a:prstGeom>
          <a:noFill/>
        </p:spPr>
        <p:txBody>
          <a:bodyPr wrap="square" rtlCol="0">
            <a:spAutoFit/>
          </a:bodyPr>
          <a:lstStyle/>
          <a:p>
            <a:pPr algn="ctr"/>
            <a:r>
              <a:rPr lang="en-US" sz="4000" dirty="0">
                <a:latin typeface="Arial Black" panose="020B0A04020102020204" pitchFamily="34" charset="0"/>
              </a:rPr>
              <a:t>Integrating Quotations in MLA </a:t>
            </a:r>
            <a:r>
              <a:rPr lang="en-US" sz="4000" dirty="0" smtClean="0">
                <a:latin typeface="Arial Black" panose="020B0A04020102020204" pitchFamily="34" charset="0"/>
              </a:rPr>
              <a:t>Style</a:t>
            </a:r>
          </a:p>
          <a:p>
            <a:pPr algn="ctr"/>
            <a:r>
              <a:rPr lang="en-US" sz="4000" dirty="0" smtClean="0">
                <a:latin typeface="Arial" panose="020B0604020202020204" pitchFamily="34" charset="0"/>
                <a:cs typeface="Arial" panose="020B0604020202020204" pitchFamily="34" charset="0"/>
              </a:rPr>
              <a:t>Punctuation</a:t>
            </a: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05" y="2054753"/>
            <a:ext cx="11530183" cy="2581384"/>
          </a:xfrm>
          <a:prstGeom prst="rect">
            <a:avLst/>
          </a:prstGeom>
        </p:spPr>
      </p:pic>
    </p:spTree>
    <p:extLst>
      <p:ext uri="{BB962C8B-B14F-4D97-AF65-F5344CB8AC3E}">
        <p14:creationId xmlns:p14="http://schemas.microsoft.com/office/powerpoint/2010/main" val="342968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4" name="TextBox 3"/>
          <p:cNvSpPr txBox="1"/>
          <p:nvPr/>
        </p:nvSpPr>
        <p:spPr>
          <a:xfrm>
            <a:off x="660400" y="446038"/>
            <a:ext cx="10871200" cy="6001643"/>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Knee-Jerk Reactions</a:t>
            </a:r>
          </a:p>
          <a:p>
            <a:pPr algn="ctr"/>
            <a:endParaRPr lang="en-US" sz="4800" dirty="0" smtClean="0">
              <a:latin typeface="Arial" panose="020B0604020202020204" pitchFamily="34" charset="0"/>
              <a:cs typeface="Arial" panose="020B0604020202020204" pitchFamily="34" charset="0"/>
            </a:endParaRPr>
          </a:p>
          <a:p>
            <a:pPr algn="ctr"/>
            <a:r>
              <a:rPr lang="en-US" sz="4800" dirty="0"/>
              <a:t>You experience a </a:t>
            </a:r>
            <a:r>
              <a:rPr lang="en-US" sz="4800" i="1" dirty="0"/>
              <a:t>knee jerk</a:t>
            </a:r>
            <a:r>
              <a:rPr lang="en-US" sz="4800" dirty="0"/>
              <a:t> when your doctor taps your knee with a rubber mallet and your leg automatically kicks out. The idiom "a </a:t>
            </a:r>
            <a:r>
              <a:rPr lang="en-US" sz="4800" i="1" dirty="0"/>
              <a:t>knee jerk</a:t>
            </a:r>
            <a:r>
              <a:rPr lang="en-US" sz="4800" dirty="0"/>
              <a:t> reaction" means that you respond to something in an equally unthinking way.</a:t>
            </a: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147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4" name="TextBox 3"/>
          <p:cNvSpPr txBox="1"/>
          <p:nvPr/>
        </p:nvSpPr>
        <p:spPr>
          <a:xfrm>
            <a:off x="660400" y="446038"/>
            <a:ext cx="10871200" cy="3046988"/>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Knee-Jerk Reactions</a:t>
            </a:r>
          </a:p>
          <a:p>
            <a:pPr algn="ctr"/>
            <a:endParaRPr lang="en-US" sz="4800" dirty="0" smtClean="0">
              <a:latin typeface="Arial" panose="020B0604020202020204" pitchFamily="34" charset="0"/>
              <a:cs typeface="Arial" panose="020B0604020202020204" pitchFamily="34" charset="0"/>
            </a:endParaRPr>
          </a:p>
          <a:p>
            <a:pPr algn="ctr"/>
            <a:endParaRPr lang="en-US" sz="4800" dirty="0" smtClean="0">
              <a:latin typeface="Arial" panose="020B0604020202020204" pitchFamily="34" charset="0"/>
              <a:cs typeface="Arial" panose="020B0604020202020204" pitchFamily="34" charset="0"/>
            </a:endParaRPr>
          </a:p>
          <a:p>
            <a:pPr algn="ctr"/>
            <a:endParaRPr lang="en-US" sz="4800" dirty="0">
              <a:latin typeface="Arial" panose="020B0604020202020204" pitchFamily="34" charset="0"/>
              <a:cs typeface="Arial" panose="020B0604020202020204" pitchFamily="34" charset="0"/>
            </a:endParaRPr>
          </a:p>
        </p:txBody>
      </p:sp>
      <p:sp>
        <p:nvSpPr>
          <p:cNvPr id="9" name="Rectangle 5"/>
          <p:cNvSpPr>
            <a:spLocks noChangeArrowheads="1"/>
          </p:cNvSpPr>
          <p:nvPr/>
        </p:nvSpPr>
        <p:spPr bwMode="auto">
          <a:xfrm>
            <a:off x="531977" y="1415534"/>
            <a:ext cx="1110239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smtClean="0">
                <a:latin typeface="Arial" panose="020B0604020202020204" pitchFamily="34" charset="0"/>
              </a:rPr>
              <a:t>A </a:t>
            </a:r>
            <a:r>
              <a:rPr kumimoji="0" lang="en-US" altLang="en-US" sz="3600" b="0" i="0" u="none" strike="noStrike" cap="none" normalizeH="0" baseline="0" dirty="0" smtClean="0">
                <a:ln>
                  <a:noFill/>
                </a:ln>
                <a:solidFill>
                  <a:schemeClr val="tx1"/>
                </a:solidFill>
                <a:effectLst/>
                <a:latin typeface="Arial" panose="020B0604020202020204" pitchFamily="34" charset="0"/>
              </a:rPr>
              <a:t>woman finds</a:t>
            </a:r>
            <a:r>
              <a:rPr kumimoji="0" lang="en-US" altLang="en-US" sz="3600" b="0" i="0" u="none" strike="noStrike" cap="none" normalizeH="0" dirty="0" smtClean="0">
                <a:ln>
                  <a:noFill/>
                </a:ln>
                <a:solidFill>
                  <a:schemeClr val="tx1"/>
                </a:solidFill>
                <a:effectLst/>
                <a:latin typeface="Arial" panose="020B0604020202020204" pitchFamily="34" charset="0"/>
              </a:rPr>
              <a:t> </a:t>
            </a:r>
            <a:r>
              <a:rPr kumimoji="0" lang="en-US" altLang="en-US" sz="3600" b="0" i="0" u="none" strike="noStrike" cap="none" normalizeH="0" baseline="0" dirty="0" smtClean="0">
                <a:ln>
                  <a:noFill/>
                </a:ln>
                <a:solidFill>
                  <a:schemeClr val="tx1"/>
                </a:solidFill>
                <a:effectLst/>
                <a:latin typeface="Arial" panose="020B0604020202020204" pitchFamily="34" charset="0"/>
              </a:rPr>
              <a:t>a risqué text from another woman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Arial" panose="020B0604020202020204" pitchFamily="34" charset="0"/>
              </a:rPr>
              <a:t>on </a:t>
            </a:r>
            <a:r>
              <a:rPr lang="en-US" altLang="en-US" sz="3600" dirty="0" smtClean="0">
                <a:latin typeface="Arial" panose="020B0604020202020204" pitchFamily="34" charset="0"/>
              </a:rPr>
              <a:t>her husband’s </a:t>
            </a:r>
            <a:r>
              <a:rPr kumimoji="0" lang="en-US" altLang="en-US" sz="3600" b="0" i="0" u="none" strike="noStrike" cap="none" normalizeH="0" baseline="0" dirty="0" smtClean="0">
                <a:ln>
                  <a:noFill/>
                </a:ln>
                <a:solidFill>
                  <a:schemeClr val="tx1"/>
                </a:solidFill>
                <a:effectLst/>
                <a:latin typeface="Arial" panose="020B0604020202020204" pitchFamily="34" charset="0"/>
              </a:rPr>
              <a:t>phone, which he’d left behind</a:t>
            </a:r>
            <a:r>
              <a:rPr kumimoji="0" lang="en-US" altLang="en-US" sz="3600" b="0" i="0" u="none" strike="noStrike" cap="none" normalizeH="0" dirty="0" smtClean="0">
                <a:ln>
                  <a:noFill/>
                </a:ln>
                <a:solidFill>
                  <a:schemeClr val="tx1"/>
                </a:solidFill>
                <a:effectLst/>
                <a:latin typeface="Arial" panose="020B0604020202020204" pitchFamily="34" charset="0"/>
              </a:rPr>
              <a:t> upon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dirty="0" smtClean="0">
                <a:ln>
                  <a:noFill/>
                </a:ln>
                <a:solidFill>
                  <a:schemeClr val="tx1"/>
                </a:solidFill>
                <a:effectLst/>
                <a:latin typeface="Arial" panose="020B0604020202020204" pitchFamily="34" charset="0"/>
              </a:rPr>
              <a:t>leaving on </a:t>
            </a:r>
            <a:r>
              <a:rPr lang="en-US" altLang="en-US" sz="3600" dirty="0" smtClean="0">
                <a:latin typeface="Arial" panose="020B0604020202020204" pitchFamily="34" charset="0"/>
              </a:rPr>
              <a:t>a business trip.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Arial" panose="020B0604020202020204" pitchFamily="34" charset="0"/>
              </a:rPr>
              <a:t>So she SOLD THEIR HOUSE and moved out before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chemeClr val="tx1"/>
                </a:solidFill>
                <a:effectLst/>
                <a:latin typeface="Arial" panose="020B0604020202020204" pitchFamily="34" charset="0"/>
              </a:rPr>
              <a:t>he got home from his business trip. </a:t>
            </a:r>
          </a:p>
        </p:txBody>
      </p:sp>
    </p:spTree>
    <p:extLst>
      <p:ext uri="{BB962C8B-B14F-4D97-AF65-F5344CB8AC3E}">
        <p14:creationId xmlns:p14="http://schemas.microsoft.com/office/powerpoint/2010/main" val="3745771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4" name="TextBox 3"/>
          <p:cNvSpPr txBox="1"/>
          <p:nvPr/>
        </p:nvSpPr>
        <p:spPr>
          <a:xfrm>
            <a:off x="660400" y="446038"/>
            <a:ext cx="10871200" cy="6740307"/>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Knee-Jerk Reactions</a:t>
            </a:r>
          </a:p>
          <a:p>
            <a:pPr algn="ctr"/>
            <a:endParaRPr lang="en-US" sz="4800" dirty="0" smtClean="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The wife’s reactions may be based on the reputation of men, her perceptions, or possibly her own personal experiences or the experiences of others, but…</a:t>
            </a:r>
          </a:p>
          <a:p>
            <a:pPr algn="ctr"/>
            <a:endParaRPr lang="en-US" sz="4800" dirty="0" smtClean="0">
              <a:latin typeface="Arial" panose="020B0604020202020204" pitchFamily="34" charset="0"/>
              <a:cs typeface="Arial" panose="020B0604020202020204" pitchFamily="34" charset="0"/>
            </a:endParaRPr>
          </a:p>
          <a:p>
            <a:pPr algn="ctr"/>
            <a:endParaRPr lang="en-US" sz="4800" dirty="0" smtClean="0">
              <a:latin typeface="Arial" panose="020B0604020202020204" pitchFamily="34" charset="0"/>
              <a:cs typeface="Arial" panose="020B0604020202020204" pitchFamily="34" charset="0"/>
            </a:endParaRPr>
          </a:p>
          <a:p>
            <a:pPr algn="ctr"/>
            <a:endParaRPr lang="en-US" sz="4800" dirty="0" smtClean="0">
              <a:latin typeface="Arial" panose="020B0604020202020204" pitchFamily="34" charset="0"/>
              <a:cs typeface="Arial" panose="020B0604020202020204" pitchFamily="34" charset="0"/>
            </a:endParaRPr>
          </a:p>
          <a:p>
            <a:pPr algn="ct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06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19" y="0"/>
            <a:ext cx="10750463" cy="1468800"/>
          </a:xfrm>
        </p:spPr>
        <p:txBody>
          <a:bodyPr>
            <a:normAutofit/>
          </a:bodyPr>
          <a:lstStyle/>
          <a:p>
            <a:r>
              <a:rPr lang="en-US" sz="5400" dirty="0" smtClean="0">
                <a:latin typeface="Arial Black" panose="020B0A04020102020204" pitchFamily="34" charset="0"/>
              </a:rPr>
              <a:t>Terms to know:</a:t>
            </a:r>
            <a:endParaRPr lang="en-US" sz="5400" dirty="0">
              <a:latin typeface="Arial Black" panose="020B0A04020102020204" pitchFamily="34" charset="0"/>
            </a:endParaRPr>
          </a:p>
        </p:txBody>
      </p:sp>
      <p:sp>
        <p:nvSpPr>
          <p:cNvPr id="3" name="Text Placeholder 2"/>
          <p:cNvSpPr>
            <a:spLocks noGrp="1"/>
          </p:cNvSpPr>
          <p:nvPr>
            <p:ph type="body" idx="1"/>
          </p:nvPr>
        </p:nvSpPr>
        <p:spPr>
          <a:xfrm>
            <a:off x="310019" y="1357776"/>
            <a:ext cx="10131428" cy="683966"/>
          </a:xfrm>
        </p:spPr>
        <p:txBody>
          <a:bodyPr>
            <a:noAutofit/>
          </a:bodyPr>
          <a:lstStyle/>
          <a:p>
            <a:pPr marL="342900" indent="-342900">
              <a:buFont typeface="Arial" panose="020B0604020202020204" pitchFamily="34" charset="0"/>
              <a:buChar char="•"/>
            </a:pPr>
            <a:r>
              <a:rPr lang="en-US" sz="2400" dirty="0" smtClean="0"/>
              <a:t>Echo chamber</a:t>
            </a:r>
            <a:r>
              <a:rPr lang="en-US" sz="2400" dirty="0"/>
              <a:t>: </a:t>
            </a:r>
            <a:r>
              <a:rPr lang="en-US" dirty="0"/>
              <a:t>an environment in which a person encounters only beliefs or opinions that coincide with their own, so that their existing views are reinforced and alternative ideas are not </a:t>
            </a:r>
            <a:r>
              <a:rPr lang="en-US" dirty="0" smtClean="0"/>
              <a:t>considered, especially on social media and the internet. </a:t>
            </a:r>
          </a:p>
          <a:p>
            <a:endParaRPr lang="en-US" dirty="0"/>
          </a:p>
          <a:p>
            <a:pPr algn="ctr"/>
            <a:r>
              <a:rPr lang="en-US" sz="4800" dirty="0" smtClean="0">
                <a:hlinkClick r:id="rId2"/>
              </a:rPr>
              <a:t>Echo Chamber Video</a:t>
            </a:r>
            <a:endParaRPr lang="en-US" sz="4800" dirty="0" smtClean="0"/>
          </a:p>
          <a:p>
            <a:pPr algn="ctr"/>
            <a:r>
              <a:rPr lang="en-US" sz="4800" dirty="0" smtClean="0">
                <a:hlinkClick r:id="rId3"/>
              </a:rPr>
              <a:t>CRAAP Method</a:t>
            </a:r>
            <a:endParaRPr lang="en-US" sz="4800" dirty="0" smtClean="0"/>
          </a:p>
          <a:p>
            <a:pPr algn="ctr"/>
            <a:r>
              <a:rPr lang="en-US" sz="4800" dirty="0" smtClean="0">
                <a:hlinkClick r:id="rId4"/>
              </a:rPr>
              <a:t>Real or Satire?</a:t>
            </a:r>
            <a:endParaRPr lang="en-US" sz="4800" dirty="0"/>
          </a:p>
          <a:p>
            <a:pPr algn="ctr"/>
            <a:r>
              <a:rPr lang="en-US" sz="4800" dirty="0" err="1" smtClean="0">
                <a:hlinkClick r:id="rId5"/>
              </a:rPr>
              <a:t>GoDaddy</a:t>
            </a:r>
            <a:endParaRPr lang="en-US" sz="4800" dirty="0" smtClean="0"/>
          </a:p>
          <a:p>
            <a:pPr algn="ctr"/>
            <a:endParaRPr lang="en-US" sz="4800" dirty="0" smtClean="0"/>
          </a:p>
          <a:p>
            <a:pPr algn="ctr"/>
            <a:endParaRPr lang="en-US" sz="4800" dirty="0" smtClean="0"/>
          </a:p>
          <a:p>
            <a:pPr algn="ctr"/>
            <a:endParaRPr lang="en-US" sz="4800" dirty="0" smtClean="0"/>
          </a:p>
          <a:p>
            <a:endParaRPr lang="en-US" dirty="0"/>
          </a:p>
          <a:p>
            <a:endParaRPr lang="en-US" dirty="0" smtClean="0"/>
          </a:p>
        </p:txBody>
      </p:sp>
    </p:spTree>
    <p:extLst>
      <p:ext uri="{BB962C8B-B14F-4D97-AF65-F5344CB8AC3E}">
        <p14:creationId xmlns:p14="http://schemas.microsoft.com/office/powerpoint/2010/main" val="1599353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4" name="TextBox 3"/>
          <p:cNvSpPr txBox="1"/>
          <p:nvPr/>
        </p:nvSpPr>
        <p:spPr>
          <a:xfrm>
            <a:off x="660400" y="446038"/>
            <a:ext cx="10871200" cy="8402300"/>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Knee-Jerk Reactions</a:t>
            </a:r>
          </a:p>
          <a:p>
            <a:pPr algn="ctr"/>
            <a:endParaRPr lang="en-US" sz="4800" dirty="0" smtClean="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What if the text was a prank by one of the Husband’s friends? What if the text was sent to the wrong number?</a:t>
            </a:r>
          </a:p>
          <a:p>
            <a:pPr algn="ctr"/>
            <a:endParaRPr lang="en-US" sz="3600" dirty="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It’s possible the woman’s conclusion was correct, but should she have taken such drastic action without getting more facts and information?  </a:t>
            </a:r>
          </a:p>
          <a:p>
            <a:pPr algn="ctr"/>
            <a:endParaRPr lang="en-US" sz="4800" dirty="0" smtClean="0">
              <a:latin typeface="Arial" panose="020B0604020202020204" pitchFamily="34" charset="0"/>
              <a:cs typeface="Arial" panose="020B0604020202020204" pitchFamily="34" charset="0"/>
            </a:endParaRPr>
          </a:p>
          <a:p>
            <a:pPr algn="ctr"/>
            <a:endParaRPr lang="en-US" sz="4800" dirty="0" smtClean="0">
              <a:latin typeface="Arial" panose="020B0604020202020204" pitchFamily="34" charset="0"/>
              <a:cs typeface="Arial" panose="020B0604020202020204" pitchFamily="34" charset="0"/>
            </a:endParaRPr>
          </a:p>
          <a:p>
            <a:pPr algn="ctr"/>
            <a:endParaRPr lang="en-US" sz="4800" dirty="0" smtClean="0">
              <a:latin typeface="Arial" panose="020B0604020202020204" pitchFamily="34" charset="0"/>
              <a:cs typeface="Arial" panose="020B0604020202020204" pitchFamily="34" charset="0"/>
            </a:endParaRPr>
          </a:p>
          <a:p>
            <a:pPr algn="ct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178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629" y="522472"/>
            <a:ext cx="6858000" cy="6858000"/>
          </a:xfrm>
          <a:prstGeom prst="rect">
            <a:avLst/>
          </a:prstGeom>
        </p:spPr>
      </p:pic>
      <p:sp>
        <p:nvSpPr>
          <p:cNvPr id="4" name="TextBox 3"/>
          <p:cNvSpPr txBox="1"/>
          <p:nvPr/>
        </p:nvSpPr>
        <p:spPr>
          <a:xfrm>
            <a:off x="537029" y="522472"/>
            <a:ext cx="10871200" cy="4031873"/>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Critical Thinking:</a:t>
            </a:r>
          </a:p>
          <a:p>
            <a:pPr algn="ctr"/>
            <a:r>
              <a:rPr lang="en-US" sz="4800" dirty="0" smtClean="0"/>
              <a:t>The </a:t>
            </a:r>
            <a:r>
              <a:rPr lang="en-US" sz="4800" b="1" u="sng" dirty="0"/>
              <a:t>objective</a:t>
            </a:r>
            <a:r>
              <a:rPr lang="en-US" sz="4800" dirty="0"/>
              <a:t> analysis and evaluation of an issue in order to form a judgment</a:t>
            </a:r>
            <a:r>
              <a:rPr lang="en-US" sz="4800" dirty="0" smtClean="0">
                <a:latin typeface="Arial" panose="020B0604020202020204" pitchFamily="34" charset="0"/>
                <a:cs typeface="Arial" panose="020B0604020202020204" pitchFamily="34" charset="0"/>
              </a:rPr>
              <a:t> </a:t>
            </a:r>
          </a:p>
          <a:p>
            <a:pPr algn="ctr"/>
            <a:endParaRPr lang="en-US" sz="48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*Ask questions * Recognize personal bias *Get all the facts and information you can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435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2739211"/>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 </a:t>
            </a: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798286" y="2652209"/>
            <a:ext cx="10871200" cy="830997"/>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72" y="740006"/>
            <a:ext cx="9753600" cy="5486400"/>
          </a:xfrm>
          <a:prstGeom prst="rect">
            <a:avLst/>
          </a:prstGeom>
        </p:spPr>
      </p:pic>
    </p:spTree>
    <p:extLst>
      <p:ext uri="{BB962C8B-B14F-4D97-AF65-F5344CB8AC3E}">
        <p14:creationId xmlns:p14="http://schemas.microsoft.com/office/powerpoint/2010/main" val="31390750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4" name="TextBox 3"/>
          <p:cNvSpPr txBox="1"/>
          <p:nvPr/>
        </p:nvSpPr>
        <p:spPr>
          <a:xfrm>
            <a:off x="660400" y="199295"/>
            <a:ext cx="10871200" cy="7848302"/>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Ethos: appeal to credibility</a:t>
            </a:r>
          </a:p>
          <a:p>
            <a:pPr algn="ctr"/>
            <a:endParaRPr lang="en-US" sz="4800" dirty="0">
              <a:latin typeface="Arial" panose="020B0604020202020204" pitchFamily="34" charset="0"/>
              <a:cs typeface="Arial" panose="020B0604020202020204" pitchFamily="34" charset="0"/>
            </a:endParaRPr>
          </a:p>
          <a:p>
            <a:pPr algn="ctr"/>
            <a:r>
              <a:rPr lang="en-US" sz="4800" dirty="0" smtClean="0">
                <a:latin typeface="Arial" panose="020B0604020202020204" pitchFamily="34" charset="0"/>
                <a:cs typeface="Arial" panose="020B0604020202020204" pitchFamily="34" charset="0"/>
              </a:rPr>
              <a:t>How can we establish credibility?</a:t>
            </a:r>
          </a:p>
          <a:p>
            <a:pPr marL="571500" indent="-571500" algn="ctr">
              <a:buFont typeface="Arial" panose="020B0604020202020204" pitchFamily="34" charset="0"/>
              <a:buChar char="•"/>
            </a:pPr>
            <a:r>
              <a:rPr lang="en-US" sz="3600" dirty="0" smtClean="0">
                <a:latin typeface="Arial" panose="020B0604020202020204" pitchFamily="34" charset="0"/>
                <a:cs typeface="Arial" panose="020B0604020202020204" pitchFamily="34" charset="0"/>
              </a:rPr>
              <a:t>Cite credible sources</a:t>
            </a:r>
          </a:p>
          <a:p>
            <a:pPr marL="685800" indent="-685800" algn="ctr">
              <a:buFont typeface="Arial" panose="020B0604020202020204" pitchFamily="34" charset="0"/>
              <a:buChar char="•"/>
            </a:pPr>
            <a:r>
              <a:rPr lang="en-US" sz="3600" dirty="0" smtClean="0">
                <a:latin typeface="Arial" panose="020B0604020202020204" pitchFamily="34" charset="0"/>
                <a:cs typeface="Arial" panose="020B0604020202020204" pitchFamily="34" charset="0"/>
              </a:rPr>
              <a:t>Cite your credentials or the credentials of your source/author/experts</a:t>
            </a:r>
          </a:p>
          <a:p>
            <a:pPr marL="685800" indent="-685800" algn="ctr">
              <a:buFont typeface="Arial" panose="020B0604020202020204" pitchFamily="34" charset="0"/>
              <a:buChar char="•"/>
            </a:pPr>
            <a:r>
              <a:rPr lang="en-US" sz="3600" dirty="0" smtClean="0">
                <a:latin typeface="Arial" panose="020B0604020202020204" pitchFamily="34" charset="0"/>
                <a:cs typeface="Arial" panose="020B0604020202020204" pitchFamily="34" charset="0"/>
              </a:rPr>
              <a:t>Use your sources and facts in an honest way; for example, don’t </a:t>
            </a:r>
            <a:r>
              <a:rPr lang="en-US" sz="3600" b="1" u="sng" dirty="0" smtClean="0">
                <a:latin typeface="Arial" panose="020B0604020202020204" pitchFamily="34" charset="0"/>
                <a:cs typeface="Arial" panose="020B0604020202020204" pitchFamily="34" charset="0"/>
              </a:rPr>
              <a:t>cherry pick </a:t>
            </a:r>
            <a:r>
              <a:rPr lang="en-US" sz="3600" dirty="0" smtClean="0">
                <a:latin typeface="Arial" panose="020B0604020202020204" pitchFamily="34" charset="0"/>
                <a:cs typeface="Arial" panose="020B0604020202020204" pitchFamily="34" charset="0"/>
              </a:rPr>
              <a:t>or use facts out of context.</a:t>
            </a:r>
          </a:p>
          <a:p>
            <a:pPr marL="685800" indent="-685800" algn="ctr">
              <a:buFont typeface="Arial" panose="020B0604020202020204" pitchFamily="34" charset="0"/>
              <a:buChar char="•"/>
            </a:pPr>
            <a:endParaRPr lang="en-US" sz="4800" dirty="0" smtClean="0">
              <a:latin typeface="Arial" panose="020B0604020202020204" pitchFamily="34" charset="0"/>
              <a:cs typeface="Arial" panose="020B0604020202020204" pitchFamily="34" charset="0"/>
            </a:endParaRPr>
          </a:p>
          <a:p>
            <a:pPr marL="685800" indent="-685800" algn="ctr">
              <a:buFont typeface="Arial" panose="020B0604020202020204" pitchFamily="34" charset="0"/>
              <a:buChar char="•"/>
            </a:pPr>
            <a:endParaRPr lang="en-US" sz="4800" dirty="0" smtClean="0">
              <a:latin typeface="Arial" panose="020B0604020202020204" pitchFamily="34" charset="0"/>
              <a:cs typeface="Arial" panose="020B0604020202020204" pitchFamily="34" charset="0"/>
            </a:endParaRPr>
          </a:p>
          <a:p>
            <a:pPr algn="ct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4392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2" name="TextBox 1"/>
          <p:cNvSpPr txBox="1"/>
          <p:nvPr/>
        </p:nvSpPr>
        <p:spPr>
          <a:xfrm>
            <a:off x="537029" y="377371"/>
            <a:ext cx="10871200" cy="6678751"/>
          </a:xfrm>
          <a:prstGeom prst="rect">
            <a:avLst/>
          </a:prstGeom>
          <a:noFill/>
        </p:spPr>
        <p:txBody>
          <a:bodyPr wrap="square" rtlCol="0">
            <a:spAutoFit/>
          </a:bodyPr>
          <a:lstStyle/>
          <a:p>
            <a:pPr algn="ctr"/>
            <a:r>
              <a:rPr lang="en-US" sz="4000" dirty="0" smtClean="0">
                <a:latin typeface="Arial Black" panose="020B0A04020102020204" pitchFamily="34" charset="0"/>
              </a:rPr>
              <a:t>Cherry Picking</a:t>
            </a:r>
          </a:p>
          <a:p>
            <a:pPr algn="ctr"/>
            <a:endParaRPr lang="en-US" sz="4000" dirty="0" smtClean="0">
              <a:latin typeface="Arial Black" panose="020B0A04020102020204" pitchFamily="34" charset="0"/>
            </a:endParaRPr>
          </a:p>
          <a:p>
            <a:pPr algn="ctr"/>
            <a:r>
              <a:rPr lang="en-US" sz="3600" dirty="0"/>
              <a:t>Cherry picking is a logical fallacy in which someone points out evidence that supports their claim while ignoring the evidence against their claim. The name of this fallacy is an allusion to the act of picking cherries off a tree, in which you only take the good fruits while leaving the bad ones behind.</a:t>
            </a:r>
            <a:r>
              <a:rPr lang="en-US" sz="3600" dirty="0" smtClean="0">
                <a:latin typeface="Arial" panose="020B0604020202020204" pitchFamily="34" charset="0"/>
                <a:cs typeface="Arial" panose="020B0604020202020204" pitchFamily="34" charset="0"/>
              </a:rPr>
              <a:t> </a:t>
            </a: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798286" y="2652209"/>
            <a:ext cx="10871200" cy="830997"/>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766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2" name="TextBox 1"/>
          <p:cNvSpPr txBox="1"/>
          <p:nvPr/>
        </p:nvSpPr>
        <p:spPr>
          <a:xfrm>
            <a:off x="537029" y="377371"/>
            <a:ext cx="10871200" cy="3908762"/>
          </a:xfrm>
          <a:prstGeom prst="rect">
            <a:avLst/>
          </a:prstGeom>
          <a:noFill/>
        </p:spPr>
        <p:txBody>
          <a:bodyPr wrap="square" rtlCol="0">
            <a:spAutoFit/>
          </a:bodyPr>
          <a:lstStyle/>
          <a:p>
            <a:pPr algn="ctr"/>
            <a:r>
              <a:rPr lang="en-US" sz="4000" dirty="0" smtClean="0">
                <a:latin typeface="Arial Black" panose="020B0A04020102020204" pitchFamily="34" charset="0"/>
              </a:rPr>
              <a:t>Cherry Picking</a:t>
            </a:r>
          </a:p>
          <a:p>
            <a:pPr algn="ctr"/>
            <a:endParaRPr lang="en-US" sz="4000" dirty="0" smtClean="0">
              <a:latin typeface="Arial Black" panose="020B0A04020102020204" pitchFamily="34" charset="0"/>
            </a:endParaRPr>
          </a:p>
          <a:p>
            <a:pPr algn="ctr"/>
            <a:endParaRPr lang="en-US" sz="3600" dirty="0" smtClean="0">
              <a:latin typeface="Arial" panose="020B0604020202020204" pitchFamily="34" charset="0"/>
              <a:cs typeface="Arial" panose="020B0604020202020204" pitchFamily="34" charset="0"/>
            </a:endParaRP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798286" y="2652209"/>
            <a:ext cx="10871200" cy="830997"/>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575" y="997181"/>
            <a:ext cx="6280878" cy="5751962"/>
          </a:xfrm>
          <a:prstGeom prst="rect">
            <a:avLst/>
          </a:prstGeom>
        </p:spPr>
      </p:pic>
      <p:sp>
        <p:nvSpPr>
          <p:cNvPr id="7" name="TextBox 6"/>
          <p:cNvSpPr txBox="1"/>
          <p:nvPr/>
        </p:nvSpPr>
        <p:spPr>
          <a:xfrm>
            <a:off x="537029" y="609558"/>
            <a:ext cx="1984829" cy="6524863"/>
          </a:xfrm>
          <a:prstGeom prst="rect">
            <a:avLst/>
          </a:prstGeom>
          <a:noFill/>
        </p:spPr>
        <p:txBody>
          <a:bodyPr wrap="square" rtlCol="0">
            <a:spAutoFit/>
          </a:bodyPr>
          <a:lstStyle/>
          <a:p>
            <a:r>
              <a:rPr lang="en-US" sz="2800" dirty="0" smtClean="0">
                <a:latin typeface="Arial Black" panose="020B0A04020102020204" pitchFamily="34" charset="0"/>
              </a:rPr>
              <a:t>GMOs</a:t>
            </a:r>
          </a:p>
          <a:p>
            <a:endParaRPr lang="en-US" sz="2800" dirty="0">
              <a:latin typeface="Arial Black" panose="020B0A04020102020204" pitchFamily="34" charset="0"/>
            </a:endParaRPr>
          </a:p>
          <a:p>
            <a:r>
              <a:rPr lang="en-US" sz="2800" dirty="0" smtClean="0">
                <a:latin typeface="Arial Black" panose="020B0A04020102020204" pitchFamily="34" charset="0"/>
              </a:rPr>
              <a:t>      Economy</a:t>
            </a:r>
          </a:p>
          <a:p>
            <a:endParaRPr lang="en-US" sz="2800" dirty="0">
              <a:latin typeface="Arial Black" panose="020B0A04020102020204" pitchFamily="34" charset="0"/>
            </a:endParaRPr>
          </a:p>
          <a:p>
            <a:endParaRPr lang="en-US" sz="2800" dirty="0" smtClean="0">
              <a:latin typeface="Arial Black" panose="020B0A04020102020204" pitchFamily="34" charset="0"/>
            </a:endParaRPr>
          </a:p>
          <a:p>
            <a:endParaRPr lang="en-US" sz="2800" dirty="0">
              <a:latin typeface="Arial Black" panose="020B0A04020102020204" pitchFamily="34" charset="0"/>
            </a:endParaRPr>
          </a:p>
          <a:p>
            <a:r>
              <a:rPr lang="en-US" sz="2800" dirty="0" smtClean="0">
                <a:latin typeface="Arial Black" panose="020B0A04020102020204" pitchFamily="34" charset="0"/>
              </a:rPr>
              <a:t>Vaccines</a:t>
            </a:r>
          </a:p>
          <a:p>
            <a:endParaRPr lang="en-US" sz="2800" dirty="0">
              <a:latin typeface="Arial Black" panose="020B0A04020102020204" pitchFamily="34" charset="0"/>
            </a:endParaRPr>
          </a:p>
          <a:p>
            <a:endParaRPr lang="en-US" sz="2800" dirty="0" smtClean="0">
              <a:latin typeface="Arial Black" panose="020B0A04020102020204" pitchFamily="34" charset="0"/>
            </a:endParaRPr>
          </a:p>
          <a:p>
            <a:endParaRPr lang="en-US" sz="2800" dirty="0">
              <a:latin typeface="Arial Black" panose="020B0A04020102020204" pitchFamily="34" charset="0"/>
            </a:endParaRPr>
          </a:p>
          <a:p>
            <a:r>
              <a:rPr lang="en-US" sz="2800" dirty="0" smtClean="0">
                <a:latin typeface="Arial Black" panose="020B0A04020102020204" pitchFamily="34" charset="0"/>
              </a:rPr>
              <a:t>Foreign Policy</a:t>
            </a:r>
          </a:p>
          <a:p>
            <a:endParaRPr lang="en-US" dirty="0"/>
          </a:p>
          <a:p>
            <a:endParaRPr lang="en-US" dirty="0" smtClean="0"/>
          </a:p>
          <a:p>
            <a:endParaRPr lang="en-US" dirty="0"/>
          </a:p>
        </p:txBody>
      </p:sp>
    </p:spTree>
    <p:extLst>
      <p:ext uri="{BB962C8B-B14F-4D97-AF65-F5344CB8AC3E}">
        <p14:creationId xmlns:p14="http://schemas.microsoft.com/office/powerpoint/2010/main" val="712179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2" name="TextBox 1"/>
          <p:cNvSpPr txBox="1"/>
          <p:nvPr/>
        </p:nvSpPr>
        <p:spPr>
          <a:xfrm>
            <a:off x="537029" y="377371"/>
            <a:ext cx="10871200" cy="3908762"/>
          </a:xfrm>
          <a:prstGeom prst="rect">
            <a:avLst/>
          </a:prstGeom>
          <a:noFill/>
        </p:spPr>
        <p:txBody>
          <a:bodyPr wrap="square" rtlCol="0">
            <a:spAutoFit/>
          </a:bodyPr>
          <a:lstStyle/>
          <a:p>
            <a:pPr algn="ctr"/>
            <a:r>
              <a:rPr lang="en-US" sz="4000" dirty="0" smtClean="0">
                <a:latin typeface="Arial Black" panose="020B0A04020102020204" pitchFamily="34" charset="0"/>
              </a:rPr>
              <a:t>Cherry Picking</a:t>
            </a:r>
          </a:p>
          <a:p>
            <a:pPr algn="ctr"/>
            <a:endParaRPr lang="en-US" sz="4000" dirty="0" smtClean="0">
              <a:latin typeface="Arial Black" panose="020B0A04020102020204" pitchFamily="34" charset="0"/>
            </a:endParaRPr>
          </a:p>
          <a:p>
            <a:pPr algn="ctr"/>
            <a:endParaRPr lang="en-US" sz="3600" dirty="0" smtClean="0">
              <a:latin typeface="Arial" panose="020B0604020202020204" pitchFamily="34" charset="0"/>
              <a:cs typeface="Arial" panose="020B0604020202020204" pitchFamily="34" charset="0"/>
            </a:endParaRP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798286" y="2652209"/>
            <a:ext cx="10871200" cy="830997"/>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50" y="1057583"/>
            <a:ext cx="7690758" cy="5506581"/>
          </a:xfrm>
          <a:prstGeom prst="rect">
            <a:avLst/>
          </a:prstGeom>
        </p:spPr>
      </p:pic>
    </p:spTree>
    <p:extLst>
      <p:ext uri="{BB962C8B-B14F-4D97-AF65-F5344CB8AC3E}">
        <p14:creationId xmlns:p14="http://schemas.microsoft.com/office/powerpoint/2010/main" val="37820132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2739211"/>
          </a:xfrm>
          <a:prstGeom prst="rect">
            <a:avLst/>
          </a:prstGeom>
          <a:noFill/>
        </p:spPr>
        <p:txBody>
          <a:bodyPr wrap="square" rtlCol="0">
            <a:spAutoFit/>
          </a:bodyPr>
          <a:lstStyle/>
          <a:p>
            <a:pPr algn="ctr"/>
            <a:r>
              <a:rPr lang="en-US" sz="4000" dirty="0" smtClean="0">
                <a:latin typeface="Arial Black" panose="020B0A04020102020204" pitchFamily="34" charset="0"/>
              </a:rPr>
              <a:t>Pathos: appeal to emotion</a:t>
            </a:r>
            <a:r>
              <a:rPr lang="en-US" sz="3600" dirty="0" smtClean="0">
                <a:latin typeface="Arial" panose="020B0604020202020204" pitchFamily="34" charset="0"/>
                <a:cs typeface="Arial" panose="020B0604020202020204" pitchFamily="34" charset="0"/>
              </a:rPr>
              <a:t> </a:t>
            </a: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4" name="TextBox 3"/>
          <p:cNvSpPr txBox="1"/>
          <p:nvPr/>
        </p:nvSpPr>
        <p:spPr>
          <a:xfrm>
            <a:off x="856343" y="1027030"/>
            <a:ext cx="10871200" cy="5447645"/>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Pathos: </a:t>
            </a:r>
            <a:r>
              <a:rPr lang="en-US" sz="4800" dirty="0"/>
              <a:t>a way of convincing an audience of an argument by creating an emotional response to an impassioned plea or a convincing story</a:t>
            </a:r>
            <a:r>
              <a:rPr lang="en-US" sz="4800" dirty="0" smtClean="0"/>
              <a:t>.</a:t>
            </a:r>
          </a:p>
          <a:p>
            <a:pPr algn="ctr"/>
            <a:endParaRPr lang="en-US" sz="4800" dirty="0" smtClean="0"/>
          </a:p>
          <a:p>
            <a:pPr algn="ctr"/>
            <a:r>
              <a:rPr lang="en-US" sz="3600" dirty="0" smtClean="0"/>
              <a:t>* Pathos can be employed by telling a story, but make sure the story is a representative example, and not cherry-picked. </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0933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2739211"/>
          </a:xfrm>
          <a:prstGeom prst="rect">
            <a:avLst/>
          </a:prstGeom>
          <a:noFill/>
        </p:spPr>
        <p:txBody>
          <a:bodyPr wrap="square" rtlCol="0">
            <a:spAutoFit/>
          </a:bodyPr>
          <a:lstStyle/>
          <a:p>
            <a:pPr algn="ctr"/>
            <a:r>
              <a:rPr lang="en-US" sz="4000" dirty="0" smtClean="0">
                <a:latin typeface="Arial Black" panose="020B0A04020102020204" pitchFamily="34" charset="0"/>
              </a:rPr>
              <a:t>Pathos</a:t>
            </a:r>
            <a:r>
              <a:rPr lang="en-US" sz="3600" dirty="0" smtClean="0">
                <a:latin typeface="Arial" panose="020B0604020202020204" pitchFamily="34" charset="0"/>
                <a:cs typeface="Arial" panose="020B0604020202020204" pitchFamily="34" charset="0"/>
              </a:rPr>
              <a:t> </a:t>
            </a: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4" name="TextBox 3"/>
          <p:cNvSpPr txBox="1"/>
          <p:nvPr/>
        </p:nvSpPr>
        <p:spPr>
          <a:xfrm>
            <a:off x="856343" y="1027030"/>
            <a:ext cx="10871200" cy="4524315"/>
          </a:xfrm>
          <a:prstGeom prst="rect">
            <a:avLst/>
          </a:prstGeom>
          <a:noFill/>
        </p:spPr>
        <p:txBody>
          <a:bodyPr wrap="square" rtlCol="0">
            <a:spAutoFit/>
          </a:bodyPr>
          <a:lstStyle/>
          <a:p>
            <a:pPr algn="ctr"/>
            <a:r>
              <a:rPr lang="en-US" sz="4800" dirty="0" smtClean="0"/>
              <a:t>In what ways does this commercial use pathos?</a:t>
            </a:r>
          </a:p>
          <a:p>
            <a:pPr algn="ctr"/>
            <a:endParaRPr lang="en-US" sz="4800" dirty="0" smtClean="0"/>
          </a:p>
          <a:p>
            <a:pPr algn="ctr"/>
            <a:r>
              <a:rPr lang="en-US" sz="4800" dirty="0" smtClean="0">
                <a:hlinkClick r:id="rId3"/>
              </a:rPr>
              <a:t>ASCPA Video</a:t>
            </a:r>
            <a:endParaRPr lang="en-US" sz="4800" dirty="0" smtClean="0"/>
          </a:p>
          <a:p>
            <a:pPr algn="ctr"/>
            <a:endParaRPr lang="en-US" sz="4800" dirty="0"/>
          </a:p>
          <a:p>
            <a:pPr algn="ctr"/>
            <a:endParaRPr lang="en-US" sz="4800" dirty="0" smtClean="0"/>
          </a:p>
        </p:txBody>
      </p:sp>
    </p:spTree>
    <p:extLst>
      <p:ext uri="{BB962C8B-B14F-4D97-AF65-F5344CB8AC3E}">
        <p14:creationId xmlns:p14="http://schemas.microsoft.com/office/powerpoint/2010/main" val="3600054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2739211"/>
          </a:xfrm>
          <a:prstGeom prst="rect">
            <a:avLst/>
          </a:prstGeom>
          <a:noFill/>
        </p:spPr>
        <p:txBody>
          <a:bodyPr wrap="square" rtlCol="0">
            <a:spAutoFit/>
          </a:bodyPr>
          <a:lstStyle/>
          <a:p>
            <a:pPr algn="ctr"/>
            <a:r>
              <a:rPr lang="en-US" sz="4000" dirty="0" smtClean="0">
                <a:latin typeface="Arial Black" panose="020B0A04020102020204" pitchFamily="34" charset="0"/>
              </a:rPr>
              <a:t>Logos: appeal to logic</a:t>
            </a:r>
            <a:r>
              <a:rPr lang="en-US" sz="3600" dirty="0" smtClean="0">
                <a:latin typeface="Arial" panose="020B0604020202020204" pitchFamily="34" charset="0"/>
                <a:cs typeface="Arial" panose="020B0604020202020204" pitchFamily="34" charset="0"/>
              </a:rPr>
              <a:t> </a:t>
            </a: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4" name="TextBox 3"/>
          <p:cNvSpPr txBox="1"/>
          <p:nvPr/>
        </p:nvSpPr>
        <p:spPr>
          <a:xfrm>
            <a:off x="798286" y="2652209"/>
            <a:ext cx="10871200" cy="2308324"/>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Logos: </a:t>
            </a:r>
            <a:r>
              <a:rPr lang="en-US" sz="4800" dirty="0" smtClean="0"/>
              <a:t>a </a:t>
            </a:r>
            <a:r>
              <a:rPr lang="en-US" sz="4800" dirty="0"/>
              <a:t>way of persuading an audience with reason, using facts and figures.</a:t>
            </a:r>
            <a:r>
              <a:rPr lang="en-US" sz="4800" dirty="0" smtClean="0">
                <a:latin typeface="Arial" panose="020B0604020202020204" pitchFamily="34" charset="0"/>
                <a:cs typeface="Arial" panose="020B0604020202020204" pitchFamily="34" charset="0"/>
              </a:rPr>
              <a:t> </a:t>
            </a:r>
          </a:p>
          <a:p>
            <a:pPr algn="ct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626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391" y="2519442"/>
            <a:ext cx="11126244" cy="1468800"/>
          </a:xfrm>
        </p:spPr>
        <p:txBody>
          <a:bodyPr/>
          <a:lstStyle/>
          <a:p>
            <a:pPr algn="ctr"/>
            <a:r>
              <a:rPr lang="en-US" dirty="0" smtClean="0">
                <a:latin typeface="Arial Black" panose="020B0A04020102020204" pitchFamily="34" charset="0"/>
              </a:rPr>
              <a:t>How to use google for research</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747" y="210391"/>
            <a:ext cx="8123532" cy="2739021"/>
          </a:xfrm>
          <a:prstGeom prst="rect">
            <a:avLst/>
          </a:prstGeom>
        </p:spPr>
      </p:pic>
    </p:spTree>
    <p:extLst>
      <p:ext uri="{BB962C8B-B14F-4D97-AF65-F5344CB8AC3E}">
        <p14:creationId xmlns:p14="http://schemas.microsoft.com/office/powerpoint/2010/main" val="39909406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029" y="377371"/>
            <a:ext cx="10871200" cy="2739211"/>
          </a:xfrm>
          <a:prstGeom prst="rect">
            <a:avLst/>
          </a:prstGeom>
          <a:noFill/>
        </p:spPr>
        <p:txBody>
          <a:bodyPr wrap="square" rtlCol="0">
            <a:spAutoFit/>
          </a:bodyPr>
          <a:lstStyle/>
          <a:p>
            <a:pPr algn="ctr"/>
            <a:r>
              <a:rPr lang="en-US" sz="4000" dirty="0" smtClean="0">
                <a:latin typeface="Arial Black" panose="020B0A04020102020204" pitchFamily="34" charset="0"/>
              </a:rPr>
              <a:t>Logos: appeal to logic</a:t>
            </a:r>
            <a:r>
              <a:rPr lang="en-US" sz="3600" dirty="0" smtClean="0">
                <a:latin typeface="Arial" panose="020B0604020202020204" pitchFamily="34" charset="0"/>
                <a:cs typeface="Arial" panose="020B0604020202020204" pitchFamily="34" charset="0"/>
              </a:rPr>
              <a:t> </a:t>
            </a: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4" name="TextBox 3"/>
          <p:cNvSpPr txBox="1"/>
          <p:nvPr/>
        </p:nvSpPr>
        <p:spPr>
          <a:xfrm>
            <a:off x="798286" y="2652209"/>
            <a:ext cx="10871200" cy="1569660"/>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 </a:t>
            </a:r>
          </a:p>
          <a:p>
            <a:pPr algn="ctr"/>
            <a:endParaRPr lang="en-US" sz="4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9" y="1167773"/>
            <a:ext cx="10856542" cy="5276570"/>
          </a:xfrm>
          <a:prstGeom prst="rect">
            <a:avLst/>
          </a:prstGeom>
        </p:spPr>
      </p:pic>
    </p:spTree>
    <p:extLst>
      <p:ext uri="{BB962C8B-B14F-4D97-AF65-F5344CB8AC3E}">
        <p14:creationId xmlns:p14="http://schemas.microsoft.com/office/powerpoint/2010/main" val="11345616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09558"/>
            <a:ext cx="6858000" cy="6858000"/>
          </a:xfrm>
          <a:prstGeom prst="rect">
            <a:avLst/>
          </a:prstGeom>
        </p:spPr>
      </p:pic>
      <p:sp>
        <p:nvSpPr>
          <p:cNvPr id="2" name="TextBox 1"/>
          <p:cNvSpPr txBox="1"/>
          <p:nvPr/>
        </p:nvSpPr>
        <p:spPr>
          <a:xfrm>
            <a:off x="537029" y="377371"/>
            <a:ext cx="10871200" cy="3354765"/>
          </a:xfrm>
          <a:prstGeom prst="rect">
            <a:avLst/>
          </a:prstGeom>
          <a:noFill/>
        </p:spPr>
        <p:txBody>
          <a:bodyPr wrap="square" rtlCol="0">
            <a:spAutoFit/>
          </a:bodyPr>
          <a:lstStyle/>
          <a:p>
            <a:pPr algn="ctr"/>
            <a:r>
              <a:rPr lang="en-US" sz="4000" dirty="0" smtClean="0">
                <a:latin typeface="Arial Black" panose="020B0A04020102020204" pitchFamily="34" charset="0"/>
              </a:rPr>
              <a:t>Ethos, Pathos, and Logos all working together:</a:t>
            </a:r>
            <a:endParaRPr lang="en-US" sz="3600" dirty="0" smtClean="0">
              <a:latin typeface="Arial" panose="020B0604020202020204" pitchFamily="34" charset="0"/>
              <a:cs typeface="Arial" panose="020B0604020202020204" pitchFamily="34" charset="0"/>
            </a:endParaRPr>
          </a:p>
          <a:p>
            <a:pPr algn="ctr"/>
            <a:endParaRPr lang="en-US" sz="4000" dirty="0" smtClean="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798286" y="2652209"/>
            <a:ext cx="10871200" cy="830997"/>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hlinkClick r:id="rId3"/>
              </a:rPr>
              <a:t>Ethos Pathos Logos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959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4200" b="1" i="1" dirty="0">
                <a:solidFill>
                  <a:srgbClr val="FFFF00"/>
                </a:solidFill>
              </a:rPr>
              <a:t>Fallacies</a:t>
            </a:r>
            <a:r>
              <a:rPr lang="en-US" sz="4200" i="1" dirty="0">
                <a:solidFill>
                  <a:srgbClr val="FFFF00"/>
                </a:solidFill>
              </a:rPr>
              <a:t> are common errors in reasoning that will undermine the logic of your argument. </a:t>
            </a:r>
            <a:r>
              <a:rPr lang="en-US" sz="4200" dirty="0"/>
              <a:t>Fallacies can be either illegitimate arguments or irrelevant points, and are often identified because they lack evidence that supports their claim. </a:t>
            </a:r>
            <a:endParaRPr lang="en-US" sz="4200" dirty="0" smtClean="0"/>
          </a:p>
          <a:p>
            <a:endParaRPr lang="en-US" dirty="0"/>
          </a:p>
          <a:p>
            <a:pPr marL="0" indent="0">
              <a:buNone/>
            </a:pPr>
            <a:r>
              <a:rPr lang="en-US" sz="3900" dirty="0" smtClean="0"/>
              <a:t>Avoid </a:t>
            </a:r>
            <a:r>
              <a:rPr lang="en-US" sz="3900" dirty="0"/>
              <a:t>these common fallacies in your own arguments and watch for them in the arguments of others.</a:t>
            </a:r>
          </a:p>
        </p:txBody>
      </p:sp>
    </p:spTree>
    <p:extLst>
      <p:ext uri="{BB962C8B-B14F-4D97-AF65-F5344CB8AC3E}">
        <p14:creationId xmlns:p14="http://schemas.microsoft.com/office/powerpoint/2010/main" val="3161016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25000" lnSpcReduction="20000"/>
          </a:bodyPr>
          <a:lstStyle/>
          <a:p>
            <a:pPr marL="0" indent="0">
              <a:buNone/>
            </a:pPr>
            <a:r>
              <a:rPr lang="en-US" sz="14000" dirty="0" smtClean="0"/>
              <a:t>Examples:</a:t>
            </a:r>
          </a:p>
          <a:p>
            <a:pPr marL="0" indent="0">
              <a:buNone/>
            </a:pPr>
            <a:r>
              <a:rPr lang="en-US" sz="14000" b="1" dirty="0">
                <a:solidFill>
                  <a:srgbClr val="FFFF00"/>
                </a:solidFill>
              </a:rPr>
              <a:t>Slippery Slope</a:t>
            </a:r>
            <a:r>
              <a:rPr lang="en-US" sz="14000" dirty="0">
                <a:solidFill>
                  <a:srgbClr val="FFFF00"/>
                </a:solidFill>
              </a:rPr>
              <a:t>: </a:t>
            </a:r>
            <a:r>
              <a:rPr lang="en-US" sz="11200" dirty="0"/>
              <a:t>This is a conclusion based on the premise that if A happens, then eventually through a series of small steps, through B, C,..., X, Y, Z will happen, too, basically equating A and Z. So, if we don't want Z to occur, A must not be allowed to occur either. Example:</a:t>
            </a:r>
          </a:p>
          <a:p>
            <a:pPr marL="0" indent="0">
              <a:buNone/>
            </a:pPr>
            <a:endParaRPr lang="en-US" sz="14000" dirty="0"/>
          </a:p>
          <a:p>
            <a:pPr marL="0" indent="0">
              <a:buNone/>
            </a:pPr>
            <a:r>
              <a:rPr lang="en-US" sz="14000" dirty="0"/>
              <a:t>If we ban </a:t>
            </a:r>
            <a:r>
              <a:rPr lang="en-US" sz="14000" dirty="0" smtClean="0"/>
              <a:t>AR-15s then eventually </a:t>
            </a:r>
            <a:r>
              <a:rPr lang="en-US" sz="14000" dirty="0"/>
              <a:t>the government will ban all </a:t>
            </a:r>
            <a:r>
              <a:rPr lang="en-US" sz="14000" dirty="0" smtClean="0"/>
              <a:t>rifles, </a:t>
            </a:r>
            <a:r>
              <a:rPr lang="en-US" sz="14000" dirty="0"/>
              <a:t>so we should not ban </a:t>
            </a:r>
            <a:r>
              <a:rPr lang="en-US" sz="14000" dirty="0" smtClean="0"/>
              <a:t>AR-15s.</a:t>
            </a:r>
            <a:endParaRPr lang="en-US" sz="14000" dirty="0"/>
          </a:p>
          <a:p>
            <a:pPr marL="0" indent="0">
              <a:buNone/>
            </a:pPr>
            <a:endParaRPr lang="en-US" sz="4200" dirty="0" smtClean="0"/>
          </a:p>
        </p:txBody>
      </p:sp>
    </p:spTree>
    <p:extLst>
      <p:ext uri="{BB962C8B-B14F-4D97-AF65-F5344CB8AC3E}">
        <p14:creationId xmlns:p14="http://schemas.microsoft.com/office/powerpoint/2010/main" val="2704678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47500" lnSpcReduction="20000"/>
          </a:bodyPr>
          <a:lstStyle/>
          <a:p>
            <a:pPr marL="0" indent="0">
              <a:buNone/>
            </a:pPr>
            <a:r>
              <a:rPr lang="en-US" sz="9600" b="1" dirty="0">
                <a:solidFill>
                  <a:srgbClr val="FFFF00"/>
                </a:solidFill>
              </a:rPr>
              <a:t>Post hoc ergo propter </a:t>
            </a:r>
            <a:r>
              <a:rPr lang="en-US" sz="9600" b="1" dirty="0" smtClean="0">
                <a:solidFill>
                  <a:srgbClr val="FFFF00"/>
                </a:solidFill>
              </a:rPr>
              <a:t>hoc (False cause):</a:t>
            </a:r>
            <a:r>
              <a:rPr lang="en-US" sz="9600" dirty="0" smtClean="0">
                <a:solidFill>
                  <a:srgbClr val="FFFF00"/>
                </a:solidFill>
              </a:rPr>
              <a:t> </a:t>
            </a:r>
            <a:r>
              <a:rPr lang="en-US" sz="7000" dirty="0"/>
              <a:t>This is a conclusion that assumes that </a:t>
            </a:r>
            <a:r>
              <a:rPr lang="en-US" sz="7000" dirty="0" smtClean="0"/>
              <a:t>if X </a:t>
            </a:r>
            <a:r>
              <a:rPr lang="en-US" sz="7000" dirty="0"/>
              <a:t>occurred after </a:t>
            </a:r>
            <a:r>
              <a:rPr lang="en-US" sz="7000" dirty="0" smtClean="0"/>
              <a:t>Y, </a:t>
            </a:r>
            <a:r>
              <a:rPr lang="en-US" sz="7000" dirty="0"/>
              <a:t>then </a:t>
            </a:r>
            <a:r>
              <a:rPr lang="en-US" sz="7000" dirty="0" smtClean="0"/>
              <a:t>Y must </a:t>
            </a:r>
            <a:r>
              <a:rPr lang="en-US" sz="7000" dirty="0"/>
              <a:t>have caused </a:t>
            </a:r>
            <a:r>
              <a:rPr lang="en-US" sz="7000" dirty="0" smtClean="0"/>
              <a:t>X.</a:t>
            </a:r>
            <a:endParaRPr lang="en-US" sz="7000" dirty="0"/>
          </a:p>
          <a:p>
            <a:pPr marL="0" indent="0">
              <a:buNone/>
            </a:pPr>
            <a:endParaRPr lang="en-US" sz="9600" dirty="0" smtClean="0"/>
          </a:p>
          <a:p>
            <a:pPr marL="0" indent="0">
              <a:buNone/>
            </a:pPr>
            <a:r>
              <a:rPr lang="en-US" sz="7400" dirty="0" smtClean="0"/>
              <a:t>I </a:t>
            </a:r>
            <a:r>
              <a:rPr lang="en-US" sz="7400" dirty="0"/>
              <a:t>drank bottled water and now I am sick, so the water must have made me sick.</a:t>
            </a:r>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4102565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32500" lnSpcReduction="20000"/>
          </a:bodyPr>
          <a:lstStyle/>
          <a:p>
            <a:pPr marL="0" indent="0">
              <a:buNone/>
            </a:pPr>
            <a:r>
              <a:rPr lang="en-US" sz="11100" b="1" dirty="0">
                <a:solidFill>
                  <a:srgbClr val="FFFF00"/>
                </a:solidFill>
              </a:rPr>
              <a:t>Hasty Generalization:</a:t>
            </a:r>
            <a:r>
              <a:rPr lang="en-US" sz="11100" dirty="0">
                <a:solidFill>
                  <a:srgbClr val="FFFF00"/>
                </a:solidFill>
              </a:rPr>
              <a:t> </a:t>
            </a:r>
            <a:r>
              <a:rPr lang="en-US" sz="9800" dirty="0"/>
              <a:t>This is a conclusion based on insufficient or biased evidence. In other words, you are rushing to a conclusion before you have all the relevant facts. Example:</a:t>
            </a:r>
          </a:p>
          <a:p>
            <a:pPr marL="0" indent="0">
              <a:buNone/>
            </a:pPr>
            <a:endParaRPr lang="en-US" sz="9800" dirty="0" smtClean="0"/>
          </a:p>
          <a:p>
            <a:pPr marL="0" indent="0">
              <a:buNone/>
            </a:pPr>
            <a:r>
              <a:rPr lang="en-US" sz="9800" dirty="0" smtClean="0"/>
              <a:t>Even </a:t>
            </a:r>
            <a:r>
              <a:rPr lang="en-US" sz="9800" dirty="0"/>
              <a:t>though it's only the first day, I can tell this is going to be a boring course.</a:t>
            </a:r>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3390926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47500" lnSpcReduction="20000"/>
          </a:bodyPr>
          <a:lstStyle/>
          <a:p>
            <a:pPr marL="0" indent="0">
              <a:buNone/>
            </a:pPr>
            <a:endParaRPr lang="en-US" sz="9600" b="1" dirty="0" smtClean="0"/>
          </a:p>
          <a:p>
            <a:pPr marL="0" indent="0">
              <a:buNone/>
            </a:pPr>
            <a:r>
              <a:rPr lang="en-US" sz="9000" b="1" dirty="0" smtClean="0">
                <a:solidFill>
                  <a:srgbClr val="FFFF00"/>
                </a:solidFill>
              </a:rPr>
              <a:t>Begging </a:t>
            </a:r>
            <a:r>
              <a:rPr lang="en-US" sz="9000" b="1" dirty="0">
                <a:solidFill>
                  <a:srgbClr val="FFFF00"/>
                </a:solidFill>
              </a:rPr>
              <a:t>the </a:t>
            </a:r>
            <a:r>
              <a:rPr lang="en-US" sz="9000" b="1" dirty="0" smtClean="0">
                <a:solidFill>
                  <a:srgbClr val="FFFF00"/>
                </a:solidFill>
              </a:rPr>
              <a:t>question/assuming the premise</a:t>
            </a:r>
            <a:r>
              <a:rPr lang="en-US" sz="9600" b="1" dirty="0" smtClean="0">
                <a:solidFill>
                  <a:srgbClr val="FFFF00"/>
                </a:solidFill>
              </a:rPr>
              <a:t>:</a:t>
            </a:r>
            <a:r>
              <a:rPr lang="en-US" sz="9600" dirty="0" smtClean="0">
                <a:solidFill>
                  <a:srgbClr val="FFFF00"/>
                </a:solidFill>
              </a:rPr>
              <a:t> </a:t>
            </a:r>
            <a:r>
              <a:rPr lang="en-US" sz="8000" dirty="0"/>
              <a:t>The conclusion that the writer should prove is </a:t>
            </a:r>
            <a:r>
              <a:rPr lang="en-US" sz="8000" dirty="0" smtClean="0"/>
              <a:t>assumed </a:t>
            </a:r>
            <a:r>
              <a:rPr lang="en-US" sz="8000" dirty="0"/>
              <a:t>within the claim. Example</a:t>
            </a:r>
            <a:r>
              <a:rPr lang="en-US" sz="8000" dirty="0" smtClean="0"/>
              <a:t>:</a:t>
            </a:r>
          </a:p>
          <a:p>
            <a:pPr marL="0" indent="0">
              <a:buNone/>
            </a:pPr>
            <a:endParaRPr lang="en-US" sz="8000" dirty="0"/>
          </a:p>
          <a:p>
            <a:pPr marL="0" indent="0">
              <a:buNone/>
            </a:pPr>
            <a:r>
              <a:rPr lang="en-US" sz="8000" dirty="0"/>
              <a:t>Filthy and polluting coal should be banned.</a:t>
            </a:r>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3806466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47500" lnSpcReduction="20000"/>
          </a:bodyPr>
          <a:lstStyle/>
          <a:p>
            <a:pPr marL="0" indent="0">
              <a:buNone/>
            </a:pPr>
            <a:endParaRPr lang="en-US" sz="9600" b="1" dirty="0" smtClean="0"/>
          </a:p>
          <a:p>
            <a:pPr marL="0" indent="0">
              <a:buNone/>
            </a:pPr>
            <a:r>
              <a:rPr lang="en-US" sz="7600" b="1" dirty="0" smtClean="0">
                <a:solidFill>
                  <a:srgbClr val="FFFF00"/>
                </a:solidFill>
              </a:rPr>
              <a:t>Either/or (False dilemma) :</a:t>
            </a:r>
            <a:r>
              <a:rPr lang="en-US" sz="7600" dirty="0" smtClean="0">
                <a:solidFill>
                  <a:srgbClr val="FFFF00"/>
                </a:solidFill>
              </a:rPr>
              <a:t> </a:t>
            </a:r>
            <a:r>
              <a:rPr lang="en-US" sz="8000" dirty="0"/>
              <a:t>This is a conclusion that oversimplifies the argument by reducing it to only two sides or choices. Example</a:t>
            </a:r>
            <a:r>
              <a:rPr lang="en-US" sz="8000" dirty="0" smtClean="0"/>
              <a:t>:</a:t>
            </a:r>
          </a:p>
          <a:p>
            <a:pPr marL="0" indent="0">
              <a:buNone/>
            </a:pPr>
            <a:endParaRPr lang="en-US" sz="8000" dirty="0"/>
          </a:p>
          <a:p>
            <a:pPr marL="0" indent="0">
              <a:buNone/>
            </a:pPr>
            <a:r>
              <a:rPr lang="en-US" sz="8000" dirty="0" smtClean="0"/>
              <a:t>America: Love it or leave it! </a:t>
            </a: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3604772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32500" lnSpcReduction="20000"/>
          </a:bodyPr>
          <a:lstStyle/>
          <a:p>
            <a:pPr marL="0" indent="0">
              <a:buNone/>
            </a:pPr>
            <a:endParaRPr lang="en-US" sz="9600" b="1" dirty="0" smtClean="0"/>
          </a:p>
          <a:p>
            <a:pPr marL="0" indent="0">
              <a:buNone/>
            </a:pPr>
            <a:r>
              <a:rPr lang="en-US" sz="11100" b="1" dirty="0">
                <a:solidFill>
                  <a:srgbClr val="FFFF00"/>
                </a:solidFill>
              </a:rPr>
              <a:t>Ad </a:t>
            </a:r>
            <a:r>
              <a:rPr lang="en-US" sz="11100" b="1" dirty="0" smtClean="0">
                <a:solidFill>
                  <a:srgbClr val="FFFF00"/>
                </a:solidFill>
              </a:rPr>
              <a:t>hominem:</a:t>
            </a:r>
            <a:r>
              <a:rPr lang="en-US" sz="9800" dirty="0"/>
              <a:t> </a:t>
            </a:r>
            <a:r>
              <a:rPr lang="en-US" sz="9800" dirty="0" smtClean="0"/>
              <a:t>This </a:t>
            </a:r>
            <a:r>
              <a:rPr lang="en-US" sz="9800" dirty="0"/>
              <a:t>is an attack on the character of a person rather than his or her opinions or </a:t>
            </a:r>
            <a:r>
              <a:rPr lang="en-US" sz="9800" dirty="0" smtClean="0"/>
              <a:t>arguments, sometimes using personal insults. Example:</a:t>
            </a:r>
          </a:p>
          <a:p>
            <a:pPr marL="0" indent="0">
              <a:buNone/>
            </a:pPr>
            <a:endParaRPr lang="en-US" sz="9800" dirty="0"/>
          </a:p>
          <a:p>
            <a:pPr marL="0" indent="0">
              <a:buNone/>
            </a:pPr>
            <a:r>
              <a:rPr lang="en-US" sz="9800" dirty="0"/>
              <a:t>"You've only ever lived in the city. The issues that matter to </a:t>
            </a:r>
            <a:r>
              <a:rPr lang="en-US" sz="9800" dirty="0" smtClean="0"/>
              <a:t>farmers are </a:t>
            </a:r>
            <a:r>
              <a:rPr lang="en-US" sz="9800" dirty="0"/>
              <a:t>clearly beyond your comprehension." </a:t>
            </a:r>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3665542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25000" lnSpcReduction="20000"/>
          </a:bodyPr>
          <a:lstStyle/>
          <a:p>
            <a:pPr marL="0" indent="0">
              <a:buNone/>
            </a:pPr>
            <a:endParaRPr lang="en-US" sz="9600" b="1" dirty="0" smtClean="0"/>
          </a:p>
          <a:p>
            <a:pPr marL="0" indent="0">
              <a:buNone/>
            </a:pPr>
            <a:endParaRPr lang="en-US" sz="14400" b="1" dirty="0" smtClean="0">
              <a:solidFill>
                <a:srgbClr val="FFFF00"/>
              </a:solidFill>
            </a:endParaRPr>
          </a:p>
          <a:p>
            <a:pPr marL="0" indent="0">
              <a:buNone/>
            </a:pPr>
            <a:endParaRPr lang="en-US" sz="14400" b="1" dirty="0">
              <a:solidFill>
                <a:srgbClr val="FFFF00"/>
              </a:solidFill>
            </a:endParaRPr>
          </a:p>
          <a:p>
            <a:pPr marL="0" indent="0">
              <a:buNone/>
            </a:pPr>
            <a:r>
              <a:rPr lang="en-US" sz="14400" b="1" dirty="0" smtClean="0">
                <a:solidFill>
                  <a:srgbClr val="FFFF00"/>
                </a:solidFill>
              </a:rPr>
              <a:t>Ad </a:t>
            </a:r>
            <a:r>
              <a:rPr lang="en-US" sz="14400" b="1" dirty="0" err="1">
                <a:solidFill>
                  <a:srgbClr val="FFFF00"/>
                </a:solidFill>
              </a:rPr>
              <a:t>populum</a:t>
            </a:r>
            <a:r>
              <a:rPr lang="en-US" sz="14400" b="1" dirty="0">
                <a:solidFill>
                  <a:srgbClr val="FFFF00"/>
                </a:solidFill>
              </a:rPr>
              <a:t>/Bandwagon Appeal:</a:t>
            </a:r>
            <a:r>
              <a:rPr lang="en-US" sz="14400" dirty="0">
                <a:solidFill>
                  <a:srgbClr val="FFFF00"/>
                </a:solidFill>
              </a:rPr>
              <a:t> </a:t>
            </a:r>
            <a:r>
              <a:rPr lang="en-US" sz="12800" dirty="0"/>
              <a:t>This is an appeal that presents </a:t>
            </a:r>
            <a:r>
              <a:rPr lang="en-US" sz="12800" dirty="0" smtClean="0"/>
              <a:t>“what </a:t>
            </a:r>
            <a:r>
              <a:rPr lang="en-US" sz="12800" dirty="0"/>
              <a:t>most </a:t>
            </a:r>
            <a:r>
              <a:rPr lang="en-US" sz="12800" dirty="0" smtClean="0"/>
              <a:t>people”, </a:t>
            </a:r>
            <a:r>
              <a:rPr lang="en-US" sz="12800" dirty="0"/>
              <a:t>or a group of people think, in order to persuade one to think the same way. Getting on the bandwagon is one such instance of an ad </a:t>
            </a:r>
            <a:r>
              <a:rPr lang="en-US" sz="12800" dirty="0" err="1"/>
              <a:t>populum</a:t>
            </a:r>
            <a:r>
              <a:rPr lang="en-US" sz="12800" dirty="0"/>
              <a:t> </a:t>
            </a:r>
            <a:r>
              <a:rPr lang="en-US" sz="12800" dirty="0" smtClean="0"/>
              <a:t>appeal. Example:</a:t>
            </a:r>
          </a:p>
          <a:p>
            <a:pPr marL="0" indent="0">
              <a:buNone/>
            </a:pPr>
            <a:endParaRPr lang="en-US" sz="12800" dirty="0"/>
          </a:p>
          <a:p>
            <a:pPr marL="0" indent="0">
              <a:buNone/>
            </a:pPr>
            <a:r>
              <a:rPr lang="en-US" sz="12800" dirty="0" smtClean="0"/>
              <a:t>“If </a:t>
            </a:r>
            <a:r>
              <a:rPr lang="en-US" sz="12800" dirty="0"/>
              <a:t>you were a true </a:t>
            </a:r>
            <a:r>
              <a:rPr lang="en-US" sz="12800" dirty="0" smtClean="0"/>
              <a:t>American, </a:t>
            </a:r>
            <a:r>
              <a:rPr lang="en-US" sz="12800" dirty="0"/>
              <a:t>you would </a:t>
            </a:r>
            <a:r>
              <a:rPr lang="en-US" sz="12800" dirty="0" smtClean="0"/>
              <a:t>support the president!”</a:t>
            </a: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363566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98" y="363253"/>
            <a:ext cx="11757394" cy="5674291"/>
          </a:xfrm>
          <a:prstGeom prst="rect">
            <a:avLst/>
          </a:prstGeom>
        </p:spPr>
      </p:pic>
    </p:spTree>
    <p:extLst>
      <p:ext uri="{BB962C8B-B14F-4D97-AF65-F5344CB8AC3E}">
        <p14:creationId xmlns:p14="http://schemas.microsoft.com/office/powerpoint/2010/main" val="5315540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25000" lnSpcReduction="20000"/>
          </a:bodyPr>
          <a:lstStyle/>
          <a:p>
            <a:pPr marL="0" indent="0">
              <a:buNone/>
            </a:pPr>
            <a:endParaRPr lang="en-US" sz="9600" b="1" dirty="0" smtClean="0"/>
          </a:p>
          <a:p>
            <a:pPr marL="0" indent="0">
              <a:buNone/>
            </a:pPr>
            <a:endParaRPr lang="en-US" sz="14400" b="1" dirty="0" smtClean="0">
              <a:solidFill>
                <a:srgbClr val="FFFF00"/>
              </a:solidFill>
            </a:endParaRPr>
          </a:p>
          <a:p>
            <a:pPr marL="0" indent="0">
              <a:buNone/>
            </a:pPr>
            <a:endParaRPr lang="en-US" sz="14400" b="1" dirty="0">
              <a:solidFill>
                <a:srgbClr val="FFFF00"/>
              </a:solidFill>
            </a:endParaRPr>
          </a:p>
          <a:p>
            <a:pPr marL="0" indent="0">
              <a:buNone/>
            </a:pPr>
            <a:r>
              <a:rPr lang="en-US" sz="14400" b="1" dirty="0">
                <a:solidFill>
                  <a:srgbClr val="FFFF00"/>
                </a:solidFill>
              </a:rPr>
              <a:t>Red Herring:</a:t>
            </a:r>
            <a:r>
              <a:rPr lang="en-US" sz="14400" dirty="0">
                <a:solidFill>
                  <a:srgbClr val="FFFF00"/>
                </a:solidFill>
              </a:rPr>
              <a:t> </a:t>
            </a:r>
            <a:r>
              <a:rPr lang="en-US" sz="12800" dirty="0"/>
              <a:t>This is a diversionary tactic that avoids the key issues, often by avoiding opposing arguments rather than addressing them. Example:</a:t>
            </a:r>
          </a:p>
          <a:p>
            <a:pPr marL="0" indent="0">
              <a:buNone/>
            </a:pPr>
            <a:endParaRPr lang="en-US" sz="12800" dirty="0" smtClean="0"/>
          </a:p>
          <a:p>
            <a:pPr marL="0" indent="0">
              <a:buNone/>
            </a:pPr>
            <a:r>
              <a:rPr lang="en-US" sz="12800" dirty="0" smtClean="0"/>
              <a:t>Climate change may be a problem, </a:t>
            </a:r>
            <a:r>
              <a:rPr lang="en-US" sz="12800" dirty="0"/>
              <a:t>but </a:t>
            </a:r>
            <a:r>
              <a:rPr lang="en-US" sz="12800" dirty="0" smtClean="0"/>
              <a:t>if we stop using oil, how will we drive our cars?</a:t>
            </a: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1574706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25000" lnSpcReduction="20000"/>
          </a:bodyPr>
          <a:lstStyle/>
          <a:p>
            <a:pPr marL="0" indent="0">
              <a:buNone/>
            </a:pPr>
            <a:endParaRPr lang="en-US" sz="9600" b="1" dirty="0" smtClean="0"/>
          </a:p>
          <a:p>
            <a:pPr marL="0" indent="0">
              <a:buNone/>
            </a:pPr>
            <a:endParaRPr lang="en-US" sz="14400" b="1" dirty="0" smtClean="0">
              <a:solidFill>
                <a:srgbClr val="FFFF00"/>
              </a:solidFill>
            </a:endParaRPr>
          </a:p>
          <a:p>
            <a:pPr marL="0" indent="0">
              <a:buNone/>
            </a:pPr>
            <a:endParaRPr lang="en-US" sz="14400" b="1" dirty="0">
              <a:solidFill>
                <a:srgbClr val="FFFF00"/>
              </a:solidFill>
            </a:endParaRPr>
          </a:p>
          <a:p>
            <a:pPr marL="0" indent="0">
              <a:buNone/>
            </a:pPr>
            <a:r>
              <a:rPr lang="en-US" sz="14400" b="1" dirty="0">
                <a:solidFill>
                  <a:srgbClr val="FFFF00"/>
                </a:solidFill>
              </a:rPr>
              <a:t>Straw Man:</a:t>
            </a:r>
            <a:r>
              <a:rPr lang="en-US" sz="14400" dirty="0">
                <a:solidFill>
                  <a:srgbClr val="FFFF00"/>
                </a:solidFill>
              </a:rPr>
              <a:t> </a:t>
            </a:r>
            <a:r>
              <a:rPr lang="en-US" sz="12800" dirty="0"/>
              <a:t>This </a:t>
            </a:r>
            <a:r>
              <a:rPr lang="en-US" sz="12800" dirty="0" smtClean="0"/>
              <a:t>fallacy </a:t>
            </a:r>
            <a:r>
              <a:rPr lang="en-US" sz="12800" dirty="0"/>
              <a:t>oversimplifies </a:t>
            </a:r>
            <a:r>
              <a:rPr lang="en-US" sz="12800" dirty="0" smtClean="0"/>
              <a:t>or misrepresents an </a:t>
            </a:r>
            <a:r>
              <a:rPr lang="en-US" sz="12800" dirty="0"/>
              <a:t>opponent's viewpoint and then attacks that hollow argument</a:t>
            </a:r>
            <a:r>
              <a:rPr lang="en-US" sz="12800" dirty="0" smtClean="0"/>
              <a:t>. Example:</a:t>
            </a:r>
            <a:endParaRPr lang="en-US" sz="12800" dirty="0"/>
          </a:p>
          <a:p>
            <a:pPr marL="0" indent="0">
              <a:buNone/>
            </a:pPr>
            <a:endParaRPr lang="en-US" sz="12800" dirty="0" smtClean="0"/>
          </a:p>
          <a:p>
            <a:pPr marL="0" indent="0">
              <a:buNone/>
            </a:pPr>
            <a:r>
              <a:rPr lang="en-US" sz="12800" dirty="0" smtClean="0"/>
              <a:t>People who oppose gun-control legislation think Americans don’t have a right to defend their homes against intruders! </a:t>
            </a:r>
            <a:endParaRPr lang="en-US" sz="12800" dirty="0"/>
          </a:p>
          <a:p>
            <a:pPr marL="0" indent="0">
              <a:buNone/>
            </a:pP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1112690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25000" lnSpcReduction="20000"/>
          </a:bodyPr>
          <a:lstStyle/>
          <a:p>
            <a:pPr marL="0" indent="0">
              <a:buNone/>
            </a:pPr>
            <a:endParaRPr lang="en-US" sz="9600" b="1" dirty="0" smtClean="0"/>
          </a:p>
          <a:p>
            <a:pPr marL="0" indent="0">
              <a:buNone/>
            </a:pPr>
            <a:endParaRPr lang="en-US" sz="14400" b="1" dirty="0" smtClean="0">
              <a:solidFill>
                <a:srgbClr val="FFFF00"/>
              </a:solidFill>
            </a:endParaRPr>
          </a:p>
          <a:p>
            <a:pPr marL="0" indent="0">
              <a:buNone/>
            </a:pPr>
            <a:endParaRPr lang="en-US" sz="9600" b="1" dirty="0" smtClean="0"/>
          </a:p>
          <a:p>
            <a:pPr marL="0" indent="0">
              <a:buNone/>
            </a:pPr>
            <a:r>
              <a:rPr lang="en-US" sz="14400" b="1" dirty="0" smtClean="0">
                <a:solidFill>
                  <a:srgbClr val="FFFF00"/>
                </a:solidFill>
              </a:rPr>
              <a:t>Moral </a:t>
            </a:r>
            <a:r>
              <a:rPr lang="en-US" sz="14400" b="1" dirty="0">
                <a:solidFill>
                  <a:srgbClr val="FFFF00"/>
                </a:solidFill>
              </a:rPr>
              <a:t>Equivalence:</a:t>
            </a:r>
            <a:r>
              <a:rPr lang="en-US" sz="14400" dirty="0">
                <a:solidFill>
                  <a:srgbClr val="FFFF00"/>
                </a:solidFill>
              </a:rPr>
              <a:t> </a:t>
            </a:r>
            <a:r>
              <a:rPr lang="en-US" sz="12800" dirty="0"/>
              <a:t>This fallacy compares minor misdeeds with major atrocities, suggesting that both are equally immoral</a:t>
            </a:r>
            <a:r>
              <a:rPr lang="en-US" sz="12800" dirty="0" smtClean="0"/>
              <a:t>. Example:</a:t>
            </a:r>
          </a:p>
          <a:p>
            <a:pPr marL="0" indent="0">
              <a:buNone/>
            </a:pPr>
            <a:endParaRPr lang="en-US" sz="12800" dirty="0"/>
          </a:p>
          <a:p>
            <a:pPr marL="0" indent="0">
              <a:buNone/>
            </a:pPr>
            <a:r>
              <a:rPr lang="en-US" sz="12800" dirty="0" smtClean="0"/>
              <a:t>“Taxation is theft!”</a:t>
            </a:r>
            <a:endParaRPr lang="en-US" sz="12800" dirty="0"/>
          </a:p>
          <a:p>
            <a:pPr marL="0" indent="0">
              <a:buNone/>
            </a:pPr>
            <a:r>
              <a:rPr lang="en-US" sz="12800" dirty="0" smtClean="0"/>
              <a:t> </a:t>
            </a:r>
            <a:endParaRPr lang="en-US" sz="12800" dirty="0"/>
          </a:p>
          <a:p>
            <a:pPr marL="0" indent="0">
              <a:buNone/>
            </a:pP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27363117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562982"/>
            <a:ext cx="10131425" cy="3649133"/>
          </a:xfrm>
        </p:spPr>
        <p:txBody>
          <a:bodyPr>
            <a:normAutofit fontScale="25000" lnSpcReduction="20000"/>
          </a:bodyPr>
          <a:lstStyle/>
          <a:p>
            <a:pPr marL="0" indent="0">
              <a:buNone/>
            </a:pPr>
            <a:endParaRPr lang="en-US" sz="9600" b="1" dirty="0" smtClean="0"/>
          </a:p>
          <a:p>
            <a:pPr marL="0" indent="0">
              <a:buNone/>
            </a:pPr>
            <a:endParaRPr lang="en-US" sz="14400" b="1" dirty="0" smtClean="0">
              <a:solidFill>
                <a:srgbClr val="FFFF00"/>
              </a:solidFill>
            </a:endParaRPr>
          </a:p>
          <a:p>
            <a:pPr marL="0" indent="0">
              <a:buNone/>
            </a:pPr>
            <a:r>
              <a:rPr lang="en-US" sz="14400" dirty="0"/>
              <a:t>Ladies and gentlemen of the jury, look at the bloody clothes, the murder weapon. Imagine the helpless screams of the victim. Such a crime deserves no verdict except guilty, guilty! </a:t>
            </a:r>
          </a:p>
          <a:p>
            <a:pPr marL="0" indent="0">
              <a:buNone/>
            </a:pPr>
            <a:r>
              <a:rPr lang="en-US" sz="12800" dirty="0" smtClean="0"/>
              <a:t> </a:t>
            </a:r>
            <a:endParaRPr lang="en-US" sz="12800" dirty="0"/>
          </a:p>
          <a:p>
            <a:pPr marL="0" indent="0">
              <a:buNone/>
            </a:pP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389962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0" y="3718682"/>
            <a:ext cx="10131425" cy="3649133"/>
          </a:xfrm>
        </p:spPr>
        <p:txBody>
          <a:bodyPr>
            <a:normAutofit fontScale="25000" lnSpcReduction="20000"/>
          </a:bodyPr>
          <a:lstStyle/>
          <a:p>
            <a:pPr marL="0" indent="0">
              <a:buNone/>
            </a:pPr>
            <a:endParaRPr lang="en-US" sz="11200" dirty="0" smtClean="0"/>
          </a:p>
          <a:p>
            <a:pPr marL="0" indent="0">
              <a:buNone/>
            </a:pPr>
            <a:endParaRPr lang="en-US" sz="11200" dirty="0"/>
          </a:p>
          <a:p>
            <a:pPr marL="0" indent="0">
              <a:buNone/>
            </a:pPr>
            <a:r>
              <a:rPr lang="en-US" sz="12800" dirty="0"/>
              <a:t>Ladies and gentlemen of the jury, look at the bloody clothes, the murder weapon. Imagine the helpless screams of the victim. Such a crime deserves no verdict except guilty, guilty! </a:t>
            </a:r>
            <a:endParaRPr lang="en-US" sz="12800" dirty="0" smtClean="0"/>
          </a:p>
          <a:p>
            <a:pPr marL="0" indent="0">
              <a:buNone/>
            </a:pPr>
            <a:endParaRPr lang="en-US" sz="12800" dirty="0"/>
          </a:p>
          <a:p>
            <a:pPr marL="0" indent="0">
              <a:buNone/>
            </a:pPr>
            <a:endParaRPr lang="en-US" sz="12800" dirty="0" smtClean="0"/>
          </a:p>
          <a:p>
            <a:pPr marL="0" indent="0">
              <a:buNone/>
            </a:pPr>
            <a:r>
              <a:rPr lang="en-US" sz="12800" dirty="0" smtClean="0"/>
              <a:t>Red </a:t>
            </a:r>
            <a:r>
              <a:rPr lang="en-US" sz="12800" dirty="0"/>
              <a:t>herring. The fact that the crime was horrible doesn’t imply the defendant’s guilt. </a:t>
            </a:r>
          </a:p>
          <a:p>
            <a:pPr marL="0" indent="0">
              <a:buNone/>
            </a:pPr>
            <a:r>
              <a:rPr lang="en-US" sz="14400" dirty="0" smtClean="0"/>
              <a:t> </a:t>
            </a:r>
            <a:endParaRPr lang="en-US" sz="14400" dirty="0"/>
          </a:p>
          <a:p>
            <a:pPr marL="0" indent="0">
              <a:buNone/>
            </a:pP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2541897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651882"/>
            <a:ext cx="10131425" cy="3649133"/>
          </a:xfrm>
        </p:spPr>
        <p:txBody>
          <a:bodyPr>
            <a:normAutofit fontScale="25000" lnSpcReduction="20000"/>
          </a:bodyPr>
          <a:lstStyle/>
          <a:p>
            <a:pPr marL="0" indent="0">
              <a:buNone/>
            </a:pPr>
            <a:endParaRPr lang="en-US" sz="11200" dirty="0" smtClean="0"/>
          </a:p>
          <a:p>
            <a:pPr marL="0" indent="0">
              <a:buNone/>
            </a:pPr>
            <a:endParaRPr lang="en-US" sz="14400" dirty="0"/>
          </a:p>
          <a:p>
            <a:pPr marL="0" indent="0">
              <a:buNone/>
            </a:pPr>
            <a:r>
              <a:rPr lang="en-US" sz="14400" dirty="0"/>
              <a:t>How can you possibly believe </a:t>
            </a:r>
            <a:r>
              <a:rPr lang="en-US" sz="14400" dirty="0" smtClean="0"/>
              <a:t>the theory of evolution</a:t>
            </a:r>
            <a:r>
              <a:rPr lang="en-US" sz="14400" dirty="0"/>
              <a:t>? That would mean that you believe that an elephant evolved from </a:t>
            </a:r>
            <a:r>
              <a:rPr lang="en-US" sz="14400" dirty="0" smtClean="0"/>
              <a:t>a worm, </a:t>
            </a:r>
            <a:r>
              <a:rPr lang="en-US" sz="14400" dirty="0"/>
              <a:t>and that’s just ridiculous. </a:t>
            </a:r>
          </a:p>
          <a:p>
            <a:pPr marL="0" indent="0">
              <a:buNone/>
            </a:pPr>
            <a:r>
              <a:rPr lang="en-US" sz="14400" dirty="0" smtClean="0"/>
              <a:t> </a:t>
            </a:r>
            <a:endParaRPr lang="en-US" sz="14400" dirty="0"/>
          </a:p>
          <a:p>
            <a:pPr marL="0" indent="0">
              <a:buNone/>
            </a:pP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3486462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774701" y="3629782"/>
            <a:ext cx="10131425" cy="3649133"/>
          </a:xfrm>
        </p:spPr>
        <p:txBody>
          <a:bodyPr>
            <a:normAutofit fontScale="25000" lnSpcReduction="20000"/>
          </a:bodyPr>
          <a:lstStyle/>
          <a:p>
            <a:pPr marL="0" indent="0">
              <a:buNone/>
            </a:pPr>
            <a:endParaRPr lang="en-US" sz="11200" dirty="0" smtClean="0"/>
          </a:p>
          <a:p>
            <a:pPr marL="0" indent="0">
              <a:buNone/>
            </a:pPr>
            <a:endParaRPr lang="en-US" sz="14400" dirty="0"/>
          </a:p>
          <a:p>
            <a:pPr marL="0" indent="0">
              <a:buNone/>
            </a:pPr>
            <a:r>
              <a:rPr lang="en-US" sz="12800" dirty="0"/>
              <a:t>How can you possibly </a:t>
            </a:r>
            <a:r>
              <a:rPr lang="en-US" sz="12800" dirty="0" smtClean="0"/>
              <a:t>believe the theory of evolution</a:t>
            </a:r>
            <a:r>
              <a:rPr lang="en-US" sz="12800" dirty="0"/>
              <a:t>? That would mean that you believe that an elephant evolved from </a:t>
            </a:r>
            <a:r>
              <a:rPr lang="en-US" sz="12800" dirty="0" smtClean="0"/>
              <a:t>a worm, </a:t>
            </a:r>
            <a:r>
              <a:rPr lang="en-US" sz="12800" dirty="0"/>
              <a:t>and that’s just ridiculous. </a:t>
            </a:r>
            <a:endParaRPr lang="en-US" sz="12800" dirty="0" smtClean="0"/>
          </a:p>
          <a:p>
            <a:pPr marL="0" indent="0">
              <a:buNone/>
            </a:pPr>
            <a:endParaRPr lang="en-US" sz="12800" dirty="0"/>
          </a:p>
          <a:p>
            <a:pPr marL="0" indent="0">
              <a:buNone/>
            </a:pPr>
            <a:endParaRPr lang="en-US" sz="12800" dirty="0" smtClean="0"/>
          </a:p>
          <a:p>
            <a:pPr marL="0" indent="0">
              <a:buNone/>
            </a:pPr>
            <a:r>
              <a:rPr lang="en-US" sz="12800" dirty="0" smtClean="0"/>
              <a:t>Straw </a:t>
            </a:r>
            <a:r>
              <a:rPr lang="en-US" sz="12800" dirty="0"/>
              <a:t>man. Reducing the (very complex) theory of evolution to “elephants evolved from </a:t>
            </a:r>
            <a:r>
              <a:rPr lang="en-US" sz="12800" dirty="0" smtClean="0"/>
              <a:t>a worm” </a:t>
            </a:r>
            <a:r>
              <a:rPr lang="en-US" sz="12800" dirty="0"/>
              <a:t>is to create a </a:t>
            </a:r>
            <a:r>
              <a:rPr lang="en-US" sz="12800" dirty="0" smtClean="0"/>
              <a:t>distorted, misrepresentative, </a:t>
            </a:r>
            <a:r>
              <a:rPr lang="en-US" sz="12800" dirty="0"/>
              <a:t>and oversimplified view of the theory.</a:t>
            </a:r>
            <a:r>
              <a:rPr lang="en-US" sz="12800" dirty="0" smtClean="0"/>
              <a:t> </a:t>
            </a:r>
            <a:endParaRPr lang="en-US" sz="12800" dirty="0"/>
          </a:p>
          <a:p>
            <a:pPr marL="0" indent="0">
              <a:buNone/>
            </a:pPr>
            <a:r>
              <a:rPr lang="en-US" sz="14400" dirty="0" smtClean="0"/>
              <a:t> </a:t>
            </a:r>
            <a:endParaRPr lang="en-US" sz="14400" dirty="0"/>
          </a:p>
          <a:p>
            <a:pPr marL="0" indent="0">
              <a:buNone/>
            </a:pP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3031669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774701" y="3629782"/>
            <a:ext cx="10131425" cy="3649133"/>
          </a:xfrm>
        </p:spPr>
        <p:txBody>
          <a:bodyPr>
            <a:normAutofit fontScale="25000" lnSpcReduction="20000"/>
          </a:bodyPr>
          <a:lstStyle/>
          <a:p>
            <a:pPr marL="0" indent="0">
              <a:buNone/>
            </a:pPr>
            <a:endParaRPr lang="en-US" sz="11200" dirty="0" smtClean="0"/>
          </a:p>
          <a:p>
            <a:pPr marL="0" indent="0">
              <a:buNone/>
            </a:pPr>
            <a:endParaRPr lang="en-US" sz="14400" dirty="0"/>
          </a:p>
          <a:p>
            <a:pPr marL="0" indent="0">
              <a:buNone/>
            </a:pPr>
            <a:r>
              <a:rPr lang="en-US" sz="14400" dirty="0"/>
              <a:t>You can hardly blame President </a:t>
            </a:r>
            <a:r>
              <a:rPr lang="en-US" sz="14400" dirty="0" smtClean="0"/>
              <a:t>Trump </a:t>
            </a:r>
            <a:r>
              <a:rPr lang="en-US" sz="14400" dirty="0"/>
              <a:t>for having extramarital affairs. Many presidents, when faced with similar situations, have yielded to the same </a:t>
            </a:r>
            <a:r>
              <a:rPr lang="en-US" sz="14400" dirty="0" smtClean="0"/>
              <a:t>temptations.</a:t>
            </a:r>
            <a:endParaRPr lang="en-US" sz="14400" dirty="0"/>
          </a:p>
          <a:p>
            <a:pPr marL="0" indent="0">
              <a:buNone/>
            </a:pPr>
            <a:r>
              <a:rPr lang="en-US" sz="14400" dirty="0" smtClean="0"/>
              <a:t> </a:t>
            </a:r>
            <a:endParaRPr lang="en-US" sz="14400" dirty="0"/>
          </a:p>
          <a:p>
            <a:pPr marL="0" indent="0">
              <a:buNone/>
            </a:pP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10507511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774701" y="3629782"/>
            <a:ext cx="10131425" cy="3649133"/>
          </a:xfrm>
        </p:spPr>
        <p:txBody>
          <a:bodyPr>
            <a:normAutofit fontScale="25000" lnSpcReduction="20000"/>
          </a:bodyPr>
          <a:lstStyle/>
          <a:p>
            <a:pPr marL="0" indent="0">
              <a:buNone/>
            </a:pPr>
            <a:endParaRPr lang="en-US" sz="11200" dirty="0" smtClean="0"/>
          </a:p>
          <a:p>
            <a:pPr marL="0" indent="0">
              <a:buNone/>
            </a:pPr>
            <a:endParaRPr lang="en-US" sz="14400" dirty="0"/>
          </a:p>
          <a:p>
            <a:pPr marL="0" indent="0">
              <a:buNone/>
            </a:pPr>
            <a:r>
              <a:rPr lang="en-US" sz="14400" dirty="0"/>
              <a:t>You can hardly blame President </a:t>
            </a:r>
            <a:r>
              <a:rPr lang="en-US" sz="14400" dirty="0" smtClean="0"/>
              <a:t>Trump </a:t>
            </a:r>
            <a:r>
              <a:rPr lang="en-US" sz="14400" dirty="0"/>
              <a:t>for having extramarital affairs. Many presidents, when faced with similar situations, have yielded to the same </a:t>
            </a:r>
            <a:r>
              <a:rPr lang="en-US" sz="14400" dirty="0" smtClean="0"/>
              <a:t>temptations.</a:t>
            </a:r>
          </a:p>
          <a:p>
            <a:pPr marL="0" indent="0">
              <a:buNone/>
            </a:pPr>
            <a:endParaRPr lang="en-US" sz="14400" dirty="0"/>
          </a:p>
          <a:p>
            <a:pPr marL="0" indent="0">
              <a:buNone/>
            </a:pPr>
            <a:r>
              <a:rPr lang="en-US" sz="14400" dirty="0"/>
              <a:t>Red herring. The fact that others have had affairs is not really relevant to whether or not Clinton ought to be blamed for having affairs. </a:t>
            </a:r>
          </a:p>
          <a:p>
            <a:pPr marL="0" indent="0">
              <a:buNone/>
            </a:pPr>
            <a:r>
              <a:rPr lang="en-US" sz="14400" dirty="0" smtClean="0"/>
              <a:t> </a:t>
            </a:r>
            <a:endParaRPr lang="en-US" sz="14400" dirty="0"/>
          </a:p>
          <a:p>
            <a:pPr marL="0" indent="0">
              <a:buNone/>
            </a:pP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7272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774701" y="3208867"/>
            <a:ext cx="10131425" cy="3649133"/>
          </a:xfrm>
        </p:spPr>
        <p:txBody>
          <a:bodyPr>
            <a:normAutofit fontScale="25000" lnSpcReduction="20000"/>
          </a:bodyPr>
          <a:lstStyle/>
          <a:p>
            <a:pPr marL="0" indent="0">
              <a:buNone/>
            </a:pPr>
            <a:endParaRPr lang="en-US" sz="14400" dirty="0"/>
          </a:p>
          <a:p>
            <a:pPr marL="0" indent="0">
              <a:buNone/>
            </a:pPr>
            <a:r>
              <a:rPr lang="en-US" sz="14400" dirty="0" smtClean="0"/>
              <a:t> </a:t>
            </a:r>
            <a:endParaRPr lang="en-US" sz="14400" dirty="0"/>
          </a:p>
          <a:p>
            <a:pPr marL="0" indent="0">
              <a:buNone/>
            </a:pPr>
            <a:r>
              <a:rPr lang="en-US" sz="12800" dirty="0" smtClean="0"/>
              <a:t>More high school students are reporting having had sex than </a:t>
            </a:r>
            <a:r>
              <a:rPr lang="en-US" sz="12800" dirty="0"/>
              <a:t>ever </a:t>
            </a:r>
            <a:r>
              <a:rPr lang="en-US" sz="12800" dirty="0" smtClean="0"/>
              <a:t>before since sex education was introduced in schools; Therefore</a:t>
            </a:r>
            <a:r>
              <a:rPr lang="en-US" sz="12800" dirty="0"/>
              <a:t>, to reduce </a:t>
            </a:r>
            <a:r>
              <a:rPr lang="en-US" sz="12800" dirty="0" smtClean="0"/>
              <a:t>this, </a:t>
            </a:r>
            <a:r>
              <a:rPr lang="en-US" sz="12800" dirty="0"/>
              <a:t>we must </a:t>
            </a:r>
            <a:r>
              <a:rPr lang="en-US" sz="12800" dirty="0" smtClean="0"/>
              <a:t>eliminate sex education.</a:t>
            </a:r>
          </a:p>
          <a:p>
            <a:pPr marL="0" indent="0">
              <a:buNone/>
            </a:pP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197000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86" y="363255"/>
            <a:ext cx="11566061" cy="5511452"/>
          </a:xfrm>
          <a:prstGeom prst="rect">
            <a:avLst/>
          </a:prstGeom>
        </p:spPr>
      </p:pic>
    </p:spTree>
    <p:extLst>
      <p:ext uri="{BB962C8B-B14F-4D97-AF65-F5344CB8AC3E}">
        <p14:creationId xmlns:p14="http://schemas.microsoft.com/office/powerpoint/2010/main" val="34645820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774701" y="3208867"/>
            <a:ext cx="10131425" cy="3649133"/>
          </a:xfrm>
        </p:spPr>
        <p:txBody>
          <a:bodyPr>
            <a:normAutofit fontScale="25000" lnSpcReduction="20000"/>
          </a:bodyPr>
          <a:lstStyle/>
          <a:p>
            <a:pPr marL="0" indent="0">
              <a:buNone/>
            </a:pPr>
            <a:endParaRPr lang="en-US" sz="14400" dirty="0"/>
          </a:p>
          <a:p>
            <a:pPr marL="0" indent="0">
              <a:buNone/>
            </a:pPr>
            <a:r>
              <a:rPr lang="en-US" sz="14400" dirty="0" smtClean="0"/>
              <a:t> </a:t>
            </a:r>
            <a:endParaRPr lang="en-US" sz="14400" dirty="0"/>
          </a:p>
          <a:p>
            <a:pPr marL="0" indent="0">
              <a:buNone/>
            </a:pPr>
            <a:r>
              <a:rPr lang="en-US" sz="12800" dirty="0" smtClean="0"/>
              <a:t>More high school students are reporting having had sex than </a:t>
            </a:r>
            <a:r>
              <a:rPr lang="en-US" sz="12800" dirty="0"/>
              <a:t>ever </a:t>
            </a:r>
            <a:r>
              <a:rPr lang="en-US" sz="12800" dirty="0" smtClean="0"/>
              <a:t>before since sex education was introduced in schools; Therefore</a:t>
            </a:r>
            <a:r>
              <a:rPr lang="en-US" sz="12800" dirty="0"/>
              <a:t>, to reduce </a:t>
            </a:r>
            <a:r>
              <a:rPr lang="en-US" sz="12800" dirty="0" smtClean="0"/>
              <a:t>this, </a:t>
            </a:r>
            <a:r>
              <a:rPr lang="en-US" sz="12800" dirty="0"/>
              <a:t>we must </a:t>
            </a:r>
            <a:r>
              <a:rPr lang="en-US" sz="12800" dirty="0" smtClean="0"/>
              <a:t>eliminate sex education.</a:t>
            </a:r>
          </a:p>
          <a:p>
            <a:pPr marL="0" indent="0">
              <a:buNone/>
            </a:pPr>
            <a:endParaRPr lang="en-US" sz="12800" dirty="0"/>
          </a:p>
          <a:p>
            <a:pPr marL="0" indent="0">
              <a:buNone/>
            </a:pPr>
            <a:r>
              <a:rPr lang="en-US" sz="12800" dirty="0"/>
              <a:t> False cause. The mere fact that </a:t>
            </a:r>
            <a:r>
              <a:rPr lang="en-US" sz="12800" dirty="0" smtClean="0"/>
              <a:t>more sexual activity followed </a:t>
            </a:r>
            <a:r>
              <a:rPr lang="en-US" sz="12800" dirty="0"/>
              <a:t>the creation of </a:t>
            </a:r>
            <a:r>
              <a:rPr lang="en-US" sz="12800" dirty="0" smtClean="0"/>
              <a:t>sex education does </a:t>
            </a:r>
            <a:r>
              <a:rPr lang="en-US" sz="12800" dirty="0"/>
              <a:t>not entail that the </a:t>
            </a:r>
            <a:r>
              <a:rPr lang="en-US" sz="12800" dirty="0" smtClean="0"/>
              <a:t>new course caused </a:t>
            </a:r>
            <a:r>
              <a:rPr lang="en-US" sz="12800" dirty="0"/>
              <a:t>more </a:t>
            </a:r>
            <a:r>
              <a:rPr lang="en-US" sz="12800" dirty="0" smtClean="0"/>
              <a:t>sex. </a:t>
            </a: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45729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281767"/>
            <a:ext cx="10131425" cy="3649133"/>
          </a:xfrm>
        </p:spPr>
        <p:txBody>
          <a:bodyPr>
            <a:normAutofit fontScale="25000" lnSpcReduction="20000"/>
          </a:bodyPr>
          <a:lstStyle/>
          <a:p>
            <a:pPr marL="0" indent="0">
              <a:buNone/>
            </a:pPr>
            <a:endParaRPr lang="en-US" sz="14400" dirty="0"/>
          </a:p>
          <a:p>
            <a:pPr marL="0" indent="0">
              <a:buNone/>
            </a:pPr>
            <a:r>
              <a:rPr lang="en-US" sz="14400" dirty="0" smtClean="0"/>
              <a:t> </a:t>
            </a:r>
            <a:endParaRPr lang="en-US" sz="14400" dirty="0"/>
          </a:p>
          <a:p>
            <a:pPr marL="0" indent="0">
              <a:buNone/>
            </a:pPr>
            <a:r>
              <a:rPr lang="en-US" sz="12800" dirty="0"/>
              <a:t>We should pass a constitutional amendment making it illegal to burn the American flag. Anyone who thinks otherwise just hates America. </a:t>
            </a:r>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35672162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929467"/>
            <a:ext cx="10131425" cy="3649133"/>
          </a:xfrm>
        </p:spPr>
        <p:txBody>
          <a:bodyPr>
            <a:normAutofit fontScale="25000" lnSpcReduction="20000"/>
          </a:bodyPr>
          <a:lstStyle/>
          <a:p>
            <a:pPr marL="0" indent="0">
              <a:buNone/>
            </a:pPr>
            <a:endParaRPr lang="en-US" sz="14400" dirty="0"/>
          </a:p>
          <a:p>
            <a:pPr marL="0" indent="0">
              <a:buNone/>
            </a:pPr>
            <a:r>
              <a:rPr lang="en-US" sz="14400" dirty="0" smtClean="0"/>
              <a:t> </a:t>
            </a:r>
            <a:endParaRPr lang="en-US" sz="14400" dirty="0"/>
          </a:p>
          <a:p>
            <a:pPr marL="0" indent="0">
              <a:buNone/>
            </a:pPr>
            <a:r>
              <a:rPr lang="en-US" sz="12800" dirty="0"/>
              <a:t>We should pass a constitutional amendment making it illegal to burn the American flag. Anyone who thinks otherwise just hates America. </a:t>
            </a:r>
            <a:endParaRPr lang="en-US" sz="12800" dirty="0" smtClean="0"/>
          </a:p>
          <a:p>
            <a:pPr marL="0" indent="0">
              <a:buNone/>
            </a:pPr>
            <a:endParaRPr lang="en-US" sz="12800" dirty="0"/>
          </a:p>
          <a:p>
            <a:pPr marL="0" indent="0">
              <a:buNone/>
            </a:pPr>
            <a:r>
              <a:rPr lang="en-US" sz="12800" dirty="0"/>
              <a:t>Straw man. Many who oppose a constitutional amendment banning flag burning do so for fairly sophisticated reasons (e.g., a belief in the importance of free speech even when the speech is </a:t>
            </a:r>
            <a:r>
              <a:rPr lang="en-US" sz="12800" dirty="0" smtClean="0"/>
              <a:t>unpopular.)</a:t>
            </a: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13873531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929467"/>
            <a:ext cx="10131425" cy="3649133"/>
          </a:xfrm>
        </p:spPr>
        <p:txBody>
          <a:bodyPr>
            <a:normAutofit fontScale="25000" lnSpcReduction="20000"/>
          </a:bodyPr>
          <a:lstStyle/>
          <a:p>
            <a:pPr marL="0" indent="0">
              <a:buNone/>
            </a:pPr>
            <a:endParaRPr lang="en-US" sz="14400" dirty="0"/>
          </a:p>
          <a:p>
            <a:pPr marL="0" indent="0">
              <a:buNone/>
            </a:pPr>
            <a:r>
              <a:rPr lang="en-US" sz="14400" dirty="0" smtClean="0"/>
              <a:t> </a:t>
            </a:r>
            <a:endParaRPr lang="en-US" sz="14400" dirty="0"/>
          </a:p>
          <a:p>
            <a:pPr marL="0" indent="0">
              <a:buNone/>
            </a:pPr>
            <a:r>
              <a:rPr lang="en-US" sz="12800" dirty="0"/>
              <a:t>The Soviet Union collapsed after taking up atheism. Therefore, we must avoid atheism for the same reasons. </a:t>
            </a:r>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8390069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929467"/>
            <a:ext cx="10131425" cy="3649133"/>
          </a:xfrm>
        </p:spPr>
        <p:txBody>
          <a:bodyPr>
            <a:normAutofit fontScale="25000" lnSpcReduction="20000"/>
          </a:bodyPr>
          <a:lstStyle/>
          <a:p>
            <a:pPr marL="0" indent="0">
              <a:buNone/>
            </a:pPr>
            <a:endParaRPr lang="en-US" sz="14400" dirty="0"/>
          </a:p>
          <a:p>
            <a:pPr marL="0" indent="0">
              <a:buNone/>
            </a:pPr>
            <a:r>
              <a:rPr lang="en-US" sz="14400" dirty="0" smtClean="0"/>
              <a:t> </a:t>
            </a:r>
            <a:endParaRPr lang="en-US" sz="14400" dirty="0"/>
          </a:p>
          <a:p>
            <a:pPr marL="0" indent="0">
              <a:buNone/>
            </a:pPr>
            <a:r>
              <a:rPr lang="en-US" sz="12800" dirty="0"/>
              <a:t>The Soviet Union collapsed after taking up atheism. Therefore, we must avoid atheism for the same reasons</a:t>
            </a:r>
            <a:r>
              <a:rPr lang="en-US" sz="12800" dirty="0" smtClean="0"/>
              <a:t>.</a:t>
            </a:r>
          </a:p>
          <a:p>
            <a:pPr marL="0" indent="0">
              <a:buNone/>
            </a:pPr>
            <a:endParaRPr lang="en-US" sz="12800" dirty="0"/>
          </a:p>
          <a:p>
            <a:pPr marL="0" indent="0">
              <a:buNone/>
            </a:pPr>
            <a:r>
              <a:rPr lang="en-US" sz="12800" dirty="0"/>
              <a:t> False cause. The speaker assumes that taking up atheism caused the collapse of the Soviet Union without providing any evidence of a causal connection. </a:t>
            </a:r>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42149593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Logical Fallacies</a:t>
            </a:r>
            <a:endParaRPr lang="en-US" sz="6600" b="1" dirty="0"/>
          </a:p>
        </p:txBody>
      </p:sp>
      <p:sp>
        <p:nvSpPr>
          <p:cNvPr id="3" name="Content Placeholder 2"/>
          <p:cNvSpPr>
            <a:spLocks noGrp="1"/>
          </p:cNvSpPr>
          <p:nvPr>
            <p:ph idx="1"/>
          </p:nvPr>
        </p:nvSpPr>
        <p:spPr>
          <a:xfrm>
            <a:off x="685801" y="2929467"/>
            <a:ext cx="10131425" cy="3649133"/>
          </a:xfrm>
        </p:spPr>
        <p:txBody>
          <a:bodyPr>
            <a:normAutofit fontScale="32500" lnSpcReduction="20000"/>
          </a:bodyPr>
          <a:lstStyle/>
          <a:p>
            <a:pPr marL="0" indent="0">
              <a:buNone/>
            </a:pPr>
            <a:endParaRPr lang="en-US" sz="14400" dirty="0"/>
          </a:p>
          <a:p>
            <a:pPr marL="0" indent="0">
              <a:buNone/>
            </a:pPr>
            <a:r>
              <a:rPr lang="en-US" sz="14400" dirty="0" smtClean="0"/>
              <a:t> </a:t>
            </a:r>
            <a:endParaRPr lang="en-US" sz="14400" dirty="0"/>
          </a:p>
          <a:p>
            <a:pPr marL="0" indent="0">
              <a:buNone/>
            </a:pPr>
            <a:r>
              <a:rPr lang="en-US" sz="12800" dirty="0" smtClean="0">
                <a:hlinkClick r:id="rId2"/>
              </a:rPr>
              <a:t>logical fallacies</a:t>
            </a: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spTree>
    <p:extLst>
      <p:ext uri="{BB962C8B-B14F-4D97-AF65-F5344CB8AC3E}">
        <p14:creationId xmlns:p14="http://schemas.microsoft.com/office/powerpoint/2010/main" val="1868442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230777"/>
            <a:ext cx="10131425" cy="1456267"/>
          </a:xfrm>
        </p:spPr>
        <p:txBody>
          <a:bodyPr>
            <a:normAutofit/>
          </a:bodyPr>
          <a:lstStyle/>
          <a:p>
            <a:r>
              <a:rPr lang="en-US" sz="6600" b="1" dirty="0" smtClean="0"/>
              <a:t>Informational Thesis</a:t>
            </a:r>
            <a:endParaRPr lang="en-US" sz="6600" b="1" dirty="0"/>
          </a:p>
        </p:txBody>
      </p:sp>
      <p:sp>
        <p:nvSpPr>
          <p:cNvPr id="3" name="Content Placeholder 2"/>
          <p:cNvSpPr>
            <a:spLocks noGrp="1"/>
          </p:cNvSpPr>
          <p:nvPr>
            <p:ph idx="1"/>
          </p:nvPr>
        </p:nvSpPr>
        <p:spPr>
          <a:xfrm>
            <a:off x="685801" y="2065867"/>
            <a:ext cx="10131425" cy="3649133"/>
          </a:xfrm>
        </p:spPr>
        <p:txBody>
          <a:bodyPr>
            <a:normAutofit fontScale="47500" lnSpcReduction="20000"/>
          </a:bodyPr>
          <a:lstStyle/>
          <a:p>
            <a:pPr marL="0" indent="0">
              <a:buNone/>
            </a:pPr>
            <a:endParaRPr lang="en-US" sz="14400" dirty="0"/>
          </a:p>
          <a:p>
            <a:pPr marL="0" indent="0">
              <a:buNone/>
            </a:pPr>
            <a:r>
              <a:rPr lang="en-US" sz="14400" dirty="0" smtClean="0"/>
              <a:t> </a:t>
            </a:r>
            <a:r>
              <a:rPr lang="en-US" sz="12800" dirty="0" smtClean="0"/>
              <a:t> </a:t>
            </a:r>
            <a:endParaRPr lang="en-US" sz="12800" dirty="0"/>
          </a:p>
          <a:p>
            <a:pPr marL="0" indent="0">
              <a:buNone/>
            </a:pPr>
            <a:endParaRPr lang="en-US" sz="12800" dirty="0"/>
          </a:p>
          <a:p>
            <a:pPr marL="0" indent="0">
              <a:buNone/>
            </a:pPr>
            <a:r>
              <a:rPr lang="en-US" sz="9800" dirty="0" smtClean="0"/>
              <a:t> </a:t>
            </a:r>
            <a:endParaRPr lang="en-US" sz="9800" dirty="0"/>
          </a:p>
          <a:p>
            <a:pPr marL="0" indent="0">
              <a:buNone/>
            </a:pPr>
            <a:endParaRPr lang="en-US" sz="8000" dirty="0"/>
          </a:p>
          <a:p>
            <a:pPr marL="0" indent="0">
              <a:buNone/>
            </a:pPr>
            <a:endParaRPr lang="en-US" sz="8000" dirty="0"/>
          </a:p>
          <a:p>
            <a:pPr marL="0" indent="0">
              <a:buNone/>
            </a:pPr>
            <a:endParaRPr lang="en-US" sz="9800" dirty="0"/>
          </a:p>
          <a:p>
            <a:pPr marL="0" indent="0">
              <a:buNone/>
            </a:pPr>
            <a:endParaRPr lang="en-US" sz="14000" dirty="0"/>
          </a:p>
          <a:p>
            <a:pPr marL="0" indent="0">
              <a:buNone/>
            </a:pPr>
            <a:endParaRPr lang="en-US" sz="4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3049"/>
            <a:ext cx="12192000" cy="2426222"/>
          </a:xfrm>
          <a:prstGeom prst="rect">
            <a:avLst/>
          </a:prstGeom>
        </p:spPr>
      </p:pic>
      <p:sp>
        <p:nvSpPr>
          <p:cNvPr id="5" name="TextBox 4"/>
          <p:cNvSpPr txBox="1"/>
          <p:nvPr/>
        </p:nvSpPr>
        <p:spPr>
          <a:xfrm>
            <a:off x="1210235" y="4679576"/>
            <a:ext cx="10031506" cy="1569660"/>
          </a:xfrm>
          <a:prstGeom prst="rect">
            <a:avLst/>
          </a:prstGeom>
          <a:noFill/>
        </p:spPr>
        <p:txBody>
          <a:bodyPr wrap="square" rtlCol="0">
            <a:spAutoFit/>
          </a:bodyPr>
          <a:lstStyle/>
          <a:p>
            <a:r>
              <a:rPr lang="en-US" sz="4800" dirty="0" smtClean="0"/>
              <a:t>Include: Topic, purpose, a preview of your main points (in this case, three). </a:t>
            </a:r>
            <a:endParaRPr lang="en-US" sz="4800" dirty="0"/>
          </a:p>
        </p:txBody>
      </p:sp>
    </p:spTree>
    <p:extLst>
      <p:ext uri="{BB962C8B-B14F-4D97-AF65-F5344CB8AC3E}">
        <p14:creationId xmlns:p14="http://schemas.microsoft.com/office/powerpoint/2010/main" val="18440271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777"/>
            <a:ext cx="10131425" cy="1456267"/>
          </a:xfrm>
        </p:spPr>
        <p:txBody>
          <a:bodyPr>
            <a:normAutofit/>
          </a:bodyPr>
          <a:lstStyle/>
          <a:p>
            <a:r>
              <a:rPr lang="en-US" sz="6600" b="1" dirty="0" smtClean="0"/>
              <a:t>Introduction</a:t>
            </a:r>
            <a:endParaRPr lang="en-US" sz="6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9924"/>
            <a:ext cx="12192000" cy="4385745"/>
          </a:xfrm>
          <a:prstGeom prst="rect">
            <a:avLst/>
          </a:prstGeom>
        </p:spPr>
      </p:pic>
    </p:spTree>
    <p:extLst>
      <p:ext uri="{BB962C8B-B14F-4D97-AF65-F5344CB8AC3E}">
        <p14:creationId xmlns:p14="http://schemas.microsoft.com/office/powerpoint/2010/main" val="42231390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777"/>
            <a:ext cx="10131425" cy="1456267"/>
          </a:xfrm>
        </p:spPr>
        <p:txBody>
          <a:bodyPr>
            <a:normAutofit/>
          </a:bodyPr>
          <a:lstStyle/>
          <a:p>
            <a:r>
              <a:rPr lang="en-US" sz="6600" b="1" dirty="0" smtClean="0"/>
              <a:t>Conclusion </a:t>
            </a:r>
            <a:endParaRPr lang="en-US" sz="6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13" y="1955592"/>
            <a:ext cx="11940388" cy="2989467"/>
          </a:xfrm>
          <a:prstGeom prst="rect">
            <a:avLst/>
          </a:prstGeom>
        </p:spPr>
      </p:pic>
    </p:spTree>
    <p:extLst>
      <p:ext uri="{BB962C8B-B14F-4D97-AF65-F5344CB8AC3E}">
        <p14:creationId xmlns:p14="http://schemas.microsoft.com/office/powerpoint/2010/main" val="11173519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777"/>
            <a:ext cx="10131425" cy="1075509"/>
          </a:xfrm>
        </p:spPr>
        <p:txBody>
          <a:bodyPr>
            <a:normAutofit fontScale="90000"/>
          </a:bodyPr>
          <a:lstStyle/>
          <a:p>
            <a:r>
              <a:rPr lang="en-US" sz="6600" b="1" dirty="0" smtClean="0"/>
              <a:t>MLA Format Formula </a:t>
            </a:r>
            <a:endParaRPr lang="en-US" sz="6600" b="1" dirty="0"/>
          </a:p>
        </p:txBody>
      </p:sp>
      <p:sp>
        <p:nvSpPr>
          <p:cNvPr id="4" name="TextBox 3"/>
          <p:cNvSpPr txBox="1"/>
          <p:nvPr/>
        </p:nvSpPr>
        <p:spPr>
          <a:xfrm>
            <a:off x="235131" y="1436914"/>
            <a:ext cx="11665131" cy="5078313"/>
          </a:xfrm>
          <a:prstGeom prst="rect">
            <a:avLst/>
          </a:prstGeom>
          <a:noFill/>
        </p:spPr>
        <p:txBody>
          <a:bodyPr wrap="square" rtlCol="0">
            <a:spAutoFit/>
          </a:bodyPr>
          <a:lstStyle/>
          <a:p>
            <a:pPr>
              <a:buFont typeface="+mj-lt"/>
              <a:buAutoNum type="arabicPeriod"/>
            </a:pPr>
            <a:r>
              <a:rPr lang="en-US" sz="3600" dirty="0"/>
              <a:t>Author.</a:t>
            </a:r>
          </a:p>
          <a:p>
            <a:pPr>
              <a:buFont typeface="+mj-lt"/>
              <a:buAutoNum type="arabicPeriod"/>
            </a:pPr>
            <a:r>
              <a:rPr lang="en-US" sz="3600" dirty="0"/>
              <a:t>Title of source.</a:t>
            </a:r>
          </a:p>
          <a:p>
            <a:pPr>
              <a:buFont typeface="+mj-lt"/>
              <a:buAutoNum type="arabicPeriod"/>
            </a:pPr>
            <a:r>
              <a:rPr lang="en-US" sz="3600" dirty="0"/>
              <a:t>Title of container,</a:t>
            </a:r>
          </a:p>
          <a:p>
            <a:pPr>
              <a:buFont typeface="+mj-lt"/>
              <a:buAutoNum type="arabicPeriod"/>
            </a:pPr>
            <a:r>
              <a:rPr lang="en-US" sz="3600" dirty="0"/>
              <a:t>Other contributors,</a:t>
            </a:r>
          </a:p>
          <a:p>
            <a:pPr>
              <a:buFont typeface="+mj-lt"/>
              <a:buAutoNum type="arabicPeriod"/>
            </a:pPr>
            <a:r>
              <a:rPr lang="en-US" sz="3600" dirty="0"/>
              <a:t>Version,</a:t>
            </a:r>
          </a:p>
          <a:p>
            <a:pPr>
              <a:buFont typeface="+mj-lt"/>
              <a:buAutoNum type="arabicPeriod"/>
            </a:pPr>
            <a:r>
              <a:rPr lang="en-US" sz="3600" dirty="0"/>
              <a:t>Number,</a:t>
            </a:r>
          </a:p>
          <a:p>
            <a:pPr>
              <a:buFont typeface="+mj-lt"/>
              <a:buAutoNum type="arabicPeriod"/>
            </a:pPr>
            <a:r>
              <a:rPr lang="en-US" sz="3600" dirty="0"/>
              <a:t>Publisher,</a:t>
            </a:r>
          </a:p>
          <a:p>
            <a:pPr>
              <a:buFont typeface="+mj-lt"/>
              <a:buAutoNum type="arabicPeriod"/>
            </a:pPr>
            <a:r>
              <a:rPr lang="en-US" sz="3600" dirty="0"/>
              <a:t>Publication date,</a:t>
            </a:r>
          </a:p>
          <a:p>
            <a:pPr>
              <a:buFont typeface="+mj-lt"/>
              <a:buAutoNum type="arabicPeriod"/>
            </a:pPr>
            <a:r>
              <a:rPr lang="en-US" sz="3600" dirty="0"/>
              <a:t>Location.</a:t>
            </a:r>
          </a:p>
        </p:txBody>
      </p:sp>
      <p:sp>
        <p:nvSpPr>
          <p:cNvPr id="3" name="TextBox 2"/>
          <p:cNvSpPr txBox="1"/>
          <p:nvPr/>
        </p:nvSpPr>
        <p:spPr>
          <a:xfrm>
            <a:off x="6067696" y="1998617"/>
            <a:ext cx="5532121" cy="3785652"/>
          </a:xfrm>
          <a:prstGeom prst="rect">
            <a:avLst/>
          </a:prstGeom>
          <a:noFill/>
        </p:spPr>
        <p:txBody>
          <a:bodyPr wrap="square" rtlCol="0">
            <a:spAutoFit/>
          </a:bodyPr>
          <a:lstStyle/>
          <a:p>
            <a:r>
              <a:rPr lang="en-US" sz="4800" dirty="0" smtClean="0"/>
              <a:t>Be sure and include punctuation.</a:t>
            </a:r>
          </a:p>
          <a:p>
            <a:endParaRPr lang="en-US" sz="4800" dirty="0" smtClean="0"/>
          </a:p>
          <a:p>
            <a:r>
              <a:rPr lang="en-US" sz="4800" dirty="0" smtClean="0"/>
              <a:t>If the information is missing, skip it. </a:t>
            </a:r>
            <a:endParaRPr lang="en-US" sz="4800" dirty="0"/>
          </a:p>
        </p:txBody>
      </p:sp>
    </p:spTree>
    <p:extLst>
      <p:ext uri="{BB962C8B-B14F-4D97-AF65-F5344CB8AC3E}">
        <p14:creationId xmlns:p14="http://schemas.microsoft.com/office/powerpoint/2010/main" val="2332999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82" y="338203"/>
            <a:ext cx="11850202" cy="5661763"/>
          </a:xfrm>
          <a:prstGeom prst="rect">
            <a:avLst/>
          </a:prstGeom>
        </p:spPr>
      </p:pic>
    </p:spTree>
    <p:extLst>
      <p:ext uri="{BB962C8B-B14F-4D97-AF65-F5344CB8AC3E}">
        <p14:creationId xmlns:p14="http://schemas.microsoft.com/office/powerpoint/2010/main" val="4218231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778"/>
            <a:ext cx="5512526" cy="448492"/>
          </a:xfrm>
        </p:spPr>
        <p:txBody>
          <a:bodyPr>
            <a:normAutofit fontScale="90000"/>
          </a:bodyPr>
          <a:lstStyle/>
          <a:p>
            <a:r>
              <a:rPr lang="en-US" sz="3200" b="1" dirty="0" smtClean="0"/>
              <a:t>  Persuasive Speech</a:t>
            </a:r>
            <a:endParaRPr lang="en-US" sz="3200" b="1" dirty="0"/>
          </a:p>
        </p:txBody>
      </p:sp>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 y="679270"/>
            <a:ext cx="11665131" cy="6074227"/>
          </a:xfrm>
          <a:prstGeom prst="rect">
            <a:avLst/>
          </a:prstGeom>
        </p:spPr>
      </p:pic>
    </p:spTree>
    <p:extLst>
      <p:ext uri="{BB962C8B-B14F-4D97-AF65-F5344CB8AC3E}">
        <p14:creationId xmlns:p14="http://schemas.microsoft.com/office/powerpoint/2010/main" val="32147990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338" y="126275"/>
            <a:ext cx="5512526" cy="448492"/>
          </a:xfrm>
        </p:spPr>
        <p:txBody>
          <a:bodyPr>
            <a:normAutofit fontScale="90000"/>
          </a:bodyPr>
          <a:lstStyle/>
          <a:p>
            <a:r>
              <a:rPr lang="en-US" sz="3200" b="1" dirty="0" smtClean="0"/>
              <a:t>  Monroe’s Motivated Sequence</a:t>
            </a:r>
            <a:endParaRPr lang="en-US" sz="3200" b="1" dirty="0"/>
          </a:p>
        </p:txBody>
      </p:sp>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9" y="679270"/>
            <a:ext cx="11795760" cy="6101932"/>
          </a:xfrm>
          <a:prstGeom prst="rect">
            <a:avLst/>
          </a:prstGeom>
        </p:spPr>
      </p:pic>
    </p:spTree>
    <p:extLst>
      <p:ext uri="{BB962C8B-B14F-4D97-AF65-F5344CB8AC3E}">
        <p14:creationId xmlns:p14="http://schemas.microsoft.com/office/powerpoint/2010/main" val="6855746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63958"/>
            <a:ext cx="11521439" cy="6660556"/>
          </a:xfrm>
          <a:prstGeom prst="rect">
            <a:avLst/>
          </a:prstGeom>
        </p:spPr>
      </p:pic>
    </p:spTree>
    <p:extLst>
      <p:ext uri="{BB962C8B-B14F-4D97-AF65-F5344CB8AC3E}">
        <p14:creationId xmlns:p14="http://schemas.microsoft.com/office/powerpoint/2010/main" val="10755646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778"/>
            <a:ext cx="5512526" cy="448492"/>
          </a:xfrm>
        </p:spPr>
        <p:txBody>
          <a:bodyPr>
            <a:normAutofit fontScale="90000"/>
          </a:bodyPr>
          <a:lstStyle/>
          <a:p>
            <a:r>
              <a:rPr lang="en-US" sz="3200" b="1" dirty="0" smtClean="0"/>
              <a:t>  Persuasive Speech</a:t>
            </a:r>
            <a:endParaRPr lang="en-US" sz="3200" b="1" dirty="0"/>
          </a:p>
        </p:txBody>
      </p:sp>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548" y="679270"/>
            <a:ext cx="8556171" cy="6137838"/>
          </a:xfrm>
          <a:prstGeom prst="rect">
            <a:avLst/>
          </a:prstGeom>
        </p:spPr>
      </p:pic>
    </p:spTree>
    <p:extLst>
      <p:ext uri="{BB962C8B-B14F-4D97-AF65-F5344CB8AC3E}">
        <p14:creationId xmlns:p14="http://schemas.microsoft.com/office/powerpoint/2010/main" val="13003438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778"/>
            <a:ext cx="5512526" cy="448492"/>
          </a:xfrm>
        </p:spPr>
        <p:txBody>
          <a:bodyPr>
            <a:normAutofit fontScale="90000"/>
          </a:bodyPr>
          <a:lstStyle/>
          <a:p>
            <a:r>
              <a:rPr lang="en-US" sz="3200" b="1" dirty="0" smtClean="0"/>
              <a:t>  Persuasive Speech</a:t>
            </a:r>
            <a:endParaRPr lang="en-US" sz="3200" b="1" dirty="0"/>
          </a:p>
        </p:txBody>
      </p:sp>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32" y="1012180"/>
            <a:ext cx="11713403" cy="5088175"/>
          </a:xfrm>
          <a:prstGeom prst="rect">
            <a:avLst/>
          </a:prstGeom>
        </p:spPr>
      </p:pic>
    </p:spTree>
    <p:extLst>
      <p:ext uri="{BB962C8B-B14F-4D97-AF65-F5344CB8AC3E}">
        <p14:creationId xmlns:p14="http://schemas.microsoft.com/office/powerpoint/2010/main" val="35862864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778"/>
            <a:ext cx="5512526" cy="448492"/>
          </a:xfrm>
        </p:spPr>
        <p:txBody>
          <a:bodyPr>
            <a:normAutofit fontScale="90000"/>
          </a:bodyPr>
          <a:lstStyle/>
          <a:p>
            <a:r>
              <a:rPr lang="en-US" sz="3200" b="1" dirty="0" smtClean="0"/>
              <a:t>  Persuasive Speech</a:t>
            </a:r>
            <a:endParaRPr lang="en-US" sz="3200" b="1" dirty="0"/>
          </a:p>
        </p:txBody>
      </p:sp>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20" y="230778"/>
            <a:ext cx="8412480" cy="6549876"/>
          </a:xfrm>
          <a:prstGeom prst="rect">
            <a:avLst/>
          </a:prstGeom>
        </p:spPr>
      </p:pic>
    </p:spTree>
    <p:extLst>
      <p:ext uri="{BB962C8B-B14F-4D97-AF65-F5344CB8AC3E}">
        <p14:creationId xmlns:p14="http://schemas.microsoft.com/office/powerpoint/2010/main" val="34732266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778"/>
            <a:ext cx="5512526" cy="448492"/>
          </a:xfrm>
        </p:spPr>
        <p:txBody>
          <a:bodyPr>
            <a:normAutofit fontScale="90000"/>
          </a:bodyPr>
          <a:lstStyle/>
          <a:p>
            <a:r>
              <a:rPr lang="en-US" sz="3200" b="1" dirty="0" smtClean="0"/>
              <a:t>  Persuasive Speech</a:t>
            </a:r>
            <a:endParaRPr lang="en-US" sz="3200" b="1" dirty="0"/>
          </a:p>
        </p:txBody>
      </p:sp>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530" y="0"/>
            <a:ext cx="8756469" cy="6858000"/>
          </a:xfrm>
          <a:prstGeom prst="rect">
            <a:avLst/>
          </a:prstGeom>
        </p:spPr>
      </p:pic>
    </p:spTree>
    <p:extLst>
      <p:ext uri="{BB962C8B-B14F-4D97-AF65-F5344CB8AC3E}">
        <p14:creationId xmlns:p14="http://schemas.microsoft.com/office/powerpoint/2010/main" val="9602799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778"/>
            <a:ext cx="5512526" cy="448492"/>
          </a:xfrm>
        </p:spPr>
        <p:txBody>
          <a:bodyPr>
            <a:normAutofit fontScale="90000"/>
          </a:bodyPr>
          <a:lstStyle/>
          <a:p>
            <a:r>
              <a:rPr lang="en-US" sz="3200" b="1" dirty="0" smtClean="0"/>
              <a:t>  Persuasive Speech</a:t>
            </a:r>
            <a:endParaRPr lang="en-US" sz="3200" b="1" dirty="0"/>
          </a:p>
        </p:txBody>
      </p:sp>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104" y="230778"/>
            <a:ext cx="8815278" cy="6509656"/>
          </a:xfrm>
          <a:prstGeom prst="rect">
            <a:avLst/>
          </a:prstGeom>
        </p:spPr>
      </p:pic>
    </p:spTree>
    <p:extLst>
      <p:ext uri="{BB962C8B-B14F-4D97-AF65-F5344CB8AC3E}">
        <p14:creationId xmlns:p14="http://schemas.microsoft.com/office/powerpoint/2010/main" val="436480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778"/>
            <a:ext cx="5512526" cy="448492"/>
          </a:xfrm>
        </p:spPr>
        <p:txBody>
          <a:bodyPr>
            <a:normAutofit fontScale="90000"/>
          </a:bodyPr>
          <a:lstStyle/>
          <a:p>
            <a:r>
              <a:rPr lang="en-US" sz="3200" b="1" dirty="0" smtClean="0"/>
              <a:t>  Persuasive Speech</a:t>
            </a:r>
            <a:endParaRPr lang="en-US" sz="3200" b="1" dirty="0"/>
          </a:p>
        </p:txBody>
      </p:sp>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280" y="230778"/>
            <a:ext cx="8621486" cy="6470468"/>
          </a:xfrm>
          <a:prstGeom prst="rect">
            <a:avLst/>
          </a:prstGeom>
        </p:spPr>
      </p:pic>
    </p:spTree>
    <p:extLst>
      <p:ext uri="{BB962C8B-B14F-4D97-AF65-F5344CB8AC3E}">
        <p14:creationId xmlns:p14="http://schemas.microsoft.com/office/powerpoint/2010/main" val="33518758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778"/>
            <a:ext cx="5512526" cy="448492"/>
          </a:xfrm>
        </p:spPr>
        <p:txBody>
          <a:bodyPr>
            <a:normAutofit fontScale="90000"/>
          </a:bodyPr>
          <a:lstStyle/>
          <a:p>
            <a:r>
              <a:rPr lang="en-US" sz="3200" b="1" dirty="0" smtClean="0"/>
              <a:t>  Persuasive Speech</a:t>
            </a:r>
            <a:endParaRPr lang="en-US" sz="3200" b="1" dirty="0"/>
          </a:p>
        </p:txBody>
      </p:sp>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sp>
        <p:nvSpPr>
          <p:cNvPr id="3" name="TextBox 2"/>
          <p:cNvSpPr txBox="1"/>
          <p:nvPr/>
        </p:nvSpPr>
        <p:spPr>
          <a:xfrm>
            <a:off x="378823" y="862150"/>
            <a:ext cx="11077303" cy="5355312"/>
          </a:xfrm>
          <a:prstGeom prst="rect">
            <a:avLst/>
          </a:prstGeom>
          <a:noFill/>
        </p:spPr>
        <p:txBody>
          <a:bodyPr wrap="square" rtlCol="0">
            <a:spAutoFit/>
          </a:bodyPr>
          <a:lstStyle/>
          <a:p>
            <a:r>
              <a:rPr lang="en-US" sz="3600" dirty="0" smtClean="0"/>
              <a:t>Thesis Statement</a:t>
            </a:r>
          </a:p>
          <a:p>
            <a:endParaRPr lang="en-US" sz="3600" dirty="0"/>
          </a:p>
          <a:p>
            <a:r>
              <a:rPr lang="en-US" sz="3600" dirty="0" smtClean="0"/>
              <a:t>Topic + Opinion + Three Reasons  (In any order)</a:t>
            </a:r>
          </a:p>
          <a:p>
            <a:endParaRPr lang="en-US" sz="3600" dirty="0" smtClean="0"/>
          </a:p>
          <a:p>
            <a:r>
              <a:rPr lang="en-US" sz="3600" dirty="0" smtClean="0"/>
              <a:t>Example:</a:t>
            </a:r>
          </a:p>
          <a:p>
            <a:endParaRPr lang="en-US" sz="3600" dirty="0" smtClean="0"/>
          </a:p>
          <a:p>
            <a:r>
              <a:rPr lang="en-US" sz="3600" u="sng" dirty="0"/>
              <a:t>Childhood vaccinations</a:t>
            </a:r>
            <a:r>
              <a:rPr lang="en-US" sz="3600" dirty="0"/>
              <a:t> </a:t>
            </a:r>
            <a:r>
              <a:rPr lang="en-US" sz="3600" b="1" dirty="0" smtClean="0"/>
              <a:t>(topic) </a:t>
            </a:r>
            <a:r>
              <a:rPr lang="en-US" sz="3600" u="sng" dirty="0" smtClean="0"/>
              <a:t>should </a:t>
            </a:r>
            <a:r>
              <a:rPr lang="en-US" sz="3600" u="sng" dirty="0"/>
              <a:t>be mandatory</a:t>
            </a:r>
            <a:r>
              <a:rPr lang="en-US" sz="3600" dirty="0"/>
              <a:t>, </a:t>
            </a:r>
            <a:r>
              <a:rPr lang="en-US" sz="3600" b="1" dirty="0" smtClean="0"/>
              <a:t>(opinion) </a:t>
            </a:r>
            <a:r>
              <a:rPr lang="en-US" sz="3600" dirty="0" smtClean="0"/>
              <a:t>as </a:t>
            </a:r>
            <a:r>
              <a:rPr lang="en-US" sz="3600" u="sng" dirty="0"/>
              <a:t>they are safe</a:t>
            </a:r>
            <a:r>
              <a:rPr lang="en-US" sz="3600" dirty="0"/>
              <a:t>, </a:t>
            </a:r>
            <a:r>
              <a:rPr lang="en-US" sz="3600" u="sng" dirty="0"/>
              <a:t>reduce the risk of illness</a:t>
            </a:r>
            <a:r>
              <a:rPr lang="en-US" sz="3600" dirty="0"/>
              <a:t>, and </a:t>
            </a:r>
            <a:r>
              <a:rPr lang="en-US" sz="3600" u="sng" dirty="0"/>
              <a:t>protect other people from contagious </a:t>
            </a:r>
            <a:r>
              <a:rPr lang="en-US" sz="3600" u="sng" dirty="0" smtClean="0"/>
              <a:t>diseases </a:t>
            </a:r>
            <a:r>
              <a:rPr lang="en-US" sz="3600" b="1" dirty="0" smtClean="0"/>
              <a:t>(reasons)</a:t>
            </a:r>
            <a:r>
              <a:rPr lang="en-US" sz="3600" dirty="0" smtClean="0"/>
              <a:t>.</a:t>
            </a:r>
            <a:endParaRPr lang="en-US" sz="3600" u="sng" dirty="0"/>
          </a:p>
          <a:p>
            <a:endParaRPr lang="en-US" dirty="0" smtClean="0"/>
          </a:p>
        </p:txBody>
      </p:sp>
    </p:spTree>
    <p:extLst>
      <p:ext uri="{BB962C8B-B14F-4D97-AF65-F5344CB8AC3E}">
        <p14:creationId xmlns:p14="http://schemas.microsoft.com/office/powerpoint/2010/main" val="3458220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57" y="910813"/>
            <a:ext cx="11769964" cy="4663269"/>
          </a:xfrm>
          <a:prstGeom prst="rect">
            <a:avLst/>
          </a:prstGeom>
        </p:spPr>
      </p:pic>
    </p:spTree>
    <p:extLst>
      <p:ext uri="{BB962C8B-B14F-4D97-AF65-F5344CB8AC3E}">
        <p14:creationId xmlns:p14="http://schemas.microsoft.com/office/powerpoint/2010/main" val="21952791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sp>
        <p:nvSpPr>
          <p:cNvPr id="3" name="TextBox 2"/>
          <p:cNvSpPr txBox="1"/>
          <p:nvPr/>
        </p:nvSpPr>
        <p:spPr>
          <a:xfrm>
            <a:off x="91440" y="62844"/>
            <a:ext cx="11991703" cy="7540526"/>
          </a:xfrm>
          <a:prstGeom prst="rect">
            <a:avLst/>
          </a:prstGeom>
          <a:noFill/>
        </p:spPr>
        <p:txBody>
          <a:bodyPr wrap="square" rtlCol="0">
            <a:spAutoFit/>
          </a:bodyPr>
          <a:lstStyle/>
          <a:p>
            <a:pPr algn="ctr"/>
            <a:r>
              <a:rPr lang="en-US" sz="6600" dirty="0" smtClean="0">
                <a:latin typeface="Eras Bold ITC" panose="020B0907030504020204" pitchFamily="34" charset="0"/>
              </a:rPr>
              <a:t>Introduction</a:t>
            </a:r>
          </a:p>
          <a:p>
            <a:pPr marL="571500" indent="-571500">
              <a:buFontTx/>
              <a:buChar char="-"/>
            </a:pPr>
            <a:r>
              <a:rPr lang="en-US" sz="3200" dirty="0" smtClean="0">
                <a:latin typeface="Eras Bold ITC" panose="020B0907030504020204" pitchFamily="34" charset="0"/>
              </a:rPr>
              <a:t>Hook:</a:t>
            </a:r>
            <a:r>
              <a:rPr lang="en-US" sz="4000" dirty="0" smtClean="0">
                <a:latin typeface="Eras Bold ITC" panose="020B0907030504020204" pitchFamily="34" charset="0"/>
              </a:rPr>
              <a:t> </a:t>
            </a:r>
            <a:r>
              <a:rPr lang="en-US" sz="2400" dirty="0" smtClean="0">
                <a:latin typeface="Eras Bold ITC" panose="020B0907030504020204" pitchFamily="34" charset="0"/>
              </a:rPr>
              <a:t>Personal story (anecdote), startling statistic, interesting fact, quotation, joke</a:t>
            </a:r>
          </a:p>
          <a:p>
            <a:endParaRPr lang="en-US" sz="4000" dirty="0" smtClean="0">
              <a:latin typeface="Eras Bold ITC" panose="020B0907030504020204" pitchFamily="34" charset="0"/>
            </a:endParaRPr>
          </a:p>
          <a:p>
            <a:pPr marL="571500" indent="-571500">
              <a:buFontTx/>
              <a:buChar char="-"/>
            </a:pPr>
            <a:r>
              <a:rPr lang="en-US" sz="3200" dirty="0" smtClean="0">
                <a:latin typeface="Eras Bold ITC" panose="020B0907030504020204" pitchFamily="34" charset="0"/>
              </a:rPr>
              <a:t>Reason for listening: </a:t>
            </a:r>
            <a:r>
              <a:rPr lang="en-US" sz="2400" dirty="0" smtClean="0">
                <a:latin typeface="Eras Bold ITC" panose="020B0907030504020204" pitchFamily="34" charset="0"/>
              </a:rPr>
              <a:t>How does this topic affect your audience? Why should your audience care? </a:t>
            </a:r>
            <a:r>
              <a:rPr lang="en-US" sz="2400" b="1" u="sng" dirty="0" smtClean="0">
                <a:latin typeface="Eras Bold ITC" panose="020B0907030504020204" pitchFamily="34" charset="0"/>
              </a:rPr>
              <a:t>INCLUDE FACTS, DATA, AND SOURCES</a:t>
            </a:r>
            <a:r>
              <a:rPr lang="en-US" sz="2400" dirty="0" smtClean="0">
                <a:latin typeface="Eras Bold ITC" panose="020B0907030504020204" pitchFamily="34" charset="0"/>
              </a:rPr>
              <a:t>.</a:t>
            </a:r>
          </a:p>
          <a:p>
            <a:endParaRPr lang="en-US" sz="4000" dirty="0" smtClean="0">
              <a:latin typeface="Eras Bold ITC" panose="020B0907030504020204" pitchFamily="34" charset="0"/>
            </a:endParaRPr>
          </a:p>
          <a:p>
            <a:pPr marL="571500" indent="-571500">
              <a:buFontTx/>
              <a:buChar char="-"/>
            </a:pPr>
            <a:r>
              <a:rPr lang="en-US" sz="3200" dirty="0" smtClean="0">
                <a:latin typeface="Eras Bold ITC" panose="020B0907030504020204" pitchFamily="34" charset="0"/>
              </a:rPr>
              <a:t>Speaker credibility: </a:t>
            </a:r>
            <a:r>
              <a:rPr lang="en-US" sz="2400" dirty="0" smtClean="0">
                <a:latin typeface="Eras Bold ITC" panose="020B0907030504020204" pitchFamily="34" charset="0"/>
              </a:rPr>
              <a:t>Why should we listen to YOU? </a:t>
            </a:r>
          </a:p>
          <a:p>
            <a:pPr marL="571500" indent="-571500">
              <a:buFontTx/>
              <a:buChar char="-"/>
            </a:pPr>
            <a:endParaRPr lang="en-US" sz="4000" dirty="0" smtClean="0">
              <a:latin typeface="Eras Bold ITC" panose="020B0907030504020204" pitchFamily="34" charset="0"/>
            </a:endParaRPr>
          </a:p>
          <a:p>
            <a:pPr marL="571500" indent="-571500">
              <a:buFontTx/>
              <a:buChar char="-"/>
            </a:pPr>
            <a:r>
              <a:rPr lang="en-US" sz="3200" dirty="0" smtClean="0">
                <a:latin typeface="Eras Bold ITC" panose="020B0907030504020204" pitchFamily="34" charset="0"/>
              </a:rPr>
              <a:t>Thesis (Topic + Opinion + Reason) </a:t>
            </a:r>
            <a:r>
              <a:rPr lang="en-US" sz="2400" dirty="0" smtClean="0">
                <a:latin typeface="Eras Bold ITC" panose="020B0907030504020204" pitchFamily="34" charset="0"/>
              </a:rPr>
              <a:t>Tell the audience what you’re about to talk about, your opinion on the topic, and preview your main points. </a:t>
            </a:r>
            <a:endParaRPr lang="en-US" sz="3200" dirty="0" smtClean="0">
              <a:latin typeface="Eras Bold ITC" panose="020B0907030504020204" pitchFamily="34" charset="0"/>
            </a:endParaRPr>
          </a:p>
          <a:p>
            <a:pPr algn="ctr"/>
            <a:endParaRPr lang="en-US" sz="6600" dirty="0" smtClean="0">
              <a:latin typeface="Eras Bold ITC" panose="020B0907030504020204" pitchFamily="34" charset="0"/>
            </a:endParaRPr>
          </a:p>
        </p:txBody>
      </p:sp>
    </p:spTree>
    <p:extLst>
      <p:ext uri="{BB962C8B-B14F-4D97-AF65-F5344CB8AC3E}">
        <p14:creationId xmlns:p14="http://schemas.microsoft.com/office/powerpoint/2010/main" val="17718743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069" y="1894114"/>
            <a:ext cx="11665131" cy="1200329"/>
          </a:xfrm>
          <a:prstGeom prst="rect">
            <a:avLst/>
          </a:prstGeom>
          <a:noFill/>
        </p:spPr>
        <p:txBody>
          <a:bodyPr wrap="square" rtlCol="0">
            <a:spAutoFit/>
          </a:bodyPr>
          <a:lstStyle/>
          <a:p>
            <a:endParaRPr lang="en-US" sz="3600" dirty="0" smtClean="0"/>
          </a:p>
          <a:p>
            <a:pPr marL="285750" indent="-285750">
              <a:buFontTx/>
              <a:buChar char="-"/>
            </a:pPr>
            <a:endParaRPr lang="en-US" sz="3600" dirty="0" smtClean="0"/>
          </a:p>
        </p:txBody>
      </p:sp>
      <p:sp>
        <p:nvSpPr>
          <p:cNvPr id="3" name="TextBox 2"/>
          <p:cNvSpPr txBox="1"/>
          <p:nvPr/>
        </p:nvSpPr>
        <p:spPr>
          <a:xfrm>
            <a:off x="91440" y="62844"/>
            <a:ext cx="11991703" cy="7294305"/>
          </a:xfrm>
          <a:prstGeom prst="rect">
            <a:avLst/>
          </a:prstGeom>
          <a:noFill/>
        </p:spPr>
        <p:txBody>
          <a:bodyPr wrap="square" rtlCol="0">
            <a:spAutoFit/>
          </a:bodyPr>
          <a:lstStyle/>
          <a:p>
            <a:pPr algn="ctr"/>
            <a:r>
              <a:rPr lang="en-US" sz="6600" dirty="0" smtClean="0">
                <a:latin typeface="Eras Bold ITC" panose="020B0907030504020204" pitchFamily="34" charset="0"/>
              </a:rPr>
              <a:t>Conclusion</a:t>
            </a:r>
          </a:p>
          <a:p>
            <a:pPr marL="571500" indent="-571500">
              <a:buFontTx/>
              <a:buChar char="-"/>
            </a:pPr>
            <a:r>
              <a:rPr lang="en-US" sz="3200" dirty="0" smtClean="0">
                <a:latin typeface="Eras Bold ITC" panose="020B0907030504020204" pitchFamily="34" charset="0"/>
              </a:rPr>
              <a:t>Remind the audience of your thesis:</a:t>
            </a:r>
            <a:r>
              <a:rPr lang="en-US" sz="4000" dirty="0" smtClean="0">
                <a:latin typeface="Eras Bold ITC" panose="020B0907030504020204" pitchFamily="34" charset="0"/>
              </a:rPr>
              <a:t> </a:t>
            </a:r>
            <a:r>
              <a:rPr lang="en-US" sz="2400" dirty="0" smtClean="0">
                <a:latin typeface="Eras Bold ITC" panose="020B0907030504020204" pitchFamily="34" charset="0"/>
              </a:rPr>
              <a:t>Restate your argument and summarize your main points. </a:t>
            </a:r>
          </a:p>
          <a:p>
            <a:endParaRPr lang="en-US" sz="4000" dirty="0" smtClean="0">
              <a:latin typeface="Eras Bold ITC" panose="020B0907030504020204" pitchFamily="34" charset="0"/>
            </a:endParaRPr>
          </a:p>
          <a:p>
            <a:pPr marL="571500" indent="-571500">
              <a:buFontTx/>
              <a:buChar char="-"/>
            </a:pPr>
            <a:r>
              <a:rPr lang="en-US" sz="3200" dirty="0" smtClean="0">
                <a:latin typeface="Eras Bold ITC" panose="020B0907030504020204" pitchFamily="34" charset="0"/>
              </a:rPr>
              <a:t>Remind the audience of the impact on their lives</a:t>
            </a:r>
            <a:endParaRPr lang="en-US" sz="2400" dirty="0" smtClean="0">
              <a:latin typeface="Eras Bold ITC" panose="020B0907030504020204" pitchFamily="34" charset="0"/>
            </a:endParaRPr>
          </a:p>
          <a:p>
            <a:pPr marL="571500" indent="-571500">
              <a:buFontTx/>
              <a:buChar char="-"/>
            </a:pPr>
            <a:endParaRPr lang="en-US" sz="4000" dirty="0" smtClean="0">
              <a:latin typeface="Eras Bold ITC" panose="020B0907030504020204" pitchFamily="34" charset="0"/>
            </a:endParaRPr>
          </a:p>
          <a:p>
            <a:pPr marL="571500" indent="-571500">
              <a:buFontTx/>
              <a:buChar char="-"/>
            </a:pPr>
            <a:r>
              <a:rPr lang="en-US" sz="3200" dirty="0" smtClean="0">
                <a:latin typeface="Eras Bold ITC" panose="020B0907030504020204" pitchFamily="34" charset="0"/>
              </a:rPr>
              <a:t>Tell the audience exactly what you want them to do. </a:t>
            </a:r>
            <a:r>
              <a:rPr lang="en-US" sz="2400" dirty="0" smtClean="0">
                <a:latin typeface="Eras Bold ITC" panose="020B0907030504020204" pitchFamily="34" charset="0"/>
              </a:rPr>
              <a:t>It should be something they can do immediately. </a:t>
            </a:r>
          </a:p>
          <a:p>
            <a:pPr marL="571500" indent="-571500">
              <a:buFontTx/>
              <a:buChar char="-"/>
            </a:pPr>
            <a:endParaRPr lang="en-US" sz="2400" dirty="0">
              <a:latin typeface="Eras Bold ITC" panose="020B0907030504020204" pitchFamily="34" charset="0"/>
            </a:endParaRPr>
          </a:p>
          <a:p>
            <a:pPr marL="571500" indent="-571500">
              <a:buFontTx/>
              <a:buChar char="-"/>
            </a:pPr>
            <a:r>
              <a:rPr lang="en-US" sz="3200" dirty="0" smtClean="0">
                <a:latin typeface="Eras Bold ITC" panose="020B0907030504020204" pitchFamily="34" charset="0"/>
              </a:rPr>
              <a:t>Leave the audience with something to think about: </a:t>
            </a:r>
            <a:r>
              <a:rPr lang="en-US" sz="2400" dirty="0" smtClean="0">
                <a:latin typeface="Eras Bold ITC" panose="020B0907030504020204" pitchFamily="34" charset="0"/>
              </a:rPr>
              <a:t>quotation, rhetorical question, challenge, or circle back to your opening anecdote. </a:t>
            </a:r>
            <a:endParaRPr lang="en-US" sz="3200" dirty="0" smtClean="0">
              <a:latin typeface="Eras Bold ITC" panose="020B0907030504020204" pitchFamily="34" charset="0"/>
            </a:endParaRPr>
          </a:p>
          <a:p>
            <a:pPr algn="ctr"/>
            <a:endParaRPr lang="en-US" sz="6600" dirty="0" smtClean="0">
              <a:latin typeface="Eras Bold ITC" panose="020B0907030504020204" pitchFamily="34" charset="0"/>
            </a:endParaRPr>
          </a:p>
        </p:txBody>
      </p:sp>
    </p:spTree>
    <p:extLst>
      <p:ext uri="{BB962C8B-B14F-4D97-AF65-F5344CB8AC3E}">
        <p14:creationId xmlns:p14="http://schemas.microsoft.com/office/powerpoint/2010/main" val="4021649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E57094B-4684-420B-AFE0-4E41CA2AF714}">
  <ds:schemaRefs>
    <ds:schemaRef ds:uri="http://schemas.microsoft.com/sharepoint/v3/contenttype/forms"/>
  </ds:schemaRefs>
</ds:datastoreItem>
</file>

<file path=customXml/itemProps2.xml><?xml version="1.0" encoding="utf-8"?>
<ds:datastoreItem xmlns:ds="http://schemas.openxmlformats.org/officeDocument/2006/customXml" ds:itemID="{3370F4A1-FC59-4361-989F-6C79533DA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6D5668-1971-40BB-BC7C-94C9B101AAB7}">
  <ds:schemaRefs>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71af3243-3dd4-4a8d-8c0d-dd76da1f02a5"/>
    <ds:schemaRef ds:uri="http://purl.org/dc/elements/1.1/"/>
    <ds:schemaRef ds:uri="16c05727-aa75-4e4a-9b5f-8a80a11658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tf89606788</Template>
  <TotalTime>0</TotalTime>
  <Words>2401</Words>
  <Application>Microsoft Office PowerPoint</Application>
  <PresentationFormat>Widescreen</PresentationFormat>
  <Paragraphs>439</Paragraphs>
  <Slides>91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Arial Black</vt:lpstr>
      <vt:lpstr>Calibri</vt:lpstr>
      <vt:lpstr>Calibri Light</vt:lpstr>
      <vt:lpstr>Eras Bold ITC</vt:lpstr>
      <vt:lpstr>Celestial</vt:lpstr>
      <vt:lpstr>Welcome to oral communications</vt:lpstr>
      <vt:lpstr>Urban legends</vt:lpstr>
      <vt:lpstr>Terms to know:</vt:lpstr>
      <vt:lpstr>Terms to know:</vt:lpstr>
      <vt:lpstr>How to use google for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Logical Fallacies</vt:lpstr>
      <vt:lpstr>Informational Thesis</vt:lpstr>
      <vt:lpstr>Introduction</vt:lpstr>
      <vt:lpstr>Conclusion </vt:lpstr>
      <vt:lpstr>MLA Format Formula </vt:lpstr>
      <vt:lpstr>  Persuasive Speech</vt:lpstr>
      <vt:lpstr>  Monroe’s Motivated Sequence</vt:lpstr>
      <vt:lpstr>PowerPoint Presentation</vt:lpstr>
      <vt:lpstr>  Persuasive Speech</vt:lpstr>
      <vt:lpstr>  Persuasive Speech</vt:lpstr>
      <vt:lpstr>  Persuasive Speech</vt:lpstr>
      <vt:lpstr>  Persuasive Speech</vt:lpstr>
      <vt:lpstr>  Persuasive Speech</vt:lpstr>
      <vt:lpstr>  Persuasive Speech</vt:lpstr>
      <vt:lpstr>  Persuasive Speech</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2020-01-05T18:33:43Z</dcterms:created>
  <dcterms:modified xsi:type="dcterms:W3CDTF">2020-03-22T19:57:07Z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