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6" r:id="rId5"/>
    <p:sldId id="258" r:id="rId6"/>
    <p:sldId id="272" r:id="rId7"/>
    <p:sldId id="257" r:id="rId8"/>
    <p:sldId id="259" r:id="rId9"/>
    <p:sldId id="260" r:id="rId10"/>
    <p:sldId id="262" r:id="rId11"/>
    <p:sldId id="263" r:id="rId12"/>
    <p:sldId id="264" r:id="rId13"/>
    <p:sldId id="265" r:id="rId14"/>
    <p:sldId id="267" r:id="rId15"/>
    <p:sldId id="268" r:id="rId16"/>
    <p:sldId id="266" r:id="rId17"/>
    <p:sldId id="271" r:id="rId18"/>
    <p:sldId id="270" r:id="rId1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69444" autoAdjust="0"/>
  </p:normalViewPr>
  <p:slideViewPr>
    <p:cSldViewPr>
      <p:cViewPr varScale="1">
        <p:scale>
          <a:sx n="52" d="100"/>
          <a:sy n="52" d="100"/>
        </p:scale>
        <p:origin x="192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ese, Paula/Federal Programs" userId="S::preese1@mcpss.com::aaac3da3-d53e-4eec-9f70-93a46ae88530" providerId="AD" clId="Web-{C8BD7323-1836-48C4-ACF0-0ACC1F915302}"/>
    <pc:docChg chg="modSld">
      <pc:chgData name="Reese, Paula/Federal Programs" userId="S::preese1@mcpss.com::aaac3da3-d53e-4eec-9f70-93a46ae88530" providerId="AD" clId="Web-{C8BD7323-1836-48C4-ACF0-0ACC1F915302}" dt="2018-08-14T01:06:44.498" v="6" actId="20577"/>
      <pc:docMkLst>
        <pc:docMk/>
      </pc:docMkLst>
      <pc:sldChg chg="modSp">
        <pc:chgData name="Reese, Paula/Federal Programs" userId="S::preese1@mcpss.com::aaac3da3-d53e-4eec-9f70-93a46ae88530" providerId="AD" clId="Web-{C8BD7323-1836-48C4-ACF0-0ACC1F915302}" dt="2018-08-14T01:06:44.498" v="6" actId="20577"/>
        <pc:sldMkLst>
          <pc:docMk/>
          <pc:sldMk cId="0" sldId="256"/>
        </pc:sldMkLst>
        <pc:spChg chg="mod">
          <ac:chgData name="Reese, Paula/Federal Programs" userId="S::preese1@mcpss.com::aaac3da3-d53e-4eec-9f70-93a46ae88530" providerId="AD" clId="Web-{C8BD7323-1836-48C4-ACF0-0ACC1F915302}" dt="2018-08-14T01:06:44.498" v="6" actId="20577"/>
          <ac:spMkLst>
            <pc:docMk/>
            <pc:sldMk cId="0" sldId="256"/>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4979"/>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sz="quarter" idx="1"/>
          </p:nvPr>
        </p:nvSpPr>
        <p:spPr>
          <a:xfrm>
            <a:off x="3978132" y="1"/>
            <a:ext cx="3043343" cy="464979"/>
          </a:xfrm>
          <a:prstGeom prst="rect">
            <a:avLst/>
          </a:prstGeom>
        </p:spPr>
        <p:txBody>
          <a:bodyPr vert="horz" lIns="91577" tIns="45789" rIns="91577" bIns="45789" rtlCol="0"/>
          <a:lstStyle>
            <a:lvl1pPr algn="r">
              <a:defRPr sz="1200"/>
            </a:lvl1pPr>
          </a:lstStyle>
          <a:p>
            <a:fld id="{1B0FC4F5-5B01-4560-89D4-279EC5BE23FE}" type="datetimeFigureOut">
              <a:rPr lang="en-US" smtClean="0"/>
              <a:pPr/>
              <a:t>8/28/2018</a:t>
            </a:fld>
            <a:endParaRPr lang="en-US"/>
          </a:p>
        </p:txBody>
      </p:sp>
      <p:sp>
        <p:nvSpPr>
          <p:cNvPr id="4" name="Footer Placeholder 3"/>
          <p:cNvSpPr>
            <a:spLocks noGrp="1"/>
          </p:cNvSpPr>
          <p:nvPr>
            <p:ph type="ftr" sz="quarter" idx="2"/>
          </p:nvPr>
        </p:nvSpPr>
        <p:spPr>
          <a:xfrm>
            <a:off x="0" y="8842535"/>
            <a:ext cx="3043343" cy="464979"/>
          </a:xfrm>
          <a:prstGeom prst="rect">
            <a:avLst/>
          </a:prstGeom>
        </p:spPr>
        <p:txBody>
          <a:bodyPr vert="horz" lIns="91577" tIns="45789" rIns="91577" bIns="45789"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535"/>
            <a:ext cx="3043343" cy="464979"/>
          </a:xfrm>
          <a:prstGeom prst="rect">
            <a:avLst/>
          </a:prstGeom>
        </p:spPr>
        <p:txBody>
          <a:bodyPr vert="horz" lIns="91577" tIns="45789" rIns="91577" bIns="45789"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1577" tIns="45789" rIns="91577" bIns="45789" rtlCol="0"/>
          <a:lstStyle>
            <a:lvl1pPr algn="r">
              <a:defRPr sz="1200"/>
            </a:lvl1pPr>
          </a:lstStyle>
          <a:p>
            <a:fld id="{93460D20-A286-445A-8D0E-B6C9064950E0}" type="datetimeFigureOut">
              <a:rPr lang="en-US" smtClean="0"/>
              <a:pPr/>
              <a:t>8/28/2018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577" tIns="45789" rIns="91577" bIns="4578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1577" tIns="45789" rIns="91577" bIns="457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1577" tIns="45789" rIns="91577" bIns="4578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1577" tIns="45789" rIns="91577" bIns="45789"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defTabSz="915772">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defTabSz="915772">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defTabSz="915772">
              <a:buFontTx/>
              <a:buChar char="-"/>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defTabSz="915772">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8/28/2018</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8/28/2018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8/28/2018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8/28/2018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8/28/2018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8/28/2018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8/28/2018</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8/28/2018</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8/28/2018</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8/28/2018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8/28/2018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8/28/2018</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1489853"/>
          </a:xfrm>
        </p:spPr>
        <p:txBody>
          <a:bodyPr/>
          <a:lstStyle/>
          <a:p>
            <a:r>
              <a:rPr lang="en-US" sz="3200" dirty="0"/>
              <a:t>Welcome to the </a:t>
            </a:r>
            <a:br>
              <a:rPr lang="en-US" sz="3200" dirty="0"/>
            </a:br>
            <a:r>
              <a:rPr lang="en-US" sz="3200" dirty="0"/>
              <a:t>Annual Meeting of Title I Parents</a:t>
            </a:r>
            <a:br>
              <a:rPr lang="en-US" sz="3200" dirty="0"/>
            </a:br>
            <a:r>
              <a:rPr lang="en-US" sz="3200" dirty="0"/>
              <a:t>2018-2019</a:t>
            </a:r>
            <a:br>
              <a:rPr lang="en-US" sz="3200" dirty="0"/>
            </a:b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What’s included in the school’s Parent and Family Engagement Plan</a:t>
            </a:r>
          </a:p>
        </p:txBody>
      </p:sp>
      <p:sp>
        <p:nvSpPr>
          <p:cNvPr id="3" name="Content Placeholder 2"/>
          <p:cNvSpPr>
            <a:spLocks noGrp="1"/>
          </p:cNvSpPr>
          <p:nvPr>
            <p:ph idx="1"/>
          </p:nvPr>
        </p:nvSpPr>
        <p:spPr>
          <a:xfrm>
            <a:off x="457200" y="2133600"/>
            <a:ext cx="8001000" cy="3962400"/>
          </a:xfrm>
        </p:spPr>
        <p:txBody>
          <a:bodyPr/>
          <a:lstStyle/>
          <a:p>
            <a:r>
              <a:rPr lang="en-US" sz="2200" dirty="0"/>
              <a:t>This plan addresses how the school will implement the parent and family engagement requirements of Every Child Succeeds Act of 2015. </a:t>
            </a:r>
          </a:p>
          <a:p>
            <a:r>
              <a:rPr lang="en-US" sz="2200" i="1" dirty="0"/>
              <a:t>  </a:t>
            </a:r>
            <a:r>
              <a:rPr lang="en-US" sz="2200" dirty="0"/>
              <a:t>Components include…</a:t>
            </a:r>
          </a:p>
          <a:p>
            <a:pPr lvl="1"/>
            <a:r>
              <a:rPr lang="en-US" sz="1800" dirty="0"/>
              <a:t>How parents can be involved in decision-making and activities </a:t>
            </a:r>
          </a:p>
          <a:p>
            <a:pPr lvl="1"/>
            <a:r>
              <a:rPr lang="en-US" sz="1800" dirty="0"/>
              <a:t>How parental and family engagement funds are being used</a:t>
            </a:r>
          </a:p>
          <a:p>
            <a:pPr lvl="1"/>
            <a:r>
              <a:rPr lang="en-US" sz="1800" dirty="0"/>
              <a:t>How information and training will be provided to parents</a:t>
            </a:r>
          </a:p>
          <a:p>
            <a:pPr lvl="1"/>
            <a:r>
              <a:rPr lang="en-US" sz="1800" dirty="0"/>
              <a:t>How the school will build capacity in parents and staff for strong parental and family engagement through “evidence based” strategies</a:t>
            </a:r>
          </a:p>
          <a:p>
            <a:pPr lvl="1">
              <a:buNone/>
            </a:pPr>
            <a:endParaRPr lang="en-US" sz="500" dirty="0"/>
          </a:p>
          <a:p>
            <a:r>
              <a:rPr lang="en-US" sz="1800" dirty="0"/>
              <a:t>You, as Title I parents, have the right to be involved in the development of your school’s Parent and Family Engagement  Plan.</a:t>
            </a:r>
          </a:p>
          <a:p>
            <a:pPr>
              <a:buNone/>
            </a:pPr>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What is the School-Parent Compact?</a:t>
            </a:r>
          </a:p>
        </p:txBody>
      </p:sp>
      <p:sp>
        <p:nvSpPr>
          <p:cNvPr id="3" name="Content Placeholder 2"/>
          <p:cNvSpPr>
            <a:spLocks noGrp="1"/>
          </p:cNvSpPr>
          <p:nvPr>
            <p:ph idx="1"/>
          </p:nvPr>
        </p:nvSpPr>
        <p:spPr>
          <a:xfrm>
            <a:off x="457200" y="2133601"/>
            <a:ext cx="8001000" cy="3962400"/>
          </a:xfrm>
        </p:spPr>
        <p:txBody>
          <a:bodyPr/>
          <a:lstStyle/>
          <a:p>
            <a:r>
              <a:rPr lang="en-US" sz="2200" dirty="0"/>
              <a:t>The compact is a commitment from the </a:t>
            </a:r>
            <a:r>
              <a:rPr lang="en-US" sz="2200" b="1" dirty="0"/>
              <a:t>schoo</a:t>
            </a:r>
            <a:r>
              <a:rPr lang="en-US" sz="2200" dirty="0"/>
              <a:t>l, the </a:t>
            </a:r>
            <a:r>
              <a:rPr lang="en-US" sz="2200" b="1" dirty="0"/>
              <a:t>parent</a:t>
            </a:r>
            <a:r>
              <a:rPr lang="en-US" sz="2200" dirty="0"/>
              <a:t>, and the </a:t>
            </a:r>
            <a:r>
              <a:rPr lang="en-US" sz="2200" b="1" dirty="0"/>
              <a:t>student</a:t>
            </a:r>
            <a:r>
              <a:rPr lang="en-US" sz="2200" dirty="0"/>
              <a:t> to share in the responsibility for improved academic achievement.</a:t>
            </a:r>
          </a:p>
          <a:p>
            <a:pPr>
              <a:buNone/>
            </a:pPr>
            <a:endParaRPr lang="en-US" sz="500" dirty="0"/>
          </a:p>
          <a:p>
            <a:r>
              <a:rPr lang="en-US" sz="2200" dirty="0"/>
              <a:t>You, as Title I Parents, have the right to be involved in the development of the School-Parent Compact.</a:t>
            </a:r>
          </a:p>
          <a:p>
            <a:r>
              <a:rPr lang="en-US" sz="2200" dirty="0"/>
              <a:t>School section </a:t>
            </a:r>
            <a:r>
              <a:rPr lang="en-US" sz="2200" b="1" u="sng" dirty="0"/>
              <a:t>MUST</a:t>
            </a:r>
            <a:r>
              <a:rPr lang="en-US" sz="2200" dirty="0"/>
              <a:t> include the following 6 components</a:t>
            </a:r>
          </a:p>
          <a:p>
            <a:pPr>
              <a:buNone/>
            </a:pPr>
            <a:endParaRPr lang="en-US" sz="500" dirty="0"/>
          </a:p>
          <a:p>
            <a:r>
              <a:rPr lang="en-US" sz="2200" dirty="0"/>
              <a:t>Distribution of the Compact.</a:t>
            </a:r>
          </a:p>
          <a:p>
            <a:pPr>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do I request the qualifications of my child’s teachers?</a:t>
            </a:r>
          </a:p>
        </p:txBody>
      </p:sp>
      <p:sp>
        <p:nvSpPr>
          <p:cNvPr id="3" name="Content Placeholder 2"/>
          <p:cNvSpPr>
            <a:spLocks noGrp="1"/>
          </p:cNvSpPr>
          <p:nvPr>
            <p:ph idx="1"/>
          </p:nvPr>
        </p:nvSpPr>
        <p:spPr>
          <a:xfrm>
            <a:off x="457200" y="2667000"/>
            <a:ext cx="8001000" cy="2895599"/>
          </a:xfrm>
        </p:spPr>
        <p:txBody>
          <a:bodyPr/>
          <a:lstStyle/>
          <a:p>
            <a:r>
              <a:rPr lang="en-US" sz="2200" dirty="0"/>
              <a:t>You, as Title I Parents, have the right to request the qualifications of your child’s teachers</a:t>
            </a:r>
          </a:p>
          <a:p>
            <a:pPr>
              <a:buNone/>
            </a:pPr>
            <a:endParaRPr lang="en-US" sz="500" dirty="0"/>
          </a:p>
          <a:p>
            <a:r>
              <a:rPr lang="en-US" sz="2200" dirty="0"/>
              <a:t>How you are notified of this right and the process for making such request.</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is the evaluation of the </a:t>
            </a:r>
            <a:br>
              <a:rPr lang="en-US" sz="2800" dirty="0"/>
            </a:br>
            <a:r>
              <a:rPr lang="en-US" sz="2800" dirty="0"/>
              <a:t>LEA Parent and Family Engagement Policy Conducted?</a:t>
            </a:r>
          </a:p>
        </p:txBody>
      </p:sp>
      <p:sp>
        <p:nvSpPr>
          <p:cNvPr id="3" name="Content Placeholder 2"/>
          <p:cNvSpPr>
            <a:spLocks noGrp="1"/>
          </p:cNvSpPr>
          <p:nvPr>
            <p:ph idx="1"/>
          </p:nvPr>
        </p:nvSpPr>
        <p:spPr>
          <a:xfrm>
            <a:off x="1143000" y="1981200"/>
            <a:ext cx="7162800" cy="4724400"/>
          </a:xfrm>
        </p:spPr>
        <p:txBody>
          <a:bodyPr/>
          <a:lstStyle/>
          <a:p>
            <a:r>
              <a:rPr lang="en-US" sz="2200" dirty="0"/>
              <a:t>Evaluation Requirements</a:t>
            </a:r>
          </a:p>
          <a:p>
            <a:r>
              <a:rPr lang="en-US" sz="1800" dirty="0"/>
              <a:t>LEAs and schools must actively outreach to all parents and families reaching beyond barriers of culture, language, disabilities, and poverty.</a:t>
            </a:r>
          </a:p>
          <a:p>
            <a:pPr lvl="1"/>
            <a:r>
              <a:rPr lang="en-US" sz="1800" dirty="0"/>
              <a:t>Conduct annually</a:t>
            </a:r>
          </a:p>
          <a:p>
            <a:pPr lvl="1"/>
            <a:r>
              <a:rPr lang="en-US" sz="1800" dirty="0"/>
              <a:t>Conduct with Title I parents</a:t>
            </a:r>
          </a:p>
          <a:p>
            <a:pPr lvl="1"/>
            <a:r>
              <a:rPr lang="en-US" sz="1800" dirty="0"/>
              <a:t>Analyze Content and Effectiveness of the current plan</a:t>
            </a:r>
          </a:p>
          <a:p>
            <a:pPr lvl="1"/>
            <a:r>
              <a:rPr lang="en-US" sz="1800" dirty="0"/>
              <a:t>Identify Barriers to parental and family engagement</a:t>
            </a:r>
          </a:p>
          <a:p>
            <a:pPr lvl="1"/>
            <a:r>
              <a:rPr lang="en-US" sz="1800" dirty="0"/>
              <a:t>Data/Input may include…</a:t>
            </a:r>
          </a:p>
          <a:p>
            <a:pPr lvl="2"/>
            <a:r>
              <a:rPr lang="en-US" sz="1600" dirty="0"/>
              <a:t>Parent Survey (Required)</a:t>
            </a:r>
          </a:p>
          <a:p>
            <a:pPr lvl="2"/>
            <a:r>
              <a:rPr lang="en-US" sz="1600" dirty="0"/>
              <a:t>Focus Groups</a:t>
            </a:r>
          </a:p>
          <a:p>
            <a:pPr lvl="2"/>
            <a:r>
              <a:rPr lang="en-US" sz="1600" dirty="0"/>
              <a:t>Parent Advisory Committees</a:t>
            </a:r>
          </a:p>
          <a:p>
            <a:r>
              <a:rPr lang="en-US" dirty="0"/>
              <a:t>Process and Timeline	</a:t>
            </a:r>
            <a:endParaRPr lang="en-US" sz="500" dirty="0"/>
          </a:p>
          <a:p>
            <a:pPr lvl="1">
              <a:buNone/>
            </a:pPr>
            <a:endParaRPr lang="en-US" sz="500" dirty="0"/>
          </a:p>
          <a:p>
            <a:r>
              <a:rPr lang="en-US" sz="2200" dirty="0"/>
              <a:t>How the evaluation informs next year’s plan</a:t>
            </a:r>
          </a:p>
          <a:p>
            <a:pPr>
              <a:buNone/>
            </a:pPr>
            <a:endParaRPr lang="en-US" sz="2200" dirty="0"/>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a:t>Who are the parent leaders at my school?</a:t>
            </a:r>
          </a:p>
        </p:txBody>
      </p:sp>
      <p:sp>
        <p:nvSpPr>
          <p:cNvPr id="3" name="Content Placeholder 2"/>
          <p:cNvSpPr>
            <a:spLocks noGrp="1"/>
          </p:cNvSpPr>
          <p:nvPr>
            <p:ph idx="1"/>
          </p:nvPr>
        </p:nvSpPr>
        <p:spPr>
          <a:xfrm>
            <a:off x="457200" y="2362200"/>
            <a:ext cx="8229600" cy="3124200"/>
          </a:xfrm>
        </p:spPr>
        <p:txBody>
          <a:bodyPr/>
          <a:lstStyle/>
          <a:p>
            <a:pPr>
              <a:buNone/>
            </a:pPr>
            <a:r>
              <a:rPr lang="en-US" sz="2000" dirty="0"/>
              <a:t>           </a:t>
            </a:r>
            <a:r>
              <a:rPr lang="en-US" sz="2000" b="1" dirty="0"/>
              <a:t>Name		          Phone		     e-mail address</a:t>
            </a:r>
          </a:p>
          <a:p>
            <a:r>
              <a:rPr lang="en-US" sz="2000" dirty="0" smtClean="0"/>
              <a:t>Leigh Thompson	       221-2025	         lathomp@mcpss.com	</a:t>
            </a:r>
            <a:endParaRPr lang="en-US" sz="2000" dirty="0"/>
          </a:p>
          <a:p>
            <a:r>
              <a:rPr lang="en-US" sz="2000" dirty="0" smtClean="0"/>
              <a:t>Nicole Boland	       221-2025             nboland@mcpss.com	</a:t>
            </a:r>
            <a:endParaRPr lang="en-US" sz="2000" dirty="0"/>
          </a:p>
          <a:p>
            <a:r>
              <a:rPr lang="en-US" sz="2000" dirty="0" err="1" smtClean="0"/>
              <a:t>Kem</a:t>
            </a:r>
            <a:r>
              <a:rPr lang="en-US" sz="2000" dirty="0" smtClean="0"/>
              <a:t> Griffin		       221-2025            kpgriffin@mcpss.com</a:t>
            </a:r>
            <a:endParaRPr lang="en-US" sz="2000" dirty="0"/>
          </a:p>
          <a:p>
            <a:pPr>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a:p>
          <a:p>
            <a:pPr algn="ctr">
              <a:buNone/>
            </a:pPr>
            <a:r>
              <a:rPr lang="en-US" sz="4800" b="1" dirty="0"/>
              <a:t>Questions?</a:t>
            </a:r>
          </a:p>
        </p:txBody>
      </p:sp>
      <p:sp>
        <p:nvSpPr>
          <p:cNvPr id="4" name="Title 3"/>
          <p:cNvSpPr>
            <a:spLocks noGrp="1"/>
          </p:cNvSpPr>
          <p:nvPr>
            <p:ph type="title"/>
          </p:nvPr>
        </p:nvSpPr>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Why are we here?</a:t>
            </a:r>
          </a:p>
        </p:txBody>
      </p:sp>
      <p:sp>
        <p:nvSpPr>
          <p:cNvPr id="3" name="Content Placeholder 2"/>
          <p:cNvSpPr>
            <a:spLocks noGrp="1"/>
          </p:cNvSpPr>
          <p:nvPr>
            <p:ph idx="1"/>
          </p:nvPr>
        </p:nvSpPr>
        <p:spPr>
          <a:xfrm>
            <a:off x="609600" y="2209800"/>
            <a:ext cx="7924800" cy="3124200"/>
          </a:xfrm>
        </p:spPr>
        <p:txBody>
          <a:bodyPr/>
          <a:lstStyle/>
          <a:p>
            <a:r>
              <a:rPr lang="en-US" dirty="0"/>
              <a:t>The </a:t>
            </a:r>
            <a:r>
              <a:rPr lang="en-US" i="1" dirty="0"/>
              <a:t>Every Student Succeeds ACT of 2015 </a:t>
            </a:r>
            <a:r>
              <a:rPr lang="en-US" dirty="0"/>
              <a:t>requires that each Title I School hold an Annual Meeting of Title I parents for the purpose of…</a:t>
            </a:r>
          </a:p>
          <a:p>
            <a:pPr>
              <a:buNone/>
            </a:pPr>
            <a:endParaRPr lang="en-US" sz="1200" dirty="0"/>
          </a:p>
          <a:p>
            <a:pPr lvl="1"/>
            <a:r>
              <a:rPr lang="en-US" sz="2400" dirty="0"/>
              <a:t>Informing you of your school’s participation in Title I</a:t>
            </a:r>
          </a:p>
          <a:p>
            <a:pPr lvl="1"/>
            <a:r>
              <a:rPr lang="en-US" sz="2400" dirty="0"/>
              <a:t>Explaining the requirements of Title I</a:t>
            </a:r>
          </a:p>
          <a:p>
            <a:pPr lvl="1"/>
            <a:r>
              <a:rPr lang="en-US" sz="2400" dirty="0"/>
              <a:t>Explaining your rights as parents to be involved</a:t>
            </a:r>
          </a:p>
          <a:p>
            <a:pPr lvl="1">
              <a:buNone/>
            </a:pP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What you will learn…</a:t>
            </a:r>
          </a:p>
        </p:txBody>
      </p:sp>
      <p:sp>
        <p:nvSpPr>
          <p:cNvPr id="3" name="Content Placeholder 2"/>
          <p:cNvSpPr>
            <a:spLocks noGrp="1"/>
          </p:cNvSpPr>
          <p:nvPr>
            <p:ph idx="1"/>
          </p:nvPr>
        </p:nvSpPr>
        <p:spPr>
          <a:xfrm>
            <a:off x="413657" y="1676400"/>
            <a:ext cx="8001000" cy="3657600"/>
          </a:xfrm>
        </p:spPr>
        <p:txBody>
          <a:bodyPr/>
          <a:lstStyle/>
          <a:p>
            <a:r>
              <a:rPr lang="en-US" sz="2000" dirty="0"/>
              <a:t>What does it mean to be a Title I school?</a:t>
            </a:r>
          </a:p>
          <a:p>
            <a:r>
              <a:rPr lang="en-US" sz="2000" dirty="0"/>
              <a:t>What is the1% Set-Aside for parent and family engagement?</a:t>
            </a:r>
          </a:p>
          <a:p>
            <a:r>
              <a:rPr lang="en-US" sz="2000" dirty="0"/>
              <a:t>What is the LEA Title I Consolidated Plan?</a:t>
            </a:r>
          </a:p>
          <a:p>
            <a:r>
              <a:rPr lang="en-US" sz="2000" dirty="0"/>
              <a:t>What is the LEA Parental and Family Engagement  Policy?</a:t>
            </a:r>
          </a:p>
          <a:p>
            <a:r>
              <a:rPr lang="en-US" sz="2000" dirty="0"/>
              <a:t>What is a CIP?</a:t>
            </a:r>
          </a:p>
          <a:p>
            <a:r>
              <a:rPr lang="en-US" sz="2000" dirty="0"/>
              <a:t>What is the School-Parent Compact?</a:t>
            </a:r>
          </a:p>
          <a:p>
            <a:r>
              <a:rPr lang="en-US" sz="2000" dirty="0"/>
              <a:t>How do I request the qualifications of my child’s teacher(s)?</a:t>
            </a:r>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What you will learn…</a:t>
            </a:r>
            <a:br>
              <a:rPr lang="en-US" sz="3400" dirty="0"/>
            </a:br>
            <a:r>
              <a:rPr lang="en-US" sz="2400" i="1" dirty="0"/>
              <a:t>(Continued)</a:t>
            </a:r>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n-US" dirty="0"/>
              <a:t>How is the Annual Evaluation of the Parent and Family Engagement policy conducted?</a:t>
            </a:r>
          </a:p>
          <a:p>
            <a:r>
              <a:rPr lang="en-US" dirty="0"/>
              <a:t>Evaluations need to target 3 key components</a:t>
            </a:r>
          </a:p>
          <a:p>
            <a:r>
              <a:rPr lang="en-US" dirty="0"/>
              <a:t>1. Barriers</a:t>
            </a:r>
          </a:p>
          <a:p>
            <a:r>
              <a:rPr lang="en-US" dirty="0"/>
              <a:t>2. Ability to assist learning</a:t>
            </a:r>
          </a:p>
          <a:p>
            <a:r>
              <a:rPr lang="en-US" dirty="0"/>
              <a:t>3. Successful interactions</a:t>
            </a:r>
          </a:p>
          <a:p>
            <a:pPr>
              <a:buNone/>
            </a:pPr>
            <a:endParaRPr lang="en-US" sz="400" dirty="0"/>
          </a:p>
          <a:p>
            <a:pPr>
              <a:buNone/>
            </a:pPr>
            <a:endParaRPr lang="en-US" sz="500" dirty="0"/>
          </a:p>
          <a:p>
            <a:r>
              <a:rPr lang="en-US" dirty="0"/>
              <a:t>How can I be involved in all of these things </a:t>
            </a:r>
          </a:p>
          <a:p>
            <a:pPr>
              <a:buNone/>
            </a:pPr>
            <a:r>
              <a:rPr lang="en-US" dirty="0"/>
              <a:t>	I’m learning about?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a:t>What does it mean to be a Title I School?</a:t>
            </a:r>
          </a:p>
        </p:txBody>
      </p:sp>
      <p:sp>
        <p:nvSpPr>
          <p:cNvPr id="3" name="Content Placeholder 2"/>
          <p:cNvSpPr>
            <a:spLocks noGrp="1"/>
          </p:cNvSpPr>
          <p:nvPr>
            <p:ph idx="1"/>
          </p:nvPr>
        </p:nvSpPr>
        <p:spPr>
          <a:xfrm>
            <a:off x="457200" y="1981200"/>
            <a:ext cx="7620000" cy="4525963"/>
          </a:xfrm>
        </p:spPr>
        <p:txBody>
          <a:bodyPr/>
          <a:lstStyle/>
          <a:p>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a:r>
              <a:rPr lang="en-US" sz="1800" dirty="0"/>
              <a:t>Identifying students experiencing academic difficulties and providing timely assistance to help these student’s meet the State’s challenging content standards.</a:t>
            </a:r>
          </a:p>
          <a:p>
            <a:pPr lvl="1"/>
            <a:r>
              <a:rPr lang="en-US" sz="1800" dirty="0"/>
              <a:t>Purchasing supplemental staff/programs/materials/supplies</a:t>
            </a:r>
          </a:p>
          <a:p>
            <a:pPr lvl="1"/>
            <a:r>
              <a:rPr lang="en-US" sz="1800" dirty="0"/>
              <a:t>Conducting parent and family engagement meetings/trainings/activities</a:t>
            </a:r>
          </a:p>
          <a:p>
            <a:pPr marL="457200" lvl="1" indent="0">
              <a:buNone/>
            </a:pPr>
            <a:endParaRPr lang="en-US" sz="1800" dirty="0"/>
          </a:p>
          <a:p>
            <a:pPr lvl="1">
              <a:buNone/>
            </a:pPr>
            <a:endParaRPr lang="en-US" sz="1000" dirty="0"/>
          </a:p>
          <a:p>
            <a:r>
              <a:rPr lang="en-US" sz="2200" dirty="0"/>
              <a:t>Being a Title I school also means parent and family involvement and knowing their rights under ESSA.  </a:t>
            </a:r>
          </a:p>
          <a:p>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1% set-aside and how are parents involved?</a:t>
            </a:r>
          </a:p>
        </p:txBody>
      </p:sp>
      <p:sp>
        <p:nvSpPr>
          <p:cNvPr id="3" name="Content Placeholder 2"/>
          <p:cNvSpPr>
            <a:spLocks noGrp="1"/>
          </p:cNvSpPr>
          <p:nvPr>
            <p:ph idx="1"/>
          </p:nvPr>
        </p:nvSpPr>
        <p:spPr>
          <a:xfrm>
            <a:off x="457200" y="2362200"/>
            <a:ext cx="8229600" cy="3810000"/>
          </a:xfrm>
        </p:spPr>
        <p:txBody>
          <a:bodyPr/>
          <a:lstStyle/>
          <a:p>
            <a:r>
              <a:rPr lang="en-US" sz="2000" dirty="0"/>
              <a:t>Any LEA with a Title I Allocation exceeding $500,000 is required by law to set aside 1% of it’s Title I allocation for parent and family engagement. </a:t>
            </a:r>
          </a:p>
          <a:p>
            <a:pPr>
              <a:buNone/>
            </a:pPr>
            <a:endParaRPr lang="en-US" sz="500" dirty="0"/>
          </a:p>
          <a:p>
            <a:r>
              <a:rPr lang="en-US" sz="2000" dirty="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a:p>
          <a:p>
            <a:r>
              <a:rPr lang="en-US" sz="2000" dirty="0"/>
              <a:t>You, as Title I parents, have the right to be involved in how this money is spent.</a:t>
            </a:r>
          </a:p>
          <a:p>
            <a:pPr>
              <a:buNone/>
            </a:pP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LEA Consolidated Plan?</a:t>
            </a:r>
          </a:p>
        </p:txBody>
      </p:sp>
      <p:sp>
        <p:nvSpPr>
          <p:cNvPr id="3" name="Content Placeholder 2"/>
          <p:cNvSpPr>
            <a:spLocks noGrp="1"/>
          </p:cNvSpPr>
          <p:nvPr>
            <p:ph idx="1"/>
          </p:nvPr>
        </p:nvSpPr>
        <p:spPr>
          <a:xfrm>
            <a:off x="381000" y="1600200"/>
            <a:ext cx="8001000" cy="4800600"/>
          </a:xfrm>
        </p:spPr>
        <p:txBody>
          <a:bodyPr/>
          <a:lstStyle/>
          <a:p>
            <a:r>
              <a:rPr lang="en-US" sz="2200" dirty="0"/>
              <a:t>The LEA Title I Consolidated Plan addresses how the LEA will use Title I funds throughout the school system .  Topics include:</a:t>
            </a:r>
          </a:p>
          <a:p>
            <a:pPr lvl="1"/>
            <a:r>
              <a:rPr lang="en-US" dirty="0"/>
              <a:t>Student academic assessments </a:t>
            </a:r>
          </a:p>
          <a:p>
            <a:pPr lvl="1"/>
            <a:r>
              <a:rPr lang="en-US" dirty="0"/>
              <a:t>Additional assistance provided struggling students</a:t>
            </a:r>
          </a:p>
          <a:p>
            <a:pPr lvl="1"/>
            <a:r>
              <a:rPr lang="en-US" dirty="0"/>
              <a:t>Coordination and integration of federal funds and programs</a:t>
            </a:r>
          </a:p>
          <a:p>
            <a:pPr lvl="1"/>
            <a:r>
              <a:rPr lang="en-US" dirty="0"/>
              <a:t>School programs including Migrant, Pre-School, EL, and Homeless, as applicable.</a:t>
            </a:r>
          </a:p>
          <a:p>
            <a:pPr lvl="1"/>
            <a:r>
              <a:rPr lang="en-US" dirty="0"/>
              <a:t>Parent and Family Engagement Strategies, which is included in the Parent and Family Engagement Policy. </a:t>
            </a:r>
          </a:p>
          <a:p>
            <a:pPr lvl="1">
              <a:buNone/>
            </a:pPr>
            <a:endParaRPr lang="en-US" sz="500" dirty="0"/>
          </a:p>
          <a:p>
            <a:r>
              <a:rPr lang="en-US" sz="2200" dirty="0"/>
              <a:t>You, as a Title I Parent, have a right to be involved in the development of the LEA Title I Consolidated Plan</a:t>
            </a:r>
          </a:p>
          <a:p>
            <a:pPr>
              <a:buNone/>
            </a:pP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What is the LEA Parent and Family Engagement Plan?</a:t>
            </a:r>
          </a:p>
        </p:txBody>
      </p:sp>
      <p:sp>
        <p:nvSpPr>
          <p:cNvPr id="3" name="Content Placeholder 2"/>
          <p:cNvSpPr>
            <a:spLocks noGrp="1"/>
          </p:cNvSpPr>
          <p:nvPr>
            <p:ph idx="1"/>
          </p:nvPr>
        </p:nvSpPr>
        <p:spPr>
          <a:xfrm>
            <a:off x="533400" y="2209800"/>
            <a:ext cx="8153400" cy="3962400"/>
          </a:xfrm>
        </p:spPr>
        <p:txBody>
          <a:bodyPr/>
          <a:lstStyle/>
          <a:p>
            <a:r>
              <a:rPr lang="en-US" sz="2200" dirty="0"/>
              <a:t>This plan addresses how the LEA will implement the parent and family engagement requirements of Every Student Succeeds Act</a:t>
            </a:r>
            <a:r>
              <a:rPr lang="en-US" sz="2200" i="1" dirty="0"/>
              <a:t>.  </a:t>
            </a:r>
            <a:r>
              <a:rPr lang="en-US" sz="2200" dirty="0"/>
              <a:t>It includes…</a:t>
            </a:r>
          </a:p>
          <a:p>
            <a:endParaRPr lang="en-US" sz="500" i="1" dirty="0"/>
          </a:p>
          <a:p>
            <a:pPr lvl="1"/>
            <a:r>
              <a:rPr lang="en-US" sz="1800" dirty="0"/>
              <a:t>The LEA’s expectations for parents and families</a:t>
            </a:r>
          </a:p>
          <a:p>
            <a:pPr lvl="1">
              <a:buNone/>
            </a:pPr>
            <a:endParaRPr lang="en-US" sz="500" dirty="0"/>
          </a:p>
          <a:p>
            <a:pPr lvl="1"/>
            <a:r>
              <a:rPr lang="en-US" sz="1800" dirty="0"/>
              <a:t>How the LEA will involve parents in decision-making</a:t>
            </a:r>
          </a:p>
          <a:p>
            <a:pPr lvl="1">
              <a:buNone/>
            </a:pPr>
            <a:endParaRPr lang="en-US" sz="500" dirty="0"/>
          </a:p>
          <a:p>
            <a:pPr lvl="1"/>
            <a:r>
              <a:rPr lang="en-US" sz="1800" dirty="0"/>
              <a:t>How the LEA will work to build the schools’ and parents’ capacity for strong parental involvement to improve student academic achievement</a:t>
            </a:r>
          </a:p>
          <a:p>
            <a:r>
              <a:rPr lang="en-US" sz="2200" dirty="0"/>
              <a:t>You, as Title I parents, have the right to be involved in the development of this plan.</a:t>
            </a:r>
          </a:p>
          <a:p>
            <a:pPr lvl="1">
              <a:buNone/>
            </a:pPr>
            <a:endParaRPr lang="en-US" sz="1800" dirty="0"/>
          </a:p>
          <a:p>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What is a CIP?</a:t>
            </a:r>
          </a:p>
        </p:txBody>
      </p:sp>
      <p:sp>
        <p:nvSpPr>
          <p:cNvPr id="3" name="Content Placeholder 2"/>
          <p:cNvSpPr>
            <a:spLocks noGrp="1"/>
          </p:cNvSpPr>
          <p:nvPr>
            <p:ph idx="1"/>
          </p:nvPr>
        </p:nvSpPr>
        <p:spPr>
          <a:xfrm>
            <a:off x="457200" y="2332037"/>
            <a:ext cx="7696200" cy="3611563"/>
          </a:xfrm>
        </p:spPr>
        <p:txBody>
          <a:bodyPr/>
          <a:lstStyle/>
          <a:p>
            <a:r>
              <a:rPr lang="en-US" sz="2200" dirty="0"/>
              <a:t>The CIP is your school’s Continuous Improvement Plan and includes:</a:t>
            </a:r>
          </a:p>
          <a:p>
            <a:pPr lvl="1"/>
            <a:r>
              <a:rPr lang="en-US" sz="1800" dirty="0"/>
              <a:t>A Needs Assessment and Summary of Data</a:t>
            </a:r>
          </a:p>
          <a:p>
            <a:pPr lvl="1"/>
            <a:r>
              <a:rPr lang="en-US" sz="1800" dirty="0"/>
              <a:t>Goals and Strategies to Address Academic Needs of Students</a:t>
            </a:r>
          </a:p>
          <a:p>
            <a:pPr lvl="1"/>
            <a:r>
              <a:rPr lang="en-US" sz="1800" dirty="0"/>
              <a:t>Professional Development Needs</a:t>
            </a:r>
          </a:p>
          <a:p>
            <a:pPr lvl="1"/>
            <a:r>
              <a:rPr lang="en-US" sz="1800" dirty="0"/>
              <a:t>Coordination of Resources/Comprehensive Budget</a:t>
            </a:r>
          </a:p>
          <a:p>
            <a:pPr lvl="1"/>
            <a:r>
              <a:rPr lang="en-US" sz="1800" dirty="0"/>
              <a:t>The School’s Parent and Family Engagement policy.</a:t>
            </a:r>
          </a:p>
          <a:p>
            <a:pPr lvl="1">
              <a:buNone/>
            </a:pPr>
            <a:endParaRPr lang="en-US" sz="500" dirty="0"/>
          </a:p>
          <a:p>
            <a:r>
              <a:rPr lang="en-US" sz="2200" dirty="0"/>
              <a:t>You, as Title I parents, have the right to be involved in the development of this plan.</a:t>
            </a:r>
          </a:p>
          <a:p>
            <a:pPr lvl="1">
              <a:buNone/>
            </a:pP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fd267e3-8e89-43b6-a889-580652c74157">
      <UserInfo>
        <DisplayName>Floyd, Melissa C/O'Rourke/Craighead</DisplayName>
        <AccountId>161</AccountId>
        <AccountType/>
      </UserInfo>
      <UserInfo>
        <DisplayName>Coleman, Veronica/Collins</DisplayName>
        <AccountId>1482</AccountId>
        <AccountType/>
      </UserInfo>
      <UserInfo>
        <DisplayName>Bishop, Claudia D/Forest Hill</DisplayName>
        <AccountId>1272</AccountId>
        <AccountType/>
      </UserInfo>
      <UserInfo>
        <DisplayName>Brown, Angie M/Washington</DisplayName>
        <AccountId>334</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6E8A5C5A48F5C41980AF4C48752466B" ma:contentTypeVersion="4" ma:contentTypeDescription="Create a new document." ma:contentTypeScope="" ma:versionID="cd74244bdb69371c9dff23d39ca78e03">
  <xsd:schema xmlns:xsd="http://www.w3.org/2001/XMLSchema" xmlns:xs="http://www.w3.org/2001/XMLSchema" xmlns:p="http://schemas.microsoft.com/office/2006/metadata/properties" xmlns:ns2="afd267e3-8e89-43b6-a889-580652c74157" xmlns:ns3="e1a4e7ef-ecce-4078-a3f6-1520a0b100ad" targetNamespace="http://schemas.microsoft.com/office/2006/metadata/properties" ma:root="true" ma:fieldsID="a77f3059539d101667b538f3a561d909" ns2:_="" ns3:_="">
    <xsd:import namespace="afd267e3-8e89-43b6-a889-580652c74157"/>
    <xsd:import namespace="e1a4e7ef-ecce-4078-a3f6-1520a0b100a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d267e3-8e89-43b6-a889-580652c7415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a4e7ef-ecce-4078-a3f6-1520a0b100a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4A6F92-091B-438C-89B4-9B27313067B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1a4e7ef-ecce-4078-a3f6-1520a0b100ad"/>
    <ds:schemaRef ds:uri="afd267e3-8e89-43b6-a889-580652c74157"/>
    <ds:schemaRef ds:uri="http://www.w3.org/XML/1998/namespace"/>
    <ds:schemaRef ds:uri="http://purl.org/dc/dcmitype/"/>
  </ds:schemaRefs>
</ds:datastoreItem>
</file>

<file path=customXml/itemProps2.xml><?xml version="1.0" encoding="utf-8"?>
<ds:datastoreItem xmlns:ds="http://schemas.openxmlformats.org/officeDocument/2006/customXml" ds:itemID="{7C1314BA-003D-4F2C-8BEF-65D1D7F92A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d267e3-8e89-43b6-a889-580652c74157"/>
    <ds:schemaRef ds:uri="e1a4e7ef-ecce-4078-a3f6-1520a0b100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A04E5B-E548-4A37-B390-D86924CC3C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Back to School</Template>
  <TotalTime>1664</TotalTime>
  <Words>1852</Words>
  <Application>Microsoft Office PowerPoint</Application>
  <PresentationFormat>On-screen Show (4:3)</PresentationFormat>
  <Paragraphs>243</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Welcome to the  Annual Meeting of Title I Parents 2018-2019 </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Company>ALSDE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Thompson, Leigh Anne/Burns</cp:lastModifiedBy>
  <cp:revision>202</cp:revision>
  <cp:lastPrinted>2017-08-11T20:34:34Z</cp:lastPrinted>
  <dcterms:created xsi:type="dcterms:W3CDTF">2008-12-30T20:58:07Z</dcterms:created>
  <dcterms:modified xsi:type="dcterms:W3CDTF">2018-08-28T18:27:55Z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0x01010066E8A5C5A48F5C41980AF4C48752466B</vt:lpwstr>
  </property>
</Properties>
</file>